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367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365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368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70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71" r:id="rId65"/>
    <p:sldId id="321" r:id="rId66"/>
    <p:sldId id="322" r:id="rId67"/>
    <p:sldId id="323" r:id="rId68"/>
    <p:sldId id="324" r:id="rId69"/>
    <p:sldId id="325" r:id="rId70"/>
    <p:sldId id="326" r:id="rId71"/>
    <p:sldId id="327" r:id="rId72"/>
    <p:sldId id="328" r:id="rId73"/>
    <p:sldId id="329" r:id="rId74"/>
    <p:sldId id="330" r:id="rId75"/>
    <p:sldId id="331" r:id="rId76"/>
    <p:sldId id="332" r:id="rId77"/>
    <p:sldId id="333" r:id="rId78"/>
    <p:sldId id="334" r:id="rId79"/>
    <p:sldId id="335" r:id="rId80"/>
    <p:sldId id="336" r:id="rId81"/>
    <p:sldId id="337" r:id="rId82"/>
    <p:sldId id="338" r:id="rId83"/>
    <p:sldId id="339" r:id="rId84"/>
    <p:sldId id="340" r:id="rId85"/>
    <p:sldId id="341" r:id="rId86"/>
    <p:sldId id="342" r:id="rId87"/>
    <p:sldId id="343" r:id="rId88"/>
    <p:sldId id="344" r:id="rId89"/>
    <p:sldId id="372" r:id="rId90"/>
    <p:sldId id="346" r:id="rId91"/>
    <p:sldId id="347" r:id="rId92"/>
    <p:sldId id="348" r:id="rId93"/>
    <p:sldId id="349" r:id="rId94"/>
    <p:sldId id="350" r:id="rId95"/>
    <p:sldId id="351" r:id="rId96"/>
    <p:sldId id="352" r:id="rId97"/>
    <p:sldId id="353" r:id="rId98"/>
    <p:sldId id="354" r:id="rId99"/>
    <p:sldId id="355" r:id="rId100"/>
    <p:sldId id="356" r:id="rId101"/>
    <p:sldId id="357" r:id="rId102"/>
    <p:sldId id="358" r:id="rId103"/>
    <p:sldId id="359" r:id="rId104"/>
    <p:sldId id="360" r:id="rId105"/>
    <p:sldId id="361" r:id="rId106"/>
    <p:sldId id="362" r:id="rId107"/>
    <p:sldId id="363" r:id="rId108"/>
    <p:sldId id="364" r:id="rId109"/>
  </p:sldIdLst>
  <p:sldSz cx="12192000" cy="6858000"/>
  <p:notesSz cx="121920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386"/>
    <p:restoredTop sz="94693"/>
  </p:normalViewPr>
  <p:slideViewPr>
    <p:cSldViewPr>
      <p:cViewPr>
        <p:scale>
          <a:sx n="125" d="100"/>
          <a:sy n="125" d="100"/>
        </p:scale>
        <p:origin x="1168" y="51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theme" Target="theme/theme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tableStyles" Target="tableStyle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8/28/22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rgbClr val="3F3F3F"/>
                </a:solidFill>
                <a:latin typeface="DejaVu Sans"/>
                <a:cs typeface="DejaVu San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600" b="1" i="0">
                <a:solidFill>
                  <a:srgbClr val="3F3F3F"/>
                </a:solidFill>
                <a:latin typeface="DejaVu Sans"/>
                <a:cs typeface="DejaVu San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8/28/22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rgbClr val="3F3F3F"/>
                </a:solidFill>
                <a:latin typeface="DejaVu Sans"/>
                <a:cs typeface="DejaVu San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7891774" y="1523261"/>
            <a:ext cx="3673475" cy="40722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1" i="0">
                <a:solidFill>
                  <a:srgbClr val="3F3F3F"/>
                </a:solidFill>
                <a:latin typeface="DejaVu Sans"/>
                <a:cs typeface="DejaVu Sans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8/28/22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rgbClr val="3F3F3F"/>
                </a:solidFill>
                <a:latin typeface="DejaVu Sans"/>
                <a:cs typeface="DejaVu San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8/28/22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773679"/>
            <a:ext cx="12192000" cy="1313687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0" y="2771393"/>
            <a:ext cx="12192000" cy="1313815"/>
          </a:xfrm>
          <a:custGeom>
            <a:avLst/>
            <a:gdLst/>
            <a:ahLst/>
            <a:cxnLst/>
            <a:rect l="l" t="t" r="r" b="b"/>
            <a:pathLst>
              <a:path w="12192000" h="1313814">
                <a:moveTo>
                  <a:pt x="12192000" y="0"/>
                </a:moveTo>
                <a:lnTo>
                  <a:pt x="0" y="0"/>
                </a:lnTo>
                <a:lnTo>
                  <a:pt x="0" y="1313688"/>
                </a:lnTo>
                <a:lnTo>
                  <a:pt x="12192000" y="1313688"/>
                </a:lnTo>
                <a:lnTo>
                  <a:pt x="12192000" y="0"/>
                </a:lnTo>
                <a:close/>
              </a:path>
            </a:pathLst>
          </a:custGeom>
          <a:solidFill>
            <a:srgbClr val="3F3F3F">
              <a:alpha val="5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8/28/22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38834" y="245361"/>
            <a:ext cx="10514330" cy="5308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0" i="0">
                <a:solidFill>
                  <a:srgbClr val="3F3F3F"/>
                </a:solidFill>
                <a:latin typeface="DejaVu Sans"/>
                <a:cs typeface="DejaVu San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275322" y="2987548"/>
            <a:ext cx="5767705" cy="14497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1" i="0">
                <a:solidFill>
                  <a:srgbClr val="3F3F3F"/>
                </a:solidFill>
                <a:latin typeface="DejaVu Sans"/>
                <a:cs typeface="DejaVu San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8/28/22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jp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12" Type="http://schemas.openxmlformats.org/officeDocument/2006/relationships/image" Target="../media/image5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11" Type="http://schemas.openxmlformats.org/officeDocument/2006/relationships/image" Target="../media/image51.png"/><Relationship Id="rId5" Type="http://schemas.openxmlformats.org/officeDocument/2006/relationships/image" Target="../media/image45.png"/><Relationship Id="rId10" Type="http://schemas.openxmlformats.org/officeDocument/2006/relationships/image" Target="../media/image50.png"/><Relationship Id="rId4" Type="http://schemas.openxmlformats.org/officeDocument/2006/relationships/image" Target="../media/image44.jpg"/><Relationship Id="rId9" Type="http://schemas.openxmlformats.org/officeDocument/2006/relationships/image" Target="../media/image49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8.png"/><Relationship Id="rId7" Type="http://schemas.openxmlformats.org/officeDocument/2006/relationships/image" Target="../media/image812.jp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1.png"/><Relationship Id="rId5" Type="http://schemas.openxmlformats.org/officeDocument/2006/relationships/image" Target="../media/image810.png"/><Relationship Id="rId4" Type="http://schemas.openxmlformats.org/officeDocument/2006/relationships/image" Target="../media/image809.jpg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8.png"/><Relationship Id="rId13" Type="http://schemas.openxmlformats.org/officeDocument/2006/relationships/image" Target="../media/image823.jpg"/><Relationship Id="rId3" Type="http://schemas.openxmlformats.org/officeDocument/2006/relationships/image" Target="../media/image813.png"/><Relationship Id="rId7" Type="http://schemas.openxmlformats.org/officeDocument/2006/relationships/image" Target="../media/image817.jpg"/><Relationship Id="rId12" Type="http://schemas.openxmlformats.org/officeDocument/2006/relationships/image" Target="../media/image822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6.png"/><Relationship Id="rId11" Type="http://schemas.openxmlformats.org/officeDocument/2006/relationships/image" Target="../media/image821.png"/><Relationship Id="rId5" Type="http://schemas.openxmlformats.org/officeDocument/2006/relationships/image" Target="../media/image815.png"/><Relationship Id="rId10" Type="http://schemas.openxmlformats.org/officeDocument/2006/relationships/image" Target="../media/image820.jpg"/><Relationship Id="rId4" Type="http://schemas.openxmlformats.org/officeDocument/2006/relationships/image" Target="../media/image814.jpg"/><Relationship Id="rId9" Type="http://schemas.openxmlformats.org/officeDocument/2006/relationships/image" Target="../media/image819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4.png"/><Relationship Id="rId7" Type="http://schemas.openxmlformats.org/officeDocument/2006/relationships/image" Target="../media/image828.jp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27.png"/><Relationship Id="rId5" Type="http://schemas.openxmlformats.org/officeDocument/2006/relationships/image" Target="../media/image826.png"/><Relationship Id="rId4" Type="http://schemas.openxmlformats.org/officeDocument/2006/relationships/image" Target="../media/image825.jpg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4.jpg"/><Relationship Id="rId3" Type="http://schemas.openxmlformats.org/officeDocument/2006/relationships/image" Target="../media/image829.png"/><Relationship Id="rId7" Type="http://schemas.openxmlformats.org/officeDocument/2006/relationships/image" Target="../media/image833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2.jpg"/><Relationship Id="rId5" Type="http://schemas.openxmlformats.org/officeDocument/2006/relationships/image" Target="../media/image831.png"/><Relationship Id="rId4" Type="http://schemas.openxmlformats.org/officeDocument/2006/relationships/image" Target="../media/image830.jpg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0.png"/><Relationship Id="rId13" Type="http://schemas.openxmlformats.org/officeDocument/2006/relationships/image" Target="../media/image845.png"/><Relationship Id="rId3" Type="http://schemas.openxmlformats.org/officeDocument/2006/relationships/image" Target="../media/image835.png"/><Relationship Id="rId7" Type="http://schemas.openxmlformats.org/officeDocument/2006/relationships/image" Target="../media/image839.jpg"/><Relationship Id="rId12" Type="http://schemas.openxmlformats.org/officeDocument/2006/relationships/image" Target="../media/image844.jp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8.png"/><Relationship Id="rId11" Type="http://schemas.openxmlformats.org/officeDocument/2006/relationships/image" Target="../media/image843.png"/><Relationship Id="rId5" Type="http://schemas.openxmlformats.org/officeDocument/2006/relationships/image" Target="../media/image837.png"/><Relationship Id="rId10" Type="http://schemas.openxmlformats.org/officeDocument/2006/relationships/image" Target="../media/image842.jpg"/><Relationship Id="rId4" Type="http://schemas.openxmlformats.org/officeDocument/2006/relationships/image" Target="../media/image836.jpg"/><Relationship Id="rId9" Type="http://schemas.openxmlformats.org/officeDocument/2006/relationships/image" Target="../media/image841.png"/><Relationship Id="rId14" Type="http://schemas.openxmlformats.org/officeDocument/2006/relationships/image" Target="../media/image846.png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2.png"/><Relationship Id="rId13" Type="http://schemas.openxmlformats.org/officeDocument/2006/relationships/image" Target="../media/image857.png"/><Relationship Id="rId3" Type="http://schemas.openxmlformats.org/officeDocument/2006/relationships/image" Target="../media/image847.png"/><Relationship Id="rId7" Type="http://schemas.openxmlformats.org/officeDocument/2006/relationships/image" Target="../media/image851.png"/><Relationship Id="rId12" Type="http://schemas.openxmlformats.org/officeDocument/2006/relationships/image" Target="../media/image856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0.jpg"/><Relationship Id="rId11" Type="http://schemas.openxmlformats.org/officeDocument/2006/relationships/image" Target="../media/image855.jpg"/><Relationship Id="rId5" Type="http://schemas.openxmlformats.org/officeDocument/2006/relationships/image" Target="../media/image849.png"/><Relationship Id="rId10" Type="http://schemas.openxmlformats.org/officeDocument/2006/relationships/image" Target="../media/image854.png"/><Relationship Id="rId4" Type="http://schemas.openxmlformats.org/officeDocument/2006/relationships/image" Target="../media/image848.jpg"/><Relationship Id="rId9" Type="http://schemas.openxmlformats.org/officeDocument/2006/relationships/image" Target="../media/image853.jpg"/><Relationship Id="rId14" Type="http://schemas.openxmlformats.org/officeDocument/2006/relationships/image" Target="../media/image100.jpg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3.png"/><Relationship Id="rId13" Type="http://schemas.openxmlformats.org/officeDocument/2006/relationships/image" Target="../media/image868.png"/><Relationship Id="rId18" Type="http://schemas.openxmlformats.org/officeDocument/2006/relationships/image" Target="../media/image873.png"/><Relationship Id="rId3" Type="http://schemas.openxmlformats.org/officeDocument/2006/relationships/image" Target="../media/image858.png"/><Relationship Id="rId7" Type="http://schemas.openxmlformats.org/officeDocument/2006/relationships/image" Target="../media/image862.png"/><Relationship Id="rId12" Type="http://schemas.openxmlformats.org/officeDocument/2006/relationships/image" Target="../media/image867.png"/><Relationship Id="rId17" Type="http://schemas.openxmlformats.org/officeDocument/2006/relationships/image" Target="../media/image872.png"/><Relationship Id="rId2" Type="http://schemas.openxmlformats.org/officeDocument/2006/relationships/image" Target="../media/image230.png"/><Relationship Id="rId16" Type="http://schemas.openxmlformats.org/officeDocument/2006/relationships/image" Target="../media/image871.png"/><Relationship Id="rId20" Type="http://schemas.openxmlformats.org/officeDocument/2006/relationships/image" Target="../media/image8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1.png"/><Relationship Id="rId11" Type="http://schemas.openxmlformats.org/officeDocument/2006/relationships/image" Target="../media/image866.jpg"/><Relationship Id="rId5" Type="http://schemas.openxmlformats.org/officeDocument/2006/relationships/image" Target="../media/image860.png"/><Relationship Id="rId15" Type="http://schemas.openxmlformats.org/officeDocument/2006/relationships/image" Target="../media/image870.png"/><Relationship Id="rId10" Type="http://schemas.openxmlformats.org/officeDocument/2006/relationships/image" Target="../media/image865.png"/><Relationship Id="rId19" Type="http://schemas.openxmlformats.org/officeDocument/2006/relationships/image" Target="../media/image874.png"/><Relationship Id="rId4" Type="http://schemas.openxmlformats.org/officeDocument/2006/relationships/image" Target="../media/image859.jpg"/><Relationship Id="rId9" Type="http://schemas.openxmlformats.org/officeDocument/2006/relationships/image" Target="../media/image864.png"/><Relationship Id="rId14" Type="http://schemas.openxmlformats.org/officeDocument/2006/relationships/image" Target="../media/image869.jpg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63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12" Type="http://schemas.openxmlformats.org/officeDocument/2006/relationships/image" Target="../media/image6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11" Type="http://schemas.openxmlformats.org/officeDocument/2006/relationships/image" Target="../media/image61.png"/><Relationship Id="rId5" Type="http://schemas.openxmlformats.org/officeDocument/2006/relationships/image" Target="../media/image55.png"/><Relationship Id="rId10" Type="http://schemas.openxmlformats.org/officeDocument/2006/relationships/image" Target="../media/image60.png"/><Relationship Id="rId4" Type="http://schemas.openxmlformats.org/officeDocument/2006/relationships/image" Target="../media/image54.jpg"/><Relationship Id="rId9" Type="http://schemas.openxmlformats.org/officeDocument/2006/relationships/image" Target="../media/image5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jpg"/><Relationship Id="rId13" Type="http://schemas.openxmlformats.org/officeDocument/2006/relationships/image" Target="../media/image72.png"/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12" Type="http://schemas.openxmlformats.org/officeDocument/2006/relationships/image" Target="../media/image71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jpg"/><Relationship Id="rId11" Type="http://schemas.openxmlformats.org/officeDocument/2006/relationships/image" Target="../media/image63.png"/><Relationship Id="rId5" Type="http://schemas.openxmlformats.org/officeDocument/2006/relationships/image" Target="../media/image66.png"/><Relationship Id="rId10" Type="http://schemas.openxmlformats.org/officeDocument/2006/relationships/image" Target="../media/image61.png"/><Relationship Id="rId4" Type="http://schemas.openxmlformats.org/officeDocument/2006/relationships/image" Target="../media/image65.jpg"/><Relationship Id="rId9" Type="http://schemas.openxmlformats.org/officeDocument/2006/relationships/image" Target="../media/image70.png"/><Relationship Id="rId14" Type="http://schemas.openxmlformats.org/officeDocument/2006/relationships/image" Target="../media/image7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13" Type="http://schemas.openxmlformats.org/officeDocument/2006/relationships/image" Target="../media/image85.png"/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12" Type="http://schemas.openxmlformats.org/officeDocument/2006/relationships/image" Target="../media/image84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11" Type="http://schemas.openxmlformats.org/officeDocument/2006/relationships/image" Target="../media/image83.png"/><Relationship Id="rId5" Type="http://schemas.openxmlformats.org/officeDocument/2006/relationships/image" Target="../media/image77.png"/><Relationship Id="rId10" Type="http://schemas.openxmlformats.org/officeDocument/2006/relationships/image" Target="../media/image82.png"/><Relationship Id="rId4" Type="http://schemas.openxmlformats.org/officeDocument/2006/relationships/image" Target="../media/image76.png"/><Relationship Id="rId9" Type="http://schemas.openxmlformats.org/officeDocument/2006/relationships/image" Target="../media/image81.png"/><Relationship Id="rId1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jpg"/><Relationship Id="rId3" Type="http://schemas.openxmlformats.org/officeDocument/2006/relationships/image" Target="../media/image86.png"/><Relationship Id="rId7" Type="http://schemas.openxmlformats.org/officeDocument/2006/relationships/image" Target="../media/image9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jpg"/><Relationship Id="rId11" Type="http://schemas.openxmlformats.org/officeDocument/2006/relationships/hyperlink" Target="http://www.tableau.com/zen-masters" TargetMode="External"/><Relationship Id="rId5" Type="http://schemas.openxmlformats.org/officeDocument/2006/relationships/image" Target="../media/image88.png"/><Relationship Id="rId10" Type="http://schemas.openxmlformats.org/officeDocument/2006/relationships/image" Target="../media/image93.jpg"/><Relationship Id="rId4" Type="http://schemas.openxmlformats.org/officeDocument/2006/relationships/image" Target="../media/image87.jpg"/><Relationship Id="rId9" Type="http://schemas.openxmlformats.org/officeDocument/2006/relationships/image" Target="../media/image9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94.png"/><Relationship Id="rId7" Type="http://schemas.openxmlformats.org/officeDocument/2006/relationships/image" Target="../media/image9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jpg"/><Relationship Id="rId9" Type="http://schemas.openxmlformats.org/officeDocument/2006/relationships/image" Target="../media/image100.jp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13" Type="http://schemas.openxmlformats.org/officeDocument/2006/relationships/image" Target="../media/image111.png"/><Relationship Id="rId3" Type="http://schemas.openxmlformats.org/officeDocument/2006/relationships/image" Target="../media/image101.png"/><Relationship Id="rId7" Type="http://schemas.openxmlformats.org/officeDocument/2006/relationships/image" Target="../media/image105.jpg"/><Relationship Id="rId12" Type="http://schemas.openxmlformats.org/officeDocument/2006/relationships/image" Target="../media/image1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png"/><Relationship Id="rId11" Type="http://schemas.openxmlformats.org/officeDocument/2006/relationships/image" Target="../media/image109.png"/><Relationship Id="rId5" Type="http://schemas.openxmlformats.org/officeDocument/2006/relationships/image" Target="../media/image103.png"/><Relationship Id="rId10" Type="http://schemas.openxmlformats.org/officeDocument/2006/relationships/image" Target="../media/image108.jpg"/><Relationship Id="rId4" Type="http://schemas.openxmlformats.org/officeDocument/2006/relationships/image" Target="../media/image102.jpg"/><Relationship Id="rId9" Type="http://schemas.openxmlformats.org/officeDocument/2006/relationships/image" Target="../media/image10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13" Type="http://schemas.openxmlformats.org/officeDocument/2006/relationships/image" Target="../media/image122.png"/><Relationship Id="rId3" Type="http://schemas.openxmlformats.org/officeDocument/2006/relationships/image" Target="../media/image112.png"/><Relationship Id="rId7" Type="http://schemas.openxmlformats.org/officeDocument/2006/relationships/image" Target="../media/image116.png"/><Relationship Id="rId12" Type="http://schemas.openxmlformats.org/officeDocument/2006/relationships/image" Target="../media/image1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5.png"/><Relationship Id="rId11" Type="http://schemas.openxmlformats.org/officeDocument/2006/relationships/image" Target="../media/image120.jpg"/><Relationship Id="rId5" Type="http://schemas.openxmlformats.org/officeDocument/2006/relationships/image" Target="../media/image114.png"/><Relationship Id="rId10" Type="http://schemas.openxmlformats.org/officeDocument/2006/relationships/image" Target="../media/image119.png"/><Relationship Id="rId4" Type="http://schemas.openxmlformats.org/officeDocument/2006/relationships/image" Target="../media/image113.jpg"/><Relationship Id="rId9" Type="http://schemas.openxmlformats.org/officeDocument/2006/relationships/image" Target="../media/image118.png"/><Relationship Id="rId14" Type="http://schemas.openxmlformats.org/officeDocument/2006/relationships/image" Target="../media/image12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13" Type="http://schemas.openxmlformats.org/officeDocument/2006/relationships/image" Target="../media/image134.png"/><Relationship Id="rId18" Type="http://schemas.openxmlformats.org/officeDocument/2006/relationships/image" Target="../media/image139.png"/><Relationship Id="rId3" Type="http://schemas.openxmlformats.org/officeDocument/2006/relationships/image" Target="../media/image124.png"/><Relationship Id="rId7" Type="http://schemas.openxmlformats.org/officeDocument/2006/relationships/image" Target="../media/image128.png"/><Relationship Id="rId12" Type="http://schemas.openxmlformats.org/officeDocument/2006/relationships/image" Target="../media/image133.png"/><Relationship Id="rId17" Type="http://schemas.openxmlformats.org/officeDocument/2006/relationships/image" Target="../media/image138.png"/><Relationship Id="rId2" Type="http://schemas.openxmlformats.org/officeDocument/2006/relationships/image" Target="../media/image2.png"/><Relationship Id="rId16" Type="http://schemas.openxmlformats.org/officeDocument/2006/relationships/image" Target="../media/image137.png"/><Relationship Id="rId20" Type="http://schemas.openxmlformats.org/officeDocument/2006/relationships/image" Target="../media/image14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7.png"/><Relationship Id="rId11" Type="http://schemas.openxmlformats.org/officeDocument/2006/relationships/image" Target="../media/image132.png"/><Relationship Id="rId5" Type="http://schemas.openxmlformats.org/officeDocument/2006/relationships/image" Target="../media/image126.png"/><Relationship Id="rId15" Type="http://schemas.openxmlformats.org/officeDocument/2006/relationships/image" Target="../media/image136.png"/><Relationship Id="rId10" Type="http://schemas.openxmlformats.org/officeDocument/2006/relationships/image" Target="../media/image131.jpg"/><Relationship Id="rId19" Type="http://schemas.openxmlformats.org/officeDocument/2006/relationships/image" Target="../media/image140.jpg"/><Relationship Id="rId4" Type="http://schemas.openxmlformats.org/officeDocument/2006/relationships/image" Target="../media/image125.jpg"/><Relationship Id="rId9" Type="http://schemas.openxmlformats.org/officeDocument/2006/relationships/image" Target="../media/image130.png"/><Relationship Id="rId14" Type="http://schemas.openxmlformats.org/officeDocument/2006/relationships/image" Target="../media/image13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png"/><Relationship Id="rId3" Type="http://schemas.openxmlformats.org/officeDocument/2006/relationships/image" Target="../media/image142.png"/><Relationship Id="rId7" Type="http://schemas.openxmlformats.org/officeDocument/2006/relationships/image" Target="../media/image14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5.png"/><Relationship Id="rId11" Type="http://schemas.openxmlformats.org/officeDocument/2006/relationships/image" Target="../media/image150.png"/><Relationship Id="rId5" Type="http://schemas.openxmlformats.org/officeDocument/2006/relationships/image" Target="../media/image144.png"/><Relationship Id="rId10" Type="http://schemas.openxmlformats.org/officeDocument/2006/relationships/image" Target="../media/image149.png"/><Relationship Id="rId4" Type="http://schemas.openxmlformats.org/officeDocument/2006/relationships/image" Target="../media/image143.jpg"/><Relationship Id="rId9" Type="http://schemas.openxmlformats.org/officeDocument/2006/relationships/image" Target="../media/image14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png"/><Relationship Id="rId13" Type="http://schemas.openxmlformats.org/officeDocument/2006/relationships/image" Target="../media/image161.png"/><Relationship Id="rId3" Type="http://schemas.openxmlformats.org/officeDocument/2006/relationships/image" Target="../media/image152.jpg"/><Relationship Id="rId7" Type="http://schemas.openxmlformats.org/officeDocument/2006/relationships/image" Target="../media/image156.png"/><Relationship Id="rId12" Type="http://schemas.openxmlformats.org/officeDocument/2006/relationships/image" Target="../media/image160.png"/><Relationship Id="rId17" Type="http://schemas.openxmlformats.org/officeDocument/2006/relationships/image" Target="../media/image100.jpg"/><Relationship Id="rId2" Type="http://schemas.openxmlformats.org/officeDocument/2006/relationships/image" Target="../media/image151.png"/><Relationship Id="rId16" Type="http://schemas.openxmlformats.org/officeDocument/2006/relationships/image" Target="../media/image1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5.png"/><Relationship Id="rId11" Type="http://schemas.openxmlformats.org/officeDocument/2006/relationships/image" Target="../media/image159.jpg"/><Relationship Id="rId5" Type="http://schemas.openxmlformats.org/officeDocument/2006/relationships/image" Target="../media/image154.jpg"/><Relationship Id="rId15" Type="http://schemas.openxmlformats.org/officeDocument/2006/relationships/image" Target="../media/image163.png"/><Relationship Id="rId10" Type="http://schemas.openxmlformats.org/officeDocument/2006/relationships/image" Target="../media/image158.png"/><Relationship Id="rId4" Type="http://schemas.openxmlformats.org/officeDocument/2006/relationships/image" Target="../media/image153.png"/><Relationship Id="rId9" Type="http://schemas.openxmlformats.org/officeDocument/2006/relationships/image" Target="../media/image2.png"/><Relationship Id="rId14" Type="http://schemas.openxmlformats.org/officeDocument/2006/relationships/image" Target="../media/image16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7" Type="http://schemas.openxmlformats.org/officeDocument/2006/relationships/image" Target="../media/image16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7.png"/><Relationship Id="rId5" Type="http://schemas.openxmlformats.org/officeDocument/2006/relationships/image" Target="../media/image166.png"/><Relationship Id="rId4" Type="http://schemas.openxmlformats.org/officeDocument/2006/relationships/image" Target="../media/image16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4.png"/><Relationship Id="rId3" Type="http://schemas.openxmlformats.org/officeDocument/2006/relationships/image" Target="../media/image170.jpg"/><Relationship Id="rId7" Type="http://schemas.openxmlformats.org/officeDocument/2006/relationships/image" Target="../media/image2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3.png"/><Relationship Id="rId11" Type="http://schemas.openxmlformats.org/officeDocument/2006/relationships/image" Target="../media/image177.png"/><Relationship Id="rId5" Type="http://schemas.openxmlformats.org/officeDocument/2006/relationships/image" Target="../media/image172.png"/><Relationship Id="rId10" Type="http://schemas.openxmlformats.org/officeDocument/2006/relationships/image" Target="../media/image176.png"/><Relationship Id="rId4" Type="http://schemas.openxmlformats.org/officeDocument/2006/relationships/image" Target="../media/image171.png"/><Relationship Id="rId9" Type="http://schemas.openxmlformats.org/officeDocument/2006/relationships/image" Target="../media/image17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3.jpg"/><Relationship Id="rId13" Type="http://schemas.openxmlformats.org/officeDocument/2006/relationships/image" Target="../media/image188.png"/><Relationship Id="rId3" Type="http://schemas.openxmlformats.org/officeDocument/2006/relationships/image" Target="../media/image178.png"/><Relationship Id="rId7" Type="http://schemas.openxmlformats.org/officeDocument/2006/relationships/image" Target="../media/image182.png"/><Relationship Id="rId12" Type="http://schemas.openxmlformats.org/officeDocument/2006/relationships/image" Target="../media/image187.png"/><Relationship Id="rId2" Type="http://schemas.openxmlformats.org/officeDocument/2006/relationships/image" Target="../media/image2.png"/><Relationship Id="rId16" Type="http://schemas.openxmlformats.org/officeDocument/2006/relationships/image" Target="../media/image19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1.jpg"/><Relationship Id="rId11" Type="http://schemas.openxmlformats.org/officeDocument/2006/relationships/image" Target="../media/image186.png"/><Relationship Id="rId5" Type="http://schemas.openxmlformats.org/officeDocument/2006/relationships/image" Target="../media/image180.png"/><Relationship Id="rId15" Type="http://schemas.openxmlformats.org/officeDocument/2006/relationships/image" Target="../media/image190.png"/><Relationship Id="rId10" Type="http://schemas.openxmlformats.org/officeDocument/2006/relationships/image" Target="../media/image185.jpg"/><Relationship Id="rId4" Type="http://schemas.openxmlformats.org/officeDocument/2006/relationships/image" Target="../media/image179.png"/><Relationship Id="rId9" Type="http://schemas.openxmlformats.org/officeDocument/2006/relationships/image" Target="../media/image184.png"/><Relationship Id="rId14" Type="http://schemas.openxmlformats.org/officeDocument/2006/relationships/image" Target="../media/image189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7.png"/><Relationship Id="rId3" Type="http://schemas.openxmlformats.org/officeDocument/2006/relationships/image" Target="../media/image2.png"/><Relationship Id="rId7" Type="http://schemas.openxmlformats.org/officeDocument/2006/relationships/image" Target="../media/image196.pn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5.jpg"/><Relationship Id="rId11" Type="http://schemas.openxmlformats.org/officeDocument/2006/relationships/image" Target="../media/image200.png"/><Relationship Id="rId5" Type="http://schemas.openxmlformats.org/officeDocument/2006/relationships/image" Target="../media/image194.png"/><Relationship Id="rId10" Type="http://schemas.openxmlformats.org/officeDocument/2006/relationships/image" Target="../media/image199.png"/><Relationship Id="rId4" Type="http://schemas.openxmlformats.org/officeDocument/2006/relationships/image" Target="../media/image193.png"/><Relationship Id="rId9" Type="http://schemas.openxmlformats.org/officeDocument/2006/relationships/image" Target="../media/image19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6.png"/><Relationship Id="rId3" Type="http://schemas.openxmlformats.org/officeDocument/2006/relationships/image" Target="../media/image201.png"/><Relationship Id="rId7" Type="http://schemas.openxmlformats.org/officeDocument/2006/relationships/image" Target="../media/image205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4.png"/><Relationship Id="rId5" Type="http://schemas.openxmlformats.org/officeDocument/2006/relationships/image" Target="../media/image203.png"/><Relationship Id="rId4" Type="http://schemas.openxmlformats.org/officeDocument/2006/relationships/image" Target="../media/image202.jp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2.png"/><Relationship Id="rId13" Type="http://schemas.openxmlformats.org/officeDocument/2006/relationships/image" Target="../media/image217.png"/><Relationship Id="rId3" Type="http://schemas.openxmlformats.org/officeDocument/2006/relationships/image" Target="../media/image207.png"/><Relationship Id="rId7" Type="http://schemas.openxmlformats.org/officeDocument/2006/relationships/image" Target="../media/image211.jpg"/><Relationship Id="rId12" Type="http://schemas.openxmlformats.org/officeDocument/2006/relationships/image" Target="../media/image216.jpg"/><Relationship Id="rId17" Type="http://schemas.openxmlformats.org/officeDocument/2006/relationships/image" Target="../media/image100.jpg"/><Relationship Id="rId2" Type="http://schemas.openxmlformats.org/officeDocument/2006/relationships/image" Target="../media/image2.png"/><Relationship Id="rId16" Type="http://schemas.openxmlformats.org/officeDocument/2006/relationships/image" Target="../media/image2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0.png"/><Relationship Id="rId11" Type="http://schemas.openxmlformats.org/officeDocument/2006/relationships/image" Target="../media/image215.png"/><Relationship Id="rId5" Type="http://schemas.openxmlformats.org/officeDocument/2006/relationships/image" Target="../media/image209.png"/><Relationship Id="rId15" Type="http://schemas.openxmlformats.org/officeDocument/2006/relationships/image" Target="../media/image219.png"/><Relationship Id="rId10" Type="http://schemas.openxmlformats.org/officeDocument/2006/relationships/image" Target="../media/image214.png"/><Relationship Id="rId4" Type="http://schemas.openxmlformats.org/officeDocument/2006/relationships/image" Target="../media/image208.jpg"/><Relationship Id="rId9" Type="http://schemas.openxmlformats.org/officeDocument/2006/relationships/image" Target="../media/image213.png"/><Relationship Id="rId14" Type="http://schemas.openxmlformats.org/officeDocument/2006/relationships/image" Target="../media/image218.jp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6.jpg"/><Relationship Id="rId3" Type="http://schemas.openxmlformats.org/officeDocument/2006/relationships/image" Target="../media/image221.png"/><Relationship Id="rId7" Type="http://schemas.openxmlformats.org/officeDocument/2006/relationships/image" Target="../media/image2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4.png"/><Relationship Id="rId11" Type="http://schemas.openxmlformats.org/officeDocument/2006/relationships/image" Target="../media/image100.jpg"/><Relationship Id="rId5" Type="http://schemas.openxmlformats.org/officeDocument/2006/relationships/image" Target="../media/image223.png"/><Relationship Id="rId10" Type="http://schemas.openxmlformats.org/officeDocument/2006/relationships/image" Target="../media/image228.png"/><Relationship Id="rId4" Type="http://schemas.openxmlformats.org/officeDocument/2006/relationships/image" Target="../media/image222.png"/><Relationship Id="rId9" Type="http://schemas.openxmlformats.org/officeDocument/2006/relationships/image" Target="../media/image22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3.png"/><Relationship Id="rId4" Type="http://schemas.openxmlformats.org/officeDocument/2006/relationships/image" Target="../media/image232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244.png"/><Relationship Id="rId3" Type="http://schemas.openxmlformats.org/officeDocument/2006/relationships/image" Target="../media/image235.jpg"/><Relationship Id="rId7" Type="http://schemas.openxmlformats.org/officeDocument/2006/relationships/image" Target="../media/image239.png"/><Relationship Id="rId12" Type="http://schemas.openxmlformats.org/officeDocument/2006/relationships/image" Target="../media/image243.png"/><Relationship Id="rId2" Type="http://schemas.openxmlformats.org/officeDocument/2006/relationships/image" Target="../media/image2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8.png"/><Relationship Id="rId11" Type="http://schemas.openxmlformats.org/officeDocument/2006/relationships/image" Target="../media/image242.png"/><Relationship Id="rId5" Type="http://schemas.openxmlformats.org/officeDocument/2006/relationships/image" Target="../media/image237.jpg"/><Relationship Id="rId10" Type="http://schemas.openxmlformats.org/officeDocument/2006/relationships/image" Target="../media/image241.png"/><Relationship Id="rId4" Type="http://schemas.openxmlformats.org/officeDocument/2006/relationships/image" Target="../media/image236.png"/><Relationship Id="rId9" Type="http://schemas.openxmlformats.org/officeDocument/2006/relationships/image" Target="../media/image240.png"/><Relationship Id="rId14" Type="http://schemas.openxmlformats.org/officeDocument/2006/relationships/image" Target="../media/image245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1.png"/><Relationship Id="rId3" Type="http://schemas.openxmlformats.org/officeDocument/2006/relationships/image" Target="../media/image246.png"/><Relationship Id="rId7" Type="http://schemas.openxmlformats.org/officeDocument/2006/relationships/image" Target="../media/image250.png"/><Relationship Id="rId12" Type="http://schemas.openxmlformats.org/officeDocument/2006/relationships/image" Target="../media/image25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9.png"/><Relationship Id="rId11" Type="http://schemas.openxmlformats.org/officeDocument/2006/relationships/image" Target="../media/image254.png"/><Relationship Id="rId5" Type="http://schemas.openxmlformats.org/officeDocument/2006/relationships/image" Target="../media/image248.png"/><Relationship Id="rId10" Type="http://schemas.openxmlformats.org/officeDocument/2006/relationships/image" Target="../media/image253.png"/><Relationship Id="rId4" Type="http://schemas.openxmlformats.org/officeDocument/2006/relationships/image" Target="../media/image247.png"/><Relationship Id="rId9" Type="http://schemas.openxmlformats.org/officeDocument/2006/relationships/image" Target="../media/image25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6.png"/><Relationship Id="rId7" Type="http://schemas.openxmlformats.org/officeDocument/2006/relationships/image" Target="../media/image260.jp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9.jpg"/><Relationship Id="rId5" Type="http://schemas.openxmlformats.org/officeDocument/2006/relationships/image" Target="../media/image258.png"/><Relationship Id="rId4" Type="http://schemas.openxmlformats.org/officeDocument/2006/relationships/image" Target="../media/image257.jp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6.jpg"/><Relationship Id="rId3" Type="http://schemas.openxmlformats.org/officeDocument/2006/relationships/image" Target="../media/image261.png"/><Relationship Id="rId7" Type="http://schemas.openxmlformats.org/officeDocument/2006/relationships/image" Target="../media/image265.png"/><Relationship Id="rId12" Type="http://schemas.openxmlformats.org/officeDocument/2006/relationships/image" Target="../media/image270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4.png"/><Relationship Id="rId11" Type="http://schemas.openxmlformats.org/officeDocument/2006/relationships/image" Target="../media/image269.jpg"/><Relationship Id="rId5" Type="http://schemas.openxmlformats.org/officeDocument/2006/relationships/image" Target="../media/image263.png"/><Relationship Id="rId10" Type="http://schemas.openxmlformats.org/officeDocument/2006/relationships/image" Target="../media/image268.png"/><Relationship Id="rId4" Type="http://schemas.openxmlformats.org/officeDocument/2006/relationships/image" Target="../media/image262.jpg"/><Relationship Id="rId9" Type="http://schemas.openxmlformats.org/officeDocument/2006/relationships/image" Target="../media/image267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6.png"/><Relationship Id="rId3" Type="http://schemas.openxmlformats.org/officeDocument/2006/relationships/image" Target="../media/image271.png"/><Relationship Id="rId7" Type="http://schemas.openxmlformats.org/officeDocument/2006/relationships/image" Target="../media/image275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4.png"/><Relationship Id="rId5" Type="http://schemas.openxmlformats.org/officeDocument/2006/relationships/image" Target="../media/image273.jpg"/><Relationship Id="rId4" Type="http://schemas.openxmlformats.org/officeDocument/2006/relationships/image" Target="../media/image272.jpg"/><Relationship Id="rId9" Type="http://schemas.openxmlformats.org/officeDocument/2006/relationships/image" Target="../media/image277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3.jpg"/><Relationship Id="rId13" Type="http://schemas.openxmlformats.org/officeDocument/2006/relationships/image" Target="../media/image288.png"/><Relationship Id="rId18" Type="http://schemas.openxmlformats.org/officeDocument/2006/relationships/image" Target="../media/image293.png"/><Relationship Id="rId3" Type="http://schemas.openxmlformats.org/officeDocument/2006/relationships/image" Target="../media/image278.png"/><Relationship Id="rId21" Type="http://schemas.openxmlformats.org/officeDocument/2006/relationships/image" Target="../media/image296.jpg"/><Relationship Id="rId7" Type="http://schemas.openxmlformats.org/officeDocument/2006/relationships/image" Target="../media/image282.png"/><Relationship Id="rId12" Type="http://schemas.openxmlformats.org/officeDocument/2006/relationships/image" Target="../media/image287.png"/><Relationship Id="rId17" Type="http://schemas.openxmlformats.org/officeDocument/2006/relationships/image" Target="../media/image292.jpg"/><Relationship Id="rId2" Type="http://schemas.openxmlformats.org/officeDocument/2006/relationships/image" Target="../media/image230.png"/><Relationship Id="rId16" Type="http://schemas.openxmlformats.org/officeDocument/2006/relationships/image" Target="../media/image291.png"/><Relationship Id="rId20" Type="http://schemas.openxmlformats.org/officeDocument/2006/relationships/image" Target="../media/image2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1.png"/><Relationship Id="rId11" Type="http://schemas.openxmlformats.org/officeDocument/2006/relationships/image" Target="../media/image286.jpg"/><Relationship Id="rId5" Type="http://schemas.openxmlformats.org/officeDocument/2006/relationships/image" Target="../media/image280.png"/><Relationship Id="rId15" Type="http://schemas.openxmlformats.org/officeDocument/2006/relationships/image" Target="../media/image290.png"/><Relationship Id="rId10" Type="http://schemas.openxmlformats.org/officeDocument/2006/relationships/image" Target="../media/image285.png"/><Relationship Id="rId19" Type="http://schemas.openxmlformats.org/officeDocument/2006/relationships/image" Target="../media/image294.png"/><Relationship Id="rId4" Type="http://schemas.openxmlformats.org/officeDocument/2006/relationships/image" Target="../media/image279.jpg"/><Relationship Id="rId9" Type="http://schemas.openxmlformats.org/officeDocument/2006/relationships/image" Target="../media/image284.png"/><Relationship Id="rId14" Type="http://schemas.openxmlformats.org/officeDocument/2006/relationships/image" Target="../media/image289.jp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2.png"/><Relationship Id="rId13" Type="http://schemas.openxmlformats.org/officeDocument/2006/relationships/image" Target="../media/image307.jpg"/><Relationship Id="rId18" Type="http://schemas.openxmlformats.org/officeDocument/2006/relationships/image" Target="../media/image312.png"/><Relationship Id="rId3" Type="http://schemas.openxmlformats.org/officeDocument/2006/relationships/image" Target="../media/image297.png"/><Relationship Id="rId7" Type="http://schemas.openxmlformats.org/officeDocument/2006/relationships/image" Target="../media/image301.png"/><Relationship Id="rId12" Type="http://schemas.openxmlformats.org/officeDocument/2006/relationships/image" Target="../media/image306.png"/><Relationship Id="rId17" Type="http://schemas.openxmlformats.org/officeDocument/2006/relationships/image" Target="../media/image311.jpg"/><Relationship Id="rId2" Type="http://schemas.openxmlformats.org/officeDocument/2006/relationships/image" Target="../media/image230.png"/><Relationship Id="rId16" Type="http://schemas.openxmlformats.org/officeDocument/2006/relationships/image" Target="../media/image3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0.png"/><Relationship Id="rId11" Type="http://schemas.openxmlformats.org/officeDocument/2006/relationships/image" Target="../media/image305.png"/><Relationship Id="rId5" Type="http://schemas.openxmlformats.org/officeDocument/2006/relationships/image" Target="../media/image299.png"/><Relationship Id="rId15" Type="http://schemas.openxmlformats.org/officeDocument/2006/relationships/image" Target="../media/image309.png"/><Relationship Id="rId10" Type="http://schemas.openxmlformats.org/officeDocument/2006/relationships/image" Target="../media/image304.png"/><Relationship Id="rId4" Type="http://schemas.openxmlformats.org/officeDocument/2006/relationships/image" Target="../media/image298.jpg"/><Relationship Id="rId9" Type="http://schemas.openxmlformats.org/officeDocument/2006/relationships/image" Target="../media/image303.png"/><Relationship Id="rId14" Type="http://schemas.openxmlformats.org/officeDocument/2006/relationships/image" Target="../media/image308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8.png"/><Relationship Id="rId13" Type="http://schemas.openxmlformats.org/officeDocument/2006/relationships/image" Target="../media/image323.png"/><Relationship Id="rId3" Type="http://schemas.openxmlformats.org/officeDocument/2006/relationships/image" Target="../media/image313.png"/><Relationship Id="rId7" Type="http://schemas.openxmlformats.org/officeDocument/2006/relationships/image" Target="../media/image317.jpg"/><Relationship Id="rId12" Type="http://schemas.openxmlformats.org/officeDocument/2006/relationships/image" Target="../media/image322.png"/><Relationship Id="rId2" Type="http://schemas.openxmlformats.org/officeDocument/2006/relationships/image" Target="../media/image230.png"/><Relationship Id="rId16" Type="http://schemas.openxmlformats.org/officeDocument/2006/relationships/image" Target="../media/image3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6.png"/><Relationship Id="rId11" Type="http://schemas.openxmlformats.org/officeDocument/2006/relationships/image" Target="../media/image321.png"/><Relationship Id="rId5" Type="http://schemas.openxmlformats.org/officeDocument/2006/relationships/image" Target="../media/image315.png"/><Relationship Id="rId15" Type="http://schemas.openxmlformats.org/officeDocument/2006/relationships/image" Target="../media/image325.png"/><Relationship Id="rId10" Type="http://schemas.openxmlformats.org/officeDocument/2006/relationships/image" Target="../media/image320.jpg"/><Relationship Id="rId4" Type="http://schemas.openxmlformats.org/officeDocument/2006/relationships/image" Target="../media/image314.jpg"/><Relationship Id="rId9" Type="http://schemas.openxmlformats.org/officeDocument/2006/relationships/image" Target="../media/image319.png"/><Relationship Id="rId14" Type="http://schemas.openxmlformats.org/officeDocument/2006/relationships/image" Target="../media/image324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2.jpg"/><Relationship Id="rId13" Type="http://schemas.openxmlformats.org/officeDocument/2006/relationships/image" Target="../media/image337.png"/><Relationship Id="rId3" Type="http://schemas.openxmlformats.org/officeDocument/2006/relationships/image" Target="../media/image327.png"/><Relationship Id="rId7" Type="http://schemas.openxmlformats.org/officeDocument/2006/relationships/image" Target="../media/image331.png"/><Relationship Id="rId12" Type="http://schemas.openxmlformats.org/officeDocument/2006/relationships/image" Target="../media/image336.jp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0.png"/><Relationship Id="rId11" Type="http://schemas.openxmlformats.org/officeDocument/2006/relationships/image" Target="../media/image335.png"/><Relationship Id="rId5" Type="http://schemas.openxmlformats.org/officeDocument/2006/relationships/image" Target="../media/image329.png"/><Relationship Id="rId10" Type="http://schemas.openxmlformats.org/officeDocument/2006/relationships/image" Target="../media/image334.png"/><Relationship Id="rId4" Type="http://schemas.openxmlformats.org/officeDocument/2006/relationships/image" Target="../media/image328.jpg"/><Relationship Id="rId9" Type="http://schemas.openxmlformats.org/officeDocument/2006/relationships/image" Target="../media/image33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8.png"/><Relationship Id="rId7" Type="http://schemas.openxmlformats.org/officeDocument/2006/relationships/image" Target="../media/image342.jp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1.jpg"/><Relationship Id="rId5" Type="http://schemas.openxmlformats.org/officeDocument/2006/relationships/image" Target="../media/image340.jpg"/><Relationship Id="rId4" Type="http://schemas.openxmlformats.org/officeDocument/2006/relationships/image" Target="../media/image339.jp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8.jpg"/><Relationship Id="rId13" Type="http://schemas.openxmlformats.org/officeDocument/2006/relationships/image" Target="../media/image353.png"/><Relationship Id="rId18" Type="http://schemas.openxmlformats.org/officeDocument/2006/relationships/image" Target="../media/image358.png"/><Relationship Id="rId3" Type="http://schemas.openxmlformats.org/officeDocument/2006/relationships/image" Target="../media/image343.png"/><Relationship Id="rId7" Type="http://schemas.openxmlformats.org/officeDocument/2006/relationships/image" Target="../media/image347.png"/><Relationship Id="rId12" Type="http://schemas.openxmlformats.org/officeDocument/2006/relationships/image" Target="../media/image352.png"/><Relationship Id="rId17" Type="http://schemas.openxmlformats.org/officeDocument/2006/relationships/image" Target="../media/image357.png"/><Relationship Id="rId2" Type="http://schemas.openxmlformats.org/officeDocument/2006/relationships/image" Target="../media/image230.png"/><Relationship Id="rId16" Type="http://schemas.openxmlformats.org/officeDocument/2006/relationships/image" Target="../media/image35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6.png"/><Relationship Id="rId11" Type="http://schemas.openxmlformats.org/officeDocument/2006/relationships/image" Target="../media/image351.png"/><Relationship Id="rId5" Type="http://schemas.openxmlformats.org/officeDocument/2006/relationships/image" Target="../media/image345.png"/><Relationship Id="rId15" Type="http://schemas.openxmlformats.org/officeDocument/2006/relationships/image" Target="../media/image355.png"/><Relationship Id="rId10" Type="http://schemas.openxmlformats.org/officeDocument/2006/relationships/image" Target="../media/image350.jpg"/><Relationship Id="rId19" Type="http://schemas.openxmlformats.org/officeDocument/2006/relationships/image" Target="../media/image359.png"/><Relationship Id="rId4" Type="http://schemas.openxmlformats.org/officeDocument/2006/relationships/image" Target="../media/image344.png"/><Relationship Id="rId9" Type="http://schemas.openxmlformats.org/officeDocument/2006/relationships/image" Target="../media/image349.png"/><Relationship Id="rId14" Type="http://schemas.openxmlformats.org/officeDocument/2006/relationships/image" Target="../media/image354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5.png"/><Relationship Id="rId3" Type="http://schemas.openxmlformats.org/officeDocument/2006/relationships/image" Target="../media/image360.png"/><Relationship Id="rId7" Type="http://schemas.openxmlformats.org/officeDocument/2006/relationships/image" Target="../media/image364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3.png"/><Relationship Id="rId11" Type="http://schemas.openxmlformats.org/officeDocument/2006/relationships/image" Target="../media/image368.png"/><Relationship Id="rId5" Type="http://schemas.openxmlformats.org/officeDocument/2006/relationships/image" Target="../media/image362.png"/><Relationship Id="rId10" Type="http://schemas.openxmlformats.org/officeDocument/2006/relationships/image" Target="../media/image367.png"/><Relationship Id="rId4" Type="http://schemas.openxmlformats.org/officeDocument/2006/relationships/image" Target="../media/image361.png"/><Relationship Id="rId9" Type="http://schemas.openxmlformats.org/officeDocument/2006/relationships/image" Target="../media/image36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9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1.png"/><Relationship Id="rId4" Type="http://schemas.openxmlformats.org/officeDocument/2006/relationships/image" Target="../media/image370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7.png"/><Relationship Id="rId3" Type="http://schemas.openxmlformats.org/officeDocument/2006/relationships/image" Target="../media/image372.png"/><Relationship Id="rId7" Type="http://schemas.openxmlformats.org/officeDocument/2006/relationships/image" Target="../media/image376.jp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5.png"/><Relationship Id="rId5" Type="http://schemas.openxmlformats.org/officeDocument/2006/relationships/image" Target="../media/image374.png"/><Relationship Id="rId10" Type="http://schemas.openxmlformats.org/officeDocument/2006/relationships/image" Target="../media/image100.jpg"/><Relationship Id="rId4" Type="http://schemas.openxmlformats.org/officeDocument/2006/relationships/image" Target="../media/image373.jpg"/><Relationship Id="rId9" Type="http://schemas.openxmlformats.org/officeDocument/2006/relationships/image" Target="../media/image378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jpg"/><Relationship Id="rId3" Type="http://schemas.openxmlformats.org/officeDocument/2006/relationships/image" Target="../media/image379.png"/><Relationship Id="rId7" Type="http://schemas.openxmlformats.org/officeDocument/2006/relationships/image" Target="../media/image383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2.jpg"/><Relationship Id="rId5" Type="http://schemas.openxmlformats.org/officeDocument/2006/relationships/image" Target="../media/image381.png"/><Relationship Id="rId4" Type="http://schemas.openxmlformats.org/officeDocument/2006/relationships/image" Target="../media/image380.jp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9.png"/><Relationship Id="rId3" Type="http://schemas.openxmlformats.org/officeDocument/2006/relationships/image" Target="../media/image384.png"/><Relationship Id="rId7" Type="http://schemas.openxmlformats.org/officeDocument/2006/relationships/image" Target="../media/image388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7.png"/><Relationship Id="rId11" Type="http://schemas.openxmlformats.org/officeDocument/2006/relationships/image" Target="../media/image392.png"/><Relationship Id="rId5" Type="http://schemas.openxmlformats.org/officeDocument/2006/relationships/image" Target="../media/image386.png"/><Relationship Id="rId10" Type="http://schemas.openxmlformats.org/officeDocument/2006/relationships/image" Target="../media/image391.png"/><Relationship Id="rId4" Type="http://schemas.openxmlformats.org/officeDocument/2006/relationships/image" Target="../media/image385.png"/><Relationship Id="rId9" Type="http://schemas.openxmlformats.org/officeDocument/2006/relationships/image" Target="../media/image390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7.jpg"/><Relationship Id="rId3" Type="http://schemas.openxmlformats.org/officeDocument/2006/relationships/image" Target="../media/image393.png"/><Relationship Id="rId7" Type="http://schemas.openxmlformats.org/officeDocument/2006/relationships/image" Target="../media/image396.png"/><Relationship Id="rId12" Type="http://schemas.openxmlformats.org/officeDocument/2006/relationships/image" Target="../media/image401.jp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5.jpg"/><Relationship Id="rId11" Type="http://schemas.openxmlformats.org/officeDocument/2006/relationships/image" Target="../media/image400.jpg"/><Relationship Id="rId5" Type="http://schemas.openxmlformats.org/officeDocument/2006/relationships/image" Target="../media/image394.png"/><Relationship Id="rId10" Type="http://schemas.openxmlformats.org/officeDocument/2006/relationships/image" Target="../media/image399.png"/><Relationship Id="rId4" Type="http://schemas.openxmlformats.org/officeDocument/2006/relationships/image" Target="../media/image100.jpg"/><Relationship Id="rId9" Type="http://schemas.openxmlformats.org/officeDocument/2006/relationships/image" Target="../media/image398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2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5.png"/><Relationship Id="rId5" Type="http://schemas.openxmlformats.org/officeDocument/2006/relationships/image" Target="../media/image404.png"/><Relationship Id="rId4" Type="http://schemas.openxmlformats.org/officeDocument/2006/relationships/image" Target="../media/image40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6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8.png"/><Relationship Id="rId4" Type="http://schemas.openxmlformats.org/officeDocument/2006/relationships/image" Target="../media/image40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9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7" Type="http://schemas.openxmlformats.org/officeDocument/2006/relationships/image" Target="../media/image414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3.png"/><Relationship Id="rId5" Type="http://schemas.openxmlformats.org/officeDocument/2006/relationships/image" Target="../media/image412.png"/><Relationship Id="rId4" Type="http://schemas.openxmlformats.org/officeDocument/2006/relationships/image" Target="../media/image411.jp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0.png"/><Relationship Id="rId3" Type="http://schemas.openxmlformats.org/officeDocument/2006/relationships/image" Target="../media/image415.png"/><Relationship Id="rId7" Type="http://schemas.openxmlformats.org/officeDocument/2006/relationships/image" Target="../media/image419.jp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8.png"/><Relationship Id="rId5" Type="http://schemas.openxmlformats.org/officeDocument/2006/relationships/image" Target="../media/image417.png"/><Relationship Id="rId4" Type="http://schemas.openxmlformats.org/officeDocument/2006/relationships/image" Target="../media/image416.jpg"/><Relationship Id="rId9" Type="http://schemas.openxmlformats.org/officeDocument/2006/relationships/image" Target="../media/image330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6.png"/><Relationship Id="rId3" Type="http://schemas.openxmlformats.org/officeDocument/2006/relationships/image" Target="../media/image421.png"/><Relationship Id="rId7" Type="http://schemas.openxmlformats.org/officeDocument/2006/relationships/image" Target="../media/image425.jpg"/><Relationship Id="rId12" Type="http://schemas.openxmlformats.org/officeDocument/2006/relationships/image" Target="../media/image430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4.png"/><Relationship Id="rId11" Type="http://schemas.openxmlformats.org/officeDocument/2006/relationships/image" Target="../media/image429.png"/><Relationship Id="rId5" Type="http://schemas.openxmlformats.org/officeDocument/2006/relationships/image" Target="../media/image423.png"/><Relationship Id="rId10" Type="http://schemas.openxmlformats.org/officeDocument/2006/relationships/image" Target="../media/image428.jpg"/><Relationship Id="rId4" Type="http://schemas.openxmlformats.org/officeDocument/2006/relationships/image" Target="../media/image422.png"/><Relationship Id="rId9" Type="http://schemas.openxmlformats.org/officeDocument/2006/relationships/image" Target="../media/image427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7.png"/><Relationship Id="rId13" Type="http://schemas.openxmlformats.org/officeDocument/2006/relationships/image" Target="../media/image441.png"/><Relationship Id="rId3" Type="http://schemas.openxmlformats.org/officeDocument/2006/relationships/image" Target="../media/image432.jpg"/><Relationship Id="rId7" Type="http://schemas.openxmlformats.org/officeDocument/2006/relationships/image" Target="../media/image436.png"/><Relationship Id="rId12" Type="http://schemas.openxmlformats.org/officeDocument/2006/relationships/image" Target="../media/image440.jpg"/><Relationship Id="rId2" Type="http://schemas.openxmlformats.org/officeDocument/2006/relationships/image" Target="../media/image431.png"/><Relationship Id="rId16" Type="http://schemas.openxmlformats.org/officeDocument/2006/relationships/image" Target="../media/image44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5.png"/><Relationship Id="rId11" Type="http://schemas.openxmlformats.org/officeDocument/2006/relationships/image" Target="../media/image439.png"/><Relationship Id="rId5" Type="http://schemas.openxmlformats.org/officeDocument/2006/relationships/image" Target="../media/image434.png"/><Relationship Id="rId15" Type="http://schemas.openxmlformats.org/officeDocument/2006/relationships/image" Target="../media/image443.png"/><Relationship Id="rId10" Type="http://schemas.openxmlformats.org/officeDocument/2006/relationships/image" Target="../media/image230.png"/><Relationship Id="rId4" Type="http://schemas.openxmlformats.org/officeDocument/2006/relationships/image" Target="../media/image433.png"/><Relationship Id="rId9" Type="http://schemas.openxmlformats.org/officeDocument/2006/relationships/image" Target="../media/image438.png"/><Relationship Id="rId14" Type="http://schemas.openxmlformats.org/officeDocument/2006/relationships/image" Target="../media/image442.jp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0.jpg"/><Relationship Id="rId13" Type="http://schemas.openxmlformats.org/officeDocument/2006/relationships/image" Target="../media/image455.jpg"/><Relationship Id="rId3" Type="http://schemas.openxmlformats.org/officeDocument/2006/relationships/image" Target="../media/image445.png"/><Relationship Id="rId7" Type="http://schemas.openxmlformats.org/officeDocument/2006/relationships/image" Target="../media/image449.png"/><Relationship Id="rId12" Type="http://schemas.openxmlformats.org/officeDocument/2006/relationships/image" Target="../media/image454.png"/><Relationship Id="rId17" Type="http://schemas.openxmlformats.org/officeDocument/2006/relationships/image" Target="../media/image100.jpg"/><Relationship Id="rId2" Type="http://schemas.openxmlformats.org/officeDocument/2006/relationships/image" Target="../media/image230.png"/><Relationship Id="rId16" Type="http://schemas.openxmlformats.org/officeDocument/2006/relationships/image" Target="../media/image4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8.png"/><Relationship Id="rId11" Type="http://schemas.openxmlformats.org/officeDocument/2006/relationships/image" Target="../media/image453.png"/><Relationship Id="rId5" Type="http://schemas.openxmlformats.org/officeDocument/2006/relationships/image" Target="../media/image447.png"/><Relationship Id="rId15" Type="http://schemas.openxmlformats.org/officeDocument/2006/relationships/image" Target="../media/image457.png"/><Relationship Id="rId10" Type="http://schemas.openxmlformats.org/officeDocument/2006/relationships/image" Target="../media/image452.jpg"/><Relationship Id="rId4" Type="http://schemas.openxmlformats.org/officeDocument/2006/relationships/image" Target="../media/image446.png"/><Relationship Id="rId9" Type="http://schemas.openxmlformats.org/officeDocument/2006/relationships/image" Target="../media/image451.png"/><Relationship Id="rId14" Type="http://schemas.openxmlformats.org/officeDocument/2006/relationships/image" Target="../media/image456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4.png"/><Relationship Id="rId3" Type="http://schemas.openxmlformats.org/officeDocument/2006/relationships/image" Target="../media/image459.png"/><Relationship Id="rId7" Type="http://schemas.openxmlformats.org/officeDocument/2006/relationships/image" Target="../media/image463.jp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2.png"/><Relationship Id="rId5" Type="http://schemas.openxmlformats.org/officeDocument/2006/relationships/image" Target="../media/image461.png"/><Relationship Id="rId4" Type="http://schemas.openxmlformats.org/officeDocument/2006/relationships/image" Target="../media/image460.jpg"/><Relationship Id="rId9" Type="http://schemas.openxmlformats.org/officeDocument/2006/relationships/image" Target="../media/image465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6.png"/><Relationship Id="rId7" Type="http://schemas.openxmlformats.org/officeDocument/2006/relationships/image" Target="../media/image470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9.png"/><Relationship Id="rId5" Type="http://schemas.openxmlformats.org/officeDocument/2006/relationships/image" Target="../media/image468.png"/><Relationship Id="rId4" Type="http://schemas.openxmlformats.org/officeDocument/2006/relationships/image" Target="../media/image467.jp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5.png"/><Relationship Id="rId13" Type="http://schemas.openxmlformats.org/officeDocument/2006/relationships/image" Target="../media/image480.jpg"/><Relationship Id="rId3" Type="http://schemas.openxmlformats.org/officeDocument/2006/relationships/image" Target="../media/image471.png"/><Relationship Id="rId7" Type="http://schemas.openxmlformats.org/officeDocument/2006/relationships/image" Target="../media/image330.png"/><Relationship Id="rId12" Type="http://schemas.openxmlformats.org/officeDocument/2006/relationships/image" Target="../media/image479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4.png"/><Relationship Id="rId11" Type="http://schemas.openxmlformats.org/officeDocument/2006/relationships/image" Target="../media/image478.jpg"/><Relationship Id="rId5" Type="http://schemas.openxmlformats.org/officeDocument/2006/relationships/image" Target="../media/image473.png"/><Relationship Id="rId10" Type="http://schemas.openxmlformats.org/officeDocument/2006/relationships/image" Target="../media/image477.png"/><Relationship Id="rId4" Type="http://schemas.openxmlformats.org/officeDocument/2006/relationships/image" Target="../media/image472.jpg"/><Relationship Id="rId9" Type="http://schemas.openxmlformats.org/officeDocument/2006/relationships/image" Target="../media/image476.jp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5.jpg"/><Relationship Id="rId13" Type="http://schemas.openxmlformats.org/officeDocument/2006/relationships/image" Target="../media/image490.png"/><Relationship Id="rId3" Type="http://schemas.openxmlformats.org/officeDocument/2006/relationships/image" Target="../media/image481.png"/><Relationship Id="rId7" Type="http://schemas.openxmlformats.org/officeDocument/2006/relationships/image" Target="../media/image484.png"/><Relationship Id="rId12" Type="http://schemas.openxmlformats.org/officeDocument/2006/relationships/image" Target="../media/image489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5.png"/><Relationship Id="rId11" Type="http://schemas.openxmlformats.org/officeDocument/2006/relationships/image" Target="../media/image488.png"/><Relationship Id="rId5" Type="http://schemas.openxmlformats.org/officeDocument/2006/relationships/image" Target="../media/image483.png"/><Relationship Id="rId10" Type="http://schemas.openxmlformats.org/officeDocument/2006/relationships/image" Target="../media/image487.png"/><Relationship Id="rId4" Type="http://schemas.openxmlformats.org/officeDocument/2006/relationships/image" Target="../media/image482.jpg"/><Relationship Id="rId9" Type="http://schemas.openxmlformats.org/officeDocument/2006/relationships/image" Target="../media/image486.png"/><Relationship Id="rId14" Type="http://schemas.openxmlformats.org/officeDocument/2006/relationships/image" Target="../media/image491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3.png"/><Relationship Id="rId7" Type="http://schemas.openxmlformats.org/officeDocument/2006/relationships/image" Target="../media/image497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96.png"/><Relationship Id="rId5" Type="http://schemas.openxmlformats.org/officeDocument/2006/relationships/image" Target="../media/image495.png"/><Relationship Id="rId4" Type="http://schemas.openxmlformats.org/officeDocument/2006/relationships/image" Target="../media/image494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3.png"/><Relationship Id="rId3" Type="http://schemas.openxmlformats.org/officeDocument/2006/relationships/image" Target="../media/image498.png"/><Relationship Id="rId7" Type="http://schemas.openxmlformats.org/officeDocument/2006/relationships/image" Target="../media/image502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1.png"/><Relationship Id="rId5" Type="http://schemas.openxmlformats.org/officeDocument/2006/relationships/image" Target="../media/image500.png"/><Relationship Id="rId4" Type="http://schemas.openxmlformats.org/officeDocument/2006/relationships/image" Target="../media/image499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9.png"/><Relationship Id="rId3" Type="http://schemas.openxmlformats.org/officeDocument/2006/relationships/image" Target="../media/image505.jpg"/><Relationship Id="rId7" Type="http://schemas.openxmlformats.org/officeDocument/2006/relationships/image" Target="../media/image508.png"/><Relationship Id="rId2" Type="http://schemas.openxmlformats.org/officeDocument/2006/relationships/image" Target="../media/image50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7.png"/><Relationship Id="rId5" Type="http://schemas.openxmlformats.org/officeDocument/2006/relationships/image" Target="../media/image506.png"/><Relationship Id="rId10" Type="http://schemas.openxmlformats.org/officeDocument/2006/relationships/image" Target="../media/image511.png"/><Relationship Id="rId4" Type="http://schemas.openxmlformats.org/officeDocument/2006/relationships/image" Target="../media/image230.png"/><Relationship Id="rId9" Type="http://schemas.openxmlformats.org/officeDocument/2006/relationships/image" Target="../media/image510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7.png"/><Relationship Id="rId3" Type="http://schemas.openxmlformats.org/officeDocument/2006/relationships/image" Target="../media/image512.png"/><Relationship Id="rId7" Type="http://schemas.openxmlformats.org/officeDocument/2006/relationships/image" Target="../media/image516.png"/><Relationship Id="rId12" Type="http://schemas.openxmlformats.org/officeDocument/2006/relationships/image" Target="../media/image100.jp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5.png"/><Relationship Id="rId11" Type="http://schemas.openxmlformats.org/officeDocument/2006/relationships/image" Target="../media/image520.png"/><Relationship Id="rId5" Type="http://schemas.openxmlformats.org/officeDocument/2006/relationships/image" Target="../media/image514.png"/><Relationship Id="rId10" Type="http://schemas.openxmlformats.org/officeDocument/2006/relationships/image" Target="../media/image519.png"/><Relationship Id="rId4" Type="http://schemas.openxmlformats.org/officeDocument/2006/relationships/image" Target="../media/image513.jpg"/><Relationship Id="rId9" Type="http://schemas.openxmlformats.org/officeDocument/2006/relationships/image" Target="../media/image518.jp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6.png"/><Relationship Id="rId3" Type="http://schemas.openxmlformats.org/officeDocument/2006/relationships/image" Target="../media/image521.png"/><Relationship Id="rId7" Type="http://schemas.openxmlformats.org/officeDocument/2006/relationships/image" Target="../media/image525.jp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4.png"/><Relationship Id="rId5" Type="http://schemas.openxmlformats.org/officeDocument/2006/relationships/image" Target="../media/image523.png"/><Relationship Id="rId4" Type="http://schemas.openxmlformats.org/officeDocument/2006/relationships/image" Target="../media/image522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jp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2.png"/><Relationship Id="rId3" Type="http://schemas.openxmlformats.org/officeDocument/2006/relationships/image" Target="../media/image230.png"/><Relationship Id="rId7" Type="http://schemas.openxmlformats.org/officeDocument/2006/relationships/image" Target="../media/image531.png"/><Relationship Id="rId2" Type="http://schemas.openxmlformats.org/officeDocument/2006/relationships/image" Target="../media/image52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30.png"/><Relationship Id="rId5" Type="http://schemas.openxmlformats.org/officeDocument/2006/relationships/image" Target="../media/image529.png"/><Relationship Id="rId10" Type="http://schemas.openxmlformats.org/officeDocument/2006/relationships/image" Target="../media/image534.png"/><Relationship Id="rId4" Type="http://schemas.openxmlformats.org/officeDocument/2006/relationships/image" Target="../media/image528.png"/><Relationship Id="rId9" Type="http://schemas.openxmlformats.org/officeDocument/2006/relationships/image" Target="../media/image533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0.png"/><Relationship Id="rId3" Type="http://schemas.openxmlformats.org/officeDocument/2006/relationships/image" Target="../media/image535.png"/><Relationship Id="rId7" Type="http://schemas.openxmlformats.org/officeDocument/2006/relationships/image" Target="../media/image539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8.png"/><Relationship Id="rId11" Type="http://schemas.openxmlformats.org/officeDocument/2006/relationships/image" Target="../media/image543.png"/><Relationship Id="rId5" Type="http://schemas.openxmlformats.org/officeDocument/2006/relationships/image" Target="../media/image537.png"/><Relationship Id="rId10" Type="http://schemas.openxmlformats.org/officeDocument/2006/relationships/image" Target="../media/image542.png"/><Relationship Id="rId4" Type="http://schemas.openxmlformats.org/officeDocument/2006/relationships/image" Target="../media/image536.png"/><Relationship Id="rId9" Type="http://schemas.openxmlformats.org/officeDocument/2006/relationships/image" Target="../media/image541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7.png"/><Relationship Id="rId13" Type="http://schemas.openxmlformats.org/officeDocument/2006/relationships/image" Target="../media/image552.png"/><Relationship Id="rId3" Type="http://schemas.openxmlformats.org/officeDocument/2006/relationships/image" Target="../media/image535.png"/><Relationship Id="rId7" Type="http://schemas.openxmlformats.org/officeDocument/2006/relationships/image" Target="../media/image546.png"/><Relationship Id="rId12" Type="http://schemas.openxmlformats.org/officeDocument/2006/relationships/image" Target="../media/image551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5.png"/><Relationship Id="rId11" Type="http://schemas.openxmlformats.org/officeDocument/2006/relationships/image" Target="../media/image550.png"/><Relationship Id="rId5" Type="http://schemas.openxmlformats.org/officeDocument/2006/relationships/image" Target="../media/image537.png"/><Relationship Id="rId10" Type="http://schemas.openxmlformats.org/officeDocument/2006/relationships/image" Target="../media/image549.png"/><Relationship Id="rId4" Type="http://schemas.openxmlformats.org/officeDocument/2006/relationships/image" Target="../media/image544.png"/><Relationship Id="rId9" Type="http://schemas.openxmlformats.org/officeDocument/2006/relationships/image" Target="../media/image548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8.png"/><Relationship Id="rId13" Type="http://schemas.openxmlformats.org/officeDocument/2006/relationships/image" Target="../media/image563.png"/><Relationship Id="rId3" Type="http://schemas.openxmlformats.org/officeDocument/2006/relationships/image" Target="../media/image553.png"/><Relationship Id="rId7" Type="http://schemas.openxmlformats.org/officeDocument/2006/relationships/image" Target="../media/image557.png"/><Relationship Id="rId12" Type="http://schemas.openxmlformats.org/officeDocument/2006/relationships/image" Target="../media/image562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6.png"/><Relationship Id="rId11" Type="http://schemas.openxmlformats.org/officeDocument/2006/relationships/image" Target="../media/image561.png"/><Relationship Id="rId5" Type="http://schemas.openxmlformats.org/officeDocument/2006/relationships/image" Target="../media/image555.png"/><Relationship Id="rId10" Type="http://schemas.openxmlformats.org/officeDocument/2006/relationships/image" Target="../media/image560.png"/><Relationship Id="rId4" Type="http://schemas.openxmlformats.org/officeDocument/2006/relationships/image" Target="../media/image554.png"/><Relationship Id="rId9" Type="http://schemas.openxmlformats.org/officeDocument/2006/relationships/image" Target="../media/image559.png"/><Relationship Id="rId14" Type="http://schemas.openxmlformats.org/officeDocument/2006/relationships/image" Target="../media/image564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0.png"/><Relationship Id="rId13" Type="http://schemas.openxmlformats.org/officeDocument/2006/relationships/image" Target="../media/image575.png"/><Relationship Id="rId3" Type="http://schemas.openxmlformats.org/officeDocument/2006/relationships/image" Target="../media/image565.png"/><Relationship Id="rId7" Type="http://schemas.openxmlformats.org/officeDocument/2006/relationships/image" Target="../media/image569.png"/><Relationship Id="rId12" Type="http://schemas.openxmlformats.org/officeDocument/2006/relationships/image" Target="../media/image574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8.png"/><Relationship Id="rId11" Type="http://schemas.openxmlformats.org/officeDocument/2006/relationships/image" Target="../media/image573.png"/><Relationship Id="rId5" Type="http://schemas.openxmlformats.org/officeDocument/2006/relationships/image" Target="../media/image567.png"/><Relationship Id="rId10" Type="http://schemas.openxmlformats.org/officeDocument/2006/relationships/image" Target="../media/image572.png"/><Relationship Id="rId4" Type="http://schemas.openxmlformats.org/officeDocument/2006/relationships/image" Target="../media/image566.png"/><Relationship Id="rId9" Type="http://schemas.openxmlformats.org/officeDocument/2006/relationships/image" Target="../media/image571.png"/><Relationship Id="rId14" Type="http://schemas.openxmlformats.org/officeDocument/2006/relationships/image" Target="../media/image576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2.png"/><Relationship Id="rId13" Type="http://schemas.openxmlformats.org/officeDocument/2006/relationships/image" Target="../media/image587.png"/><Relationship Id="rId3" Type="http://schemas.openxmlformats.org/officeDocument/2006/relationships/image" Target="../media/image577.png"/><Relationship Id="rId7" Type="http://schemas.openxmlformats.org/officeDocument/2006/relationships/image" Target="../media/image581.png"/><Relationship Id="rId12" Type="http://schemas.openxmlformats.org/officeDocument/2006/relationships/image" Target="../media/image586.png"/><Relationship Id="rId2" Type="http://schemas.openxmlformats.org/officeDocument/2006/relationships/image" Target="../media/image230.png"/><Relationship Id="rId16" Type="http://schemas.openxmlformats.org/officeDocument/2006/relationships/image" Target="../media/image5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0.png"/><Relationship Id="rId11" Type="http://schemas.openxmlformats.org/officeDocument/2006/relationships/image" Target="../media/image585.png"/><Relationship Id="rId5" Type="http://schemas.openxmlformats.org/officeDocument/2006/relationships/image" Target="../media/image579.png"/><Relationship Id="rId15" Type="http://schemas.openxmlformats.org/officeDocument/2006/relationships/image" Target="../media/image589.png"/><Relationship Id="rId10" Type="http://schemas.openxmlformats.org/officeDocument/2006/relationships/image" Target="../media/image584.png"/><Relationship Id="rId4" Type="http://schemas.openxmlformats.org/officeDocument/2006/relationships/image" Target="../media/image578.png"/><Relationship Id="rId9" Type="http://schemas.openxmlformats.org/officeDocument/2006/relationships/image" Target="../media/image583.png"/><Relationship Id="rId14" Type="http://schemas.openxmlformats.org/officeDocument/2006/relationships/image" Target="../media/image588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6.png"/><Relationship Id="rId3" Type="http://schemas.openxmlformats.org/officeDocument/2006/relationships/image" Target="../media/image591.png"/><Relationship Id="rId7" Type="http://schemas.openxmlformats.org/officeDocument/2006/relationships/image" Target="../media/image595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4.png"/><Relationship Id="rId11" Type="http://schemas.openxmlformats.org/officeDocument/2006/relationships/image" Target="../media/image599.png"/><Relationship Id="rId5" Type="http://schemas.openxmlformats.org/officeDocument/2006/relationships/image" Target="../media/image593.png"/><Relationship Id="rId10" Type="http://schemas.openxmlformats.org/officeDocument/2006/relationships/image" Target="../media/image598.png"/><Relationship Id="rId4" Type="http://schemas.openxmlformats.org/officeDocument/2006/relationships/image" Target="../media/image592.png"/><Relationship Id="rId9" Type="http://schemas.openxmlformats.org/officeDocument/2006/relationships/image" Target="../media/image597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0.png"/><Relationship Id="rId7" Type="http://schemas.openxmlformats.org/officeDocument/2006/relationships/image" Target="../media/image604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3.png"/><Relationship Id="rId5" Type="http://schemas.openxmlformats.org/officeDocument/2006/relationships/image" Target="../media/image602.png"/><Relationship Id="rId4" Type="http://schemas.openxmlformats.org/officeDocument/2006/relationships/image" Target="../media/image601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0.png"/><Relationship Id="rId3" Type="http://schemas.openxmlformats.org/officeDocument/2006/relationships/image" Target="../media/image605.png"/><Relationship Id="rId7" Type="http://schemas.openxmlformats.org/officeDocument/2006/relationships/image" Target="../media/image609.jpg"/><Relationship Id="rId12" Type="http://schemas.openxmlformats.org/officeDocument/2006/relationships/image" Target="../media/image614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8.png"/><Relationship Id="rId11" Type="http://schemas.openxmlformats.org/officeDocument/2006/relationships/image" Target="../media/image613.png"/><Relationship Id="rId5" Type="http://schemas.openxmlformats.org/officeDocument/2006/relationships/image" Target="../media/image607.png"/><Relationship Id="rId10" Type="http://schemas.openxmlformats.org/officeDocument/2006/relationships/image" Target="../media/image612.png"/><Relationship Id="rId4" Type="http://schemas.openxmlformats.org/officeDocument/2006/relationships/image" Target="../media/image606.jpg"/><Relationship Id="rId9" Type="http://schemas.openxmlformats.org/officeDocument/2006/relationships/image" Target="../media/image611.jp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0.png"/><Relationship Id="rId13" Type="http://schemas.openxmlformats.org/officeDocument/2006/relationships/image" Target="../media/image625.png"/><Relationship Id="rId18" Type="http://schemas.openxmlformats.org/officeDocument/2006/relationships/image" Target="../media/image630.jpg"/><Relationship Id="rId3" Type="http://schemas.openxmlformats.org/officeDocument/2006/relationships/image" Target="../media/image615.png"/><Relationship Id="rId21" Type="http://schemas.openxmlformats.org/officeDocument/2006/relationships/image" Target="../media/image199.png"/><Relationship Id="rId7" Type="http://schemas.openxmlformats.org/officeDocument/2006/relationships/image" Target="../media/image619.png"/><Relationship Id="rId12" Type="http://schemas.openxmlformats.org/officeDocument/2006/relationships/image" Target="../media/image624.png"/><Relationship Id="rId17" Type="http://schemas.openxmlformats.org/officeDocument/2006/relationships/image" Target="../media/image629.png"/><Relationship Id="rId2" Type="http://schemas.openxmlformats.org/officeDocument/2006/relationships/image" Target="../media/image230.png"/><Relationship Id="rId16" Type="http://schemas.openxmlformats.org/officeDocument/2006/relationships/image" Target="../media/image628.png"/><Relationship Id="rId20" Type="http://schemas.openxmlformats.org/officeDocument/2006/relationships/image" Target="../media/image6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8.png"/><Relationship Id="rId11" Type="http://schemas.openxmlformats.org/officeDocument/2006/relationships/image" Target="../media/image623.png"/><Relationship Id="rId5" Type="http://schemas.openxmlformats.org/officeDocument/2006/relationships/image" Target="../media/image617.png"/><Relationship Id="rId15" Type="http://schemas.openxmlformats.org/officeDocument/2006/relationships/image" Target="../media/image627.png"/><Relationship Id="rId10" Type="http://schemas.openxmlformats.org/officeDocument/2006/relationships/image" Target="../media/image622.png"/><Relationship Id="rId19" Type="http://schemas.openxmlformats.org/officeDocument/2006/relationships/image" Target="../media/image631.png"/><Relationship Id="rId4" Type="http://schemas.openxmlformats.org/officeDocument/2006/relationships/image" Target="../media/image616.png"/><Relationship Id="rId9" Type="http://schemas.openxmlformats.org/officeDocument/2006/relationships/image" Target="../media/image621.png"/><Relationship Id="rId14" Type="http://schemas.openxmlformats.org/officeDocument/2006/relationships/image" Target="../media/image626.png"/><Relationship Id="rId22" Type="http://schemas.openxmlformats.org/officeDocument/2006/relationships/image" Target="../media/image63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g"/><Relationship Id="rId13" Type="http://schemas.openxmlformats.org/officeDocument/2006/relationships/image" Target="../media/image37.jpg"/><Relationship Id="rId3" Type="http://schemas.openxmlformats.org/officeDocument/2006/relationships/image" Target="../media/image28.jp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jpg"/><Relationship Id="rId11" Type="http://schemas.openxmlformats.org/officeDocument/2006/relationships/image" Target="../media/image35.jpg"/><Relationship Id="rId5" Type="http://schemas.openxmlformats.org/officeDocument/2006/relationships/image" Target="../media/image2.png"/><Relationship Id="rId10" Type="http://schemas.openxmlformats.org/officeDocument/2006/relationships/image" Target="../media/image34.jpg"/><Relationship Id="rId4" Type="http://schemas.openxmlformats.org/officeDocument/2006/relationships/image" Target="../media/image29.png"/><Relationship Id="rId9" Type="http://schemas.openxmlformats.org/officeDocument/2006/relationships/image" Target="../media/image33.png"/><Relationship Id="rId14" Type="http://schemas.openxmlformats.org/officeDocument/2006/relationships/image" Target="../media/image38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9.png"/><Relationship Id="rId3" Type="http://schemas.openxmlformats.org/officeDocument/2006/relationships/image" Target="../media/image634.png"/><Relationship Id="rId7" Type="http://schemas.openxmlformats.org/officeDocument/2006/relationships/image" Target="../media/image638.png"/><Relationship Id="rId12" Type="http://schemas.openxmlformats.org/officeDocument/2006/relationships/image" Target="../media/image643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7.jpg"/><Relationship Id="rId11" Type="http://schemas.openxmlformats.org/officeDocument/2006/relationships/image" Target="../media/image642.jpg"/><Relationship Id="rId5" Type="http://schemas.openxmlformats.org/officeDocument/2006/relationships/image" Target="../media/image636.png"/><Relationship Id="rId10" Type="http://schemas.openxmlformats.org/officeDocument/2006/relationships/image" Target="../media/image641.png"/><Relationship Id="rId4" Type="http://schemas.openxmlformats.org/officeDocument/2006/relationships/image" Target="../media/image635.jpg"/><Relationship Id="rId9" Type="http://schemas.openxmlformats.org/officeDocument/2006/relationships/image" Target="../media/image640.jp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7.png"/><Relationship Id="rId3" Type="http://schemas.openxmlformats.org/officeDocument/2006/relationships/image" Target="../media/image645.jpg"/><Relationship Id="rId7" Type="http://schemas.openxmlformats.org/officeDocument/2006/relationships/image" Target="../media/image100.jpg"/><Relationship Id="rId2" Type="http://schemas.openxmlformats.org/officeDocument/2006/relationships/image" Target="../media/image6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3.png"/><Relationship Id="rId11" Type="http://schemas.openxmlformats.org/officeDocument/2006/relationships/image" Target="../media/image650.png"/><Relationship Id="rId5" Type="http://schemas.openxmlformats.org/officeDocument/2006/relationships/image" Target="../media/image230.png"/><Relationship Id="rId10" Type="http://schemas.openxmlformats.org/officeDocument/2006/relationships/image" Target="../media/image649.png"/><Relationship Id="rId4" Type="http://schemas.openxmlformats.org/officeDocument/2006/relationships/image" Target="../media/image646.png"/><Relationship Id="rId9" Type="http://schemas.openxmlformats.org/officeDocument/2006/relationships/image" Target="../media/image648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6.png"/><Relationship Id="rId13" Type="http://schemas.openxmlformats.org/officeDocument/2006/relationships/image" Target="../media/image661.png"/><Relationship Id="rId18" Type="http://schemas.openxmlformats.org/officeDocument/2006/relationships/image" Target="../media/image666.png"/><Relationship Id="rId3" Type="http://schemas.openxmlformats.org/officeDocument/2006/relationships/image" Target="../media/image651.png"/><Relationship Id="rId7" Type="http://schemas.openxmlformats.org/officeDocument/2006/relationships/image" Target="../media/image655.png"/><Relationship Id="rId12" Type="http://schemas.openxmlformats.org/officeDocument/2006/relationships/image" Target="../media/image660.png"/><Relationship Id="rId17" Type="http://schemas.openxmlformats.org/officeDocument/2006/relationships/image" Target="../media/image665.png"/><Relationship Id="rId2" Type="http://schemas.openxmlformats.org/officeDocument/2006/relationships/image" Target="../media/image230.png"/><Relationship Id="rId16" Type="http://schemas.openxmlformats.org/officeDocument/2006/relationships/image" Target="../media/image664.jpg"/><Relationship Id="rId20" Type="http://schemas.openxmlformats.org/officeDocument/2006/relationships/image" Target="../media/image6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4.png"/><Relationship Id="rId11" Type="http://schemas.openxmlformats.org/officeDocument/2006/relationships/image" Target="../media/image659.png"/><Relationship Id="rId5" Type="http://schemas.openxmlformats.org/officeDocument/2006/relationships/image" Target="../media/image653.png"/><Relationship Id="rId15" Type="http://schemas.openxmlformats.org/officeDocument/2006/relationships/image" Target="../media/image663.png"/><Relationship Id="rId10" Type="http://schemas.openxmlformats.org/officeDocument/2006/relationships/image" Target="../media/image658.png"/><Relationship Id="rId19" Type="http://schemas.openxmlformats.org/officeDocument/2006/relationships/image" Target="../media/image667.png"/><Relationship Id="rId4" Type="http://schemas.openxmlformats.org/officeDocument/2006/relationships/image" Target="../media/image652.png"/><Relationship Id="rId9" Type="http://schemas.openxmlformats.org/officeDocument/2006/relationships/image" Target="../media/image657.png"/><Relationship Id="rId14" Type="http://schemas.openxmlformats.org/officeDocument/2006/relationships/image" Target="../media/image662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9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2.png"/><Relationship Id="rId5" Type="http://schemas.openxmlformats.org/officeDocument/2006/relationships/image" Target="../media/image671.jpg"/><Relationship Id="rId4" Type="http://schemas.openxmlformats.org/officeDocument/2006/relationships/image" Target="../media/image670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8.png"/><Relationship Id="rId3" Type="http://schemas.openxmlformats.org/officeDocument/2006/relationships/image" Target="../media/image673.png"/><Relationship Id="rId7" Type="http://schemas.openxmlformats.org/officeDocument/2006/relationships/image" Target="../media/image677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6.png"/><Relationship Id="rId11" Type="http://schemas.openxmlformats.org/officeDocument/2006/relationships/image" Target="../media/image681.jpg"/><Relationship Id="rId5" Type="http://schemas.openxmlformats.org/officeDocument/2006/relationships/image" Target="../media/image675.png"/><Relationship Id="rId10" Type="http://schemas.openxmlformats.org/officeDocument/2006/relationships/image" Target="../media/image680.png"/><Relationship Id="rId4" Type="http://schemas.openxmlformats.org/officeDocument/2006/relationships/image" Target="../media/image674.jpg"/><Relationship Id="rId9" Type="http://schemas.openxmlformats.org/officeDocument/2006/relationships/image" Target="../media/image679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7.png"/><Relationship Id="rId13" Type="http://schemas.openxmlformats.org/officeDocument/2006/relationships/image" Target="../media/image691.png"/><Relationship Id="rId3" Type="http://schemas.openxmlformats.org/officeDocument/2006/relationships/image" Target="../media/image683.jpg"/><Relationship Id="rId7" Type="http://schemas.openxmlformats.org/officeDocument/2006/relationships/image" Target="../media/image230.png"/><Relationship Id="rId12" Type="http://schemas.openxmlformats.org/officeDocument/2006/relationships/image" Target="../media/image690.png"/><Relationship Id="rId2" Type="http://schemas.openxmlformats.org/officeDocument/2006/relationships/image" Target="../media/image6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6.png"/><Relationship Id="rId11" Type="http://schemas.openxmlformats.org/officeDocument/2006/relationships/image" Target="../media/image689.jpg"/><Relationship Id="rId5" Type="http://schemas.openxmlformats.org/officeDocument/2006/relationships/image" Target="../media/image685.png"/><Relationship Id="rId10" Type="http://schemas.openxmlformats.org/officeDocument/2006/relationships/image" Target="../media/image688.png"/><Relationship Id="rId4" Type="http://schemas.openxmlformats.org/officeDocument/2006/relationships/image" Target="../media/image684.png"/><Relationship Id="rId9" Type="http://schemas.openxmlformats.org/officeDocument/2006/relationships/image" Target="../media/image100.jpg"/><Relationship Id="rId14" Type="http://schemas.openxmlformats.org/officeDocument/2006/relationships/image" Target="../media/image692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9.png"/><Relationship Id="rId3" Type="http://schemas.openxmlformats.org/officeDocument/2006/relationships/image" Target="../media/image694.png"/><Relationship Id="rId7" Type="http://schemas.openxmlformats.org/officeDocument/2006/relationships/image" Target="../media/image698.png"/><Relationship Id="rId2" Type="http://schemas.openxmlformats.org/officeDocument/2006/relationships/image" Target="../media/image6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7.png"/><Relationship Id="rId5" Type="http://schemas.openxmlformats.org/officeDocument/2006/relationships/image" Target="../media/image696.png"/><Relationship Id="rId10" Type="http://schemas.openxmlformats.org/officeDocument/2006/relationships/image" Target="../media/image230.png"/><Relationship Id="rId4" Type="http://schemas.openxmlformats.org/officeDocument/2006/relationships/image" Target="../media/image695.png"/><Relationship Id="rId9" Type="http://schemas.openxmlformats.org/officeDocument/2006/relationships/image" Target="../media/image700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7.png"/><Relationship Id="rId3" Type="http://schemas.openxmlformats.org/officeDocument/2006/relationships/image" Target="../media/image702.png"/><Relationship Id="rId7" Type="http://schemas.openxmlformats.org/officeDocument/2006/relationships/image" Target="../media/image706.jpg"/><Relationship Id="rId12" Type="http://schemas.openxmlformats.org/officeDocument/2006/relationships/image" Target="../media/image230.png"/><Relationship Id="rId2" Type="http://schemas.openxmlformats.org/officeDocument/2006/relationships/image" Target="../media/image7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5.png"/><Relationship Id="rId11" Type="http://schemas.openxmlformats.org/officeDocument/2006/relationships/image" Target="../media/image710.png"/><Relationship Id="rId5" Type="http://schemas.openxmlformats.org/officeDocument/2006/relationships/image" Target="../media/image704.png"/><Relationship Id="rId10" Type="http://schemas.openxmlformats.org/officeDocument/2006/relationships/image" Target="../media/image709.png"/><Relationship Id="rId4" Type="http://schemas.openxmlformats.org/officeDocument/2006/relationships/image" Target="../media/image703.png"/><Relationship Id="rId9" Type="http://schemas.openxmlformats.org/officeDocument/2006/relationships/image" Target="../media/image708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jpg"/><Relationship Id="rId3" Type="http://schemas.openxmlformats.org/officeDocument/2006/relationships/image" Target="../media/image2.png"/><Relationship Id="rId7" Type="http://schemas.openxmlformats.org/officeDocument/2006/relationships/image" Target="../media/image41.pn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0.png"/><Relationship Id="rId5" Type="http://schemas.openxmlformats.org/officeDocument/2006/relationships/image" Target="../media/image29.png"/><Relationship Id="rId4" Type="http://schemas.openxmlformats.org/officeDocument/2006/relationships/image" Target="../media/image28.jp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2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3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0.png"/><Relationship Id="rId13" Type="http://schemas.openxmlformats.org/officeDocument/2006/relationships/image" Target="../media/image724.png"/><Relationship Id="rId3" Type="http://schemas.openxmlformats.org/officeDocument/2006/relationships/image" Target="../media/image715.jpg"/><Relationship Id="rId7" Type="http://schemas.openxmlformats.org/officeDocument/2006/relationships/image" Target="../media/image719.png"/><Relationship Id="rId12" Type="http://schemas.openxmlformats.org/officeDocument/2006/relationships/image" Target="../media/image723.png"/><Relationship Id="rId2" Type="http://schemas.openxmlformats.org/officeDocument/2006/relationships/image" Target="../media/image714.png"/><Relationship Id="rId16" Type="http://schemas.openxmlformats.org/officeDocument/2006/relationships/image" Target="../media/image7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8.png"/><Relationship Id="rId11" Type="http://schemas.openxmlformats.org/officeDocument/2006/relationships/image" Target="../media/image722.jpg"/><Relationship Id="rId5" Type="http://schemas.openxmlformats.org/officeDocument/2006/relationships/image" Target="../media/image717.png"/><Relationship Id="rId15" Type="http://schemas.openxmlformats.org/officeDocument/2006/relationships/image" Target="../media/image726.png"/><Relationship Id="rId10" Type="http://schemas.openxmlformats.org/officeDocument/2006/relationships/image" Target="../media/image721.png"/><Relationship Id="rId4" Type="http://schemas.openxmlformats.org/officeDocument/2006/relationships/image" Target="../media/image716.png"/><Relationship Id="rId9" Type="http://schemas.openxmlformats.org/officeDocument/2006/relationships/image" Target="../media/image230.png"/><Relationship Id="rId14" Type="http://schemas.openxmlformats.org/officeDocument/2006/relationships/image" Target="../media/image725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0.png"/><Relationship Id="rId3" Type="http://schemas.openxmlformats.org/officeDocument/2006/relationships/image" Target="../media/image729.jpg"/><Relationship Id="rId7" Type="http://schemas.openxmlformats.org/officeDocument/2006/relationships/image" Target="../media/image733.png"/><Relationship Id="rId12" Type="http://schemas.openxmlformats.org/officeDocument/2006/relationships/image" Target="../media/image100.jpg"/><Relationship Id="rId2" Type="http://schemas.openxmlformats.org/officeDocument/2006/relationships/image" Target="../media/image7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2.png"/><Relationship Id="rId11" Type="http://schemas.openxmlformats.org/officeDocument/2006/relationships/image" Target="../media/image736.png"/><Relationship Id="rId5" Type="http://schemas.openxmlformats.org/officeDocument/2006/relationships/image" Target="../media/image731.png"/><Relationship Id="rId10" Type="http://schemas.openxmlformats.org/officeDocument/2006/relationships/image" Target="../media/image735.png"/><Relationship Id="rId4" Type="http://schemas.openxmlformats.org/officeDocument/2006/relationships/image" Target="../media/image730.jpg"/><Relationship Id="rId9" Type="http://schemas.openxmlformats.org/officeDocument/2006/relationships/image" Target="../media/image734.pn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2.png"/><Relationship Id="rId13" Type="http://schemas.openxmlformats.org/officeDocument/2006/relationships/image" Target="../media/image100.jpg"/><Relationship Id="rId3" Type="http://schemas.openxmlformats.org/officeDocument/2006/relationships/image" Target="../media/image737.png"/><Relationship Id="rId7" Type="http://schemas.openxmlformats.org/officeDocument/2006/relationships/image" Target="../media/image741.png"/><Relationship Id="rId12" Type="http://schemas.openxmlformats.org/officeDocument/2006/relationships/image" Target="../media/image746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0.jpg"/><Relationship Id="rId11" Type="http://schemas.openxmlformats.org/officeDocument/2006/relationships/image" Target="../media/image745.png"/><Relationship Id="rId5" Type="http://schemas.openxmlformats.org/officeDocument/2006/relationships/image" Target="../media/image739.png"/><Relationship Id="rId10" Type="http://schemas.openxmlformats.org/officeDocument/2006/relationships/image" Target="../media/image744.png"/><Relationship Id="rId4" Type="http://schemas.openxmlformats.org/officeDocument/2006/relationships/image" Target="../media/image738.png"/><Relationship Id="rId9" Type="http://schemas.openxmlformats.org/officeDocument/2006/relationships/image" Target="../media/image743.pn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3.png"/><Relationship Id="rId13" Type="http://schemas.openxmlformats.org/officeDocument/2006/relationships/image" Target="../media/image757.jpg"/><Relationship Id="rId18" Type="http://schemas.openxmlformats.org/officeDocument/2006/relationships/image" Target="../media/image762.png"/><Relationship Id="rId3" Type="http://schemas.openxmlformats.org/officeDocument/2006/relationships/image" Target="../media/image748.png"/><Relationship Id="rId21" Type="http://schemas.openxmlformats.org/officeDocument/2006/relationships/image" Target="../media/image765.png"/><Relationship Id="rId7" Type="http://schemas.openxmlformats.org/officeDocument/2006/relationships/image" Target="../media/image752.png"/><Relationship Id="rId12" Type="http://schemas.openxmlformats.org/officeDocument/2006/relationships/image" Target="../media/image756.png"/><Relationship Id="rId17" Type="http://schemas.openxmlformats.org/officeDocument/2006/relationships/image" Target="../media/image761.jpg"/><Relationship Id="rId2" Type="http://schemas.openxmlformats.org/officeDocument/2006/relationships/image" Target="../media/image747.png"/><Relationship Id="rId16" Type="http://schemas.openxmlformats.org/officeDocument/2006/relationships/image" Target="../media/image760.png"/><Relationship Id="rId20" Type="http://schemas.openxmlformats.org/officeDocument/2006/relationships/image" Target="../media/image76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51.png"/><Relationship Id="rId11" Type="http://schemas.openxmlformats.org/officeDocument/2006/relationships/image" Target="../media/image755.jpg"/><Relationship Id="rId24" Type="http://schemas.openxmlformats.org/officeDocument/2006/relationships/image" Target="../media/image768.jpg"/><Relationship Id="rId5" Type="http://schemas.openxmlformats.org/officeDocument/2006/relationships/image" Target="../media/image750.png"/><Relationship Id="rId15" Type="http://schemas.openxmlformats.org/officeDocument/2006/relationships/image" Target="../media/image759.jpg"/><Relationship Id="rId23" Type="http://schemas.openxmlformats.org/officeDocument/2006/relationships/image" Target="../media/image767.png"/><Relationship Id="rId10" Type="http://schemas.openxmlformats.org/officeDocument/2006/relationships/image" Target="../media/image754.png"/><Relationship Id="rId19" Type="http://schemas.openxmlformats.org/officeDocument/2006/relationships/image" Target="../media/image763.jpg"/><Relationship Id="rId4" Type="http://schemas.openxmlformats.org/officeDocument/2006/relationships/image" Target="../media/image749.png"/><Relationship Id="rId9" Type="http://schemas.openxmlformats.org/officeDocument/2006/relationships/image" Target="../media/image230.png"/><Relationship Id="rId14" Type="http://schemas.openxmlformats.org/officeDocument/2006/relationships/image" Target="../media/image758.png"/><Relationship Id="rId22" Type="http://schemas.openxmlformats.org/officeDocument/2006/relationships/image" Target="../media/image766.jp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5.png"/><Relationship Id="rId13" Type="http://schemas.openxmlformats.org/officeDocument/2006/relationships/image" Target="../media/image780.png"/><Relationship Id="rId3" Type="http://schemas.openxmlformats.org/officeDocument/2006/relationships/image" Target="../media/image770.jpg"/><Relationship Id="rId7" Type="http://schemas.openxmlformats.org/officeDocument/2006/relationships/image" Target="../media/image774.png"/><Relationship Id="rId12" Type="http://schemas.openxmlformats.org/officeDocument/2006/relationships/image" Target="../media/image779.png"/><Relationship Id="rId2" Type="http://schemas.openxmlformats.org/officeDocument/2006/relationships/image" Target="../media/image7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3.png"/><Relationship Id="rId11" Type="http://schemas.openxmlformats.org/officeDocument/2006/relationships/image" Target="../media/image778.png"/><Relationship Id="rId5" Type="http://schemas.openxmlformats.org/officeDocument/2006/relationships/image" Target="../media/image772.png"/><Relationship Id="rId10" Type="http://schemas.openxmlformats.org/officeDocument/2006/relationships/image" Target="../media/image777.png"/><Relationship Id="rId4" Type="http://schemas.openxmlformats.org/officeDocument/2006/relationships/image" Target="../media/image771.png"/><Relationship Id="rId9" Type="http://schemas.openxmlformats.org/officeDocument/2006/relationships/image" Target="../media/image776.png"/><Relationship Id="rId14" Type="http://schemas.openxmlformats.org/officeDocument/2006/relationships/image" Target="../media/image230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1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4.png"/><Relationship Id="rId5" Type="http://schemas.openxmlformats.org/officeDocument/2006/relationships/image" Target="../media/image783.png"/><Relationship Id="rId4" Type="http://schemas.openxmlformats.org/officeDocument/2006/relationships/image" Target="../media/image782.jp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5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8.png"/><Relationship Id="rId5" Type="http://schemas.openxmlformats.org/officeDocument/2006/relationships/image" Target="../media/image787.png"/><Relationship Id="rId4" Type="http://schemas.openxmlformats.org/officeDocument/2006/relationships/image" Target="../media/image786.jpg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4.png"/><Relationship Id="rId13" Type="http://schemas.openxmlformats.org/officeDocument/2006/relationships/image" Target="../media/image799.jpg"/><Relationship Id="rId3" Type="http://schemas.openxmlformats.org/officeDocument/2006/relationships/image" Target="../media/image790.jpg"/><Relationship Id="rId7" Type="http://schemas.openxmlformats.org/officeDocument/2006/relationships/image" Target="../media/image793.jpg"/><Relationship Id="rId12" Type="http://schemas.openxmlformats.org/officeDocument/2006/relationships/image" Target="../media/image798.jpg"/><Relationship Id="rId2" Type="http://schemas.openxmlformats.org/officeDocument/2006/relationships/image" Target="../media/image7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2.png"/><Relationship Id="rId11" Type="http://schemas.openxmlformats.org/officeDocument/2006/relationships/image" Target="../media/image797.png"/><Relationship Id="rId5" Type="http://schemas.openxmlformats.org/officeDocument/2006/relationships/image" Target="../media/image230.png"/><Relationship Id="rId10" Type="http://schemas.openxmlformats.org/officeDocument/2006/relationships/image" Target="../media/image796.jpg"/><Relationship Id="rId4" Type="http://schemas.openxmlformats.org/officeDocument/2006/relationships/image" Target="../media/image791.png"/><Relationship Id="rId9" Type="http://schemas.openxmlformats.org/officeDocument/2006/relationships/image" Target="../media/image795.png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5.jpg"/><Relationship Id="rId3" Type="http://schemas.openxmlformats.org/officeDocument/2006/relationships/image" Target="../media/image800.png"/><Relationship Id="rId7" Type="http://schemas.openxmlformats.org/officeDocument/2006/relationships/image" Target="../media/image804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3.png"/><Relationship Id="rId11" Type="http://schemas.openxmlformats.org/officeDocument/2006/relationships/image" Target="../media/image100.jpg"/><Relationship Id="rId5" Type="http://schemas.openxmlformats.org/officeDocument/2006/relationships/image" Target="../media/image802.jpg"/><Relationship Id="rId10" Type="http://schemas.openxmlformats.org/officeDocument/2006/relationships/image" Target="../media/image807.png"/><Relationship Id="rId4" Type="http://schemas.openxmlformats.org/officeDocument/2006/relationships/image" Target="../media/image801.jpg"/><Relationship Id="rId9" Type="http://schemas.openxmlformats.org/officeDocument/2006/relationships/image" Target="../media/image80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755394" y="1688338"/>
            <a:ext cx="9596120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125" dirty="0">
                <a:solidFill>
                  <a:srgbClr val="0D0D0D"/>
                </a:solidFill>
                <a:latin typeface="DejaVu Sans"/>
                <a:cs typeface="DejaVu Sans"/>
              </a:rPr>
              <a:t>This</a:t>
            </a:r>
            <a:r>
              <a:rPr sz="2000" spc="-35" dirty="0">
                <a:solidFill>
                  <a:srgbClr val="0D0D0D"/>
                </a:solidFill>
                <a:latin typeface="DejaVu Sans"/>
                <a:cs typeface="DejaVu Sans"/>
              </a:rPr>
              <a:t> </a:t>
            </a:r>
            <a:r>
              <a:rPr sz="2000" spc="-114" dirty="0">
                <a:solidFill>
                  <a:srgbClr val="0D0D0D"/>
                </a:solidFill>
                <a:latin typeface="DejaVu Sans"/>
                <a:cs typeface="DejaVu Sans"/>
              </a:rPr>
              <a:t>is</a:t>
            </a:r>
            <a:r>
              <a:rPr sz="2000" spc="-15" dirty="0">
                <a:solidFill>
                  <a:srgbClr val="0D0D0D"/>
                </a:solidFill>
                <a:latin typeface="DejaVu Sans"/>
                <a:cs typeface="DejaVu Sans"/>
              </a:rPr>
              <a:t> </a:t>
            </a:r>
            <a:r>
              <a:rPr sz="2000" spc="-270" dirty="0">
                <a:solidFill>
                  <a:srgbClr val="0D0D0D"/>
                </a:solidFill>
                <a:latin typeface="DejaVu Sans"/>
                <a:cs typeface="DejaVu Sans"/>
              </a:rPr>
              <a:t>a</a:t>
            </a:r>
            <a:r>
              <a:rPr sz="2000" spc="35" dirty="0">
                <a:solidFill>
                  <a:srgbClr val="0D0D0D"/>
                </a:solidFill>
                <a:latin typeface="DejaVu Sans"/>
                <a:cs typeface="DejaVu Sans"/>
              </a:rPr>
              <a:t> </a:t>
            </a:r>
            <a:r>
              <a:rPr sz="2000" b="1" spc="-225" dirty="0">
                <a:solidFill>
                  <a:srgbClr val="0D0D0D"/>
                </a:solidFill>
                <a:latin typeface="DejaVu Sans"/>
                <a:cs typeface="DejaVu Sans"/>
              </a:rPr>
              <a:t>project-</a:t>
            </a:r>
            <a:r>
              <a:rPr sz="2000" b="1" spc="-315" dirty="0">
                <a:solidFill>
                  <a:srgbClr val="0D0D0D"/>
                </a:solidFill>
                <a:latin typeface="DejaVu Sans"/>
                <a:cs typeface="DejaVu Sans"/>
              </a:rPr>
              <a:t>based</a:t>
            </a:r>
            <a:r>
              <a:rPr sz="2000" spc="35" dirty="0">
                <a:solidFill>
                  <a:srgbClr val="0D0D0D"/>
                </a:solidFill>
                <a:latin typeface="DejaVu Sans"/>
                <a:cs typeface="DejaVu Sans"/>
              </a:rPr>
              <a:t> </a:t>
            </a:r>
            <a:r>
              <a:rPr sz="2000" spc="-170" dirty="0">
                <a:solidFill>
                  <a:srgbClr val="0D0D0D"/>
                </a:solidFill>
                <a:latin typeface="DejaVu Sans"/>
                <a:cs typeface="DejaVu Sans"/>
              </a:rPr>
              <a:t>course,</a:t>
            </a:r>
            <a:r>
              <a:rPr sz="2000" spc="15" dirty="0">
                <a:solidFill>
                  <a:srgbClr val="0D0D0D"/>
                </a:solidFill>
                <a:latin typeface="DejaVu Sans"/>
                <a:cs typeface="DejaVu Sans"/>
              </a:rPr>
              <a:t> </a:t>
            </a:r>
            <a:r>
              <a:rPr sz="2000" spc="-40" dirty="0">
                <a:solidFill>
                  <a:srgbClr val="0D0D0D"/>
                </a:solidFill>
                <a:latin typeface="DejaVu Sans"/>
                <a:cs typeface="DejaVu Sans"/>
              </a:rPr>
              <a:t>for</a:t>
            </a:r>
            <a:r>
              <a:rPr sz="2000" spc="10" dirty="0">
                <a:solidFill>
                  <a:srgbClr val="0D0D0D"/>
                </a:solidFill>
                <a:latin typeface="DejaVu Sans"/>
                <a:cs typeface="DejaVu Sans"/>
              </a:rPr>
              <a:t> </a:t>
            </a:r>
            <a:r>
              <a:rPr sz="2000" spc="-165" dirty="0">
                <a:solidFill>
                  <a:srgbClr val="0D0D0D"/>
                </a:solidFill>
                <a:latin typeface="DejaVu Sans"/>
                <a:cs typeface="DejaVu Sans"/>
              </a:rPr>
              <a:t>students</a:t>
            </a:r>
            <a:r>
              <a:rPr sz="2000" spc="15" dirty="0">
                <a:solidFill>
                  <a:srgbClr val="0D0D0D"/>
                </a:solidFill>
                <a:latin typeface="DejaVu Sans"/>
                <a:cs typeface="DejaVu Sans"/>
              </a:rPr>
              <a:t> </a:t>
            </a:r>
            <a:r>
              <a:rPr sz="2000" spc="-155" dirty="0">
                <a:solidFill>
                  <a:srgbClr val="0D0D0D"/>
                </a:solidFill>
                <a:latin typeface="DejaVu Sans"/>
                <a:cs typeface="DejaVu Sans"/>
              </a:rPr>
              <a:t>looking</a:t>
            </a:r>
            <a:r>
              <a:rPr sz="2000" spc="15" dirty="0">
                <a:solidFill>
                  <a:srgbClr val="0D0D0D"/>
                </a:solidFill>
                <a:latin typeface="DejaVu Sans"/>
                <a:cs typeface="DejaVu Sans"/>
              </a:rPr>
              <a:t> </a:t>
            </a:r>
            <a:r>
              <a:rPr sz="2000" spc="-40" dirty="0">
                <a:solidFill>
                  <a:srgbClr val="0D0D0D"/>
                </a:solidFill>
                <a:latin typeface="DejaVu Sans"/>
                <a:cs typeface="DejaVu Sans"/>
              </a:rPr>
              <a:t>for</a:t>
            </a:r>
            <a:r>
              <a:rPr sz="2000" spc="10" dirty="0">
                <a:solidFill>
                  <a:srgbClr val="0D0D0D"/>
                </a:solidFill>
                <a:latin typeface="DejaVu Sans"/>
                <a:cs typeface="DejaVu Sans"/>
              </a:rPr>
              <a:t> </a:t>
            </a:r>
            <a:r>
              <a:rPr sz="2000" spc="-270" dirty="0">
                <a:solidFill>
                  <a:srgbClr val="0D0D0D"/>
                </a:solidFill>
                <a:latin typeface="DejaVu Sans"/>
                <a:cs typeface="DejaVu Sans"/>
              </a:rPr>
              <a:t>a</a:t>
            </a:r>
            <a:r>
              <a:rPr sz="2000" spc="30" dirty="0">
                <a:solidFill>
                  <a:srgbClr val="0D0D0D"/>
                </a:solidFill>
                <a:latin typeface="DejaVu Sans"/>
                <a:cs typeface="DejaVu Sans"/>
              </a:rPr>
              <a:t> </a:t>
            </a:r>
            <a:r>
              <a:rPr sz="2000" spc="-175" dirty="0">
                <a:solidFill>
                  <a:srgbClr val="0D0D0D"/>
                </a:solidFill>
                <a:latin typeface="DejaVu Sans"/>
                <a:cs typeface="DejaVu Sans"/>
              </a:rPr>
              <a:t>practical,</a:t>
            </a:r>
            <a:r>
              <a:rPr sz="2000" spc="15" dirty="0">
                <a:solidFill>
                  <a:srgbClr val="0D0D0D"/>
                </a:solidFill>
                <a:latin typeface="DejaVu Sans"/>
                <a:cs typeface="DejaVu Sans"/>
              </a:rPr>
              <a:t> </a:t>
            </a:r>
            <a:r>
              <a:rPr sz="2000" spc="-170" dirty="0">
                <a:solidFill>
                  <a:srgbClr val="0D0D0D"/>
                </a:solidFill>
                <a:latin typeface="DejaVu Sans"/>
                <a:cs typeface="DejaVu Sans"/>
              </a:rPr>
              <a:t>hands-</a:t>
            </a:r>
            <a:r>
              <a:rPr sz="2000" spc="-155" dirty="0">
                <a:solidFill>
                  <a:srgbClr val="0D0D0D"/>
                </a:solidFill>
                <a:latin typeface="DejaVu Sans"/>
                <a:cs typeface="DejaVu Sans"/>
              </a:rPr>
              <a:t>on,</a:t>
            </a:r>
            <a:r>
              <a:rPr sz="2000" spc="20" dirty="0">
                <a:solidFill>
                  <a:srgbClr val="0D0D0D"/>
                </a:solidFill>
                <a:latin typeface="DejaVu Sans"/>
                <a:cs typeface="DejaVu Sans"/>
              </a:rPr>
              <a:t> </a:t>
            </a:r>
            <a:r>
              <a:rPr sz="2000" spc="-204" dirty="0">
                <a:solidFill>
                  <a:srgbClr val="0D0D0D"/>
                </a:solidFill>
                <a:latin typeface="DejaVu Sans"/>
                <a:cs typeface="DejaVu Sans"/>
              </a:rPr>
              <a:t>and</a:t>
            </a:r>
            <a:r>
              <a:rPr sz="2000" spc="25" dirty="0">
                <a:solidFill>
                  <a:srgbClr val="0D0D0D"/>
                </a:solidFill>
                <a:latin typeface="DejaVu Sans"/>
                <a:cs typeface="DejaVu Sans"/>
              </a:rPr>
              <a:t> </a:t>
            </a:r>
            <a:r>
              <a:rPr sz="2000" spc="-459" dirty="0">
                <a:solidFill>
                  <a:srgbClr val="0D0D0D"/>
                </a:solidFill>
                <a:latin typeface="DejaVu Sans"/>
                <a:cs typeface="DejaVu Sans"/>
              </a:rPr>
              <a:t>highly</a:t>
            </a:r>
            <a:endParaRPr sz="2000">
              <a:latin typeface="DejaVu Sans"/>
              <a:cs typeface="DejaVu Sans"/>
            </a:endParaRPr>
          </a:p>
          <a:p>
            <a:pPr marL="12700">
              <a:lnSpc>
                <a:spcPct val="100000"/>
              </a:lnSpc>
            </a:pPr>
            <a:r>
              <a:rPr sz="2000" spc="-215" dirty="0">
                <a:solidFill>
                  <a:srgbClr val="0D0D0D"/>
                </a:solidFill>
                <a:latin typeface="DejaVu Sans"/>
                <a:cs typeface="DejaVu Sans"/>
              </a:rPr>
              <a:t>engaging</a:t>
            </a:r>
            <a:r>
              <a:rPr sz="2000" spc="40" dirty="0">
                <a:solidFill>
                  <a:srgbClr val="0D0D0D"/>
                </a:solidFill>
                <a:latin typeface="DejaVu Sans"/>
                <a:cs typeface="DejaVu Sans"/>
              </a:rPr>
              <a:t> </a:t>
            </a:r>
            <a:r>
              <a:rPr sz="2000" spc="-180" dirty="0">
                <a:solidFill>
                  <a:srgbClr val="0D0D0D"/>
                </a:solidFill>
                <a:latin typeface="DejaVu Sans"/>
                <a:cs typeface="DejaVu Sans"/>
              </a:rPr>
              <a:t>approach</a:t>
            </a:r>
            <a:r>
              <a:rPr sz="2000" spc="20" dirty="0">
                <a:solidFill>
                  <a:srgbClr val="0D0D0D"/>
                </a:solidFill>
                <a:latin typeface="DejaVu Sans"/>
                <a:cs typeface="DejaVu Sans"/>
              </a:rPr>
              <a:t> </a:t>
            </a:r>
            <a:r>
              <a:rPr sz="2000" spc="-20" dirty="0">
                <a:solidFill>
                  <a:srgbClr val="0D0D0D"/>
                </a:solidFill>
                <a:latin typeface="DejaVu Sans"/>
                <a:cs typeface="DejaVu Sans"/>
              </a:rPr>
              <a:t>to</a:t>
            </a:r>
            <a:r>
              <a:rPr sz="2000" dirty="0">
                <a:solidFill>
                  <a:srgbClr val="0D0D0D"/>
                </a:solidFill>
                <a:latin typeface="DejaVu Sans"/>
                <a:cs typeface="DejaVu Sans"/>
              </a:rPr>
              <a:t> </a:t>
            </a:r>
            <a:r>
              <a:rPr sz="2000" spc="-175" dirty="0">
                <a:solidFill>
                  <a:srgbClr val="0D0D0D"/>
                </a:solidFill>
                <a:latin typeface="DejaVu Sans"/>
                <a:cs typeface="DejaVu Sans"/>
              </a:rPr>
              <a:t>learning</a:t>
            </a:r>
            <a:r>
              <a:rPr sz="2000" spc="25" dirty="0">
                <a:solidFill>
                  <a:srgbClr val="0D0D0D"/>
                </a:solidFill>
                <a:latin typeface="DejaVu Sans"/>
                <a:cs typeface="DejaVu Sans"/>
              </a:rPr>
              <a:t> </a:t>
            </a:r>
            <a:r>
              <a:rPr sz="2000" spc="-185" dirty="0">
                <a:solidFill>
                  <a:srgbClr val="0D0D0D"/>
                </a:solidFill>
                <a:latin typeface="DejaVu Sans"/>
                <a:cs typeface="DejaVu Sans"/>
              </a:rPr>
              <a:t>business</a:t>
            </a:r>
            <a:r>
              <a:rPr sz="2000" spc="25" dirty="0">
                <a:solidFill>
                  <a:srgbClr val="0D0D0D"/>
                </a:solidFill>
                <a:latin typeface="DejaVu Sans"/>
                <a:cs typeface="DejaVu Sans"/>
              </a:rPr>
              <a:t> </a:t>
            </a:r>
            <a:r>
              <a:rPr sz="2000" spc="-165" dirty="0">
                <a:solidFill>
                  <a:srgbClr val="0D0D0D"/>
                </a:solidFill>
                <a:latin typeface="DejaVu Sans"/>
                <a:cs typeface="DejaVu Sans"/>
              </a:rPr>
              <a:t>intelligence</a:t>
            </a:r>
            <a:r>
              <a:rPr sz="2000" spc="15" dirty="0">
                <a:solidFill>
                  <a:srgbClr val="0D0D0D"/>
                </a:solidFill>
                <a:latin typeface="DejaVu Sans"/>
                <a:cs typeface="DejaVu Sans"/>
              </a:rPr>
              <a:t> </a:t>
            </a:r>
            <a:r>
              <a:rPr sz="2000" spc="-110" dirty="0">
                <a:solidFill>
                  <a:srgbClr val="0D0D0D"/>
                </a:solidFill>
                <a:latin typeface="DejaVu Sans"/>
                <a:cs typeface="DejaVu Sans"/>
              </a:rPr>
              <a:t>with</a:t>
            </a:r>
            <a:r>
              <a:rPr sz="2000" spc="35" dirty="0">
                <a:solidFill>
                  <a:srgbClr val="0D0D0D"/>
                </a:solidFill>
                <a:latin typeface="DejaVu Sans"/>
                <a:cs typeface="DejaVu Sans"/>
              </a:rPr>
              <a:t> </a:t>
            </a:r>
            <a:r>
              <a:rPr sz="2000" spc="-185" dirty="0">
                <a:solidFill>
                  <a:srgbClr val="0D0D0D"/>
                </a:solidFill>
                <a:latin typeface="DejaVu Sans"/>
                <a:cs typeface="DejaVu Sans"/>
              </a:rPr>
              <a:t>Tableau</a:t>
            </a:r>
            <a:r>
              <a:rPr sz="2000" spc="25" dirty="0">
                <a:solidFill>
                  <a:srgbClr val="0D0D0D"/>
                </a:solidFill>
                <a:latin typeface="DejaVu Sans"/>
                <a:cs typeface="DejaVu Sans"/>
              </a:rPr>
              <a:t> </a:t>
            </a:r>
            <a:r>
              <a:rPr sz="2000" spc="-10" dirty="0">
                <a:solidFill>
                  <a:srgbClr val="0D0D0D"/>
                </a:solidFill>
                <a:latin typeface="DejaVu Sans"/>
                <a:cs typeface="DejaVu Sans"/>
              </a:rPr>
              <a:t>Desktop</a:t>
            </a:r>
            <a:endParaRPr sz="2000">
              <a:latin typeface="DejaVu Sans"/>
              <a:cs typeface="DejaVu Sans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761104">
              <a:lnSpc>
                <a:spcPct val="100000"/>
              </a:lnSpc>
              <a:spcBef>
                <a:spcPts val="95"/>
              </a:spcBef>
            </a:pPr>
            <a:r>
              <a:rPr spc="-240" dirty="0"/>
              <a:t>Course</a:t>
            </a:r>
            <a:r>
              <a:rPr spc="-5" dirty="0"/>
              <a:t> </a:t>
            </a:r>
            <a:r>
              <a:rPr spc="-235" dirty="0"/>
              <a:t>Structure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5646" y="830579"/>
            <a:ext cx="11760708" cy="4572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74191" y="4450841"/>
            <a:ext cx="578358" cy="566927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65048" y="5237988"/>
            <a:ext cx="578358" cy="566165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483869" y="3084322"/>
            <a:ext cx="10781665" cy="2669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i="1" spc="-10" dirty="0">
                <a:solidFill>
                  <a:srgbClr val="0D0D0D"/>
                </a:solidFill>
                <a:latin typeface="Nimbus Roman No9 L"/>
                <a:cs typeface="Nimbus Roman No9 L"/>
              </a:rPr>
              <a:t>Additional</a:t>
            </a:r>
            <a:r>
              <a:rPr sz="2000" spc="-85" dirty="0">
                <a:solidFill>
                  <a:srgbClr val="0D0D0D"/>
                </a:solidFill>
                <a:latin typeface="DejaVu Sans"/>
                <a:cs typeface="DejaVu Sans"/>
              </a:rPr>
              <a:t> </a:t>
            </a:r>
            <a:r>
              <a:rPr sz="2000" i="1" dirty="0">
                <a:solidFill>
                  <a:srgbClr val="0D0D0D"/>
                </a:solidFill>
                <a:latin typeface="Nimbus Roman No9 L"/>
                <a:cs typeface="Nimbus Roman No9 L"/>
              </a:rPr>
              <a:t>resources</a:t>
            </a:r>
            <a:r>
              <a:rPr sz="2000" spc="-80" dirty="0">
                <a:solidFill>
                  <a:srgbClr val="0D0D0D"/>
                </a:solidFill>
                <a:latin typeface="DejaVu Sans"/>
                <a:cs typeface="DejaVu Sans"/>
              </a:rPr>
              <a:t> </a:t>
            </a:r>
            <a:r>
              <a:rPr sz="2000" i="1" spc="-10" dirty="0">
                <a:solidFill>
                  <a:srgbClr val="0D0D0D"/>
                </a:solidFill>
                <a:latin typeface="Nimbus Roman No9 L"/>
                <a:cs typeface="Nimbus Roman No9 L"/>
              </a:rPr>
              <a:t>include:</a:t>
            </a:r>
            <a:endParaRPr sz="2000" dirty="0">
              <a:latin typeface="Nimbus Roman No9 L"/>
              <a:cs typeface="Nimbus Roman No9 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600" dirty="0">
              <a:latin typeface="Nimbus Roman No9 L"/>
              <a:cs typeface="Nimbus Roman No9 L"/>
            </a:endParaRPr>
          </a:p>
          <a:p>
            <a:pPr marL="1023619">
              <a:lnSpc>
                <a:spcPct val="100000"/>
              </a:lnSpc>
            </a:pPr>
            <a:r>
              <a:rPr sz="2000" b="1" spc="-254" dirty="0">
                <a:solidFill>
                  <a:srgbClr val="0D0D0D"/>
                </a:solidFill>
                <a:latin typeface="DejaVu Sans"/>
                <a:cs typeface="DejaVu Sans"/>
              </a:rPr>
              <a:t>Downloadable</a:t>
            </a:r>
            <a:r>
              <a:rPr sz="2000" spc="-70" dirty="0">
                <a:solidFill>
                  <a:srgbClr val="0D0D0D"/>
                </a:solidFill>
                <a:latin typeface="DejaVu Sans"/>
                <a:cs typeface="DejaVu Sans"/>
              </a:rPr>
              <a:t> </a:t>
            </a:r>
            <a:r>
              <a:rPr lang="en-US" sz="2000" b="1" spc="-254" dirty="0">
                <a:solidFill>
                  <a:srgbClr val="0D0D0D"/>
                </a:solidFill>
                <a:latin typeface="DejaVu Sans"/>
                <a:cs typeface="DejaVu Sans"/>
              </a:rPr>
              <a:t>PowerPoint</a:t>
            </a:r>
            <a:r>
              <a:rPr sz="2000" spc="-110" dirty="0">
                <a:solidFill>
                  <a:srgbClr val="0D0D0D"/>
                </a:solidFill>
                <a:latin typeface="DejaVu Sans"/>
                <a:cs typeface="DejaVu Sans"/>
              </a:rPr>
              <a:t> </a:t>
            </a:r>
            <a:r>
              <a:rPr sz="2000" spc="-120" dirty="0">
                <a:solidFill>
                  <a:srgbClr val="0D0D0D"/>
                </a:solidFill>
                <a:latin typeface="DejaVu Sans"/>
                <a:cs typeface="DejaVu Sans"/>
              </a:rPr>
              <a:t>to</a:t>
            </a:r>
            <a:r>
              <a:rPr sz="2000" spc="-85" dirty="0">
                <a:solidFill>
                  <a:srgbClr val="0D0D0D"/>
                </a:solidFill>
                <a:latin typeface="DejaVu Sans"/>
                <a:cs typeface="DejaVu Sans"/>
              </a:rPr>
              <a:t> </a:t>
            </a:r>
            <a:r>
              <a:rPr sz="2000" spc="-190" dirty="0">
                <a:solidFill>
                  <a:srgbClr val="0D0D0D"/>
                </a:solidFill>
                <a:latin typeface="DejaVu Sans"/>
                <a:cs typeface="DejaVu Sans"/>
              </a:rPr>
              <a:t>serve</a:t>
            </a:r>
            <a:r>
              <a:rPr sz="2000" spc="-80" dirty="0">
                <a:solidFill>
                  <a:srgbClr val="0D0D0D"/>
                </a:solidFill>
                <a:latin typeface="DejaVu Sans"/>
                <a:cs typeface="DejaVu Sans"/>
              </a:rPr>
              <a:t> </a:t>
            </a:r>
            <a:r>
              <a:rPr sz="2000" spc="-235" dirty="0">
                <a:solidFill>
                  <a:srgbClr val="0D0D0D"/>
                </a:solidFill>
                <a:latin typeface="DejaVu Sans"/>
                <a:cs typeface="DejaVu Sans"/>
              </a:rPr>
              <a:t>as</a:t>
            </a:r>
            <a:r>
              <a:rPr sz="2000" spc="-85" dirty="0">
                <a:solidFill>
                  <a:srgbClr val="0D0D0D"/>
                </a:solidFill>
                <a:latin typeface="DejaVu Sans"/>
                <a:cs typeface="DejaVu Sans"/>
              </a:rPr>
              <a:t> </a:t>
            </a:r>
            <a:r>
              <a:rPr sz="2000" spc="-270" dirty="0">
                <a:solidFill>
                  <a:srgbClr val="0D0D0D"/>
                </a:solidFill>
                <a:latin typeface="DejaVu Sans"/>
                <a:cs typeface="DejaVu Sans"/>
              </a:rPr>
              <a:t>a</a:t>
            </a:r>
            <a:r>
              <a:rPr sz="2000" spc="-85" dirty="0">
                <a:solidFill>
                  <a:srgbClr val="0D0D0D"/>
                </a:solidFill>
                <a:latin typeface="DejaVu Sans"/>
                <a:cs typeface="DejaVu Sans"/>
              </a:rPr>
              <a:t> </a:t>
            </a:r>
            <a:r>
              <a:rPr sz="2000" spc="-145" dirty="0">
                <a:solidFill>
                  <a:srgbClr val="0D0D0D"/>
                </a:solidFill>
                <a:latin typeface="DejaVu Sans"/>
                <a:cs typeface="DejaVu Sans"/>
              </a:rPr>
              <a:t>helpful</a:t>
            </a:r>
            <a:r>
              <a:rPr sz="2000" spc="-105" dirty="0">
                <a:solidFill>
                  <a:srgbClr val="0D0D0D"/>
                </a:solidFill>
                <a:latin typeface="DejaVu Sans"/>
                <a:cs typeface="DejaVu Sans"/>
              </a:rPr>
              <a:t> </a:t>
            </a:r>
            <a:r>
              <a:rPr sz="2000" spc="-155" dirty="0">
                <a:solidFill>
                  <a:srgbClr val="0D0D0D"/>
                </a:solidFill>
                <a:latin typeface="DejaVu Sans"/>
                <a:cs typeface="DejaVu Sans"/>
              </a:rPr>
              <a:t>reference</a:t>
            </a:r>
            <a:r>
              <a:rPr sz="2000" spc="-100" dirty="0">
                <a:solidFill>
                  <a:srgbClr val="0D0D0D"/>
                </a:solidFill>
                <a:latin typeface="DejaVu Sans"/>
                <a:cs typeface="DejaVu Sans"/>
              </a:rPr>
              <a:t> </a:t>
            </a:r>
            <a:r>
              <a:rPr sz="2000" spc="-175" dirty="0">
                <a:solidFill>
                  <a:srgbClr val="0D0D0D"/>
                </a:solidFill>
                <a:latin typeface="DejaVu Sans"/>
                <a:cs typeface="DejaVu Sans"/>
              </a:rPr>
              <a:t>when</a:t>
            </a:r>
            <a:r>
              <a:rPr sz="2000" spc="-85" dirty="0">
                <a:solidFill>
                  <a:srgbClr val="0D0D0D"/>
                </a:solidFill>
                <a:latin typeface="DejaVu Sans"/>
                <a:cs typeface="DejaVu Sans"/>
              </a:rPr>
              <a:t> </a:t>
            </a:r>
            <a:r>
              <a:rPr sz="2000" spc="-170" dirty="0">
                <a:solidFill>
                  <a:srgbClr val="0D0D0D"/>
                </a:solidFill>
                <a:latin typeface="DejaVu Sans"/>
                <a:cs typeface="DejaVu Sans"/>
              </a:rPr>
              <a:t>you’re</a:t>
            </a:r>
            <a:r>
              <a:rPr sz="2000" spc="-85" dirty="0">
                <a:solidFill>
                  <a:srgbClr val="0D0D0D"/>
                </a:solidFill>
                <a:latin typeface="DejaVu Sans"/>
                <a:cs typeface="DejaVu Sans"/>
              </a:rPr>
              <a:t> </a:t>
            </a:r>
            <a:r>
              <a:rPr sz="2000" spc="-120" dirty="0">
                <a:solidFill>
                  <a:srgbClr val="0D0D0D"/>
                </a:solidFill>
                <a:latin typeface="DejaVu Sans"/>
                <a:cs typeface="DejaVu Sans"/>
              </a:rPr>
              <a:t>offline</a:t>
            </a:r>
            <a:endParaRPr sz="2000" dirty="0">
              <a:latin typeface="DejaVu Sans"/>
              <a:cs typeface="DejaVu Sans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3350" dirty="0">
              <a:latin typeface="DejaVu Sans"/>
              <a:cs typeface="DejaVu Sans"/>
            </a:endParaRPr>
          </a:p>
          <a:p>
            <a:pPr marL="991869">
              <a:lnSpc>
                <a:spcPct val="100000"/>
              </a:lnSpc>
            </a:pPr>
            <a:r>
              <a:rPr lang="en-US" sz="2000" b="1" spc="-245" dirty="0">
                <a:solidFill>
                  <a:srgbClr val="0D0D0D"/>
                </a:solidFill>
                <a:latin typeface="DejaVu Sans"/>
                <a:cs typeface="DejaVu Sans"/>
              </a:rPr>
              <a:t>Exercise </a:t>
            </a:r>
            <a:r>
              <a:rPr sz="2000" spc="-20" dirty="0">
                <a:solidFill>
                  <a:srgbClr val="0D0D0D"/>
                </a:solidFill>
                <a:latin typeface="DejaVu Sans"/>
                <a:cs typeface="DejaVu Sans"/>
              </a:rPr>
              <a:t>to</a:t>
            </a:r>
            <a:r>
              <a:rPr sz="2000" spc="15" dirty="0">
                <a:solidFill>
                  <a:srgbClr val="0D0D0D"/>
                </a:solidFill>
                <a:latin typeface="DejaVu Sans"/>
                <a:cs typeface="DejaVu Sans"/>
              </a:rPr>
              <a:t> </a:t>
            </a:r>
            <a:r>
              <a:rPr sz="2000" spc="-135" dirty="0">
                <a:solidFill>
                  <a:srgbClr val="0D0D0D"/>
                </a:solidFill>
                <a:latin typeface="DejaVu Sans"/>
                <a:cs typeface="DejaVu Sans"/>
              </a:rPr>
              <a:t>reinforce</a:t>
            </a:r>
            <a:r>
              <a:rPr sz="2000" spc="5" dirty="0">
                <a:solidFill>
                  <a:srgbClr val="0D0D0D"/>
                </a:solidFill>
                <a:latin typeface="DejaVu Sans"/>
                <a:cs typeface="DejaVu Sans"/>
              </a:rPr>
              <a:t> </a:t>
            </a:r>
            <a:r>
              <a:rPr sz="2000" spc="-204" dirty="0">
                <a:solidFill>
                  <a:srgbClr val="0D0D0D"/>
                </a:solidFill>
                <a:latin typeface="DejaVu Sans"/>
                <a:cs typeface="DejaVu Sans"/>
              </a:rPr>
              <a:t>key</a:t>
            </a:r>
            <a:r>
              <a:rPr sz="2000" spc="30" dirty="0">
                <a:solidFill>
                  <a:srgbClr val="0D0D0D"/>
                </a:solidFill>
                <a:latin typeface="DejaVu Sans"/>
                <a:cs typeface="DejaVu Sans"/>
              </a:rPr>
              <a:t> </a:t>
            </a:r>
            <a:r>
              <a:rPr sz="2000" spc="-175" dirty="0">
                <a:solidFill>
                  <a:srgbClr val="0D0D0D"/>
                </a:solidFill>
                <a:latin typeface="DejaVu Sans"/>
                <a:cs typeface="DejaVu Sans"/>
              </a:rPr>
              <a:t>concepts,</a:t>
            </a:r>
            <a:r>
              <a:rPr sz="2000" spc="20" dirty="0">
                <a:solidFill>
                  <a:srgbClr val="0D0D0D"/>
                </a:solidFill>
                <a:latin typeface="DejaVu Sans"/>
                <a:cs typeface="DejaVu Sans"/>
              </a:rPr>
              <a:t> </a:t>
            </a:r>
            <a:r>
              <a:rPr sz="2000" spc="-110" dirty="0">
                <a:solidFill>
                  <a:srgbClr val="0D0D0D"/>
                </a:solidFill>
                <a:latin typeface="DejaVu Sans"/>
                <a:cs typeface="DejaVu Sans"/>
              </a:rPr>
              <a:t>with</a:t>
            </a:r>
            <a:r>
              <a:rPr sz="2000" spc="15" dirty="0">
                <a:solidFill>
                  <a:srgbClr val="0D0D0D"/>
                </a:solidFill>
                <a:latin typeface="DejaVu Sans"/>
                <a:cs typeface="DejaVu Sans"/>
              </a:rPr>
              <a:t> </a:t>
            </a:r>
            <a:r>
              <a:rPr sz="2000" spc="-140" dirty="0">
                <a:solidFill>
                  <a:srgbClr val="0D0D0D"/>
                </a:solidFill>
                <a:latin typeface="DejaVu Sans"/>
                <a:cs typeface="DejaVu Sans"/>
              </a:rPr>
              <a:t>step-</a:t>
            </a:r>
            <a:r>
              <a:rPr sz="2000" spc="-130" dirty="0">
                <a:solidFill>
                  <a:srgbClr val="0D0D0D"/>
                </a:solidFill>
                <a:latin typeface="DejaVu Sans"/>
                <a:cs typeface="DejaVu Sans"/>
              </a:rPr>
              <a:t>by-</a:t>
            </a:r>
            <a:r>
              <a:rPr sz="2000" spc="-170" dirty="0">
                <a:solidFill>
                  <a:srgbClr val="0D0D0D"/>
                </a:solidFill>
                <a:latin typeface="DejaVu Sans"/>
                <a:cs typeface="DejaVu Sans"/>
              </a:rPr>
              <a:t>step</a:t>
            </a:r>
            <a:r>
              <a:rPr sz="2000" spc="15" dirty="0">
                <a:solidFill>
                  <a:srgbClr val="0D0D0D"/>
                </a:solidFill>
                <a:latin typeface="DejaVu Sans"/>
                <a:cs typeface="DejaVu Sans"/>
              </a:rPr>
              <a:t> </a:t>
            </a:r>
            <a:r>
              <a:rPr sz="2000" spc="-25" dirty="0">
                <a:solidFill>
                  <a:srgbClr val="0D0D0D"/>
                </a:solidFill>
                <a:latin typeface="DejaVu Sans"/>
                <a:cs typeface="DejaVu Sans"/>
              </a:rPr>
              <a:t>solutions</a:t>
            </a:r>
            <a:endParaRPr sz="2000" dirty="0">
              <a:latin typeface="DejaVu Sans"/>
              <a:cs typeface="DejaVu Sans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3150" dirty="0">
              <a:latin typeface="DejaVu Sans"/>
              <a:cs typeface="DejaVu Sans"/>
            </a:endParaRPr>
          </a:p>
          <a:p>
            <a:pPr marL="991869">
              <a:lnSpc>
                <a:spcPct val="100000"/>
              </a:lnSpc>
            </a:pPr>
            <a:r>
              <a:rPr sz="2000" b="1" spc="-285" dirty="0">
                <a:solidFill>
                  <a:srgbClr val="0D0D0D"/>
                </a:solidFill>
                <a:latin typeface="DejaVu Sans"/>
                <a:cs typeface="DejaVu Sans"/>
              </a:rPr>
              <a:t>Bonus</a:t>
            </a:r>
            <a:r>
              <a:rPr sz="2000" spc="-110" dirty="0">
                <a:solidFill>
                  <a:srgbClr val="0D0D0D"/>
                </a:solidFill>
                <a:latin typeface="DejaVu Sans"/>
                <a:cs typeface="DejaVu Sans"/>
              </a:rPr>
              <a:t> </a:t>
            </a:r>
            <a:r>
              <a:rPr sz="2000" b="1" spc="-229" dirty="0">
                <a:solidFill>
                  <a:srgbClr val="0D0D0D"/>
                </a:solidFill>
                <a:latin typeface="DejaVu Sans"/>
                <a:cs typeface="DejaVu Sans"/>
              </a:rPr>
              <a:t>Projects</a:t>
            </a:r>
            <a:r>
              <a:rPr sz="2000" spc="-110" dirty="0">
                <a:solidFill>
                  <a:srgbClr val="0D0D0D"/>
                </a:solidFill>
                <a:latin typeface="DejaVu Sans"/>
                <a:cs typeface="DejaVu Sans"/>
              </a:rPr>
              <a:t> </a:t>
            </a:r>
            <a:r>
              <a:rPr sz="2000" spc="-30" dirty="0">
                <a:solidFill>
                  <a:srgbClr val="0D0D0D"/>
                </a:solidFill>
                <a:latin typeface="DejaVu Sans"/>
                <a:cs typeface="DejaVu Sans"/>
              </a:rPr>
              <a:t>to</a:t>
            </a:r>
            <a:r>
              <a:rPr sz="2000" spc="-75" dirty="0">
                <a:solidFill>
                  <a:srgbClr val="0D0D0D"/>
                </a:solidFill>
                <a:latin typeface="DejaVu Sans"/>
                <a:cs typeface="DejaVu Sans"/>
              </a:rPr>
              <a:t> </a:t>
            </a:r>
            <a:r>
              <a:rPr sz="2000" spc="-145" dirty="0">
                <a:solidFill>
                  <a:srgbClr val="0D0D0D"/>
                </a:solidFill>
                <a:latin typeface="DejaVu Sans"/>
                <a:cs typeface="DejaVu Sans"/>
              </a:rPr>
              <a:t>test</a:t>
            </a:r>
            <a:r>
              <a:rPr sz="2000" spc="20" dirty="0">
                <a:solidFill>
                  <a:srgbClr val="0D0D0D"/>
                </a:solidFill>
                <a:latin typeface="DejaVu Sans"/>
                <a:cs typeface="DejaVu Sans"/>
              </a:rPr>
              <a:t> </a:t>
            </a:r>
            <a:r>
              <a:rPr sz="2000" spc="-140" dirty="0">
                <a:solidFill>
                  <a:srgbClr val="0D0D0D"/>
                </a:solidFill>
                <a:latin typeface="DejaVu Sans"/>
                <a:cs typeface="DejaVu Sans"/>
              </a:rPr>
              <a:t>your</a:t>
            </a:r>
            <a:r>
              <a:rPr sz="2000" spc="25" dirty="0">
                <a:solidFill>
                  <a:srgbClr val="0D0D0D"/>
                </a:solidFill>
                <a:latin typeface="DejaVu Sans"/>
                <a:cs typeface="DejaVu Sans"/>
              </a:rPr>
              <a:t> </a:t>
            </a:r>
            <a:r>
              <a:rPr sz="2000" spc="-160" dirty="0">
                <a:solidFill>
                  <a:srgbClr val="0D0D0D"/>
                </a:solidFill>
                <a:latin typeface="DejaVu Sans"/>
                <a:cs typeface="DejaVu Sans"/>
              </a:rPr>
              <a:t>abilities</a:t>
            </a:r>
            <a:r>
              <a:rPr sz="2000" spc="20" dirty="0">
                <a:solidFill>
                  <a:srgbClr val="0D0D0D"/>
                </a:solidFill>
                <a:latin typeface="DejaVu Sans"/>
                <a:cs typeface="DejaVu Sans"/>
              </a:rPr>
              <a:t> </a:t>
            </a:r>
            <a:r>
              <a:rPr sz="2000" spc="-204" dirty="0">
                <a:solidFill>
                  <a:srgbClr val="0D0D0D"/>
                </a:solidFill>
                <a:latin typeface="DejaVu Sans"/>
                <a:cs typeface="DejaVu Sans"/>
              </a:rPr>
              <a:t>and</a:t>
            </a:r>
            <a:r>
              <a:rPr sz="2000" spc="35" dirty="0">
                <a:solidFill>
                  <a:srgbClr val="0D0D0D"/>
                </a:solidFill>
                <a:latin typeface="DejaVu Sans"/>
                <a:cs typeface="DejaVu Sans"/>
              </a:rPr>
              <a:t> </a:t>
            </a:r>
            <a:r>
              <a:rPr sz="2000" spc="-190" dirty="0">
                <a:solidFill>
                  <a:srgbClr val="0D0D0D"/>
                </a:solidFill>
                <a:latin typeface="DejaVu Sans"/>
                <a:cs typeface="DejaVu Sans"/>
              </a:rPr>
              <a:t>apply</a:t>
            </a:r>
            <a:r>
              <a:rPr sz="2000" spc="15" dirty="0">
                <a:solidFill>
                  <a:srgbClr val="0D0D0D"/>
                </a:solidFill>
                <a:latin typeface="DejaVu Sans"/>
                <a:cs typeface="DejaVu Sans"/>
              </a:rPr>
              <a:t> </a:t>
            </a:r>
            <a:r>
              <a:rPr sz="2000" spc="-135" dirty="0">
                <a:solidFill>
                  <a:srgbClr val="0D0D0D"/>
                </a:solidFill>
                <a:latin typeface="DejaVu Sans"/>
                <a:cs typeface="DejaVu Sans"/>
              </a:rPr>
              <a:t>the</a:t>
            </a:r>
            <a:r>
              <a:rPr sz="2000" spc="15" dirty="0">
                <a:solidFill>
                  <a:srgbClr val="0D0D0D"/>
                </a:solidFill>
                <a:latin typeface="DejaVu Sans"/>
                <a:cs typeface="DejaVu Sans"/>
              </a:rPr>
              <a:t> </a:t>
            </a:r>
            <a:r>
              <a:rPr sz="2000" spc="-160" dirty="0">
                <a:solidFill>
                  <a:srgbClr val="0D0D0D"/>
                </a:solidFill>
                <a:latin typeface="DejaVu Sans"/>
                <a:cs typeface="DejaVu Sans"/>
              </a:rPr>
              <a:t>skills</a:t>
            </a:r>
            <a:r>
              <a:rPr sz="2000" spc="10" dirty="0">
                <a:solidFill>
                  <a:srgbClr val="0D0D0D"/>
                </a:solidFill>
                <a:latin typeface="DejaVu Sans"/>
                <a:cs typeface="DejaVu Sans"/>
              </a:rPr>
              <a:t> </a:t>
            </a:r>
            <a:r>
              <a:rPr sz="2000" spc="-175" dirty="0">
                <a:solidFill>
                  <a:srgbClr val="0D0D0D"/>
                </a:solidFill>
                <a:latin typeface="DejaVu Sans"/>
                <a:cs typeface="DejaVu Sans"/>
              </a:rPr>
              <a:t>developed</a:t>
            </a:r>
            <a:r>
              <a:rPr sz="2000" spc="15" dirty="0">
                <a:solidFill>
                  <a:srgbClr val="0D0D0D"/>
                </a:solidFill>
                <a:latin typeface="DejaVu Sans"/>
                <a:cs typeface="DejaVu Sans"/>
              </a:rPr>
              <a:t> </a:t>
            </a:r>
            <a:r>
              <a:rPr sz="2000" spc="-150" dirty="0">
                <a:solidFill>
                  <a:srgbClr val="0D0D0D"/>
                </a:solidFill>
                <a:latin typeface="DejaVu Sans"/>
                <a:cs typeface="DejaVu Sans"/>
              </a:rPr>
              <a:t>throughout</a:t>
            </a:r>
            <a:r>
              <a:rPr sz="2000" spc="25" dirty="0">
                <a:solidFill>
                  <a:srgbClr val="0D0D0D"/>
                </a:solidFill>
                <a:latin typeface="DejaVu Sans"/>
                <a:cs typeface="DejaVu Sans"/>
              </a:rPr>
              <a:t> </a:t>
            </a:r>
            <a:r>
              <a:rPr sz="2000" spc="-130" dirty="0">
                <a:solidFill>
                  <a:srgbClr val="0D0D0D"/>
                </a:solidFill>
                <a:latin typeface="DejaVu Sans"/>
                <a:cs typeface="DejaVu Sans"/>
              </a:rPr>
              <a:t>the</a:t>
            </a:r>
            <a:r>
              <a:rPr sz="2000" spc="25" dirty="0">
                <a:solidFill>
                  <a:srgbClr val="0D0D0D"/>
                </a:solidFill>
                <a:latin typeface="DejaVu Sans"/>
                <a:cs typeface="DejaVu Sans"/>
              </a:rPr>
              <a:t> </a:t>
            </a:r>
            <a:r>
              <a:rPr sz="2000" spc="-450" dirty="0">
                <a:solidFill>
                  <a:srgbClr val="0D0D0D"/>
                </a:solidFill>
                <a:latin typeface="DejaVu Sans"/>
                <a:cs typeface="DejaVu Sans"/>
              </a:rPr>
              <a:t>course</a:t>
            </a:r>
            <a:endParaRPr sz="2000" dirty="0">
              <a:latin typeface="DejaVu Sans"/>
              <a:cs typeface="DejaVu Sans"/>
            </a:endParaRPr>
          </a:p>
        </p:txBody>
      </p:sp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74191" y="3670553"/>
            <a:ext cx="578358" cy="566165"/>
          </a:xfrm>
          <a:prstGeom prst="rect">
            <a:avLst/>
          </a:prstGeom>
        </p:spPr>
      </p:pic>
      <p:sp>
        <p:nvSpPr>
          <p:cNvPr id="9" name="object 9"/>
          <p:cNvSpPr/>
          <p:nvPr/>
        </p:nvSpPr>
        <p:spPr>
          <a:xfrm>
            <a:off x="509231" y="1668462"/>
            <a:ext cx="697865" cy="700405"/>
          </a:xfrm>
          <a:custGeom>
            <a:avLst/>
            <a:gdLst/>
            <a:ahLst/>
            <a:cxnLst/>
            <a:rect l="l" t="t" r="r" b="b"/>
            <a:pathLst>
              <a:path w="697865" h="700405">
                <a:moveTo>
                  <a:pt x="293649" y="270052"/>
                </a:moveTo>
                <a:lnTo>
                  <a:pt x="151612" y="127596"/>
                </a:lnTo>
                <a:lnTo>
                  <a:pt x="127215" y="103124"/>
                </a:lnTo>
                <a:lnTo>
                  <a:pt x="128092" y="102247"/>
                </a:lnTo>
                <a:lnTo>
                  <a:pt x="105435" y="60299"/>
                </a:lnTo>
                <a:lnTo>
                  <a:pt x="30492" y="0"/>
                </a:lnTo>
                <a:lnTo>
                  <a:pt x="0" y="30581"/>
                </a:lnTo>
                <a:lnTo>
                  <a:pt x="60121" y="105752"/>
                </a:lnTo>
                <a:lnTo>
                  <a:pt x="101955" y="128473"/>
                </a:lnTo>
                <a:lnTo>
                  <a:pt x="102819" y="127596"/>
                </a:lnTo>
                <a:lnTo>
                  <a:pt x="269252" y="294525"/>
                </a:lnTo>
                <a:lnTo>
                  <a:pt x="293649" y="270052"/>
                </a:lnTo>
                <a:close/>
              </a:path>
              <a:path w="697865" h="700405">
                <a:moveTo>
                  <a:pt x="697153" y="637387"/>
                </a:moveTo>
                <a:lnTo>
                  <a:pt x="687336" y="599401"/>
                </a:lnTo>
                <a:lnTo>
                  <a:pt x="460959" y="371436"/>
                </a:lnTo>
                <a:lnTo>
                  <a:pt x="370332" y="462330"/>
                </a:lnTo>
                <a:lnTo>
                  <a:pt x="596011" y="688682"/>
                </a:lnTo>
                <a:lnTo>
                  <a:pt x="596887" y="687819"/>
                </a:lnTo>
                <a:lnTo>
                  <a:pt x="599274" y="689470"/>
                </a:lnTo>
                <a:lnTo>
                  <a:pt x="630910" y="699604"/>
                </a:lnTo>
                <a:lnTo>
                  <a:pt x="636397" y="699579"/>
                </a:lnTo>
                <a:lnTo>
                  <a:pt x="670394" y="687819"/>
                </a:lnTo>
                <a:lnTo>
                  <a:pt x="672338" y="686473"/>
                </a:lnTo>
                <a:lnTo>
                  <a:pt x="694423" y="653910"/>
                </a:lnTo>
                <a:lnTo>
                  <a:pt x="696696" y="642962"/>
                </a:lnTo>
                <a:lnTo>
                  <a:pt x="697153" y="637387"/>
                </a:lnTo>
                <a:close/>
              </a:path>
              <a:path w="697865" h="700405">
                <a:moveTo>
                  <a:pt x="697306" y="122364"/>
                </a:moveTo>
                <a:lnTo>
                  <a:pt x="691400" y="83718"/>
                </a:lnTo>
                <a:lnTo>
                  <a:pt x="689241" y="77787"/>
                </a:lnTo>
                <a:lnTo>
                  <a:pt x="618667" y="148564"/>
                </a:lnTo>
                <a:lnTo>
                  <a:pt x="562902" y="133718"/>
                </a:lnTo>
                <a:lnTo>
                  <a:pt x="548957" y="78651"/>
                </a:lnTo>
                <a:lnTo>
                  <a:pt x="619544" y="7861"/>
                </a:lnTo>
                <a:lnTo>
                  <a:pt x="615607" y="6464"/>
                </a:lnTo>
                <a:lnTo>
                  <a:pt x="575335" y="406"/>
                </a:lnTo>
                <a:lnTo>
                  <a:pt x="567258" y="889"/>
                </a:lnTo>
                <a:lnTo>
                  <a:pt x="528370" y="11264"/>
                </a:lnTo>
                <a:lnTo>
                  <a:pt x="494499" y="34366"/>
                </a:lnTo>
                <a:lnTo>
                  <a:pt x="470687" y="67602"/>
                </a:lnTo>
                <a:lnTo>
                  <a:pt x="459486" y="106184"/>
                </a:lnTo>
                <a:lnTo>
                  <a:pt x="458711" y="122440"/>
                </a:lnTo>
                <a:lnTo>
                  <a:pt x="459155" y="130644"/>
                </a:lnTo>
                <a:lnTo>
                  <a:pt x="460146" y="138874"/>
                </a:lnTo>
                <a:lnTo>
                  <a:pt x="461708" y="147091"/>
                </a:lnTo>
                <a:lnTo>
                  <a:pt x="462699" y="151193"/>
                </a:lnTo>
                <a:lnTo>
                  <a:pt x="79844" y="535203"/>
                </a:lnTo>
                <a:lnTo>
                  <a:pt x="79844" y="641197"/>
                </a:lnTo>
                <a:lnTo>
                  <a:pt x="79743" y="642302"/>
                </a:lnTo>
                <a:lnTo>
                  <a:pt x="59575" y="659866"/>
                </a:lnTo>
                <a:lnTo>
                  <a:pt x="56680" y="659523"/>
                </a:lnTo>
                <a:lnTo>
                  <a:pt x="40182" y="641565"/>
                </a:lnTo>
                <a:lnTo>
                  <a:pt x="40246" y="637578"/>
                </a:lnTo>
                <a:lnTo>
                  <a:pt x="78092" y="631101"/>
                </a:lnTo>
                <a:lnTo>
                  <a:pt x="79844" y="641197"/>
                </a:lnTo>
                <a:lnTo>
                  <a:pt x="79844" y="535203"/>
                </a:lnTo>
                <a:lnTo>
                  <a:pt x="18300" y="596925"/>
                </a:lnTo>
                <a:lnTo>
                  <a:pt x="16852" y="598335"/>
                </a:lnTo>
                <a:lnTo>
                  <a:pt x="14147" y="601306"/>
                </a:lnTo>
                <a:lnTo>
                  <a:pt x="25" y="644055"/>
                </a:lnTo>
                <a:lnTo>
                  <a:pt x="114" y="645553"/>
                </a:lnTo>
                <a:lnTo>
                  <a:pt x="15836" y="681367"/>
                </a:lnTo>
                <a:lnTo>
                  <a:pt x="50342" y="699477"/>
                </a:lnTo>
                <a:lnTo>
                  <a:pt x="58216" y="700125"/>
                </a:lnTo>
                <a:lnTo>
                  <a:pt x="62141" y="700062"/>
                </a:lnTo>
                <a:lnTo>
                  <a:pt x="98259" y="685863"/>
                </a:lnTo>
                <a:lnTo>
                  <a:pt x="124574" y="659866"/>
                </a:lnTo>
                <a:lnTo>
                  <a:pt x="164706" y="619620"/>
                </a:lnTo>
                <a:lnTo>
                  <a:pt x="547217" y="235966"/>
                </a:lnTo>
                <a:lnTo>
                  <a:pt x="551307" y="236956"/>
                </a:lnTo>
                <a:lnTo>
                  <a:pt x="559498" y="238518"/>
                </a:lnTo>
                <a:lnTo>
                  <a:pt x="567702" y="239522"/>
                </a:lnTo>
                <a:lnTo>
                  <a:pt x="575881" y="239953"/>
                </a:lnTo>
                <a:lnTo>
                  <a:pt x="584022" y="239852"/>
                </a:lnTo>
                <a:lnTo>
                  <a:pt x="592086" y="239191"/>
                </a:lnTo>
                <a:lnTo>
                  <a:pt x="600062" y="237998"/>
                </a:lnTo>
                <a:lnTo>
                  <a:pt x="607923" y="236270"/>
                </a:lnTo>
                <a:lnTo>
                  <a:pt x="608952" y="235966"/>
                </a:lnTo>
                <a:lnTo>
                  <a:pt x="615645" y="234010"/>
                </a:lnTo>
                <a:lnTo>
                  <a:pt x="651268" y="215099"/>
                </a:lnTo>
                <a:lnTo>
                  <a:pt x="678980" y="184442"/>
                </a:lnTo>
                <a:lnTo>
                  <a:pt x="693915" y="148564"/>
                </a:lnTo>
                <a:lnTo>
                  <a:pt x="694410" y="146672"/>
                </a:lnTo>
                <a:lnTo>
                  <a:pt x="695921" y="138645"/>
                </a:lnTo>
                <a:lnTo>
                  <a:pt x="696887" y="130530"/>
                </a:lnTo>
                <a:lnTo>
                  <a:pt x="697306" y="122364"/>
                </a:lnTo>
                <a:close/>
              </a:path>
            </a:pathLst>
          </a:custGeom>
          <a:solidFill>
            <a:srgbClr val="3F3F3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473136" y="1450466"/>
            <a:ext cx="9525" cy="1145540"/>
          </a:xfrm>
          <a:custGeom>
            <a:avLst/>
            <a:gdLst/>
            <a:ahLst/>
            <a:cxnLst/>
            <a:rect l="l" t="t" r="r" b="b"/>
            <a:pathLst>
              <a:path w="9525" h="1145539">
                <a:moveTo>
                  <a:pt x="9525" y="0"/>
                </a:moveTo>
                <a:lnTo>
                  <a:pt x="0" y="0"/>
                </a:lnTo>
                <a:lnTo>
                  <a:pt x="0" y="1145540"/>
                </a:lnTo>
                <a:lnTo>
                  <a:pt x="9525" y="1145540"/>
                </a:lnTo>
                <a:lnTo>
                  <a:pt x="9525" y="0"/>
                </a:lnTo>
                <a:close/>
              </a:path>
            </a:pathLst>
          </a:custGeom>
          <a:solidFill>
            <a:srgbClr val="A5A5A5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476375">
              <a:lnSpc>
                <a:spcPct val="100000"/>
              </a:lnSpc>
              <a:spcBef>
                <a:spcPts val="95"/>
              </a:spcBef>
            </a:pPr>
            <a:r>
              <a:rPr b="1" spc="-420" dirty="0">
                <a:latin typeface="DejaVu Sans"/>
                <a:cs typeface="DejaVu Sans"/>
              </a:rPr>
              <a:t>Downloading</a:t>
            </a:r>
            <a:r>
              <a:rPr spc="-160" dirty="0"/>
              <a:t> </a:t>
            </a:r>
            <a:r>
              <a:rPr b="1" spc="-475" dirty="0">
                <a:latin typeface="DejaVu Sans"/>
                <a:cs typeface="DejaVu Sans"/>
              </a:rPr>
              <a:t>Tableau</a:t>
            </a:r>
            <a:r>
              <a:rPr spc="-160" dirty="0"/>
              <a:t> </a:t>
            </a:r>
            <a:r>
              <a:rPr b="1" spc="-415" dirty="0">
                <a:latin typeface="DejaVu Sans"/>
                <a:cs typeface="DejaVu Sans"/>
              </a:rPr>
              <a:t>Desktop</a:t>
            </a:r>
            <a:r>
              <a:rPr spc="-150" dirty="0"/>
              <a:t> </a:t>
            </a:r>
            <a:r>
              <a:rPr spc="-195" dirty="0"/>
              <a:t>[Trial/Paid]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5646" y="830579"/>
            <a:ext cx="11760708" cy="45720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845039" y="1727072"/>
            <a:ext cx="4607560" cy="2212975"/>
            <a:chOff x="845039" y="1727072"/>
            <a:chExt cx="4607560" cy="2212975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45039" y="1874480"/>
              <a:ext cx="4588800" cy="206509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56487" y="1885950"/>
              <a:ext cx="4519421" cy="1995677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680203" y="1839480"/>
              <a:ext cx="771931" cy="384162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4714367" y="1873262"/>
              <a:ext cx="675005" cy="287020"/>
            </a:xfrm>
            <a:custGeom>
              <a:avLst/>
              <a:gdLst/>
              <a:ahLst/>
              <a:cxnLst/>
              <a:rect l="l" t="t" r="r" b="b"/>
              <a:pathLst>
                <a:path w="675004" h="287019">
                  <a:moveTo>
                    <a:pt x="674624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0" y="261620"/>
                  </a:lnTo>
                  <a:lnTo>
                    <a:pt x="0" y="287020"/>
                  </a:lnTo>
                  <a:lnTo>
                    <a:pt x="674624" y="287020"/>
                  </a:lnTo>
                  <a:lnTo>
                    <a:pt x="674624" y="261734"/>
                  </a:lnTo>
                  <a:lnTo>
                    <a:pt x="674624" y="25768"/>
                  </a:lnTo>
                  <a:lnTo>
                    <a:pt x="649224" y="25768"/>
                  </a:lnTo>
                  <a:lnTo>
                    <a:pt x="649224" y="261620"/>
                  </a:lnTo>
                  <a:lnTo>
                    <a:pt x="25400" y="261620"/>
                  </a:lnTo>
                  <a:lnTo>
                    <a:pt x="25400" y="25400"/>
                  </a:lnTo>
                  <a:lnTo>
                    <a:pt x="674624" y="25400"/>
                  </a:lnTo>
                  <a:lnTo>
                    <a:pt x="674624" y="0"/>
                  </a:lnTo>
                  <a:close/>
                </a:path>
              </a:pathLst>
            </a:custGeom>
            <a:solidFill>
              <a:srgbClr val="1FE2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863465" y="1727072"/>
              <a:ext cx="76200" cy="148844"/>
            </a:xfrm>
            <a:prstGeom prst="rect">
              <a:avLst/>
            </a:prstGeom>
          </p:spPr>
        </p:pic>
      </p:grpSp>
      <p:grpSp>
        <p:nvGrpSpPr>
          <p:cNvPr id="10" name="object 10"/>
          <p:cNvGrpSpPr/>
          <p:nvPr/>
        </p:nvGrpSpPr>
        <p:grpSpPr>
          <a:xfrm>
            <a:off x="845039" y="4498466"/>
            <a:ext cx="4589145" cy="1964689"/>
            <a:chOff x="845039" y="4498466"/>
            <a:chExt cx="4589145" cy="1964689"/>
          </a:xfrm>
        </p:grpSpPr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45039" y="4808932"/>
              <a:ext cx="4588800" cy="1653639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56487" y="4820411"/>
              <a:ext cx="4519421" cy="1584197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12569" y="5237225"/>
              <a:ext cx="3050286" cy="662203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1546733" y="4498466"/>
              <a:ext cx="2953385" cy="1337310"/>
            </a:xfrm>
            <a:custGeom>
              <a:avLst/>
              <a:gdLst/>
              <a:ahLst/>
              <a:cxnLst/>
              <a:rect l="l" t="t" r="r" b="b"/>
              <a:pathLst>
                <a:path w="2953385" h="1337310">
                  <a:moveTo>
                    <a:pt x="2953004" y="773315"/>
                  </a:moveTo>
                  <a:lnTo>
                    <a:pt x="2927604" y="773315"/>
                  </a:lnTo>
                  <a:lnTo>
                    <a:pt x="2927604" y="798715"/>
                  </a:lnTo>
                  <a:lnTo>
                    <a:pt x="2927604" y="1311795"/>
                  </a:lnTo>
                  <a:lnTo>
                    <a:pt x="25400" y="1311795"/>
                  </a:lnTo>
                  <a:lnTo>
                    <a:pt x="25400" y="798715"/>
                  </a:lnTo>
                  <a:lnTo>
                    <a:pt x="2927604" y="798715"/>
                  </a:lnTo>
                  <a:lnTo>
                    <a:pt x="2927604" y="773315"/>
                  </a:lnTo>
                  <a:lnTo>
                    <a:pt x="1184008" y="773315"/>
                  </a:lnTo>
                  <a:lnTo>
                    <a:pt x="1161948" y="692150"/>
                  </a:lnTo>
                  <a:lnTo>
                    <a:pt x="1162011" y="692023"/>
                  </a:lnTo>
                  <a:lnTo>
                    <a:pt x="1137221" y="597154"/>
                  </a:lnTo>
                  <a:lnTo>
                    <a:pt x="1137158" y="596900"/>
                  </a:lnTo>
                  <a:lnTo>
                    <a:pt x="1137158" y="597154"/>
                  </a:lnTo>
                  <a:lnTo>
                    <a:pt x="1125372" y="549402"/>
                  </a:lnTo>
                  <a:lnTo>
                    <a:pt x="1125347" y="549275"/>
                  </a:lnTo>
                  <a:lnTo>
                    <a:pt x="1125347" y="549402"/>
                  </a:lnTo>
                  <a:lnTo>
                    <a:pt x="1114094" y="501269"/>
                  </a:lnTo>
                  <a:lnTo>
                    <a:pt x="1114044" y="501015"/>
                  </a:lnTo>
                  <a:lnTo>
                    <a:pt x="1114044" y="501269"/>
                  </a:lnTo>
                  <a:lnTo>
                    <a:pt x="1103401" y="452755"/>
                  </a:lnTo>
                  <a:lnTo>
                    <a:pt x="1103477" y="452628"/>
                  </a:lnTo>
                  <a:lnTo>
                    <a:pt x="1093762" y="403860"/>
                  </a:lnTo>
                  <a:lnTo>
                    <a:pt x="1093724" y="403606"/>
                  </a:lnTo>
                  <a:lnTo>
                    <a:pt x="1093724" y="403860"/>
                  </a:lnTo>
                  <a:lnTo>
                    <a:pt x="1084745" y="354457"/>
                  </a:lnTo>
                  <a:lnTo>
                    <a:pt x="1084707" y="354203"/>
                  </a:lnTo>
                  <a:lnTo>
                    <a:pt x="1084707" y="354457"/>
                  </a:lnTo>
                  <a:lnTo>
                    <a:pt x="1076464" y="304546"/>
                  </a:lnTo>
                  <a:lnTo>
                    <a:pt x="1076553" y="304419"/>
                  </a:lnTo>
                  <a:lnTo>
                    <a:pt x="1068971" y="254127"/>
                  </a:lnTo>
                  <a:lnTo>
                    <a:pt x="1069060" y="254000"/>
                  </a:lnTo>
                  <a:lnTo>
                    <a:pt x="1061986" y="203581"/>
                  </a:lnTo>
                  <a:lnTo>
                    <a:pt x="1049147" y="101346"/>
                  </a:lnTo>
                  <a:lnTo>
                    <a:pt x="1046365" y="77216"/>
                  </a:lnTo>
                  <a:lnTo>
                    <a:pt x="1046035" y="74295"/>
                  </a:lnTo>
                  <a:lnTo>
                    <a:pt x="1071245" y="71374"/>
                  </a:lnTo>
                  <a:lnTo>
                    <a:pt x="1024636" y="0"/>
                  </a:lnTo>
                  <a:lnTo>
                    <a:pt x="995553" y="80137"/>
                  </a:lnTo>
                  <a:lnTo>
                    <a:pt x="1020762" y="77216"/>
                  </a:lnTo>
                  <a:lnTo>
                    <a:pt x="1023874" y="104394"/>
                  </a:lnTo>
                  <a:lnTo>
                    <a:pt x="1036828" y="206883"/>
                  </a:lnTo>
                  <a:lnTo>
                    <a:pt x="1043940" y="257683"/>
                  </a:lnTo>
                  <a:lnTo>
                    <a:pt x="1051433" y="308356"/>
                  </a:lnTo>
                  <a:lnTo>
                    <a:pt x="1059688" y="358648"/>
                  </a:lnTo>
                  <a:lnTo>
                    <a:pt x="1068705" y="408559"/>
                  </a:lnTo>
                  <a:lnTo>
                    <a:pt x="1078611" y="457835"/>
                  </a:lnTo>
                  <a:lnTo>
                    <a:pt x="1089279" y="506730"/>
                  </a:lnTo>
                  <a:lnTo>
                    <a:pt x="1100709" y="555244"/>
                  </a:lnTo>
                  <a:lnTo>
                    <a:pt x="1112520" y="603250"/>
                  </a:lnTo>
                  <a:lnTo>
                    <a:pt x="1137412" y="698754"/>
                  </a:lnTo>
                  <a:lnTo>
                    <a:pt x="1157795" y="773315"/>
                  </a:lnTo>
                  <a:lnTo>
                    <a:pt x="0" y="773315"/>
                  </a:lnTo>
                  <a:lnTo>
                    <a:pt x="0" y="798715"/>
                  </a:lnTo>
                  <a:lnTo>
                    <a:pt x="0" y="1311795"/>
                  </a:lnTo>
                  <a:lnTo>
                    <a:pt x="0" y="1337195"/>
                  </a:lnTo>
                  <a:lnTo>
                    <a:pt x="2953004" y="1337195"/>
                  </a:lnTo>
                  <a:lnTo>
                    <a:pt x="2953004" y="1312418"/>
                  </a:lnTo>
                  <a:lnTo>
                    <a:pt x="2953004" y="1311795"/>
                  </a:lnTo>
                  <a:lnTo>
                    <a:pt x="2953004" y="798715"/>
                  </a:lnTo>
                  <a:lnTo>
                    <a:pt x="2953004" y="798322"/>
                  </a:lnTo>
                  <a:lnTo>
                    <a:pt x="2953004" y="773315"/>
                  </a:lnTo>
                  <a:close/>
                </a:path>
              </a:pathLst>
            </a:custGeom>
            <a:solidFill>
              <a:srgbClr val="1FE2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781050" y="1349248"/>
            <a:ext cx="3533775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55" dirty="0">
                <a:solidFill>
                  <a:srgbClr val="3F3F3F"/>
                </a:solidFill>
                <a:latin typeface="DejaVu Sans"/>
                <a:cs typeface="DejaVu Sans"/>
              </a:rPr>
              <a:t>1)</a:t>
            </a:r>
            <a:r>
              <a:rPr sz="1600" spc="2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10" dirty="0">
                <a:solidFill>
                  <a:srgbClr val="3F3F3F"/>
                </a:solidFill>
                <a:latin typeface="DejaVu Sans"/>
                <a:cs typeface="DejaVu Sans"/>
              </a:rPr>
              <a:t>Go</a:t>
            </a:r>
            <a:r>
              <a:rPr sz="1600" spc="-7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30" dirty="0">
                <a:solidFill>
                  <a:srgbClr val="3F3F3F"/>
                </a:solidFill>
                <a:latin typeface="DejaVu Sans"/>
                <a:cs typeface="DejaVu Sans"/>
              </a:rPr>
              <a:t>to</a:t>
            </a:r>
            <a:r>
              <a:rPr sz="160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b="1" spc="-215" dirty="0">
                <a:solidFill>
                  <a:srgbClr val="3F3F3F"/>
                </a:solidFill>
                <a:latin typeface="DejaVu Sans"/>
                <a:cs typeface="DejaVu Sans"/>
              </a:rPr>
              <a:t>tableausoftware.com</a:t>
            </a:r>
            <a:r>
              <a:rPr sz="1600" spc="-10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160" dirty="0">
                <a:solidFill>
                  <a:srgbClr val="3F3F3F"/>
                </a:solidFill>
                <a:latin typeface="DejaVu Sans"/>
                <a:cs typeface="DejaVu Sans"/>
              </a:rPr>
              <a:t>and</a:t>
            </a:r>
            <a:r>
              <a:rPr sz="1600" spc="3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200" dirty="0">
                <a:solidFill>
                  <a:srgbClr val="3F3F3F"/>
                </a:solidFill>
                <a:latin typeface="DejaVu Sans"/>
                <a:cs typeface="DejaVu Sans"/>
              </a:rPr>
              <a:t>click</a:t>
            </a:r>
            <a:endParaRPr sz="1600">
              <a:latin typeface="DejaVu Sans"/>
              <a:cs typeface="DejaVu San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81050" y="4189729"/>
            <a:ext cx="4584065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55" dirty="0">
                <a:solidFill>
                  <a:srgbClr val="3F3F3F"/>
                </a:solidFill>
                <a:latin typeface="DejaVu Sans"/>
                <a:cs typeface="DejaVu Sans"/>
              </a:rPr>
              <a:t>2)</a:t>
            </a:r>
            <a:r>
              <a:rPr sz="1600" spc="2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105" dirty="0">
                <a:solidFill>
                  <a:srgbClr val="3F3F3F"/>
                </a:solidFill>
                <a:latin typeface="DejaVu Sans"/>
                <a:cs typeface="DejaVu Sans"/>
              </a:rPr>
              <a:t>Enter</a:t>
            </a:r>
            <a:r>
              <a:rPr sz="1600" spc="-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175" dirty="0">
                <a:solidFill>
                  <a:srgbClr val="3F3F3F"/>
                </a:solidFill>
                <a:latin typeface="DejaVu Sans"/>
                <a:cs typeface="DejaVu Sans"/>
              </a:rPr>
              <a:t>an</a:t>
            </a:r>
            <a:r>
              <a:rPr sz="1600" spc="3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b="1" spc="-215" dirty="0">
                <a:solidFill>
                  <a:srgbClr val="3F3F3F"/>
                </a:solidFill>
                <a:latin typeface="DejaVu Sans"/>
                <a:cs typeface="DejaVu Sans"/>
              </a:rPr>
              <a:t>email</a:t>
            </a:r>
            <a:r>
              <a:rPr sz="1600" spc="-9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b="1" spc="-240" dirty="0">
                <a:solidFill>
                  <a:srgbClr val="3F3F3F"/>
                </a:solidFill>
                <a:latin typeface="DejaVu Sans"/>
                <a:cs typeface="DejaVu Sans"/>
              </a:rPr>
              <a:t>address</a:t>
            </a:r>
            <a:r>
              <a:rPr sz="160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20" dirty="0">
                <a:solidFill>
                  <a:srgbClr val="3F3F3F"/>
                </a:solidFill>
                <a:latin typeface="DejaVu Sans"/>
                <a:cs typeface="DejaVu Sans"/>
              </a:rPr>
              <a:t>to</a:t>
            </a:r>
            <a:r>
              <a:rPr sz="1600" spc="2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120" dirty="0">
                <a:solidFill>
                  <a:srgbClr val="3F3F3F"/>
                </a:solidFill>
                <a:latin typeface="DejaVu Sans"/>
                <a:cs typeface="DejaVu Sans"/>
              </a:rPr>
              <a:t>start</a:t>
            </a:r>
            <a:r>
              <a:rPr sz="1600" spc="2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210" dirty="0">
                <a:solidFill>
                  <a:srgbClr val="3F3F3F"/>
                </a:solidFill>
                <a:latin typeface="DejaVu Sans"/>
                <a:cs typeface="DejaVu Sans"/>
              </a:rPr>
              <a:t>a</a:t>
            </a:r>
            <a:r>
              <a:rPr sz="1600" spc="3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75" dirty="0">
                <a:solidFill>
                  <a:srgbClr val="3F3F3F"/>
                </a:solidFill>
                <a:latin typeface="DejaVu Sans"/>
                <a:cs typeface="DejaVu Sans"/>
              </a:rPr>
              <a:t>14-</a:t>
            </a:r>
            <a:r>
              <a:rPr sz="1600" spc="-185" dirty="0">
                <a:solidFill>
                  <a:srgbClr val="3F3F3F"/>
                </a:solidFill>
                <a:latin typeface="DejaVu Sans"/>
                <a:cs typeface="DejaVu Sans"/>
              </a:rPr>
              <a:t>day</a:t>
            </a:r>
            <a:r>
              <a:rPr sz="1600" spc="-1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110" dirty="0">
                <a:solidFill>
                  <a:srgbClr val="3F3F3F"/>
                </a:solidFill>
                <a:latin typeface="DejaVu Sans"/>
                <a:cs typeface="DejaVu Sans"/>
              </a:rPr>
              <a:t>free</a:t>
            </a:r>
            <a:r>
              <a:rPr sz="1600" spc="-1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335" dirty="0">
                <a:solidFill>
                  <a:srgbClr val="3F3F3F"/>
                </a:solidFill>
                <a:latin typeface="DejaVu Sans"/>
                <a:cs typeface="DejaVu Sans"/>
              </a:rPr>
              <a:t>trial</a:t>
            </a:r>
            <a:endParaRPr sz="1600">
              <a:latin typeface="DejaVu Sans"/>
              <a:cs typeface="DejaVu Sans"/>
            </a:endParaRPr>
          </a:p>
        </p:txBody>
      </p:sp>
      <p:pic>
        <p:nvPicPr>
          <p:cNvPr id="17" name="object 17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4362450" y="1340174"/>
            <a:ext cx="1038459" cy="326661"/>
          </a:xfrm>
          <a:prstGeom prst="rect">
            <a:avLst/>
          </a:prstGeom>
        </p:spPr>
      </p:pic>
      <p:sp>
        <p:nvSpPr>
          <p:cNvPr id="18" name="object 18"/>
          <p:cNvSpPr txBox="1"/>
          <p:nvPr/>
        </p:nvSpPr>
        <p:spPr>
          <a:xfrm>
            <a:off x="6101334" y="1562607"/>
            <a:ext cx="5246370" cy="188531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133350">
              <a:lnSpc>
                <a:spcPct val="100000"/>
              </a:lnSpc>
              <a:spcBef>
                <a:spcPts val="95"/>
              </a:spcBef>
            </a:pPr>
            <a:r>
              <a:rPr sz="2000" spc="-114" dirty="0">
                <a:solidFill>
                  <a:srgbClr val="3F3F3F"/>
                </a:solidFill>
                <a:latin typeface="DejaVu Sans"/>
                <a:cs typeface="DejaVu Sans"/>
              </a:rPr>
              <a:t>By</a:t>
            </a:r>
            <a:r>
              <a:rPr sz="2000" spc="-4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165" dirty="0">
                <a:solidFill>
                  <a:srgbClr val="3F3F3F"/>
                </a:solidFill>
                <a:latin typeface="DejaVu Sans"/>
                <a:cs typeface="DejaVu Sans"/>
              </a:rPr>
              <a:t>downloading</a:t>
            </a:r>
            <a:r>
              <a:rPr sz="2000" spc="1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270" dirty="0">
                <a:solidFill>
                  <a:srgbClr val="3F3F3F"/>
                </a:solidFill>
                <a:latin typeface="DejaVu Sans"/>
                <a:cs typeface="DejaVu Sans"/>
              </a:rPr>
              <a:t>a</a:t>
            </a:r>
            <a:r>
              <a:rPr sz="2000" spc="3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140" dirty="0">
                <a:solidFill>
                  <a:srgbClr val="3F3F3F"/>
                </a:solidFill>
                <a:latin typeface="DejaVu Sans"/>
                <a:cs typeface="DejaVu Sans"/>
              </a:rPr>
              <a:t>trial</a:t>
            </a:r>
            <a:r>
              <a:rPr sz="2000" spc="1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160" dirty="0">
                <a:solidFill>
                  <a:srgbClr val="3F3F3F"/>
                </a:solidFill>
                <a:latin typeface="DejaVu Sans"/>
                <a:cs typeface="DejaVu Sans"/>
              </a:rPr>
              <a:t>version</a:t>
            </a:r>
            <a:r>
              <a:rPr sz="2000" dirty="0">
                <a:solidFill>
                  <a:srgbClr val="3F3F3F"/>
                </a:solidFill>
                <a:latin typeface="DejaVu Sans"/>
                <a:cs typeface="DejaVu Sans"/>
              </a:rPr>
              <a:t> of </a:t>
            </a:r>
            <a:r>
              <a:rPr sz="2000" b="1" spc="-310" dirty="0">
                <a:solidFill>
                  <a:srgbClr val="3F3F3F"/>
                </a:solidFill>
                <a:latin typeface="DejaVu Sans"/>
                <a:cs typeface="DejaVu Sans"/>
              </a:rPr>
              <a:t>Tableau</a:t>
            </a:r>
            <a:r>
              <a:rPr sz="2000" spc="-31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b="1" spc="-260" dirty="0">
                <a:solidFill>
                  <a:srgbClr val="3F3F3F"/>
                </a:solidFill>
                <a:latin typeface="DejaVu Sans"/>
                <a:cs typeface="DejaVu Sans"/>
              </a:rPr>
              <a:t>Desktop</a:t>
            </a:r>
            <a:r>
              <a:rPr sz="2000" spc="-9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215" dirty="0">
                <a:solidFill>
                  <a:srgbClr val="3F3F3F"/>
                </a:solidFill>
                <a:latin typeface="DejaVu Sans"/>
                <a:cs typeface="DejaVu Sans"/>
              </a:rPr>
              <a:t>(via</a:t>
            </a:r>
            <a:r>
              <a:rPr sz="2000" spc="-9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270" dirty="0">
                <a:solidFill>
                  <a:srgbClr val="3F3F3F"/>
                </a:solidFill>
                <a:latin typeface="DejaVu Sans"/>
                <a:cs typeface="DejaVu Sans"/>
              </a:rPr>
              <a:t>a</a:t>
            </a:r>
            <a:r>
              <a:rPr sz="2000" spc="-8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210" dirty="0">
                <a:solidFill>
                  <a:srgbClr val="3F3F3F"/>
                </a:solidFill>
                <a:latin typeface="DejaVu Sans"/>
                <a:cs typeface="DejaVu Sans"/>
              </a:rPr>
              <a:t>“Tableau</a:t>
            </a:r>
            <a:r>
              <a:rPr sz="2000" spc="-9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170" dirty="0">
                <a:solidFill>
                  <a:srgbClr val="3F3F3F"/>
                </a:solidFill>
                <a:latin typeface="DejaVu Sans"/>
                <a:cs typeface="DejaVu Sans"/>
              </a:rPr>
              <a:t>Creator”</a:t>
            </a:r>
            <a:r>
              <a:rPr sz="2000" spc="-8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160" dirty="0">
                <a:solidFill>
                  <a:srgbClr val="3F3F3F"/>
                </a:solidFill>
                <a:latin typeface="DejaVu Sans"/>
                <a:cs typeface="DejaVu Sans"/>
              </a:rPr>
              <a:t>subscription), </a:t>
            </a:r>
            <a:r>
              <a:rPr sz="2000" spc="-165" dirty="0">
                <a:solidFill>
                  <a:srgbClr val="3F3F3F"/>
                </a:solidFill>
                <a:latin typeface="DejaVu Sans"/>
                <a:cs typeface="DejaVu Sans"/>
              </a:rPr>
              <a:t>you’ll</a:t>
            </a:r>
            <a:r>
              <a:rPr sz="2000" spc="-9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190" dirty="0">
                <a:solidFill>
                  <a:srgbClr val="3F3F3F"/>
                </a:solidFill>
                <a:latin typeface="DejaVu Sans"/>
                <a:cs typeface="DejaVu Sans"/>
              </a:rPr>
              <a:t>get</a:t>
            </a:r>
            <a:r>
              <a:rPr sz="2000" spc="-9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b="1" spc="-245" dirty="0">
                <a:solidFill>
                  <a:srgbClr val="3F3F3F"/>
                </a:solidFill>
                <a:latin typeface="DejaVu Sans"/>
                <a:cs typeface="DejaVu Sans"/>
              </a:rPr>
              <a:t>14</a:t>
            </a:r>
            <a:r>
              <a:rPr sz="2000" spc="-9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b="1" spc="-310" dirty="0">
                <a:solidFill>
                  <a:srgbClr val="3F3F3F"/>
                </a:solidFill>
                <a:latin typeface="DejaVu Sans"/>
                <a:cs typeface="DejaVu Sans"/>
              </a:rPr>
              <a:t>days</a:t>
            </a:r>
            <a:r>
              <a:rPr sz="2000" spc="-10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b="1" spc="-245" dirty="0">
                <a:solidFill>
                  <a:srgbClr val="3F3F3F"/>
                </a:solidFill>
                <a:latin typeface="DejaVu Sans"/>
                <a:cs typeface="DejaVu Sans"/>
              </a:rPr>
              <a:t>free</a:t>
            </a:r>
            <a:r>
              <a:rPr sz="2000" spc="-9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135" dirty="0">
                <a:solidFill>
                  <a:srgbClr val="3F3F3F"/>
                </a:solidFill>
                <a:latin typeface="DejaVu Sans"/>
                <a:cs typeface="DejaVu Sans"/>
              </a:rPr>
              <a:t>before</a:t>
            </a:r>
            <a:r>
              <a:rPr sz="2000" spc="3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165" dirty="0">
                <a:solidFill>
                  <a:srgbClr val="3F3F3F"/>
                </a:solidFill>
                <a:latin typeface="DejaVu Sans"/>
                <a:cs typeface="DejaVu Sans"/>
              </a:rPr>
              <a:t>starting</a:t>
            </a:r>
            <a:r>
              <a:rPr sz="2000" spc="7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270" dirty="0">
                <a:solidFill>
                  <a:srgbClr val="3F3F3F"/>
                </a:solidFill>
                <a:latin typeface="DejaVu Sans"/>
                <a:cs typeface="DejaVu Sans"/>
              </a:rPr>
              <a:t>a</a:t>
            </a:r>
            <a:r>
              <a:rPr sz="2000" spc="4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20" dirty="0">
                <a:solidFill>
                  <a:srgbClr val="3F3F3F"/>
                </a:solidFill>
                <a:latin typeface="DejaVu Sans"/>
                <a:cs typeface="DejaVu Sans"/>
              </a:rPr>
              <a:t>paid </a:t>
            </a:r>
            <a:r>
              <a:rPr sz="2000" spc="-175" dirty="0">
                <a:solidFill>
                  <a:srgbClr val="3F3F3F"/>
                </a:solidFill>
                <a:latin typeface="DejaVu Sans"/>
                <a:cs typeface="DejaVu Sans"/>
              </a:rPr>
              <a:t>monthly</a:t>
            </a:r>
            <a:r>
              <a:rPr sz="2000" spc="3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70" dirty="0">
                <a:solidFill>
                  <a:srgbClr val="3F3F3F"/>
                </a:solidFill>
                <a:latin typeface="DejaVu Sans"/>
                <a:cs typeface="DejaVu Sans"/>
              </a:rPr>
              <a:t>subscription</a:t>
            </a:r>
            <a:endParaRPr sz="2000">
              <a:latin typeface="DejaVu Sans"/>
              <a:cs typeface="DejaVu Sans"/>
            </a:endParaRPr>
          </a:p>
          <a:p>
            <a:pPr marL="755650" marR="5080" indent="-285750">
              <a:lnSpc>
                <a:spcPct val="100000"/>
              </a:lnSpc>
              <a:spcBef>
                <a:spcPts val="1210"/>
              </a:spcBef>
              <a:buChar char="•"/>
              <a:tabLst>
                <a:tab pos="755015" algn="l"/>
                <a:tab pos="755650" algn="l"/>
              </a:tabLst>
            </a:pPr>
            <a:r>
              <a:rPr sz="1600" dirty="0">
                <a:solidFill>
                  <a:srgbClr val="3F3F3F"/>
                </a:solidFill>
                <a:latin typeface="DejaVu Sans"/>
                <a:cs typeface="DejaVu Sans"/>
              </a:rPr>
              <a:t>If</a:t>
            </a:r>
            <a:r>
              <a:rPr sz="1600" spc="-1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120" dirty="0">
                <a:solidFill>
                  <a:srgbClr val="3F3F3F"/>
                </a:solidFill>
                <a:latin typeface="DejaVu Sans"/>
                <a:cs typeface="DejaVu Sans"/>
              </a:rPr>
              <a:t>you</a:t>
            </a:r>
            <a:r>
              <a:rPr sz="160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120" dirty="0">
                <a:solidFill>
                  <a:srgbClr val="3F3F3F"/>
                </a:solidFill>
                <a:latin typeface="DejaVu Sans"/>
                <a:cs typeface="DejaVu Sans"/>
              </a:rPr>
              <a:t>start</a:t>
            </a:r>
            <a:r>
              <a:rPr sz="1600" spc="1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210" dirty="0">
                <a:solidFill>
                  <a:srgbClr val="3F3F3F"/>
                </a:solidFill>
                <a:latin typeface="DejaVu Sans"/>
                <a:cs typeface="DejaVu Sans"/>
              </a:rPr>
              <a:t>a</a:t>
            </a:r>
            <a:r>
              <a:rPr sz="1600" spc="3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114" dirty="0">
                <a:solidFill>
                  <a:srgbClr val="3F3F3F"/>
                </a:solidFill>
                <a:latin typeface="DejaVu Sans"/>
                <a:cs typeface="DejaVu Sans"/>
              </a:rPr>
              <a:t>Desktop</a:t>
            </a:r>
            <a:r>
              <a:rPr sz="1600" spc="1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130" dirty="0">
                <a:solidFill>
                  <a:srgbClr val="3F3F3F"/>
                </a:solidFill>
                <a:latin typeface="DejaVu Sans"/>
                <a:cs typeface="DejaVu Sans"/>
              </a:rPr>
              <a:t>subscription,</a:t>
            </a:r>
            <a:r>
              <a:rPr sz="1600" spc="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95" dirty="0">
                <a:solidFill>
                  <a:srgbClr val="3F3F3F"/>
                </a:solidFill>
                <a:latin typeface="DejaVu Sans"/>
                <a:cs typeface="DejaVu Sans"/>
              </a:rPr>
              <a:t>we</a:t>
            </a:r>
            <a:r>
              <a:rPr sz="1600" spc="1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265" dirty="0">
                <a:solidFill>
                  <a:srgbClr val="3F3F3F"/>
                </a:solidFill>
                <a:latin typeface="DejaVu Sans"/>
                <a:cs typeface="DejaVu Sans"/>
              </a:rPr>
              <a:t>recommend </a:t>
            </a:r>
            <a:r>
              <a:rPr sz="1600" spc="-110" dirty="0">
                <a:solidFill>
                  <a:srgbClr val="3F3F3F"/>
                </a:solidFill>
                <a:latin typeface="DejaVu Sans"/>
                <a:cs typeface="DejaVu Sans"/>
              </a:rPr>
              <a:t>the</a:t>
            </a:r>
            <a:r>
              <a:rPr sz="1600" spc="6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160" dirty="0">
                <a:solidFill>
                  <a:srgbClr val="3F3F3F"/>
                </a:solidFill>
                <a:latin typeface="DejaVu Sans"/>
                <a:cs typeface="DejaVu Sans"/>
              </a:rPr>
              <a:t>Tableau</a:t>
            </a:r>
            <a:r>
              <a:rPr sz="1600" spc="1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125" dirty="0">
                <a:solidFill>
                  <a:srgbClr val="3F3F3F"/>
                </a:solidFill>
                <a:latin typeface="DejaVu Sans"/>
                <a:cs typeface="DejaVu Sans"/>
              </a:rPr>
              <a:t>Creator</a:t>
            </a:r>
            <a:r>
              <a:rPr sz="1600" spc="1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100" dirty="0">
                <a:solidFill>
                  <a:srgbClr val="3F3F3F"/>
                </a:solidFill>
                <a:latin typeface="DejaVu Sans"/>
                <a:cs typeface="DejaVu Sans"/>
              </a:rPr>
              <a:t>[For</a:t>
            </a:r>
            <a:r>
              <a:rPr sz="1600" spc="2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150" dirty="0">
                <a:solidFill>
                  <a:srgbClr val="3F3F3F"/>
                </a:solidFill>
                <a:latin typeface="DejaVu Sans"/>
                <a:cs typeface="DejaVu Sans"/>
              </a:rPr>
              <a:t>Individuals]</a:t>
            </a:r>
            <a:r>
              <a:rPr sz="1600" spc="1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10" dirty="0">
                <a:solidFill>
                  <a:srgbClr val="3F3F3F"/>
                </a:solidFill>
                <a:latin typeface="DejaVu Sans"/>
                <a:cs typeface="DejaVu Sans"/>
              </a:rPr>
              <a:t>option</a:t>
            </a:r>
            <a:endParaRPr sz="1600">
              <a:latin typeface="DejaVu Sans"/>
              <a:cs typeface="DejaVu Sans"/>
            </a:endParaRPr>
          </a:p>
        </p:txBody>
      </p:sp>
      <p:pic>
        <p:nvPicPr>
          <p:cNvPr id="19" name="object 19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6108192" y="4361688"/>
            <a:ext cx="5319522" cy="916686"/>
          </a:xfrm>
          <a:prstGeom prst="rect">
            <a:avLst/>
          </a:prstGeom>
        </p:spPr>
      </p:pic>
      <p:sp>
        <p:nvSpPr>
          <p:cNvPr id="20" name="object 20"/>
          <p:cNvSpPr txBox="1"/>
          <p:nvPr/>
        </p:nvSpPr>
        <p:spPr>
          <a:xfrm>
            <a:off x="7076692" y="4517897"/>
            <a:ext cx="410527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1200" b="1" spc="-140" dirty="0">
                <a:solidFill>
                  <a:srgbClr val="F9FEA4"/>
                </a:solidFill>
                <a:latin typeface="DejaVu Sans"/>
                <a:cs typeface="DejaVu Sans"/>
              </a:rPr>
              <a:t>REMINDER:</a:t>
            </a:r>
            <a:r>
              <a:rPr sz="1200" spc="40" dirty="0">
                <a:solidFill>
                  <a:srgbClr val="F9FEA4"/>
                </a:solidFill>
                <a:latin typeface="DejaVu Sans"/>
                <a:cs typeface="DejaVu Sans"/>
              </a:rPr>
              <a:t> </a:t>
            </a:r>
            <a:r>
              <a:rPr sz="1200" dirty="0">
                <a:solidFill>
                  <a:srgbClr val="FFFFFF"/>
                </a:solidFill>
                <a:latin typeface="DejaVu Sans"/>
                <a:cs typeface="DejaVu Sans"/>
              </a:rPr>
              <a:t>If</a:t>
            </a:r>
            <a:r>
              <a:rPr sz="1200" spc="-95" dirty="0">
                <a:solidFill>
                  <a:srgbClr val="FFFFFF"/>
                </a:solidFill>
                <a:latin typeface="DejaVu Sans"/>
                <a:cs typeface="DejaVu Sans"/>
              </a:rPr>
              <a:t> </a:t>
            </a:r>
            <a:r>
              <a:rPr sz="1200" spc="-130" dirty="0">
                <a:solidFill>
                  <a:srgbClr val="FFFFFF"/>
                </a:solidFill>
                <a:latin typeface="DejaVu Sans"/>
                <a:cs typeface="DejaVu Sans"/>
              </a:rPr>
              <a:t>you</a:t>
            </a:r>
            <a:r>
              <a:rPr sz="1200" spc="35" dirty="0">
                <a:solidFill>
                  <a:srgbClr val="FFFFFF"/>
                </a:solidFill>
                <a:latin typeface="DejaVu Sans"/>
                <a:cs typeface="DejaVu Sans"/>
              </a:rPr>
              <a:t> </a:t>
            </a:r>
            <a:r>
              <a:rPr sz="1200" spc="-114" dirty="0">
                <a:solidFill>
                  <a:srgbClr val="FFFFFF"/>
                </a:solidFill>
                <a:latin typeface="DejaVu Sans"/>
                <a:cs typeface="DejaVu Sans"/>
              </a:rPr>
              <a:t>are</a:t>
            </a:r>
            <a:r>
              <a:rPr sz="1200" spc="20" dirty="0">
                <a:solidFill>
                  <a:srgbClr val="FFFFFF"/>
                </a:solidFill>
                <a:latin typeface="DejaVu Sans"/>
                <a:cs typeface="DejaVu Sans"/>
              </a:rPr>
              <a:t> </a:t>
            </a:r>
            <a:r>
              <a:rPr sz="1200" spc="-80" dirty="0">
                <a:solidFill>
                  <a:srgbClr val="FFFFFF"/>
                </a:solidFill>
                <a:latin typeface="DejaVu Sans"/>
                <a:cs typeface="DejaVu Sans"/>
              </a:rPr>
              <a:t>working</a:t>
            </a:r>
            <a:r>
              <a:rPr sz="1200" spc="-15" dirty="0">
                <a:solidFill>
                  <a:srgbClr val="FFFFFF"/>
                </a:solidFill>
                <a:latin typeface="DejaVu Sans"/>
                <a:cs typeface="DejaVu Sans"/>
              </a:rPr>
              <a:t> </a:t>
            </a:r>
            <a:r>
              <a:rPr sz="1200" spc="-65" dirty="0">
                <a:solidFill>
                  <a:srgbClr val="FFFFFF"/>
                </a:solidFill>
                <a:latin typeface="DejaVu Sans"/>
                <a:cs typeface="DejaVu Sans"/>
              </a:rPr>
              <a:t>with</a:t>
            </a:r>
            <a:r>
              <a:rPr sz="1200" dirty="0">
                <a:solidFill>
                  <a:srgbClr val="FFFFFF"/>
                </a:solidFill>
                <a:latin typeface="DejaVu Sans"/>
                <a:cs typeface="DejaVu Sans"/>
              </a:rPr>
              <a:t> </a:t>
            </a:r>
            <a:r>
              <a:rPr sz="1200" spc="-125" dirty="0">
                <a:solidFill>
                  <a:srgbClr val="FFFFFF"/>
                </a:solidFill>
                <a:latin typeface="DejaVu Sans"/>
                <a:cs typeface="DejaVu Sans"/>
              </a:rPr>
              <a:t>Tableau</a:t>
            </a:r>
            <a:r>
              <a:rPr sz="1200" spc="30" dirty="0">
                <a:solidFill>
                  <a:srgbClr val="FFFFFF"/>
                </a:solidFill>
                <a:latin typeface="DejaVu Sans"/>
                <a:cs typeface="DejaVu Sans"/>
              </a:rPr>
              <a:t> </a:t>
            </a:r>
            <a:r>
              <a:rPr sz="1200" spc="-45" dirty="0">
                <a:solidFill>
                  <a:srgbClr val="FFFFFF"/>
                </a:solidFill>
                <a:latin typeface="DejaVu Sans"/>
                <a:cs typeface="DejaVu Sans"/>
              </a:rPr>
              <a:t>for</a:t>
            </a:r>
            <a:r>
              <a:rPr sz="1200" dirty="0">
                <a:solidFill>
                  <a:srgbClr val="FFFFFF"/>
                </a:solidFill>
                <a:latin typeface="DejaVu Sans"/>
                <a:cs typeface="DejaVu Sans"/>
              </a:rPr>
              <a:t> </a:t>
            </a:r>
            <a:r>
              <a:rPr sz="1200" spc="-110" dirty="0">
                <a:solidFill>
                  <a:srgbClr val="FFFFFF"/>
                </a:solidFill>
                <a:latin typeface="DejaVu Sans"/>
                <a:cs typeface="DejaVu Sans"/>
              </a:rPr>
              <a:t>the</a:t>
            </a:r>
            <a:r>
              <a:rPr sz="1200" spc="15" dirty="0">
                <a:solidFill>
                  <a:srgbClr val="FFFFFF"/>
                </a:solidFill>
                <a:latin typeface="DejaVu Sans"/>
                <a:cs typeface="DejaVu Sans"/>
              </a:rPr>
              <a:t> </a:t>
            </a:r>
            <a:r>
              <a:rPr sz="1200" spc="-40" dirty="0">
                <a:solidFill>
                  <a:srgbClr val="FFFFFF"/>
                </a:solidFill>
                <a:latin typeface="DejaVu Sans"/>
                <a:cs typeface="DejaVu Sans"/>
              </a:rPr>
              <a:t>first</a:t>
            </a:r>
            <a:r>
              <a:rPr sz="1200" spc="20" dirty="0">
                <a:solidFill>
                  <a:srgbClr val="FFFFFF"/>
                </a:solidFill>
                <a:latin typeface="DejaVu Sans"/>
                <a:cs typeface="DejaVu Sans"/>
              </a:rPr>
              <a:t> </a:t>
            </a:r>
            <a:r>
              <a:rPr sz="1200" spc="-275" dirty="0">
                <a:solidFill>
                  <a:srgbClr val="FFFFFF"/>
                </a:solidFill>
                <a:latin typeface="DejaVu Sans"/>
                <a:cs typeface="DejaVu Sans"/>
              </a:rPr>
              <a:t>time,</a:t>
            </a:r>
            <a:r>
              <a:rPr sz="1200" spc="-150" dirty="0">
                <a:solidFill>
                  <a:srgbClr val="FFFFFF"/>
                </a:solidFill>
                <a:latin typeface="DejaVu Sans"/>
                <a:cs typeface="DejaVu Sans"/>
              </a:rPr>
              <a:t> we</a:t>
            </a:r>
            <a:r>
              <a:rPr sz="1200" spc="50" dirty="0">
                <a:solidFill>
                  <a:srgbClr val="FFFFFF"/>
                </a:solidFill>
                <a:latin typeface="DejaVu Sans"/>
                <a:cs typeface="DejaVu Sans"/>
              </a:rPr>
              <a:t> </a:t>
            </a:r>
            <a:r>
              <a:rPr sz="1200" spc="-130" dirty="0">
                <a:solidFill>
                  <a:srgbClr val="FFFFFF"/>
                </a:solidFill>
                <a:latin typeface="DejaVu Sans"/>
                <a:cs typeface="DejaVu Sans"/>
              </a:rPr>
              <a:t>recommend</a:t>
            </a:r>
            <a:r>
              <a:rPr sz="1200" spc="35" dirty="0">
                <a:solidFill>
                  <a:srgbClr val="FFFFFF"/>
                </a:solidFill>
                <a:latin typeface="DejaVu Sans"/>
                <a:cs typeface="DejaVu Sans"/>
              </a:rPr>
              <a:t> </a:t>
            </a:r>
            <a:r>
              <a:rPr sz="1200" spc="-114" dirty="0">
                <a:solidFill>
                  <a:srgbClr val="FFFFFF"/>
                </a:solidFill>
                <a:latin typeface="DejaVu Sans"/>
                <a:cs typeface="DejaVu Sans"/>
              </a:rPr>
              <a:t>using</a:t>
            </a:r>
            <a:r>
              <a:rPr sz="1200" spc="20" dirty="0">
                <a:solidFill>
                  <a:srgbClr val="FFFFFF"/>
                </a:solidFill>
                <a:latin typeface="DejaVu Sans"/>
                <a:cs typeface="DejaVu Sans"/>
              </a:rPr>
              <a:t> </a:t>
            </a:r>
            <a:r>
              <a:rPr sz="1200" b="1" spc="-210" dirty="0">
                <a:solidFill>
                  <a:srgbClr val="F9FEA4"/>
                </a:solidFill>
                <a:latin typeface="DejaVu Sans"/>
                <a:cs typeface="DejaVu Sans"/>
              </a:rPr>
              <a:t>Tableau</a:t>
            </a:r>
            <a:r>
              <a:rPr sz="1200" spc="114" dirty="0">
                <a:solidFill>
                  <a:srgbClr val="F9FEA4"/>
                </a:solidFill>
                <a:latin typeface="DejaVu Sans"/>
                <a:cs typeface="DejaVu Sans"/>
              </a:rPr>
              <a:t> </a:t>
            </a:r>
            <a:r>
              <a:rPr sz="1200" b="1" spc="-155" dirty="0">
                <a:solidFill>
                  <a:srgbClr val="F9FEA4"/>
                </a:solidFill>
                <a:latin typeface="DejaVu Sans"/>
                <a:cs typeface="DejaVu Sans"/>
              </a:rPr>
              <a:t>Public</a:t>
            </a:r>
            <a:r>
              <a:rPr sz="1200" spc="60" dirty="0">
                <a:solidFill>
                  <a:srgbClr val="F9FEA4"/>
                </a:solidFill>
                <a:latin typeface="DejaVu Sans"/>
                <a:cs typeface="DejaVu Sans"/>
              </a:rPr>
              <a:t> </a:t>
            </a:r>
            <a:r>
              <a:rPr sz="1200" spc="-80" dirty="0">
                <a:solidFill>
                  <a:srgbClr val="FFFFFF"/>
                </a:solidFill>
                <a:latin typeface="DejaVu Sans"/>
                <a:cs typeface="DejaVu Sans"/>
              </a:rPr>
              <a:t>to</a:t>
            </a:r>
            <a:r>
              <a:rPr sz="1200" spc="-15" dirty="0">
                <a:solidFill>
                  <a:srgbClr val="FFFFFF"/>
                </a:solidFill>
                <a:latin typeface="DejaVu Sans"/>
                <a:cs typeface="DejaVu Sans"/>
              </a:rPr>
              <a:t> </a:t>
            </a:r>
            <a:r>
              <a:rPr sz="1200" spc="-60" dirty="0">
                <a:solidFill>
                  <a:srgbClr val="FFFFFF"/>
                </a:solidFill>
                <a:latin typeface="DejaVu Sans"/>
                <a:cs typeface="DejaVu Sans"/>
              </a:rPr>
              <a:t>follow</a:t>
            </a:r>
            <a:r>
              <a:rPr sz="1200" spc="25" dirty="0">
                <a:solidFill>
                  <a:srgbClr val="FFFFFF"/>
                </a:solidFill>
                <a:latin typeface="DejaVu Sans"/>
                <a:cs typeface="DejaVu Sans"/>
              </a:rPr>
              <a:t> </a:t>
            </a:r>
            <a:r>
              <a:rPr sz="1200" spc="-114" dirty="0">
                <a:solidFill>
                  <a:srgbClr val="FFFFFF"/>
                </a:solidFill>
                <a:latin typeface="DejaVu Sans"/>
                <a:cs typeface="DejaVu Sans"/>
              </a:rPr>
              <a:t>along</a:t>
            </a:r>
            <a:r>
              <a:rPr sz="1200" spc="40" dirty="0">
                <a:solidFill>
                  <a:srgbClr val="FFFFFF"/>
                </a:solidFill>
                <a:latin typeface="DejaVu Sans"/>
                <a:cs typeface="DejaVu Sans"/>
              </a:rPr>
              <a:t> </a:t>
            </a:r>
            <a:r>
              <a:rPr sz="1200" spc="-65" dirty="0">
                <a:solidFill>
                  <a:srgbClr val="FFFFFF"/>
                </a:solidFill>
                <a:latin typeface="DejaVu Sans"/>
                <a:cs typeface="DejaVu Sans"/>
              </a:rPr>
              <a:t>with</a:t>
            </a:r>
            <a:r>
              <a:rPr sz="1200" spc="55" dirty="0">
                <a:solidFill>
                  <a:srgbClr val="FFFFFF"/>
                </a:solidFill>
                <a:latin typeface="DejaVu Sans"/>
                <a:cs typeface="DejaVu Sans"/>
              </a:rPr>
              <a:t> </a:t>
            </a:r>
            <a:r>
              <a:rPr sz="1200" spc="-114" dirty="0">
                <a:solidFill>
                  <a:srgbClr val="FFFFFF"/>
                </a:solidFill>
                <a:latin typeface="DejaVu Sans"/>
                <a:cs typeface="DejaVu Sans"/>
              </a:rPr>
              <a:t>this </a:t>
            </a:r>
            <a:r>
              <a:rPr sz="1200" spc="-90" dirty="0">
                <a:solidFill>
                  <a:srgbClr val="FFFFFF"/>
                </a:solidFill>
                <a:latin typeface="DejaVu Sans"/>
                <a:cs typeface="DejaVu Sans"/>
              </a:rPr>
              <a:t>course</a:t>
            </a:r>
            <a:r>
              <a:rPr sz="1200" spc="-35" dirty="0">
                <a:solidFill>
                  <a:srgbClr val="FFFFFF"/>
                </a:solidFill>
                <a:latin typeface="DejaVu Sans"/>
                <a:cs typeface="DejaVu Sans"/>
              </a:rPr>
              <a:t> </a:t>
            </a:r>
            <a:r>
              <a:rPr sz="1200" spc="-45" dirty="0">
                <a:solidFill>
                  <a:srgbClr val="FFFFFF"/>
                </a:solidFill>
                <a:latin typeface="DejaVu Sans"/>
                <a:cs typeface="DejaVu Sans"/>
              </a:rPr>
              <a:t>for</a:t>
            </a:r>
            <a:r>
              <a:rPr sz="1200" spc="-35" dirty="0">
                <a:solidFill>
                  <a:srgbClr val="FFFFFF"/>
                </a:solidFill>
                <a:latin typeface="DejaVu Sans"/>
                <a:cs typeface="DejaVu Sans"/>
              </a:rPr>
              <a:t> </a:t>
            </a:r>
            <a:r>
              <a:rPr sz="1200" spc="-75" dirty="0">
                <a:solidFill>
                  <a:srgbClr val="FFFFFF"/>
                </a:solidFill>
                <a:latin typeface="DejaVu Sans"/>
                <a:cs typeface="DejaVu Sans"/>
              </a:rPr>
              <a:t>free</a:t>
            </a:r>
            <a:r>
              <a:rPr sz="1200" spc="-40" dirty="0">
                <a:solidFill>
                  <a:srgbClr val="FFFFF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FFFFFF"/>
                </a:solidFill>
                <a:latin typeface="Nimbus Roman No9 L"/>
                <a:cs typeface="Nimbus Roman No9 L"/>
              </a:rPr>
              <a:t>(no</a:t>
            </a:r>
            <a:r>
              <a:rPr sz="1200" spc="15" dirty="0">
                <a:solidFill>
                  <a:srgbClr val="FFFFF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FFFFFF"/>
                </a:solidFill>
                <a:latin typeface="Nimbus Roman No9 L"/>
                <a:cs typeface="Nimbus Roman No9 L"/>
              </a:rPr>
              <a:t>subscription</a:t>
            </a:r>
            <a:r>
              <a:rPr sz="1200" spc="15" dirty="0">
                <a:solidFill>
                  <a:srgbClr val="FFFFFF"/>
                </a:solidFill>
                <a:latin typeface="DejaVu Sans"/>
                <a:cs typeface="DejaVu Sans"/>
              </a:rPr>
              <a:t> </a:t>
            </a:r>
            <a:r>
              <a:rPr sz="1200" i="1" spc="-10" dirty="0">
                <a:solidFill>
                  <a:srgbClr val="FFFFFF"/>
                </a:solidFill>
                <a:latin typeface="Nimbus Roman No9 L"/>
                <a:cs typeface="Nimbus Roman No9 L"/>
              </a:rPr>
              <a:t>required!)</a:t>
            </a:r>
            <a:endParaRPr sz="1200">
              <a:latin typeface="Nimbus Roman No9 L"/>
              <a:cs typeface="Nimbus Roman No9 L"/>
            </a:endParaRPr>
          </a:p>
        </p:txBody>
      </p:sp>
      <p:pic>
        <p:nvPicPr>
          <p:cNvPr id="21" name="object 21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6317348" y="4513478"/>
            <a:ext cx="529323" cy="574852"/>
          </a:xfrm>
          <a:prstGeom prst="rect">
            <a:avLst/>
          </a:prstGeom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86050">
              <a:lnSpc>
                <a:spcPct val="100000"/>
              </a:lnSpc>
              <a:spcBef>
                <a:spcPts val="100"/>
              </a:spcBef>
            </a:pPr>
            <a:r>
              <a:rPr b="1" spc="-325" dirty="0">
                <a:latin typeface="DejaVu Sans"/>
                <a:cs typeface="DejaVu Sans"/>
              </a:rPr>
              <a:t>PRO</a:t>
            </a:r>
            <a:r>
              <a:rPr spc="-180" dirty="0"/>
              <a:t> </a:t>
            </a:r>
            <a:r>
              <a:rPr b="1" spc="-285" dirty="0">
                <a:latin typeface="DejaVu Sans"/>
                <a:cs typeface="DejaVu Sans"/>
              </a:rPr>
              <a:t>TIP</a:t>
            </a:r>
            <a:r>
              <a:rPr spc="-285" dirty="0"/>
              <a:t>:</a:t>
            </a:r>
            <a:r>
              <a:rPr spc="-175" dirty="0"/>
              <a:t> </a:t>
            </a:r>
            <a:r>
              <a:rPr spc="-240" dirty="0"/>
              <a:t>Transparent</a:t>
            </a:r>
            <a:r>
              <a:rPr spc="-190" dirty="0"/>
              <a:t> </a:t>
            </a:r>
            <a:r>
              <a:rPr spc="-370" dirty="0"/>
              <a:t>Sheets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5646" y="813815"/>
            <a:ext cx="11760708" cy="4572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828039" y="1040618"/>
            <a:ext cx="10253345" cy="862965"/>
          </a:xfrm>
          <a:prstGeom prst="rect">
            <a:avLst/>
          </a:prstGeom>
        </p:spPr>
        <p:txBody>
          <a:bodyPr vert="horz" wrap="square" lIns="0" tIns="1720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5"/>
              </a:spcBef>
            </a:pPr>
            <a:r>
              <a:rPr sz="2000" b="1" spc="-285" dirty="0">
                <a:solidFill>
                  <a:srgbClr val="3F3F3F"/>
                </a:solidFill>
                <a:latin typeface="DejaVu Sans"/>
                <a:cs typeface="DejaVu Sans"/>
              </a:rPr>
              <a:t>Transparent</a:t>
            </a:r>
            <a:r>
              <a:rPr sz="2000" spc="-7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b="1" spc="-295" dirty="0">
                <a:solidFill>
                  <a:srgbClr val="3F3F3F"/>
                </a:solidFill>
                <a:latin typeface="DejaVu Sans"/>
                <a:cs typeface="DejaVu Sans"/>
              </a:rPr>
              <a:t>sheets</a:t>
            </a:r>
            <a:r>
              <a:rPr sz="2000" spc="-8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155" dirty="0">
                <a:solidFill>
                  <a:srgbClr val="3F3F3F"/>
                </a:solidFill>
                <a:latin typeface="DejaVu Sans"/>
                <a:cs typeface="DejaVu Sans"/>
              </a:rPr>
              <a:t>allow</a:t>
            </a:r>
            <a:r>
              <a:rPr sz="2000" spc="-9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165" dirty="0">
                <a:solidFill>
                  <a:srgbClr val="3F3F3F"/>
                </a:solidFill>
                <a:latin typeface="DejaVu Sans"/>
                <a:cs typeface="DejaVu Sans"/>
              </a:rPr>
              <a:t>you</a:t>
            </a:r>
            <a:r>
              <a:rPr sz="2000" spc="-7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120" dirty="0">
                <a:solidFill>
                  <a:srgbClr val="3F3F3F"/>
                </a:solidFill>
                <a:latin typeface="DejaVu Sans"/>
                <a:cs typeface="DejaVu Sans"/>
              </a:rPr>
              <a:t>to</a:t>
            </a:r>
            <a:r>
              <a:rPr sz="2000" spc="-6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170" dirty="0">
                <a:solidFill>
                  <a:srgbClr val="3F3F3F"/>
                </a:solidFill>
                <a:latin typeface="DejaVu Sans"/>
                <a:cs typeface="DejaVu Sans"/>
              </a:rPr>
              <a:t>creatively</a:t>
            </a:r>
            <a:r>
              <a:rPr sz="2000" spc="-9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185" dirty="0">
                <a:solidFill>
                  <a:srgbClr val="3F3F3F"/>
                </a:solidFill>
                <a:latin typeface="DejaVu Sans"/>
                <a:cs typeface="DejaVu Sans"/>
              </a:rPr>
              <a:t>layer</a:t>
            </a:r>
            <a:r>
              <a:rPr sz="2000" spc="-9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120" dirty="0">
                <a:solidFill>
                  <a:srgbClr val="3F3F3F"/>
                </a:solidFill>
                <a:latin typeface="DejaVu Sans"/>
                <a:cs typeface="DejaVu Sans"/>
              </a:rPr>
              <a:t>or</a:t>
            </a:r>
            <a:r>
              <a:rPr sz="2000" spc="-6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245" dirty="0">
                <a:solidFill>
                  <a:srgbClr val="3F3F3F"/>
                </a:solidFill>
                <a:latin typeface="DejaVu Sans"/>
                <a:cs typeface="DejaVu Sans"/>
              </a:rPr>
              <a:t>“stack”</a:t>
            </a:r>
            <a:r>
              <a:rPr sz="2000" spc="-9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160" dirty="0">
                <a:solidFill>
                  <a:srgbClr val="3F3F3F"/>
                </a:solidFill>
                <a:latin typeface="DejaVu Sans"/>
                <a:cs typeface="DejaVu Sans"/>
              </a:rPr>
              <a:t>objects</a:t>
            </a:r>
            <a:r>
              <a:rPr sz="2000" spc="-8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210" dirty="0">
                <a:solidFill>
                  <a:srgbClr val="3F3F3F"/>
                </a:solidFill>
                <a:latin typeface="DejaVu Sans"/>
                <a:cs typeface="DejaVu Sans"/>
              </a:rPr>
              <a:t>and</a:t>
            </a:r>
            <a:r>
              <a:rPr sz="2000" spc="-8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180" dirty="0">
                <a:solidFill>
                  <a:srgbClr val="3F3F3F"/>
                </a:solidFill>
                <a:latin typeface="DejaVu Sans"/>
                <a:cs typeface="DejaVu Sans"/>
              </a:rPr>
              <a:t>visuals</a:t>
            </a:r>
            <a:r>
              <a:rPr sz="2000" spc="-8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155" dirty="0">
                <a:solidFill>
                  <a:srgbClr val="3F3F3F"/>
                </a:solidFill>
                <a:latin typeface="DejaVu Sans"/>
                <a:cs typeface="DejaVu Sans"/>
              </a:rPr>
              <a:t>on</a:t>
            </a:r>
            <a:r>
              <a:rPr sz="2000" spc="-6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270" dirty="0">
                <a:solidFill>
                  <a:srgbClr val="3F3F3F"/>
                </a:solidFill>
                <a:latin typeface="DejaVu Sans"/>
                <a:cs typeface="DejaVu Sans"/>
              </a:rPr>
              <a:t>a</a:t>
            </a:r>
            <a:r>
              <a:rPr sz="2000" spc="-8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150" dirty="0">
                <a:solidFill>
                  <a:srgbClr val="3F3F3F"/>
                </a:solidFill>
                <a:latin typeface="DejaVu Sans"/>
                <a:cs typeface="DejaVu Sans"/>
              </a:rPr>
              <a:t>dashboard</a:t>
            </a:r>
            <a:endParaRPr sz="2000">
              <a:latin typeface="DejaVu Sans"/>
              <a:cs typeface="DejaVu Sans"/>
            </a:endParaRPr>
          </a:p>
          <a:p>
            <a:pPr marL="812800" indent="-343535">
              <a:lnSpc>
                <a:spcPct val="100000"/>
              </a:lnSpc>
              <a:spcBef>
                <a:spcPts val="1015"/>
              </a:spcBef>
              <a:buChar char="•"/>
              <a:tabLst>
                <a:tab pos="812165" algn="l"/>
                <a:tab pos="812800" algn="l"/>
              </a:tabLst>
            </a:pPr>
            <a:r>
              <a:rPr sz="1600" spc="-105" dirty="0">
                <a:solidFill>
                  <a:srgbClr val="3F3F3F"/>
                </a:solidFill>
                <a:latin typeface="DejaVu Sans"/>
                <a:cs typeface="DejaVu Sans"/>
              </a:rPr>
              <a:t>This</a:t>
            </a:r>
            <a:r>
              <a:rPr sz="1600" spc="-2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140" dirty="0">
                <a:solidFill>
                  <a:srgbClr val="3F3F3F"/>
                </a:solidFill>
                <a:latin typeface="DejaVu Sans"/>
                <a:cs typeface="DejaVu Sans"/>
              </a:rPr>
              <a:t>technique</a:t>
            </a:r>
            <a:r>
              <a:rPr sz="1600" spc="1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100" dirty="0">
                <a:solidFill>
                  <a:srgbClr val="3F3F3F"/>
                </a:solidFill>
                <a:latin typeface="DejaVu Sans"/>
                <a:cs typeface="DejaVu Sans"/>
              </a:rPr>
              <a:t>is</a:t>
            </a:r>
            <a:r>
              <a:rPr sz="1600" spc="-2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135" dirty="0">
                <a:solidFill>
                  <a:srgbClr val="3F3F3F"/>
                </a:solidFill>
                <a:latin typeface="DejaVu Sans"/>
                <a:cs typeface="DejaVu Sans"/>
              </a:rPr>
              <a:t>particularly</a:t>
            </a:r>
            <a:r>
              <a:rPr sz="1600" spc="1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114" dirty="0">
                <a:solidFill>
                  <a:srgbClr val="3F3F3F"/>
                </a:solidFill>
                <a:latin typeface="DejaVu Sans"/>
                <a:cs typeface="DejaVu Sans"/>
              </a:rPr>
              <a:t>useful</a:t>
            </a:r>
            <a:r>
              <a:rPr sz="1600" spc="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35" dirty="0">
                <a:solidFill>
                  <a:srgbClr val="3F3F3F"/>
                </a:solidFill>
                <a:latin typeface="DejaVu Sans"/>
                <a:cs typeface="DejaVu Sans"/>
              </a:rPr>
              <a:t>for</a:t>
            </a:r>
            <a:r>
              <a:rPr sz="1600" spc="1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150" dirty="0">
                <a:solidFill>
                  <a:srgbClr val="3F3F3F"/>
                </a:solidFill>
                <a:latin typeface="DejaVu Sans"/>
                <a:cs typeface="DejaVu Sans"/>
              </a:rPr>
              <a:t>layering</a:t>
            </a:r>
            <a:r>
              <a:rPr sz="1600" spc="1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140" dirty="0">
                <a:solidFill>
                  <a:srgbClr val="3F3F3F"/>
                </a:solidFill>
                <a:latin typeface="DejaVu Sans"/>
                <a:cs typeface="DejaVu Sans"/>
              </a:rPr>
              <a:t>visualizations</a:t>
            </a:r>
            <a:r>
              <a:rPr sz="1600" spc="1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75" dirty="0">
                <a:solidFill>
                  <a:srgbClr val="3F3F3F"/>
                </a:solidFill>
                <a:latin typeface="DejaVu Sans"/>
                <a:cs typeface="DejaVu Sans"/>
              </a:rPr>
              <a:t>on</a:t>
            </a:r>
            <a:r>
              <a:rPr sz="1600" spc="1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90" dirty="0">
                <a:solidFill>
                  <a:srgbClr val="3F3F3F"/>
                </a:solidFill>
                <a:latin typeface="DejaVu Sans"/>
                <a:cs typeface="DejaVu Sans"/>
              </a:rPr>
              <a:t>top</a:t>
            </a:r>
            <a:r>
              <a:rPr sz="1600" spc="1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dirty="0">
                <a:solidFill>
                  <a:srgbClr val="3F3F3F"/>
                </a:solidFill>
                <a:latin typeface="DejaVu Sans"/>
                <a:cs typeface="DejaVu Sans"/>
              </a:rPr>
              <a:t>of</a:t>
            </a:r>
            <a:r>
              <a:rPr sz="1600" spc="2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195" dirty="0">
                <a:solidFill>
                  <a:srgbClr val="3F3F3F"/>
                </a:solidFill>
                <a:latin typeface="DejaVu Sans"/>
                <a:cs typeface="DejaVu Sans"/>
              </a:rPr>
              <a:t>images</a:t>
            </a:r>
            <a:r>
              <a:rPr sz="1600" spc="2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20" dirty="0">
                <a:solidFill>
                  <a:srgbClr val="3F3F3F"/>
                </a:solidFill>
                <a:latin typeface="DejaVu Sans"/>
                <a:cs typeface="DejaVu Sans"/>
              </a:rPr>
              <a:t>to</a:t>
            </a:r>
            <a:r>
              <a:rPr sz="1600" spc="2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140" dirty="0">
                <a:solidFill>
                  <a:srgbClr val="3F3F3F"/>
                </a:solidFill>
                <a:latin typeface="DejaVu Sans"/>
                <a:cs typeface="DejaVu Sans"/>
              </a:rPr>
              <a:t>create</a:t>
            </a:r>
            <a:r>
              <a:rPr sz="1600" spc="1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145" dirty="0">
                <a:solidFill>
                  <a:srgbClr val="3F3F3F"/>
                </a:solidFill>
                <a:latin typeface="DejaVu Sans"/>
                <a:cs typeface="DejaVu Sans"/>
              </a:rPr>
              <a:t>custom</a:t>
            </a:r>
            <a:r>
              <a:rPr sz="1600" spc="1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10" dirty="0">
                <a:solidFill>
                  <a:srgbClr val="3F3F3F"/>
                </a:solidFill>
                <a:latin typeface="DejaVu Sans"/>
                <a:cs typeface="DejaVu Sans"/>
              </a:rPr>
              <a:t>designs</a:t>
            </a:r>
            <a:endParaRPr sz="1600">
              <a:latin typeface="DejaVu Sans"/>
              <a:cs typeface="DejaVu Sans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670540" y="2433783"/>
            <a:ext cx="5944870" cy="3442335"/>
            <a:chOff x="670540" y="2433783"/>
            <a:chExt cx="5944870" cy="3442335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0540" y="2433783"/>
              <a:ext cx="5944400" cy="344206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81989" y="2445258"/>
              <a:ext cx="5875019" cy="3372611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59179" y="3227095"/>
              <a:ext cx="890841" cy="901420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093343" y="3261372"/>
              <a:ext cx="793750" cy="803910"/>
            </a:xfrm>
            <a:custGeom>
              <a:avLst/>
              <a:gdLst/>
              <a:ahLst/>
              <a:cxnLst/>
              <a:rect l="l" t="t" r="r" b="b"/>
              <a:pathLst>
                <a:path w="793750" h="803910">
                  <a:moveTo>
                    <a:pt x="793496" y="0"/>
                  </a:moveTo>
                  <a:lnTo>
                    <a:pt x="768096" y="0"/>
                  </a:lnTo>
                  <a:lnTo>
                    <a:pt x="768096" y="25400"/>
                  </a:lnTo>
                  <a:lnTo>
                    <a:pt x="768096" y="778510"/>
                  </a:lnTo>
                  <a:lnTo>
                    <a:pt x="25400" y="778510"/>
                  </a:lnTo>
                  <a:lnTo>
                    <a:pt x="25400" y="25400"/>
                  </a:lnTo>
                  <a:lnTo>
                    <a:pt x="768096" y="25400"/>
                  </a:lnTo>
                  <a:lnTo>
                    <a:pt x="768096" y="0"/>
                  </a:lnTo>
                  <a:lnTo>
                    <a:pt x="0" y="0"/>
                  </a:lnTo>
                  <a:lnTo>
                    <a:pt x="0" y="25400"/>
                  </a:lnTo>
                  <a:lnTo>
                    <a:pt x="0" y="778510"/>
                  </a:lnTo>
                  <a:lnTo>
                    <a:pt x="0" y="803910"/>
                  </a:lnTo>
                  <a:lnTo>
                    <a:pt x="793496" y="803910"/>
                  </a:lnTo>
                  <a:lnTo>
                    <a:pt x="793496" y="778624"/>
                  </a:lnTo>
                  <a:lnTo>
                    <a:pt x="793496" y="25400"/>
                  </a:lnTo>
                  <a:lnTo>
                    <a:pt x="793496" y="25260"/>
                  </a:lnTo>
                  <a:lnTo>
                    <a:pt x="793496" y="0"/>
                  </a:lnTo>
                  <a:close/>
                </a:path>
              </a:pathLst>
            </a:custGeom>
            <a:solidFill>
              <a:srgbClr val="1FE2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772912" y="3942587"/>
              <a:ext cx="45720" cy="109855"/>
            </a:xfrm>
            <a:custGeom>
              <a:avLst/>
              <a:gdLst/>
              <a:ahLst/>
              <a:cxnLst/>
              <a:rect l="l" t="t" r="r" b="b"/>
              <a:pathLst>
                <a:path w="45720" h="109854">
                  <a:moveTo>
                    <a:pt x="45720" y="0"/>
                  </a:moveTo>
                  <a:lnTo>
                    <a:pt x="0" y="0"/>
                  </a:lnTo>
                  <a:lnTo>
                    <a:pt x="0" y="109728"/>
                  </a:lnTo>
                  <a:lnTo>
                    <a:pt x="45720" y="109728"/>
                  </a:lnTo>
                  <a:lnTo>
                    <a:pt x="4572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483360" y="4041901"/>
              <a:ext cx="2552700" cy="862965"/>
            </a:xfrm>
            <a:custGeom>
              <a:avLst/>
              <a:gdLst/>
              <a:ahLst/>
              <a:cxnLst/>
              <a:rect l="l" t="t" r="r" b="b"/>
              <a:pathLst>
                <a:path w="2552700" h="862964">
                  <a:moveTo>
                    <a:pt x="13462" y="0"/>
                  </a:moveTo>
                  <a:lnTo>
                    <a:pt x="194818" y="144018"/>
                  </a:lnTo>
                  <a:lnTo>
                    <a:pt x="484632" y="322326"/>
                  </a:lnTo>
                  <a:lnTo>
                    <a:pt x="580136" y="379222"/>
                  </a:lnTo>
                  <a:lnTo>
                    <a:pt x="674751" y="434213"/>
                  </a:lnTo>
                  <a:lnTo>
                    <a:pt x="768477" y="487299"/>
                  </a:lnTo>
                  <a:lnTo>
                    <a:pt x="814832" y="512826"/>
                  </a:lnTo>
                  <a:lnTo>
                    <a:pt x="906907" y="562229"/>
                  </a:lnTo>
                  <a:lnTo>
                    <a:pt x="952373" y="585851"/>
                  </a:lnTo>
                  <a:lnTo>
                    <a:pt x="1042416" y="630682"/>
                  </a:lnTo>
                  <a:lnTo>
                    <a:pt x="1086739" y="652018"/>
                  </a:lnTo>
                  <a:lnTo>
                    <a:pt x="1130808" y="672338"/>
                  </a:lnTo>
                  <a:lnTo>
                    <a:pt x="1174496" y="691896"/>
                  </a:lnTo>
                  <a:lnTo>
                    <a:pt x="1217676" y="710438"/>
                  </a:lnTo>
                  <a:lnTo>
                    <a:pt x="1260475" y="727964"/>
                  </a:lnTo>
                  <a:lnTo>
                    <a:pt x="1302893" y="744601"/>
                  </a:lnTo>
                  <a:lnTo>
                    <a:pt x="1344676" y="760095"/>
                  </a:lnTo>
                  <a:lnTo>
                    <a:pt x="1385951" y="774573"/>
                  </a:lnTo>
                  <a:lnTo>
                    <a:pt x="1426972" y="787781"/>
                  </a:lnTo>
                  <a:lnTo>
                    <a:pt x="1467231" y="799973"/>
                  </a:lnTo>
                  <a:lnTo>
                    <a:pt x="1506982" y="810895"/>
                  </a:lnTo>
                  <a:lnTo>
                    <a:pt x="1546225" y="820674"/>
                  </a:lnTo>
                  <a:lnTo>
                    <a:pt x="1584960" y="829310"/>
                  </a:lnTo>
                  <a:lnTo>
                    <a:pt x="1623314" y="836930"/>
                  </a:lnTo>
                  <a:lnTo>
                    <a:pt x="1661033" y="843407"/>
                  </a:lnTo>
                  <a:lnTo>
                    <a:pt x="1735074" y="853440"/>
                  </a:lnTo>
                  <a:lnTo>
                    <a:pt x="1807464" y="859536"/>
                  </a:lnTo>
                  <a:lnTo>
                    <a:pt x="1878076" y="862203"/>
                  </a:lnTo>
                  <a:lnTo>
                    <a:pt x="1913001" y="862457"/>
                  </a:lnTo>
                  <a:lnTo>
                    <a:pt x="1947291" y="861822"/>
                  </a:lnTo>
                  <a:lnTo>
                    <a:pt x="2015236" y="858520"/>
                  </a:lnTo>
                  <a:lnTo>
                    <a:pt x="2081784" y="852551"/>
                  </a:lnTo>
                  <a:lnTo>
                    <a:pt x="2179574" y="839597"/>
                  </a:lnTo>
                  <a:lnTo>
                    <a:pt x="2194346" y="837057"/>
                  </a:lnTo>
                  <a:lnTo>
                    <a:pt x="1912747" y="837057"/>
                  </a:lnTo>
                  <a:lnTo>
                    <a:pt x="1878584" y="836930"/>
                  </a:lnTo>
                  <a:lnTo>
                    <a:pt x="1843786" y="836041"/>
                  </a:lnTo>
                  <a:lnTo>
                    <a:pt x="1844040" y="836041"/>
                  </a:lnTo>
                  <a:lnTo>
                    <a:pt x="1808861" y="834263"/>
                  </a:lnTo>
                  <a:lnTo>
                    <a:pt x="1809115" y="834263"/>
                  </a:lnTo>
                  <a:lnTo>
                    <a:pt x="1773428" y="831723"/>
                  </a:lnTo>
                  <a:lnTo>
                    <a:pt x="1773809" y="831723"/>
                  </a:lnTo>
                  <a:lnTo>
                    <a:pt x="1737741" y="828167"/>
                  </a:lnTo>
                  <a:lnTo>
                    <a:pt x="1737995" y="828167"/>
                  </a:lnTo>
                  <a:lnTo>
                    <a:pt x="1701546" y="823722"/>
                  </a:lnTo>
                  <a:lnTo>
                    <a:pt x="1701800" y="823722"/>
                  </a:lnTo>
                  <a:lnTo>
                    <a:pt x="1664843" y="818388"/>
                  </a:lnTo>
                  <a:lnTo>
                    <a:pt x="1665224" y="818388"/>
                  </a:lnTo>
                  <a:lnTo>
                    <a:pt x="1627759" y="811911"/>
                  </a:lnTo>
                  <a:lnTo>
                    <a:pt x="1628013" y="811911"/>
                  </a:lnTo>
                  <a:lnTo>
                    <a:pt x="1590683" y="804545"/>
                  </a:lnTo>
                  <a:lnTo>
                    <a:pt x="1590421" y="804545"/>
                  </a:lnTo>
                  <a:lnTo>
                    <a:pt x="1552505" y="796036"/>
                  </a:lnTo>
                  <a:lnTo>
                    <a:pt x="1552321" y="796036"/>
                  </a:lnTo>
                  <a:lnTo>
                    <a:pt x="1513838" y="786384"/>
                  </a:lnTo>
                  <a:lnTo>
                    <a:pt x="1513586" y="786384"/>
                  </a:lnTo>
                  <a:lnTo>
                    <a:pt x="1474548" y="775589"/>
                  </a:lnTo>
                  <a:lnTo>
                    <a:pt x="1474343" y="775589"/>
                  </a:lnTo>
                  <a:lnTo>
                    <a:pt x="1434338" y="763524"/>
                  </a:lnTo>
                  <a:lnTo>
                    <a:pt x="1434592" y="763524"/>
                  </a:lnTo>
                  <a:lnTo>
                    <a:pt x="1394346" y="750570"/>
                  </a:lnTo>
                  <a:lnTo>
                    <a:pt x="1394206" y="750570"/>
                  </a:lnTo>
                  <a:lnTo>
                    <a:pt x="1353544" y="736219"/>
                  </a:lnTo>
                  <a:lnTo>
                    <a:pt x="1312124" y="720852"/>
                  </a:lnTo>
                  <a:lnTo>
                    <a:pt x="1270071" y="704469"/>
                  </a:lnTo>
                  <a:lnTo>
                    <a:pt x="1227763" y="687070"/>
                  </a:lnTo>
                  <a:lnTo>
                    <a:pt x="1227582" y="687070"/>
                  </a:lnTo>
                  <a:lnTo>
                    <a:pt x="1184823" y="668655"/>
                  </a:lnTo>
                  <a:lnTo>
                    <a:pt x="1141349" y="649224"/>
                  </a:lnTo>
                  <a:lnTo>
                    <a:pt x="1141476" y="649224"/>
                  </a:lnTo>
                  <a:lnTo>
                    <a:pt x="1097808" y="629031"/>
                  </a:lnTo>
                  <a:lnTo>
                    <a:pt x="1097661" y="629031"/>
                  </a:lnTo>
                  <a:lnTo>
                    <a:pt x="1053338" y="607822"/>
                  </a:lnTo>
                  <a:lnTo>
                    <a:pt x="1053465" y="607822"/>
                  </a:lnTo>
                  <a:lnTo>
                    <a:pt x="1008888" y="585851"/>
                  </a:lnTo>
                  <a:lnTo>
                    <a:pt x="1009015" y="585851"/>
                  </a:lnTo>
                  <a:lnTo>
                    <a:pt x="964181" y="563245"/>
                  </a:lnTo>
                  <a:lnTo>
                    <a:pt x="918835" y="539750"/>
                  </a:lnTo>
                  <a:lnTo>
                    <a:pt x="872998" y="515493"/>
                  </a:lnTo>
                  <a:lnTo>
                    <a:pt x="873125" y="515493"/>
                  </a:lnTo>
                  <a:lnTo>
                    <a:pt x="827024" y="490601"/>
                  </a:lnTo>
                  <a:lnTo>
                    <a:pt x="734187" y="438912"/>
                  </a:lnTo>
                  <a:lnTo>
                    <a:pt x="734314" y="438912"/>
                  </a:lnTo>
                  <a:lnTo>
                    <a:pt x="687451" y="412242"/>
                  </a:lnTo>
                  <a:lnTo>
                    <a:pt x="593054" y="357378"/>
                  </a:lnTo>
                  <a:lnTo>
                    <a:pt x="497925" y="300609"/>
                  </a:lnTo>
                  <a:lnTo>
                    <a:pt x="497713" y="300609"/>
                  </a:lnTo>
                  <a:lnTo>
                    <a:pt x="401701" y="242316"/>
                  </a:lnTo>
                  <a:lnTo>
                    <a:pt x="401828" y="242316"/>
                  </a:lnTo>
                  <a:lnTo>
                    <a:pt x="305181" y="182753"/>
                  </a:lnTo>
                  <a:lnTo>
                    <a:pt x="305308" y="182753"/>
                  </a:lnTo>
                  <a:lnTo>
                    <a:pt x="13462" y="0"/>
                  </a:lnTo>
                  <a:close/>
                </a:path>
                <a:path w="2552700" h="862964">
                  <a:moveTo>
                    <a:pt x="2013585" y="833120"/>
                  </a:moveTo>
                  <a:lnTo>
                    <a:pt x="1980057" y="835152"/>
                  </a:lnTo>
                  <a:lnTo>
                    <a:pt x="1980311" y="835152"/>
                  </a:lnTo>
                  <a:lnTo>
                    <a:pt x="1946529" y="836549"/>
                  </a:lnTo>
                  <a:lnTo>
                    <a:pt x="1946783" y="836549"/>
                  </a:lnTo>
                  <a:lnTo>
                    <a:pt x="1912747" y="837057"/>
                  </a:lnTo>
                  <a:lnTo>
                    <a:pt x="2194346" y="837057"/>
                  </a:lnTo>
                  <a:lnTo>
                    <a:pt x="2216506" y="833247"/>
                  </a:lnTo>
                  <a:lnTo>
                    <a:pt x="2013331" y="833247"/>
                  </a:lnTo>
                  <a:lnTo>
                    <a:pt x="2013585" y="833120"/>
                  </a:lnTo>
                  <a:close/>
                </a:path>
                <a:path w="2552700" h="862964">
                  <a:moveTo>
                    <a:pt x="1878330" y="836803"/>
                  </a:moveTo>
                  <a:lnTo>
                    <a:pt x="1878584" y="836930"/>
                  </a:lnTo>
                  <a:lnTo>
                    <a:pt x="1895538" y="836930"/>
                  </a:lnTo>
                  <a:lnTo>
                    <a:pt x="1878330" y="836803"/>
                  </a:lnTo>
                  <a:close/>
                </a:path>
                <a:path w="2552700" h="862964">
                  <a:moveTo>
                    <a:pt x="2111629" y="823468"/>
                  </a:moveTo>
                  <a:lnTo>
                    <a:pt x="2078990" y="827278"/>
                  </a:lnTo>
                  <a:lnTo>
                    <a:pt x="2079117" y="827278"/>
                  </a:lnTo>
                  <a:lnTo>
                    <a:pt x="2046224" y="830580"/>
                  </a:lnTo>
                  <a:lnTo>
                    <a:pt x="2046478" y="830580"/>
                  </a:lnTo>
                  <a:lnTo>
                    <a:pt x="2013331" y="833247"/>
                  </a:lnTo>
                  <a:lnTo>
                    <a:pt x="2216506" y="833247"/>
                  </a:lnTo>
                  <a:lnTo>
                    <a:pt x="2243836" y="828548"/>
                  </a:lnTo>
                  <a:lnTo>
                    <a:pt x="2269005" y="823595"/>
                  </a:lnTo>
                  <a:lnTo>
                    <a:pt x="2111248" y="823595"/>
                  </a:lnTo>
                  <a:lnTo>
                    <a:pt x="2111629" y="823468"/>
                  </a:lnTo>
                  <a:close/>
                </a:path>
                <a:path w="2552700" h="862964">
                  <a:moveTo>
                    <a:pt x="2469388" y="726313"/>
                  </a:moveTo>
                  <a:lnTo>
                    <a:pt x="2475522" y="750963"/>
                  </a:lnTo>
                  <a:lnTo>
                    <a:pt x="2426081" y="763143"/>
                  </a:lnTo>
                  <a:lnTo>
                    <a:pt x="2426208" y="763143"/>
                  </a:lnTo>
                  <a:lnTo>
                    <a:pt x="2364105" y="777621"/>
                  </a:lnTo>
                  <a:lnTo>
                    <a:pt x="2364359" y="777621"/>
                  </a:lnTo>
                  <a:lnTo>
                    <a:pt x="2301875" y="791210"/>
                  </a:lnTo>
                  <a:lnTo>
                    <a:pt x="2302129" y="791210"/>
                  </a:lnTo>
                  <a:lnTo>
                    <a:pt x="2239010" y="803529"/>
                  </a:lnTo>
                  <a:lnTo>
                    <a:pt x="2239391" y="803529"/>
                  </a:lnTo>
                  <a:lnTo>
                    <a:pt x="2175510" y="814451"/>
                  </a:lnTo>
                  <a:lnTo>
                    <a:pt x="2175891" y="814451"/>
                  </a:lnTo>
                  <a:lnTo>
                    <a:pt x="2111248" y="823595"/>
                  </a:lnTo>
                  <a:lnTo>
                    <a:pt x="2269005" y="823595"/>
                  </a:lnTo>
                  <a:lnTo>
                    <a:pt x="2307082" y="816102"/>
                  </a:lnTo>
                  <a:lnTo>
                    <a:pt x="2369820" y="802386"/>
                  </a:lnTo>
                  <a:lnTo>
                    <a:pt x="2432050" y="787781"/>
                  </a:lnTo>
                  <a:lnTo>
                    <a:pt x="2481643" y="775589"/>
                  </a:lnTo>
                  <a:lnTo>
                    <a:pt x="2516705" y="775589"/>
                  </a:lnTo>
                  <a:lnTo>
                    <a:pt x="2552573" y="744855"/>
                  </a:lnTo>
                  <a:lnTo>
                    <a:pt x="2469388" y="726313"/>
                  </a:lnTo>
                  <a:close/>
                </a:path>
                <a:path w="2552700" h="862964">
                  <a:moveTo>
                    <a:pt x="1590040" y="804418"/>
                  </a:moveTo>
                  <a:lnTo>
                    <a:pt x="1590421" y="804545"/>
                  </a:lnTo>
                  <a:lnTo>
                    <a:pt x="1590683" y="804545"/>
                  </a:lnTo>
                  <a:lnTo>
                    <a:pt x="1590040" y="804418"/>
                  </a:lnTo>
                  <a:close/>
                </a:path>
                <a:path w="2552700" h="862964">
                  <a:moveTo>
                    <a:pt x="2516705" y="775589"/>
                  </a:moveTo>
                  <a:lnTo>
                    <a:pt x="2481643" y="775589"/>
                  </a:lnTo>
                  <a:lnTo>
                    <a:pt x="2487803" y="800354"/>
                  </a:lnTo>
                  <a:lnTo>
                    <a:pt x="2516705" y="775589"/>
                  </a:lnTo>
                  <a:close/>
                </a:path>
                <a:path w="2552700" h="862964">
                  <a:moveTo>
                    <a:pt x="1551940" y="795909"/>
                  </a:moveTo>
                  <a:lnTo>
                    <a:pt x="1552321" y="796036"/>
                  </a:lnTo>
                  <a:lnTo>
                    <a:pt x="1552505" y="796036"/>
                  </a:lnTo>
                  <a:lnTo>
                    <a:pt x="1551940" y="795909"/>
                  </a:lnTo>
                  <a:close/>
                </a:path>
                <a:path w="2552700" h="862964">
                  <a:moveTo>
                    <a:pt x="1513332" y="786257"/>
                  </a:moveTo>
                  <a:lnTo>
                    <a:pt x="1513586" y="786384"/>
                  </a:lnTo>
                  <a:lnTo>
                    <a:pt x="1513838" y="786384"/>
                  </a:lnTo>
                  <a:lnTo>
                    <a:pt x="1513332" y="786257"/>
                  </a:lnTo>
                  <a:close/>
                </a:path>
                <a:path w="2552700" h="862964">
                  <a:moveTo>
                    <a:pt x="1474089" y="775462"/>
                  </a:moveTo>
                  <a:lnTo>
                    <a:pt x="1474343" y="775589"/>
                  </a:lnTo>
                  <a:lnTo>
                    <a:pt x="1474548" y="775589"/>
                  </a:lnTo>
                  <a:lnTo>
                    <a:pt x="1474089" y="775462"/>
                  </a:lnTo>
                  <a:close/>
                </a:path>
                <a:path w="2552700" h="862964">
                  <a:moveTo>
                    <a:pt x="1393952" y="750443"/>
                  </a:moveTo>
                  <a:lnTo>
                    <a:pt x="1394206" y="750570"/>
                  </a:lnTo>
                  <a:lnTo>
                    <a:pt x="1394346" y="750570"/>
                  </a:lnTo>
                  <a:lnTo>
                    <a:pt x="1393952" y="750443"/>
                  </a:lnTo>
                  <a:close/>
                </a:path>
                <a:path w="2552700" h="862964">
                  <a:moveTo>
                    <a:pt x="1353185" y="736092"/>
                  </a:moveTo>
                  <a:lnTo>
                    <a:pt x="1353439" y="736219"/>
                  </a:lnTo>
                  <a:lnTo>
                    <a:pt x="1353185" y="736092"/>
                  </a:lnTo>
                  <a:close/>
                </a:path>
                <a:path w="2552700" h="862964">
                  <a:moveTo>
                    <a:pt x="1311783" y="720725"/>
                  </a:moveTo>
                  <a:lnTo>
                    <a:pt x="1312037" y="720852"/>
                  </a:lnTo>
                  <a:lnTo>
                    <a:pt x="1311783" y="720725"/>
                  </a:lnTo>
                  <a:close/>
                </a:path>
                <a:path w="2552700" h="862964">
                  <a:moveTo>
                    <a:pt x="1269746" y="704342"/>
                  </a:moveTo>
                  <a:lnTo>
                    <a:pt x="1270000" y="704469"/>
                  </a:lnTo>
                  <a:lnTo>
                    <a:pt x="1269746" y="704342"/>
                  </a:lnTo>
                  <a:close/>
                </a:path>
                <a:path w="2552700" h="862964">
                  <a:moveTo>
                    <a:pt x="1227455" y="686943"/>
                  </a:moveTo>
                  <a:lnTo>
                    <a:pt x="1227582" y="687070"/>
                  </a:lnTo>
                  <a:lnTo>
                    <a:pt x="1227763" y="687070"/>
                  </a:lnTo>
                  <a:lnTo>
                    <a:pt x="1227455" y="686943"/>
                  </a:lnTo>
                  <a:close/>
                </a:path>
                <a:path w="2552700" h="862964">
                  <a:moveTo>
                    <a:pt x="1184529" y="668528"/>
                  </a:moveTo>
                  <a:lnTo>
                    <a:pt x="1184783" y="668655"/>
                  </a:lnTo>
                  <a:lnTo>
                    <a:pt x="1184529" y="668528"/>
                  </a:lnTo>
                  <a:close/>
                </a:path>
                <a:path w="2552700" h="862964">
                  <a:moveTo>
                    <a:pt x="1097534" y="628904"/>
                  </a:moveTo>
                  <a:lnTo>
                    <a:pt x="1097661" y="629031"/>
                  </a:lnTo>
                  <a:lnTo>
                    <a:pt x="1097808" y="629031"/>
                  </a:lnTo>
                  <a:lnTo>
                    <a:pt x="1097534" y="628904"/>
                  </a:lnTo>
                  <a:close/>
                </a:path>
                <a:path w="2552700" h="862964">
                  <a:moveTo>
                    <a:pt x="963930" y="563118"/>
                  </a:moveTo>
                  <a:lnTo>
                    <a:pt x="964057" y="563245"/>
                  </a:lnTo>
                  <a:lnTo>
                    <a:pt x="963930" y="563118"/>
                  </a:lnTo>
                  <a:close/>
                </a:path>
                <a:path w="2552700" h="862964">
                  <a:moveTo>
                    <a:pt x="918591" y="539623"/>
                  </a:moveTo>
                  <a:lnTo>
                    <a:pt x="918718" y="539750"/>
                  </a:lnTo>
                  <a:lnTo>
                    <a:pt x="918591" y="539623"/>
                  </a:lnTo>
                  <a:close/>
                </a:path>
                <a:path w="2552700" h="862964">
                  <a:moveTo>
                    <a:pt x="592836" y="357251"/>
                  </a:moveTo>
                  <a:lnTo>
                    <a:pt x="592963" y="357378"/>
                  </a:lnTo>
                  <a:lnTo>
                    <a:pt x="592836" y="357251"/>
                  </a:lnTo>
                  <a:close/>
                </a:path>
                <a:path w="2552700" h="862964">
                  <a:moveTo>
                    <a:pt x="497713" y="300482"/>
                  </a:moveTo>
                  <a:lnTo>
                    <a:pt x="497713" y="300609"/>
                  </a:lnTo>
                  <a:lnTo>
                    <a:pt x="497925" y="300609"/>
                  </a:lnTo>
                  <a:lnTo>
                    <a:pt x="497713" y="300482"/>
                  </a:lnTo>
                  <a:close/>
                </a:path>
              </a:pathLst>
            </a:custGeom>
            <a:solidFill>
              <a:srgbClr val="1FE2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" name="object 12"/>
          <p:cNvGrpSpPr/>
          <p:nvPr/>
        </p:nvGrpSpPr>
        <p:grpSpPr>
          <a:xfrm>
            <a:off x="6878556" y="2433806"/>
            <a:ext cx="4767580" cy="3423920"/>
            <a:chOff x="6878556" y="2433806"/>
            <a:chExt cx="4767580" cy="3423920"/>
          </a:xfrm>
        </p:grpSpPr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878556" y="2433806"/>
              <a:ext cx="4767106" cy="3423708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890004" y="2445257"/>
              <a:ext cx="4697729" cy="335432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028440">
              <a:lnSpc>
                <a:spcPct val="100000"/>
              </a:lnSpc>
              <a:spcBef>
                <a:spcPts val="100"/>
              </a:spcBef>
            </a:pPr>
            <a:r>
              <a:rPr b="1" spc="-335" dirty="0">
                <a:latin typeface="DejaVu Sans"/>
                <a:cs typeface="DejaVu Sans"/>
              </a:rPr>
              <a:t>Action</a:t>
            </a:r>
            <a:r>
              <a:rPr spc="-175" dirty="0"/>
              <a:t> </a:t>
            </a:r>
            <a:r>
              <a:rPr b="1" spc="-385" dirty="0">
                <a:latin typeface="DejaVu Sans"/>
                <a:cs typeface="DejaVu Sans"/>
              </a:rPr>
              <a:t>Filters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5646" y="813815"/>
            <a:ext cx="11760708" cy="4572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687322" y="1147571"/>
            <a:ext cx="10516235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b="1" spc="-215" dirty="0">
                <a:solidFill>
                  <a:srgbClr val="3F3F3F"/>
                </a:solidFill>
                <a:latin typeface="DejaVu Sans"/>
                <a:cs typeface="DejaVu Sans"/>
              </a:rPr>
              <a:t>Action</a:t>
            </a:r>
            <a:r>
              <a:rPr sz="2000" spc="-114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b="1" spc="-220" dirty="0">
                <a:solidFill>
                  <a:srgbClr val="3F3F3F"/>
                </a:solidFill>
                <a:latin typeface="DejaVu Sans"/>
                <a:cs typeface="DejaVu Sans"/>
              </a:rPr>
              <a:t>Filters</a:t>
            </a:r>
            <a:r>
              <a:rPr sz="2000" spc="-12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135" dirty="0">
                <a:solidFill>
                  <a:srgbClr val="3F3F3F"/>
                </a:solidFill>
                <a:latin typeface="DejaVu Sans"/>
                <a:cs typeface="DejaVu Sans"/>
              </a:rPr>
              <a:t>allow</a:t>
            </a:r>
            <a:r>
              <a:rPr sz="2000" spc="-2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145" dirty="0">
                <a:solidFill>
                  <a:srgbClr val="3F3F3F"/>
                </a:solidFill>
                <a:latin typeface="DejaVu Sans"/>
                <a:cs typeface="DejaVu Sans"/>
              </a:rPr>
              <a:t>end-</a:t>
            </a:r>
            <a:r>
              <a:rPr sz="2000" spc="-175" dirty="0">
                <a:solidFill>
                  <a:srgbClr val="3F3F3F"/>
                </a:solidFill>
                <a:latin typeface="DejaVu Sans"/>
                <a:cs typeface="DejaVu Sans"/>
              </a:rPr>
              <a:t>users</a:t>
            </a:r>
            <a:r>
              <a:rPr sz="2000" spc="1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20" dirty="0">
                <a:solidFill>
                  <a:srgbClr val="3F3F3F"/>
                </a:solidFill>
                <a:latin typeface="DejaVu Sans"/>
                <a:cs typeface="DejaVu Sans"/>
              </a:rPr>
              <a:t>to</a:t>
            </a:r>
            <a:r>
              <a:rPr sz="2000" spc="-1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190" dirty="0">
                <a:solidFill>
                  <a:srgbClr val="3F3F3F"/>
                </a:solidFill>
                <a:latin typeface="DejaVu Sans"/>
                <a:cs typeface="DejaVu Sans"/>
              </a:rPr>
              <a:t>apply</a:t>
            </a:r>
            <a:r>
              <a:rPr sz="2000" spc="1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195" dirty="0">
                <a:solidFill>
                  <a:srgbClr val="3F3F3F"/>
                </a:solidFill>
                <a:latin typeface="DejaVu Sans"/>
                <a:cs typeface="DejaVu Sans"/>
              </a:rPr>
              <a:t>dashboard</a:t>
            </a:r>
            <a:r>
              <a:rPr sz="2000" spc="2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114" dirty="0">
                <a:solidFill>
                  <a:srgbClr val="3F3F3F"/>
                </a:solidFill>
                <a:latin typeface="DejaVu Sans"/>
                <a:cs typeface="DejaVu Sans"/>
              </a:rPr>
              <a:t>filters</a:t>
            </a:r>
            <a:r>
              <a:rPr sz="2000" spc="1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175" dirty="0">
                <a:solidFill>
                  <a:srgbClr val="3F3F3F"/>
                </a:solidFill>
                <a:latin typeface="DejaVu Sans"/>
                <a:cs typeface="DejaVu Sans"/>
              </a:rPr>
              <a:t>by</a:t>
            </a:r>
            <a:r>
              <a:rPr sz="2000" spc="2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145" dirty="0">
                <a:solidFill>
                  <a:srgbClr val="3F3F3F"/>
                </a:solidFill>
                <a:latin typeface="DejaVu Sans"/>
                <a:cs typeface="DejaVu Sans"/>
              </a:rPr>
              <a:t>directly</a:t>
            </a:r>
            <a:r>
              <a:rPr sz="2000" spc="1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170" dirty="0">
                <a:solidFill>
                  <a:srgbClr val="3F3F3F"/>
                </a:solidFill>
                <a:latin typeface="DejaVu Sans"/>
                <a:cs typeface="DejaVu Sans"/>
              </a:rPr>
              <a:t>selecting</a:t>
            </a:r>
            <a:r>
              <a:rPr sz="2000" spc="1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170" dirty="0">
                <a:solidFill>
                  <a:srgbClr val="3F3F3F"/>
                </a:solidFill>
                <a:latin typeface="DejaVu Sans"/>
                <a:cs typeface="DejaVu Sans"/>
              </a:rPr>
              <a:t>visual</a:t>
            </a:r>
            <a:r>
              <a:rPr sz="2000" spc="2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340" dirty="0">
                <a:solidFill>
                  <a:srgbClr val="3F3F3F"/>
                </a:solidFill>
                <a:latin typeface="DejaVu Sans"/>
                <a:cs typeface="DejaVu Sans"/>
              </a:rPr>
              <a:t>components</a:t>
            </a:r>
            <a:endParaRPr sz="2000">
              <a:latin typeface="DejaVu Sans"/>
              <a:cs typeface="DejaVu Sans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649223" y="2155630"/>
            <a:ext cx="2085975" cy="1815464"/>
            <a:chOff x="649223" y="2155630"/>
            <a:chExt cx="2085975" cy="1815464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8263" y="2155630"/>
              <a:ext cx="1877589" cy="181521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79703" y="2167127"/>
              <a:ext cx="1808225" cy="1745741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49223" y="2467330"/>
              <a:ext cx="590613" cy="253009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683387" y="2501912"/>
              <a:ext cx="493395" cy="154940"/>
            </a:xfrm>
            <a:custGeom>
              <a:avLst/>
              <a:gdLst/>
              <a:ahLst/>
              <a:cxnLst/>
              <a:rect l="l" t="t" r="r" b="b"/>
              <a:pathLst>
                <a:path w="493394" h="154939">
                  <a:moveTo>
                    <a:pt x="493268" y="0"/>
                  </a:moveTo>
                  <a:lnTo>
                    <a:pt x="467868" y="0"/>
                  </a:lnTo>
                  <a:lnTo>
                    <a:pt x="467868" y="25400"/>
                  </a:lnTo>
                  <a:lnTo>
                    <a:pt x="467868" y="129540"/>
                  </a:lnTo>
                  <a:lnTo>
                    <a:pt x="25400" y="129540"/>
                  </a:lnTo>
                  <a:lnTo>
                    <a:pt x="25400" y="25400"/>
                  </a:lnTo>
                  <a:lnTo>
                    <a:pt x="467868" y="25400"/>
                  </a:lnTo>
                  <a:lnTo>
                    <a:pt x="467868" y="0"/>
                  </a:lnTo>
                  <a:lnTo>
                    <a:pt x="0" y="0"/>
                  </a:lnTo>
                  <a:lnTo>
                    <a:pt x="0" y="25400"/>
                  </a:lnTo>
                  <a:lnTo>
                    <a:pt x="0" y="129540"/>
                  </a:lnTo>
                  <a:lnTo>
                    <a:pt x="0" y="154940"/>
                  </a:lnTo>
                  <a:lnTo>
                    <a:pt x="493268" y="154940"/>
                  </a:lnTo>
                  <a:lnTo>
                    <a:pt x="493268" y="129908"/>
                  </a:lnTo>
                  <a:lnTo>
                    <a:pt x="493268" y="129540"/>
                  </a:lnTo>
                  <a:lnTo>
                    <a:pt x="493268" y="25400"/>
                  </a:lnTo>
                  <a:lnTo>
                    <a:pt x="493268" y="25006"/>
                  </a:lnTo>
                  <a:lnTo>
                    <a:pt x="493268" y="0"/>
                  </a:lnTo>
                  <a:close/>
                </a:path>
              </a:pathLst>
            </a:custGeom>
            <a:solidFill>
              <a:srgbClr val="1FE2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052004" y="2631566"/>
              <a:ext cx="1683385" cy="782320"/>
            </a:xfrm>
            <a:custGeom>
              <a:avLst/>
              <a:gdLst/>
              <a:ahLst/>
              <a:cxnLst/>
              <a:rect l="l" t="t" r="r" b="b"/>
              <a:pathLst>
                <a:path w="1683385" h="782320">
                  <a:moveTo>
                    <a:pt x="13589" y="0"/>
                  </a:moveTo>
                  <a:lnTo>
                    <a:pt x="418909" y="284353"/>
                  </a:lnTo>
                  <a:lnTo>
                    <a:pt x="553275" y="365633"/>
                  </a:lnTo>
                  <a:lnTo>
                    <a:pt x="618934" y="404368"/>
                  </a:lnTo>
                  <a:lnTo>
                    <a:pt x="683196" y="441452"/>
                  </a:lnTo>
                  <a:lnTo>
                    <a:pt x="746188" y="477012"/>
                  </a:lnTo>
                  <a:lnTo>
                    <a:pt x="807402" y="510540"/>
                  </a:lnTo>
                  <a:lnTo>
                    <a:pt x="867092" y="542163"/>
                  </a:lnTo>
                  <a:lnTo>
                    <a:pt x="953198" y="585470"/>
                  </a:lnTo>
                  <a:lnTo>
                    <a:pt x="1008062" y="611124"/>
                  </a:lnTo>
                  <a:lnTo>
                    <a:pt x="1060767" y="634238"/>
                  </a:lnTo>
                  <a:lnTo>
                    <a:pt x="1111313" y="654812"/>
                  </a:lnTo>
                  <a:lnTo>
                    <a:pt x="1159700" y="672846"/>
                  </a:lnTo>
                  <a:lnTo>
                    <a:pt x="1228915" y="695579"/>
                  </a:lnTo>
                  <a:lnTo>
                    <a:pt x="1272857" y="708152"/>
                  </a:lnTo>
                  <a:lnTo>
                    <a:pt x="1315148" y="718820"/>
                  </a:lnTo>
                  <a:lnTo>
                    <a:pt x="1356169" y="727837"/>
                  </a:lnTo>
                  <a:lnTo>
                    <a:pt x="1395920" y="735330"/>
                  </a:lnTo>
                  <a:lnTo>
                    <a:pt x="1434274" y="741299"/>
                  </a:lnTo>
                  <a:lnTo>
                    <a:pt x="1508442" y="749935"/>
                  </a:lnTo>
                  <a:lnTo>
                    <a:pt x="1579435" y="755142"/>
                  </a:lnTo>
                  <a:lnTo>
                    <a:pt x="1606575" y="756437"/>
                  </a:lnTo>
                  <a:lnTo>
                    <a:pt x="1605597" y="781939"/>
                  </a:lnTo>
                  <a:lnTo>
                    <a:pt x="1683194" y="746760"/>
                  </a:lnTo>
                  <a:lnTo>
                    <a:pt x="1654572" y="731037"/>
                  </a:lnTo>
                  <a:lnTo>
                    <a:pt x="1607553" y="731037"/>
                  </a:lnTo>
                  <a:lnTo>
                    <a:pt x="1580705" y="729742"/>
                  </a:lnTo>
                  <a:lnTo>
                    <a:pt x="1580959" y="729742"/>
                  </a:lnTo>
                  <a:lnTo>
                    <a:pt x="1547974" y="727583"/>
                  </a:lnTo>
                  <a:lnTo>
                    <a:pt x="1546161" y="727583"/>
                  </a:lnTo>
                  <a:lnTo>
                    <a:pt x="1510601" y="724662"/>
                  </a:lnTo>
                  <a:lnTo>
                    <a:pt x="1510855" y="724662"/>
                  </a:lnTo>
                  <a:lnTo>
                    <a:pt x="1475744" y="720979"/>
                  </a:lnTo>
                  <a:lnTo>
                    <a:pt x="1474914" y="720979"/>
                  </a:lnTo>
                  <a:lnTo>
                    <a:pt x="1437703" y="716153"/>
                  </a:lnTo>
                  <a:lnTo>
                    <a:pt x="1438084" y="716153"/>
                  </a:lnTo>
                  <a:lnTo>
                    <a:pt x="1400795" y="710311"/>
                  </a:lnTo>
                  <a:lnTo>
                    <a:pt x="1400365" y="710311"/>
                  </a:lnTo>
                  <a:lnTo>
                    <a:pt x="1361674" y="703072"/>
                  </a:lnTo>
                  <a:lnTo>
                    <a:pt x="1361376" y="703072"/>
                  </a:lnTo>
                  <a:lnTo>
                    <a:pt x="1321434" y="694182"/>
                  </a:lnTo>
                  <a:lnTo>
                    <a:pt x="1321244" y="694182"/>
                  </a:lnTo>
                  <a:lnTo>
                    <a:pt x="1279207" y="683641"/>
                  </a:lnTo>
                  <a:lnTo>
                    <a:pt x="1279588" y="683641"/>
                  </a:lnTo>
                  <a:lnTo>
                    <a:pt x="1236472" y="671322"/>
                  </a:lnTo>
                  <a:lnTo>
                    <a:pt x="1191593" y="656971"/>
                  </a:lnTo>
                  <a:lnTo>
                    <a:pt x="1191450" y="656971"/>
                  </a:lnTo>
                  <a:lnTo>
                    <a:pt x="1168572" y="648970"/>
                  </a:lnTo>
                  <a:lnTo>
                    <a:pt x="1168336" y="648970"/>
                  </a:lnTo>
                  <a:lnTo>
                    <a:pt x="1144806" y="640334"/>
                  </a:lnTo>
                  <a:lnTo>
                    <a:pt x="1120789" y="631190"/>
                  </a:lnTo>
                  <a:lnTo>
                    <a:pt x="1120584" y="631190"/>
                  </a:lnTo>
                  <a:lnTo>
                    <a:pt x="1095692" y="621284"/>
                  </a:lnTo>
                  <a:lnTo>
                    <a:pt x="1095819" y="621284"/>
                  </a:lnTo>
                  <a:lnTo>
                    <a:pt x="1070546" y="610870"/>
                  </a:lnTo>
                  <a:lnTo>
                    <a:pt x="1070673" y="610870"/>
                  </a:lnTo>
                  <a:lnTo>
                    <a:pt x="1045059" y="599821"/>
                  </a:lnTo>
                  <a:lnTo>
                    <a:pt x="1044892" y="599821"/>
                  </a:lnTo>
                  <a:lnTo>
                    <a:pt x="1018760" y="588137"/>
                  </a:lnTo>
                  <a:lnTo>
                    <a:pt x="1018603" y="588137"/>
                  </a:lnTo>
                  <a:lnTo>
                    <a:pt x="991552" y="575564"/>
                  </a:lnTo>
                  <a:lnTo>
                    <a:pt x="991679" y="575564"/>
                  </a:lnTo>
                  <a:lnTo>
                    <a:pt x="964388" y="562610"/>
                  </a:lnTo>
                  <a:lnTo>
                    <a:pt x="936180" y="548767"/>
                  </a:lnTo>
                  <a:lnTo>
                    <a:pt x="936307" y="548767"/>
                  </a:lnTo>
                  <a:lnTo>
                    <a:pt x="907732" y="534416"/>
                  </a:lnTo>
                  <a:lnTo>
                    <a:pt x="907859" y="534416"/>
                  </a:lnTo>
                  <a:lnTo>
                    <a:pt x="879025" y="519684"/>
                  </a:lnTo>
                  <a:lnTo>
                    <a:pt x="819707" y="488315"/>
                  </a:lnTo>
                  <a:lnTo>
                    <a:pt x="758380" y="454787"/>
                  </a:lnTo>
                  <a:lnTo>
                    <a:pt x="758507" y="454787"/>
                  </a:lnTo>
                  <a:lnTo>
                    <a:pt x="695994" y="419481"/>
                  </a:lnTo>
                  <a:lnTo>
                    <a:pt x="631634" y="382397"/>
                  </a:lnTo>
                  <a:lnTo>
                    <a:pt x="631761" y="382397"/>
                  </a:lnTo>
                  <a:lnTo>
                    <a:pt x="566229" y="343789"/>
                  </a:lnTo>
                  <a:lnTo>
                    <a:pt x="566356" y="343789"/>
                  </a:lnTo>
                  <a:lnTo>
                    <a:pt x="500019" y="303911"/>
                  </a:lnTo>
                  <a:lnTo>
                    <a:pt x="499808" y="303911"/>
                  </a:lnTo>
                  <a:lnTo>
                    <a:pt x="294576" y="177419"/>
                  </a:lnTo>
                  <a:lnTo>
                    <a:pt x="13589" y="0"/>
                  </a:lnTo>
                  <a:close/>
                </a:path>
                <a:path w="1683385" h="782320">
                  <a:moveTo>
                    <a:pt x="1608518" y="705739"/>
                  </a:moveTo>
                  <a:lnTo>
                    <a:pt x="1607553" y="731037"/>
                  </a:lnTo>
                  <a:lnTo>
                    <a:pt x="1654572" y="731037"/>
                  </a:lnTo>
                  <a:lnTo>
                    <a:pt x="1608518" y="705739"/>
                  </a:lnTo>
                  <a:close/>
                </a:path>
                <a:path w="1683385" h="782320">
                  <a:moveTo>
                    <a:pt x="1546034" y="727456"/>
                  </a:moveTo>
                  <a:lnTo>
                    <a:pt x="1546161" y="727583"/>
                  </a:lnTo>
                  <a:lnTo>
                    <a:pt x="1547974" y="727583"/>
                  </a:lnTo>
                  <a:lnTo>
                    <a:pt x="1546034" y="727456"/>
                  </a:lnTo>
                  <a:close/>
                </a:path>
                <a:path w="1683385" h="782320">
                  <a:moveTo>
                    <a:pt x="1474533" y="720852"/>
                  </a:moveTo>
                  <a:lnTo>
                    <a:pt x="1474914" y="720979"/>
                  </a:lnTo>
                  <a:lnTo>
                    <a:pt x="1475744" y="720979"/>
                  </a:lnTo>
                  <a:lnTo>
                    <a:pt x="1474533" y="720852"/>
                  </a:lnTo>
                  <a:close/>
                </a:path>
                <a:path w="1683385" h="782320">
                  <a:moveTo>
                    <a:pt x="1399984" y="710184"/>
                  </a:moveTo>
                  <a:lnTo>
                    <a:pt x="1400365" y="710311"/>
                  </a:lnTo>
                  <a:lnTo>
                    <a:pt x="1400795" y="710311"/>
                  </a:lnTo>
                  <a:lnTo>
                    <a:pt x="1399984" y="710184"/>
                  </a:lnTo>
                  <a:close/>
                </a:path>
                <a:path w="1683385" h="782320">
                  <a:moveTo>
                    <a:pt x="1360995" y="702945"/>
                  </a:moveTo>
                  <a:lnTo>
                    <a:pt x="1361376" y="703072"/>
                  </a:lnTo>
                  <a:lnTo>
                    <a:pt x="1361674" y="703072"/>
                  </a:lnTo>
                  <a:lnTo>
                    <a:pt x="1360995" y="702945"/>
                  </a:lnTo>
                  <a:close/>
                </a:path>
                <a:path w="1683385" h="782320">
                  <a:moveTo>
                    <a:pt x="1320863" y="694055"/>
                  </a:moveTo>
                  <a:lnTo>
                    <a:pt x="1321244" y="694182"/>
                  </a:lnTo>
                  <a:lnTo>
                    <a:pt x="1321434" y="694182"/>
                  </a:lnTo>
                  <a:lnTo>
                    <a:pt x="1320863" y="694055"/>
                  </a:lnTo>
                  <a:close/>
                </a:path>
                <a:path w="1683385" h="782320">
                  <a:moveTo>
                    <a:pt x="1236027" y="671195"/>
                  </a:moveTo>
                  <a:lnTo>
                    <a:pt x="1236408" y="671322"/>
                  </a:lnTo>
                  <a:lnTo>
                    <a:pt x="1236027" y="671195"/>
                  </a:lnTo>
                  <a:close/>
                </a:path>
                <a:path w="1683385" h="782320">
                  <a:moveTo>
                    <a:pt x="1191196" y="656844"/>
                  </a:moveTo>
                  <a:lnTo>
                    <a:pt x="1191450" y="656971"/>
                  </a:lnTo>
                  <a:lnTo>
                    <a:pt x="1191593" y="656971"/>
                  </a:lnTo>
                  <a:lnTo>
                    <a:pt x="1191196" y="656844"/>
                  </a:lnTo>
                  <a:close/>
                </a:path>
                <a:path w="1683385" h="782320">
                  <a:moveTo>
                    <a:pt x="1168209" y="648843"/>
                  </a:moveTo>
                  <a:lnTo>
                    <a:pt x="1168336" y="648970"/>
                  </a:lnTo>
                  <a:lnTo>
                    <a:pt x="1168572" y="648970"/>
                  </a:lnTo>
                  <a:lnTo>
                    <a:pt x="1168209" y="648843"/>
                  </a:lnTo>
                  <a:close/>
                </a:path>
                <a:path w="1683385" h="782320">
                  <a:moveTo>
                    <a:pt x="1144460" y="640207"/>
                  </a:moveTo>
                  <a:lnTo>
                    <a:pt x="1144714" y="640334"/>
                  </a:lnTo>
                  <a:lnTo>
                    <a:pt x="1144460" y="640207"/>
                  </a:lnTo>
                  <a:close/>
                </a:path>
                <a:path w="1683385" h="782320">
                  <a:moveTo>
                    <a:pt x="1120457" y="631063"/>
                  </a:moveTo>
                  <a:lnTo>
                    <a:pt x="1120584" y="631190"/>
                  </a:lnTo>
                  <a:lnTo>
                    <a:pt x="1120789" y="631190"/>
                  </a:lnTo>
                  <a:lnTo>
                    <a:pt x="1120457" y="631063"/>
                  </a:lnTo>
                  <a:close/>
                </a:path>
                <a:path w="1683385" h="782320">
                  <a:moveTo>
                    <a:pt x="1044765" y="599694"/>
                  </a:moveTo>
                  <a:lnTo>
                    <a:pt x="1044892" y="599821"/>
                  </a:lnTo>
                  <a:lnTo>
                    <a:pt x="1045059" y="599821"/>
                  </a:lnTo>
                  <a:lnTo>
                    <a:pt x="1044765" y="599694"/>
                  </a:lnTo>
                  <a:close/>
                </a:path>
                <a:path w="1683385" h="782320">
                  <a:moveTo>
                    <a:pt x="1018476" y="588010"/>
                  </a:moveTo>
                  <a:lnTo>
                    <a:pt x="1018603" y="588137"/>
                  </a:lnTo>
                  <a:lnTo>
                    <a:pt x="1018760" y="588137"/>
                  </a:lnTo>
                  <a:lnTo>
                    <a:pt x="1018476" y="588010"/>
                  </a:lnTo>
                  <a:close/>
                </a:path>
                <a:path w="1683385" h="782320">
                  <a:moveTo>
                    <a:pt x="964120" y="562483"/>
                  </a:moveTo>
                  <a:lnTo>
                    <a:pt x="964374" y="562610"/>
                  </a:lnTo>
                  <a:lnTo>
                    <a:pt x="964120" y="562483"/>
                  </a:lnTo>
                  <a:close/>
                </a:path>
                <a:path w="1683385" h="782320">
                  <a:moveTo>
                    <a:pt x="878776" y="519557"/>
                  </a:moveTo>
                  <a:lnTo>
                    <a:pt x="878903" y="519684"/>
                  </a:lnTo>
                  <a:lnTo>
                    <a:pt x="878776" y="519557"/>
                  </a:lnTo>
                  <a:close/>
                </a:path>
                <a:path w="1683385" h="782320">
                  <a:moveTo>
                    <a:pt x="819467" y="488188"/>
                  </a:moveTo>
                  <a:lnTo>
                    <a:pt x="819594" y="488315"/>
                  </a:lnTo>
                  <a:lnTo>
                    <a:pt x="819467" y="488188"/>
                  </a:lnTo>
                  <a:close/>
                </a:path>
                <a:path w="1683385" h="782320">
                  <a:moveTo>
                    <a:pt x="695769" y="419354"/>
                  </a:moveTo>
                  <a:lnTo>
                    <a:pt x="695896" y="419481"/>
                  </a:lnTo>
                  <a:lnTo>
                    <a:pt x="695769" y="419354"/>
                  </a:lnTo>
                  <a:close/>
                </a:path>
                <a:path w="1683385" h="782320">
                  <a:moveTo>
                    <a:pt x="499808" y="303784"/>
                  </a:moveTo>
                  <a:lnTo>
                    <a:pt x="499808" y="303911"/>
                  </a:lnTo>
                  <a:lnTo>
                    <a:pt x="500019" y="303911"/>
                  </a:lnTo>
                  <a:lnTo>
                    <a:pt x="499808" y="303784"/>
                  </a:lnTo>
                  <a:close/>
                </a:path>
              </a:pathLst>
            </a:custGeom>
            <a:solidFill>
              <a:srgbClr val="1FE2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" name="object 11"/>
          <p:cNvGrpSpPr/>
          <p:nvPr/>
        </p:nvGrpSpPr>
        <p:grpSpPr>
          <a:xfrm>
            <a:off x="640080" y="4486595"/>
            <a:ext cx="2137410" cy="1814830"/>
            <a:chOff x="640080" y="4486595"/>
            <a:chExt cx="2137410" cy="1814830"/>
          </a:xfrm>
        </p:grpSpPr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84213" y="4486595"/>
              <a:ext cx="1802255" cy="1814468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95706" y="4498085"/>
              <a:ext cx="1732787" cy="1744979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40080" y="5598413"/>
              <a:ext cx="1855470" cy="249288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674243" y="5632462"/>
              <a:ext cx="1758314" cy="152400"/>
            </a:xfrm>
            <a:custGeom>
              <a:avLst/>
              <a:gdLst/>
              <a:ahLst/>
              <a:cxnLst/>
              <a:rect l="l" t="t" r="r" b="b"/>
              <a:pathLst>
                <a:path w="1758314" h="152400">
                  <a:moveTo>
                    <a:pt x="1758188" y="25514"/>
                  </a:moveTo>
                  <a:lnTo>
                    <a:pt x="1732788" y="25514"/>
                  </a:lnTo>
                  <a:lnTo>
                    <a:pt x="1732788" y="126606"/>
                  </a:lnTo>
                  <a:lnTo>
                    <a:pt x="1758188" y="126606"/>
                  </a:lnTo>
                  <a:lnTo>
                    <a:pt x="1758188" y="25514"/>
                  </a:lnTo>
                  <a:close/>
                </a:path>
                <a:path w="1758314" h="152400">
                  <a:moveTo>
                    <a:pt x="1758188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0" y="127000"/>
                  </a:lnTo>
                  <a:lnTo>
                    <a:pt x="0" y="152400"/>
                  </a:lnTo>
                  <a:lnTo>
                    <a:pt x="1758188" y="152400"/>
                  </a:lnTo>
                  <a:lnTo>
                    <a:pt x="1758188" y="127000"/>
                  </a:lnTo>
                  <a:lnTo>
                    <a:pt x="25400" y="127000"/>
                  </a:lnTo>
                  <a:lnTo>
                    <a:pt x="25400" y="25400"/>
                  </a:lnTo>
                  <a:lnTo>
                    <a:pt x="1758188" y="25400"/>
                  </a:lnTo>
                  <a:lnTo>
                    <a:pt x="1758188" y="0"/>
                  </a:lnTo>
                  <a:close/>
                </a:path>
              </a:pathLst>
            </a:custGeom>
            <a:solidFill>
              <a:srgbClr val="1FE2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071116" y="4510531"/>
              <a:ext cx="706120" cy="1134745"/>
            </a:xfrm>
            <a:custGeom>
              <a:avLst/>
              <a:gdLst/>
              <a:ahLst/>
              <a:cxnLst/>
              <a:rect l="l" t="t" r="r" b="b"/>
              <a:pathLst>
                <a:path w="706119" h="1134745">
                  <a:moveTo>
                    <a:pt x="625602" y="0"/>
                  </a:moveTo>
                  <a:lnTo>
                    <a:pt x="628815" y="25539"/>
                  </a:lnTo>
                  <a:lnTo>
                    <a:pt x="621665" y="26670"/>
                  </a:lnTo>
                  <a:lnTo>
                    <a:pt x="603504" y="32131"/>
                  </a:lnTo>
                  <a:lnTo>
                    <a:pt x="567309" y="47879"/>
                  </a:lnTo>
                  <a:lnTo>
                    <a:pt x="529590" y="72390"/>
                  </a:lnTo>
                  <a:lnTo>
                    <a:pt x="500761" y="97409"/>
                  </a:lnTo>
                  <a:lnTo>
                    <a:pt x="470662" y="129286"/>
                  </a:lnTo>
                  <a:lnTo>
                    <a:pt x="439801" y="168656"/>
                  </a:lnTo>
                  <a:lnTo>
                    <a:pt x="407543" y="216408"/>
                  </a:lnTo>
                  <a:lnTo>
                    <a:pt x="385318" y="253238"/>
                  </a:lnTo>
                  <a:lnTo>
                    <a:pt x="362331" y="293878"/>
                  </a:lnTo>
                  <a:lnTo>
                    <a:pt x="338963" y="338201"/>
                  </a:lnTo>
                  <a:lnTo>
                    <a:pt x="314960" y="385826"/>
                  </a:lnTo>
                  <a:lnTo>
                    <a:pt x="290449" y="436499"/>
                  </a:lnTo>
                  <a:lnTo>
                    <a:pt x="265557" y="489966"/>
                  </a:lnTo>
                  <a:lnTo>
                    <a:pt x="227330" y="574929"/>
                  </a:lnTo>
                  <a:lnTo>
                    <a:pt x="188468" y="664972"/>
                  </a:lnTo>
                  <a:lnTo>
                    <a:pt x="162052" y="727329"/>
                  </a:lnTo>
                  <a:lnTo>
                    <a:pt x="135382" y="791210"/>
                  </a:lnTo>
                  <a:lnTo>
                    <a:pt x="108585" y="856361"/>
                  </a:lnTo>
                  <a:lnTo>
                    <a:pt x="81534" y="922528"/>
                  </a:lnTo>
                  <a:lnTo>
                    <a:pt x="0" y="1124661"/>
                  </a:lnTo>
                  <a:lnTo>
                    <a:pt x="23622" y="1134160"/>
                  </a:lnTo>
                  <a:lnTo>
                    <a:pt x="105156" y="932053"/>
                  </a:lnTo>
                  <a:lnTo>
                    <a:pt x="158877" y="800862"/>
                  </a:lnTo>
                  <a:lnTo>
                    <a:pt x="185367" y="737235"/>
                  </a:lnTo>
                  <a:lnTo>
                    <a:pt x="185473" y="737108"/>
                  </a:lnTo>
                  <a:lnTo>
                    <a:pt x="211836" y="675005"/>
                  </a:lnTo>
                  <a:lnTo>
                    <a:pt x="237744" y="614680"/>
                  </a:lnTo>
                  <a:lnTo>
                    <a:pt x="263398" y="556387"/>
                  </a:lnTo>
                  <a:lnTo>
                    <a:pt x="288613" y="500634"/>
                  </a:lnTo>
                  <a:lnTo>
                    <a:pt x="301057" y="473710"/>
                  </a:lnTo>
                  <a:lnTo>
                    <a:pt x="301176" y="473583"/>
                  </a:lnTo>
                  <a:lnTo>
                    <a:pt x="313376" y="447421"/>
                  </a:lnTo>
                  <a:lnTo>
                    <a:pt x="313496" y="447294"/>
                  </a:lnTo>
                  <a:lnTo>
                    <a:pt x="325628" y="421767"/>
                  </a:lnTo>
                  <a:lnTo>
                    <a:pt x="337631" y="397129"/>
                  </a:lnTo>
                  <a:lnTo>
                    <a:pt x="337756" y="397002"/>
                  </a:lnTo>
                  <a:lnTo>
                    <a:pt x="349694" y="373126"/>
                  </a:lnTo>
                  <a:lnTo>
                    <a:pt x="361504" y="349885"/>
                  </a:lnTo>
                  <a:lnTo>
                    <a:pt x="373253" y="327533"/>
                  </a:lnTo>
                  <a:lnTo>
                    <a:pt x="373126" y="327533"/>
                  </a:lnTo>
                  <a:lnTo>
                    <a:pt x="384615" y="306070"/>
                  </a:lnTo>
                  <a:lnTo>
                    <a:pt x="395915" y="285623"/>
                  </a:lnTo>
                  <a:lnTo>
                    <a:pt x="407289" y="266065"/>
                  </a:lnTo>
                  <a:lnTo>
                    <a:pt x="407162" y="266065"/>
                  </a:lnTo>
                  <a:lnTo>
                    <a:pt x="418211" y="247396"/>
                  </a:lnTo>
                  <a:lnTo>
                    <a:pt x="429006" y="229870"/>
                  </a:lnTo>
                  <a:lnTo>
                    <a:pt x="439674" y="213360"/>
                  </a:lnTo>
                  <a:lnTo>
                    <a:pt x="450088" y="197866"/>
                  </a:lnTo>
                  <a:lnTo>
                    <a:pt x="450230" y="197866"/>
                  </a:lnTo>
                  <a:lnTo>
                    <a:pt x="460285" y="183642"/>
                  </a:lnTo>
                  <a:lnTo>
                    <a:pt x="470219" y="170180"/>
                  </a:lnTo>
                  <a:lnTo>
                    <a:pt x="480237" y="157607"/>
                  </a:lnTo>
                  <a:lnTo>
                    <a:pt x="489882" y="145923"/>
                  </a:lnTo>
                  <a:lnTo>
                    <a:pt x="499517" y="135128"/>
                  </a:lnTo>
                  <a:lnTo>
                    <a:pt x="499364" y="135128"/>
                  </a:lnTo>
                  <a:lnTo>
                    <a:pt x="509066" y="124917"/>
                  </a:lnTo>
                  <a:lnTo>
                    <a:pt x="518414" y="115697"/>
                  </a:lnTo>
                  <a:lnTo>
                    <a:pt x="527558" y="107188"/>
                  </a:lnTo>
                  <a:lnTo>
                    <a:pt x="536575" y="99314"/>
                  </a:lnTo>
                  <a:lnTo>
                    <a:pt x="545022" y="92583"/>
                  </a:lnTo>
                  <a:lnTo>
                    <a:pt x="553755" y="86106"/>
                  </a:lnTo>
                  <a:lnTo>
                    <a:pt x="562610" y="80010"/>
                  </a:lnTo>
                  <a:lnTo>
                    <a:pt x="562835" y="80010"/>
                  </a:lnTo>
                  <a:lnTo>
                    <a:pt x="571119" y="74803"/>
                  </a:lnTo>
                  <a:lnTo>
                    <a:pt x="579335" y="70192"/>
                  </a:lnTo>
                  <a:lnTo>
                    <a:pt x="596138" y="62103"/>
                  </a:lnTo>
                  <a:lnTo>
                    <a:pt x="596431" y="62103"/>
                  </a:lnTo>
                  <a:lnTo>
                    <a:pt x="611485" y="56261"/>
                  </a:lnTo>
                  <a:lnTo>
                    <a:pt x="611251" y="56261"/>
                  </a:lnTo>
                  <a:lnTo>
                    <a:pt x="627392" y="51523"/>
                  </a:lnTo>
                  <a:lnTo>
                    <a:pt x="632002" y="50800"/>
                  </a:lnTo>
                  <a:lnTo>
                    <a:pt x="672274" y="50800"/>
                  </a:lnTo>
                  <a:lnTo>
                    <a:pt x="705993" y="28321"/>
                  </a:lnTo>
                  <a:lnTo>
                    <a:pt x="625602" y="0"/>
                  </a:lnTo>
                  <a:close/>
                </a:path>
                <a:path w="706119" h="1134745">
                  <a:moveTo>
                    <a:pt x="185473" y="737108"/>
                  </a:moveTo>
                  <a:lnTo>
                    <a:pt x="185420" y="737235"/>
                  </a:lnTo>
                  <a:lnTo>
                    <a:pt x="185473" y="737108"/>
                  </a:lnTo>
                  <a:close/>
                </a:path>
                <a:path w="706119" h="1134745">
                  <a:moveTo>
                    <a:pt x="288671" y="500507"/>
                  </a:moveTo>
                  <a:lnTo>
                    <a:pt x="288544" y="500634"/>
                  </a:lnTo>
                  <a:lnTo>
                    <a:pt x="288671" y="500507"/>
                  </a:lnTo>
                  <a:close/>
                </a:path>
                <a:path w="706119" h="1134745">
                  <a:moveTo>
                    <a:pt x="301176" y="473583"/>
                  </a:moveTo>
                  <a:lnTo>
                    <a:pt x="301117" y="473710"/>
                  </a:lnTo>
                  <a:lnTo>
                    <a:pt x="301176" y="473583"/>
                  </a:lnTo>
                  <a:close/>
                </a:path>
                <a:path w="706119" h="1134745">
                  <a:moveTo>
                    <a:pt x="313496" y="447294"/>
                  </a:moveTo>
                  <a:lnTo>
                    <a:pt x="313436" y="447421"/>
                  </a:lnTo>
                  <a:lnTo>
                    <a:pt x="313496" y="447294"/>
                  </a:lnTo>
                  <a:close/>
                </a:path>
                <a:path w="706119" h="1134745">
                  <a:moveTo>
                    <a:pt x="337756" y="397002"/>
                  </a:moveTo>
                  <a:lnTo>
                    <a:pt x="337693" y="397129"/>
                  </a:lnTo>
                  <a:lnTo>
                    <a:pt x="337756" y="397002"/>
                  </a:lnTo>
                  <a:close/>
                </a:path>
                <a:path w="706119" h="1134745">
                  <a:moveTo>
                    <a:pt x="349758" y="372999"/>
                  </a:moveTo>
                  <a:lnTo>
                    <a:pt x="349631" y="373126"/>
                  </a:lnTo>
                  <a:lnTo>
                    <a:pt x="349758" y="372999"/>
                  </a:lnTo>
                  <a:close/>
                </a:path>
                <a:path w="706119" h="1134745">
                  <a:moveTo>
                    <a:pt x="361569" y="349758"/>
                  </a:moveTo>
                  <a:lnTo>
                    <a:pt x="361442" y="349885"/>
                  </a:lnTo>
                  <a:lnTo>
                    <a:pt x="361569" y="349758"/>
                  </a:lnTo>
                  <a:close/>
                </a:path>
                <a:path w="706119" h="1134745">
                  <a:moveTo>
                    <a:pt x="384683" y="305943"/>
                  </a:moveTo>
                  <a:lnTo>
                    <a:pt x="384556" y="306070"/>
                  </a:lnTo>
                  <a:lnTo>
                    <a:pt x="384683" y="305943"/>
                  </a:lnTo>
                  <a:close/>
                </a:path>
                <a:path w="706119" h="1134745">
                  <a:moveTo>
                    <a:pt x="395986" y="285496"/>
                  </a:moveTo>
                  <a:lnTo>
                    <a:pt x="395859" y="285623"/>
                  </a:lnTo>
                  <a:lnTo>
                    <a:pt x="395986" y="285496"/>
                  </a:lnTo>
                  <a:close/>
                </a:path>
                <a:path w="706119" h="1134745">
                  <a:moveTo>
                    <a:pt x="418240" y="247396"/>
                  </a:moveTo>
                  <a:lnTo>
                    <a:pt x="418084" y="247650"/>
                  </a:lnTo>
                  <a:lnTo>
                    <a:pt x="418240" y="247396"/>
                  </a:lnTo>
                  <a:close/>
                </a:path>
                <a:path w="706119" h="1134745">
                  <a:moveTo>
                    <a:pt x="429042" y="229870"/>
                  </a:moveTo>
                  <a:lnTo>
                    <a:pt x="428879" y="230124"/>
                  </a:lnTo>
                  <a:lnTo>
                    <a:pt x="429042" y="229870"/>
                  </a:lnTo>
                  <a:close/>
                </a:path>
                <a:path w="706119" h="1134745">
                  <a:moveTo>
                    <a:pt x="439717" y="213360"/>
                  </a:moveTo>
                  <a:lnTo>
                    <a:pt x="439547" y="213614"/>
                  </a:lnTo>
                  <a:lnTo>
                    <a:pt x="439717" y="213360"/>
                  </a:lnTo>
                  <a:close/>
                </a:path>
                <a:path w="706119" h="1134745">
                  <a:moveTo>
                    <a:pt x="450230" y="197866"/>
                  </a:moveTo>
                  <a:lnTo>
                    <a:pt x="450088" y="197866"/>
                  </a:lnTo>
                  <a:lnTo>
                    <a:pt x="449961" y="198247"/>
                  </a:lnTo>
                  <a:lnTo>
                    <a:pt x="450230" y="197866"/>
                  </a:lnTo>
                  <a:close/>
                </a:path>
                <a:path w="706119" h="1134745">
                  <a:moveTo>
                    <a:pt x="460375" y="183515"/>
                  </a:moveTo>
                  <a:lnTo>
                    <a:pt x="460248" y="183642"/>
                  </a:lnTo>
                  <a:lnTo>
                    <a:pt x="460375" y="183515"/>
                  </a:lnTo>
                  <a:close/>
                </a:path>
                <a:path w="706119" h="1134745">
                  <a:moveTo>
                    <a:pt x="470408" y="169926"/>
                  </a:moveTo>
                  <a:lnTo>
                    <a:pt x="470154" y="170180"/>
                  </a:lnTo>
                  <a:lnTo>
                    <a:pt x="470408" y="169926"/>
                  </a:lnTo>
                  <a:close/>
                </a:path>
                <a:path w="706119" h="1134745">
                  <a:moveTo>
                    <a:pt x="480441" y="157353"/>
                  </a:moveTo>
                  <a:lnTo>
                    <a:pt x="480187" y="157607"/>
                  </a:lnTo>
                  <a:lnTo>
                    <a:pt x="480441" y="157353"/>
                  </a:lnTo>
                  <a:close/>
                </a:path>
                <a:path w="706119" h="1134745">
                  <a:moveTo>
                    <a:pt x="490093" y="145669"/>
                  </a:moveTo>
                  <a:lnTo>
                    <a:pt x="489839" y="145923"/>
                  </a:lnTo>
                  <a:lnTo>
                    <a:pt x="490093" y="145669"/>
                  </a:lnTo>
                  <a:close/>
                </a:path>
                <a:path w="706119" h="1134745">
                  <a:moveTo>
                    <a:pt x="499745" y="134874"/>
                  </a:moveTo>
                  <a:lnTo>
                    <a:pt x="499364" y="135128"/>
                  </a:lnTo>
                  <a:lnTo>
                    <a:pt x="499517" y="135128"/>
                  </a:lnTo>
                  <a:lnTo>
                    <a:pt x="499745" y="134874"/>
                  </a:lnTo>
                  <a:close/>
                </a:path>
                <a:path w="706119" h="1134745">
                  <a:moveTo>
                    <a:pt x="527593" y="107188"/>
                  </a:moveTo>
                  <a:lnTo>
                    <a:pt x="527304" y="107442"/>
                  </a:lnTo>
                  <a:lnTo>
                    <a:pt x="527593" y="107188"/>
                  </a:lnTo>
                  <a:close/>
                </a:path>
                <a:path w="706119" h="1134745">
                  <a:moveTo>
                    <a:pt x="536666" y="99314"/>
                  </a:moveTo>
                  <a:lnTo>
                    <a:pt x="536194" y="99695"/>
                  </a:lnTo>
                  <a:lnTo>
                    <a:pt x="536666" y="99314"/>
                  </a:lnTo>
                  <a:close/>
                </a:path>
                <a:path w="706119" h="1134745">
                  <a:moveTo>
                    <a:pt x="545338" y="92329"/>
                  </a:moveTo>
                  <a:lnTo>
                    <a:pt x="544957" y="92583"/>
                  </a:lnTo>
                  <a:lnTo>
                    <a:pt x="545338" y="92329"/>
                  </a:lnTo>
                  <a:close/>
                </a:path>
                <a:path w="706119" h="1134745">
                  <a:moveTo>
                    <a:pt x="554101" y="85852"/>
                  </a:moveTo>
                  <a:lnTo>
                    <a:pt x="553720" y="86106"/>
                  </a:lnTo>
                  <a:lnTo>
                    <a:pt x="554101" y="85852"/>
                  </a:lnTo>
                  <a:close/>
                </a:path>
                <a:path w="706119" h="1134745">
                  <a:moveTo>
                    <a:pt x="562835" y="80010"/>
                  </a:moveTo>
                  <a:lnTo>
                    <a:pt x="562610" y="80010"/>
                  </a:lnTo>
                  <a:lnTo>
                    <a:pt x="562229" y="80391"/>
                  </a:lnTo>
                  <a:lnTo>
                    <a:pt x="562835" y="80010"/>
                  </a:lnTo>
                  <a:close/>
                </a:path>
                <a:path w="706119" h="1134745">
                  <a:moveTo>
                    <a:pt x="672274" y="50800"/>
                  </a:moveTo>
                  <a:lnTo>
                    <a:pt x="632002" y="50800"/>
                  </a:lnTo>
                  <a:lnTo>
                    <a:pt x="635127" y="75565"/>
                  </a:lnTo>
                  <a:lnTo>
                    <a:pt x="672274" y="50800"/>
                  </a:lnTo>
                  <a:close/>
                </a:path>
                <a:path w="706119" h="1134745">
                  <a:moveTo>
                    <a:pt x="571186" y="74803"/>
                  </a:moveTo>
                  <a:lnTo>
                    <a:pt x="570738" y="75057"/>
                  </a:lnTo>
                  <a:lnTo>
                    <a:pt x="571186" y="74803"/>
                  </a:lnTo>
                  <a:close/>
                </a:path>
                <a:path w="706119" h="1134745">
                  <a:moveTo>
                    <a:pt x="596431" y="62103"/>
                  </a:moveTo>
                  <a:lnTo>
                    <a:pt x="596138" y="62103"/>
                  </a:lnTo>
                  <a:lnTo>
                    <a:pt x="595122" y="62611"/>
                  </a:lnTo>
                  <a:lnTo>
                    <a:pt x="596431" y="62103"/>
                  </a:lnTo>
                  <a:close/>
                </a:path>
                <a:path w="706119" h="1134745">
                  <a:moveTo>
                    <a:pt x="612140" y="56007"/>
                  </a:moveTo>
                  <a:lnTo>
                    <a:pt x="611251" y="56261"/>
                  </a:lnTo>
                  <a:lnTo>
                    <a:pt x="611485" y="56261"/>
                  </a:lnTo>
                  <a:lnTo>
                    <a:pt x="612140" y="56007"/>
                  </a:lnTo>
                  <a:close/>
                </a:path>
              </a:pathLst>
            </a:custGeom>
            <a:solidFill>
              <a:srgbClr val="1FE2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7" name="object 17"/>
          <p:cNvGrpSpPr/>
          <p:nvPr/>
        </p:nvGrpSpPr>
        <p:grpSpPr>
          <a:xfrm>
            <a:off x="2861250" y="3036503"/>
            <a:ext cx="3141345" cy="2157095"/>
            <a:chOff x="2861250" y="3036503"/>
            <a:chExt cx="3141345" cy="2157095"/>
          </a:xfrm>
        </p:grpSpPr>
        <p:pic>
          <p:nvPicPr>
            <p:cNvPr id="18" name="object 1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861250" y="3036503"/>
              <a:ext cx="3141082" cy="2156593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872740" y="3048000"/>
              <a:ext cx="3071621" cy="2087117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293364" y="4286237"/>
              <a:ext cx="1134605" cy="285635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3327527" y="4320552"/>
              <a:ext cx="1037590" cy="187960"/>
            </a:xfrm>
            <a:custGeom>
              <a:avLst/>
              <a:gdLst/>
              <a:ahLst/>
              <a:cxnLst/>
              <a:rect l="l" t="t" r="r" b="b"/>
              <a:pathLst>
                <a:path w="1037589" h="187960">
                  <a:moveTo>
                    <a:pt x="1037336" y="0"/>
                  </a:moveTo>
                  <a:lnTo>
                    <a:pt x="1011936" y="0"/>
                  </a:lnTo>
                  <a:lnTo>
                    <a:pt x="1011936" y="25400"/>
                  </a:lnTo>
                  <a:lnTo>
                    <a:pt x="1011936" y="162560"/>
                  </a:lnTo>
                  <a:lnTo>
                    <a:pt x="25400" y="162560"/>
                  </a:lnTo>
                  <a:lnTo>
                    <a:pt x="25400" y="25400"/>
                  </a:lnTo>
                  <a:lnTo>
                    <a:pt x="1011936" y="25400"/>
                  </a:lnTo>
                  <a:lnTo>
                    <a:pt x="1011936" y="0"/>
                  </a:lnTo>
                  <a:lnTo>
                    <a:pt x="0" y="0"/>
                  </a:lnTo>
                  <a:lnTo>
                    <a:pt x="0" y="25400"/>
                  </a:lnTo>
                  <a:lnTo>
                    <a:pt x="0" y="162560"/>
                  </a:lnTo>
                  <a:lnTo>
                    <a:pt x="0" y="187960"/>
                  </a:lnTo>
                  <a:lnTo>
                    <a:pt x="1037336" y="187960"/>
                  </a:lnTo>
                  <a:lnTo>
                    <a:pt x="1037336" y="162928"/>
                  </a:lnTo>
                  <a:lnTo>
                    <a:pt x="1037336" y="162560"/>
                  </a:lnTo>
                  <a:lnTo>
                    <a:pt x="1037336" y="25400"/>
                  </a:lnTo>
                  <a:lnTo>
                    <a:pt x="1037336" y="25260"/>
                  </a:lnTo>
                  <a:lnTo>
                    <a:pt x="1037336" y="0"/>
                  </a:lnTo>
                  <a:close/>
                </a:path>
              </a:pathLst>
            </a:custGeom>
            <a:solidFill>
              <a:srgbClr val="1FE2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2" name="object 22"/>
          <p:cNvGrpSpPr/>
          <p:nvPr/>
        </p:nvGrpSpPr>
        <p:grpSpPr>
          <a:xfrm>
            <a:off x="6300201" y="2151107"/>
            <a:ext cx="2959735" cy="3866515"/>
            <a:chOff x="6300201" y="2151107"/>
            <a:chExt cx="2959735" cy="3866515"/>
          </a:xfrm>
        </p:grpSpPr>
        <p:pic>
          <p:nvPicPr>
            <p:cNvPr id="23" name="object 2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300201" y="2151107"/>
              <a:ext cx="2959635" cy="3866398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311645" y="2162555"/>
              <a:ext cx="2890265" cy="3797046"/>
            </a:xfrm>
            <a:prstGeom prst="rect">
              <a:avLst/>
            </a:prstGeom>
          </p:spPr>
        </p:pic>
      </p:grpSp>
      <p:sp>
        <p:nvSpPr>
          <p:cNvPr id="25" name="object 25"/>
          <p:cNvSpPr txBox="1"/>
          <p:nvPr/>
        </p:nvSpPr>
        <p:spPr>
          <a:xfrm>
            <a:off x="687322" y="1878838"/>
            <a:ext cx="962660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spc="-105" dirty="0">
                <a:solidFill>
                  <a:srgbClr val="3F3F3F"/>
                </a:solidFill>
                <a:latin typeface="DejaVu Sans"/>
                <a:cs typeface="DejaVu Sans"/>
              </a:rPr>
              <a:t>Use</a:t>
            </a:r>
            <a:r>
              <a:rPr sz="1400" spc="1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spc="-175" dirty="0">
                <a:solidFill>
                  <a:srgbClr val="3F3F3F"/>
                </a:solidFill>
                <a:latin typeface="DejaVu Sans"/>
                <a:cs typeface="DejaVu Sans"/>
              </a:rPr>
              <a:t>as</a:t>
            </a:r>
            <a:r>
              <a:rPr sz="1400" spc="2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spc="-110" dirty="0">
                <a:solidFill>
                  <a:srgbClr val="3F3F3F"/>
                </a:solidFill>
                <a:latin typeface="DejaVu Sans"/>
                <a:cs typeface="DejaVu Sans"/>
              </a:rPr>
              <a:t>Filter</a:t>
            </a:r>
            <a:endParaRPr sz="1400">
              <a:latin typeface="DejaVu Sans"/>
              <a:cs typeface="DejaVu Sans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9725406" y="4597653"/>
            <a:ext cx="1792605" cy="1517650"/>
          </a:xfrm>
          <a:prstGeom prst="rect">
            <a:avLst/>
          </a:prstGeom>
        </p:spPr>
        <p:txBody>
          <a:bodyPr vert="horz" wrap="square" lIns="0" tIns="781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15"/>
              </a:spcBef>
            </a:pPr>
            <a:r>
              <a:rPr sz="1200" b="1" spc="-145" dirty="0">
                <a:solidFill>
                  <a:srgbClr val="3F3F3F"/>
                </a:solidFill>
                <a:latin typeface="DejaVu Sans"/>
                <a:cs typeface="DejaVu Sans"/>
              </a:rPr>
              <a:t>Clearing</a:t>
            </a:r>
            <a:r>
              <a:rPr sz="1200" spc="-6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b="1" spc="-155" dirty="0">
                <a:solidFill>
                  <a:srgbClr val="3F3F3F"/>
                </a:solidFill>
                <a:latin typeface="DejaVu Sans"/>
                <a:cs typeface="DejaVu Sans"/>
              </a:rPr>
              <a:t>the</a:t>
            </a:r>
            <a:r>
              <a:rPr sz="1200" spc="-6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b="1" spc="-55" dirty="0">
                <a:solidFill>
                  <a:srgbClr val="3F3F3F"/>
                </a:solidFill>
                <a:latin typeface="DejaVu Sans"/>
                <a:cs typeface="DejaVu Sans"/>
              </a:rPr>
              <a:t>Selection:</a:t>
            </a:r>
            <a:endParaRPr sz="1200">
              <a:latin typeface="DejaVu Sans"/>
              <a:cs typeface="DejaVu Sans"/>
            </a:endParaRPr>
          </a:p>
          <a:p>
            <a:pPr marL="12700" marR="5080">
              <a:lnSpc>
                <a:spcPts val="1190"/>
              </a:lnSpc>
              <a:spcBef>
                <a:spcPts val="620"/>
              </a:spcBef>
            </a:pPr>
            <a:r>
              <a:rPr sz="1100" i="1" dirty="0">
                <a:solidFill>
                  <a:srgbClr val="3F3F3F"/>
                </a:solidFill>
                <a:latin typeface="Nimbus Roman No9 L"/>
                <a:cs typeface="Nimbus Roman No9 L"/>
              </a:rPr>
              <a:t>Define</a:t>
            </a:r>
            <a:r>
              <a:rPr sz="1100" spc="5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100" i="1" dirty="0">
                <a:solidFill>
                  <a:srgbClr val="3F3F3F"/>
                </a:solidFill>
                <a:latin typeface="Nimbus Roman No9 L"/>
                <a:cs typeface="Nimbus Roman No9 L"/>
              </a:rPr>
              <a:t>what</a:t>
            </a:r>
            <a:r>
              <a:rPr sz="1100" spc="6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100" i="1" dirty="0">
                <a:solidFill>
                  <a:srgbClr val="3F3F3F"/>
                </a:solidFill>
                <a:latin typeface="Nimbus Roman No9 L"/>
                <a:cs typeface="Nimbus Roman No9 L"/>
              </a:rPr>
              <a:t>happens</a:t>
            </a:r>
            <a:r>
              <a:rPr sz="1100" spc="6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100" i="1" dirty="0">
                <a:solidFill>
                  <a:srgbClr val="3F3F3F"/>
                </a:solidFill>
                <a:latin typeface="Nimbus Roman No9 L"/>
                <a:cs typeface="Nimbus Roman No9 L"/>
              </a:rPr>
              <a:t>when</a:t>
            </a:r>
            <a:r>
              <a:rPr sz="1100" spc="5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100" i="1" spc="-60" dirty="0">
                <a:solidFill>
                  <a:srgbClr val="3F3F3F"/>
                </a:solidFill>
                <a:latin typeface="Nimbus Roman No9 L"/>
                <a:cs typeface="Nimbus Roman No9 L"/>
              </a:rPr>
              <a:t>the</a:t>
            </a:r>
            <a:r>
              <a:rPr sz="1100" spc="-6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100" i="1" dirty="0">
                <a:solidFill>
                  <a:srgbClr val="3F3F3F"/>
                </a:solidFill>
                <a:latin typeface="Nimbus Roman No9 L"/>
                <a:cs typeface="Nimbus Roman No9 L"/>
              </a:rPr>
              <a:t>selection</a:t>
            </a:r>
            <a:r>
              <a:rPr sz="1100" spc="-4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100" i="1" dirty="0">
                <a:solidFill>
                  <a:srgbClr val="3F3F3F"/>
                </a:solidFill>
                <a:latin typeface="Nimbus Roman No9 L"/>
                <a:cs typeface="Nimbus Roman No9 L"/>
              </a:rPr>
              <a:t>is</a:t>
            </a:r>
            <a:r>
              <a:rPr sz="1100" spc="-3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100" i="1" spc="-10" dirty="0">
                <a:solidFill>
                  <a:srgbClr val="3F3F3F"/>
                </a:solidFill>
                <a:latin typeface="Nimbus Roman No9 L"/>
                <a:cs typeface="Nimbus Roman No9 L"/>
              </a:rPr>
              <a:t>cleared</a:t>
            </a:r>
            <a:endParaRPr sz="1100">
              <a:latin typeface="Nimbus Roman No9 L"/>
              <a:cs typeface="Nimbus Roman No9 L"/>
            </a:endParaRPr>
          </a:p>
          <a:p>
            <a:pPr>
              <a:lnSpc>
                <a:spcPct val="100000"/>
              </a:lnSpc>
            </a:pPr>
            <a:endParaRPr sz="1300">
              <a:latin typeface="Nimbus Roman No9 L"/>
              <a:cs typeface="Nimbus Roman No9 L"/>
            </a:endParaRPr>
          </a:p>
          <a:p>
            <a:pPr marL="12700">
              <a:lnSpc>
                <a:spcPct val="100000"/>
              </a:lnSpc>
              <a:spcBef>
                <a:spcPts val="810"/>
              </a:spcBef>
            </a:pPr>
            <a:r>
              <a:rPr sz="1200" b="1" spc="-185" dirty="0">
                <a:solidFill>
                  <a:srgbClr val="3F3F3F"/>
                </a:solidFill>
                <a:latin typeface="DejaVu Sans"/>
                <a:cs typeface="DejaVu Sans"/>
              </a:rPr>
              <a:t>Target</a:t>
            </a:r>
            <a:r>
              <a:rPr sz="1200" spc="-5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b="1" spc="-20" dirty="0">
                <a:solidFill>
                  <a:srgbClr val="3F3F3F"/>
                </a:solidFill>
                <a:latin typeface="DejaVu Sans"/>
                <a:cs typeface="DejaVu Sans"/>
              </a:rPr>
              <a:t>Filters:</a:t>
            </a:r>
            <a:endParaRPr sz="1200">
              <a:latin typeface="DejaVu Sans"/>
              <a:cs typeface="DejaVu Sans"/>
            </a:endParaRPr>
          </a:p>
          <a:p>
            <a:pPr marL="12700" marR="27940">
              <a:lnSpc>
                <a:spcPts val="1190"/>
              </a:lnSpc>
              <a:spcBef>
                <a:spcPts val="620"/>
              </a:spcBef>
            </a:pPr>
            <a:r>
              <a:rPr sz="1100" i="1" dirty="0">
                <a:solidFill>
                  <a:srgbClr val="3F3F3F"/>
                </a:solidFill>
                <a:latin typeface="Nimbus Roman No9 L"/>
                <a:cs typeface="Nimbus Roman No9 L"/>
              </a:rPr>
              <a:t>Define</a:t>
            </a:r>
            <a:r>
              <a:rPr sz="1100" spc="-2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100" i="1" dirty="0">
                <a:solidFill>
                  <a:srgbClr val="3F3F3F"/>
                </a:solidFill>
                <a:latin typeface="Nimbus Roman No9 L"/>
                <a:cs typeface="Nimbus Roman No9 L"/>
              </a:rPr>
              <a:t>which</a:t>
            </a:r>
            <a:r>
              <a:rPr sz="1100" spc="-1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100" i="1" spc="-10" dirty="0">
                <a:solidFill>
                  <a:srgbClr val="3F3F3F"/>
                </a:solidFill>
                <a:latin typeface="Nimbus Roman No9 L"/>
                <a:cs typeface="Nimbus Roman No9 L"/>
              </a:rPr>
              <a:t>field</a:t>
            </a:r>
            <a:r>
              <a:rPr sz="1100" spc="-2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100" i="1" dirty="0">
                <a:solidFill>
                  <a:srgbClr val="3F3F3F"/>
                </a:solidFill>
                <a:latin typeface="Nimbus Roman No9 L"/>
                <a:cs typeface="Nimbus Roman No9 L"/>
              </a:rPr>
              <a:t>is</a:t>
            </a:r>
            <a:r>
              <a:rPr sz="1100" spc="-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100" i="1" dirty="0">
                <a:solidFill>
                  <a:srgbClr val="3F3F3F"/>
                </a:solidFill>
                <a:latin typeface="Nimbus Roman No9 L"/>
                <a:cs typeface="Nimbus Roman No9 L"/>
              </a:rPr>
              <a:t>used</a:t>
            </a:r>
            <a:r>
              <a:rPr sz="1100" spc="-2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100" i="1" spc="-35" dirty="0">
                <a:solidFill>
                  <a:srgbClr val="3F3F3F"/>
                </a:solidFill>
                <a:latin typeface="Nimbus Roman No9 L"/>
                <a:cs typeface="Nimbus Roman No9 L"/>
              </a:rPr>
              <a:t>to</a:t>
            </a:r>
            <a:r>
              <a:rPr sz="1100" spc="-3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100" i="1" spc="-10" dirty="0">
                <a:solidFill>
                  <a:srgbClr val="3F3F3F"/>
                </a:solidFill>
                <a:latin typeface="Nimbus Roman No9 L"/>
                <a:cs typeface="Nimbus Roman No9 L"/>
              </a:rPr>
              <a:t>filter</a:t>
            </a:r>
            <a:r>
              <a:rPr sz="1100" spc="-1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100" i="1" dirty="0">
                <a:solidFill>
                  <a:srgbClr val="3F3F3F"/>
                </a:solidFill>
                <a:latin typeface="Nimbus Roman No9 L"/>
                <a:cs typeface="Nimbus Roman No9 L"/>
              </a:rPr>
              <a:t>and</a:t>
            </a:r>
            <a:r>
              <a:rPr sz="1100" spc="-1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100" i="1" dirty="0">
                <a:solidFill>
                  <a:srgbClr val="3F3F3F"/>
                </a:solidFill>
                <a:latin typeface="Nimbus Roman No9 L"/>
                <a:cs typeface="Nimbus Roman No9 L"/>
              </a:rPr>
              <a:t>which</a:t>
            </a:r>
            <a:r>
              <a:rPr sz="1100" spc="-1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100" i="1" spc="-10" dirty="0">
                <a:solidFill>
                  <a:srgbClr val="3F3F3F"/>
                </a:solidFill>
                <a:latin typeface="Nimbus Roman No9 L"/>
                <a:cs typeface="Nimbus Roman No9 L"/>
              </a:rPr>
              <a:t>field</a:t>
            </a:r>
            <a:r>
              <a:rPr sz="1100" spc="-2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100" i="1" dirty="0">
                <a:solidFill>
                  <a:srgbClr val="3F3F3F"/>
                </a:solidFill>
                <a:latin typeface="Nimbus Roman No9 L"/>
                <a:cs typeface="Nimbus Roman No9 L"/>
              </a:rPr>
              <a:t>it</a:t>
            </a:r>
            <a:r>
              <a:rPr sz="1100" spc="-1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100" i="1" spc="-45" dirty="0">
                <a:solidFill>
                  <a:srgbClr val="3F3F3F"/>
                </a:solidFill>
                <a:latin typeface="Nimbus Roman No9 L"/>
                <a:cs typeface="Nimbus Roman No9 L"/>
              </a:rPr>
              <a:t>impacts</a:t>
            </a:r>
            <a:endParaRPr sz="1100">
              <a:latin typeface="Nimbus Roman No9 L"/>
              <a:cs typeface="Nimbus Roman No9 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687322" y="4224273"/>
            <a:ext cx="1611630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spc="-140" dirty="0">
                <a:solidFill>
                  <a:srgbClr val="3F3F3F"/>
                </a:solidFill>
                <a:latin typeface="DejaVu Sans"/>
                <a:cs typeface="DejaVu Sans"/>
              </a:rPr>
              <a:t>Dashboard</a:t>
            </a:r>
            <a:r>
              <a:rPr sz="1400" spc="3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spc="-365" dirty="0">
                <a:solidFill>
                  <a:srgbClr val="3F3F3F"/>
                </a:solidFill>
                <a:latin typeface="DejaVu Sans"/>
                <a:cs typeface="DejaVu Sans"/>
              </a:rPr>
              <a:t>&gt;</a:t>
            </a:r>
            <a:r>
              <a:rPr sz="1400" spc="6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spc="-114" dirty="0">
                <a:solidFill>
                  <a:srgbClr val="3F3F3F"/>
                </a:solidFill>
                <a:latin typeface="DejaVu Sans"/>
                <a:cs typeface="DejaVu Sans"/>
              </a:rPr>
              <a:t>Actions</a:t>
            </a:r>
            <a:endParaRPr sz="1400">
              <a:latin typeface="DejaVu Sans"/>
              <a:cs typeface="DejaVu Sans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3856735" y="2844038"/>
            <a:ext cx="1010285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spc="-100" dirty="0">
                <a:solidFill>
                  <a:srgbClr val="3F3F3F"/>
                </a:solidFill>
                <a:latin typeface="DejaVu Sans"/>
                <a:cs typeface="DejaVu Sans"/>
              </a:rPr>
              <a:t>Action</a:t>
            </a:r>
            <a:r>
              <a:rPr sz="1400" spc="2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spc="-85" dirty="0">
                <a:solidFill>
                  <a:srgbClr val="3F3F3F"/>
                </a:solidFill>
                <a:latin typeface="DejaVu Sans"/>
                <a:cs typeface="DejaVu Sans"/>
              </a:rPr>
              <a:t>Menu</a:t>
            </a:r>
            <a:endParaRPr sz="1400">
              <a:latin typeface="DejaVu Sans"/>
              <a:cs typeface="DejaVu Sans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6882892" y="1874266"/>
            <a:ext cx="1789430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spc="-90" dirty="0">
                <a:solidFill>
                  <a:srgbClr val="3F3F3F"/>
                </a:solidFill>
                <a:latin typeface="DejaVu Sans"/>
                <a:cs typeface="DejaVu Sans"/>
              </a:rPr>
              <a:t>Edit</a:t>
            </a:r>
            <a:r>
              <a:rPr sz="1400" spc="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spc="-85" dirty="0">
                <a:solidFill>
                  <a:srgbClr val="3F3F3F"/>
                </a:solidFill>
                <a:latin typeface="DejaVu Sans"/>
                <a:cs typeface="DejaVu Sans"/>
              </a:rPr>
              <a:t>Filter</a:t>
            </a:r>
            <a:r>
              <a:rPr sz="1400" spc="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spc="-100" dirty="0">
                <a:solidFill>
                  <a:srgbClr val="3F3F3F"/>
                </a:solidFill>
                <a:latin typeface="DejaVu Sans"/>
                <a:cs typeface="DejaVu Sans"/>
              </a:rPr>
              <a:t>Action</a:t>
            </a:r>
            <a:r>
              <a:rPr sz="1400" spc="-2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spc="-120" dirty="0">
                <a:solidFill>
                  <a:srgbClr val="3F3F3F"/>
                </a:solidFill>
                <a:latin typeface="DejaVu Sans"/>
                <a:cs typeface="DejaVu Sans"/>
              </a:rPr>
              <a:t>Menu</a:t>
            </a:r>
            <a:endParaRPr sz="1400">
              <a:latin typeface="DejaVu Sans"/>
              <a:cs typeface="DejaVu Sans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9725412" y="2039614"/>
            <a:ext cx="1626235" cy="652780"/>
          </a:xfrm>
          <a:prstGeom prst="rect">
            <a:avLst/>
          </a:prstGeom>
        </p:spPr>
        <p:txBody>
          <a:bodyPr vert="horz" wrap="square" lIns="0" tIns="781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15"/>
              </a:spcBef>
            </a:pPr>
            <a:r>
              <a:rPr sz="1200" b="1" spc="-165" dirty="0">
                <a:solidFill>
                  <a:srgbClr val="3F3F3F"/>
                </a:solidFill>
                <a:latin typeface="DejaVu Sans"/>
                <a:cs typeface="DejaVu Sans"/>
              </a:rPr>
              <a:t>Source</a:t>
            </a:r>
            <a:r>
              <a:rPr sz="1200" spc="-5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b="1" spc="-40" dirty="0">
                <a:solidFill>
                  <a:srgbClr val="3F3F3F"/>
                </a:solidFill>
                <a:latin typeface="DejaVu Sans"/>
                <a:cs typeface="DejaVu Sans"/>
              </a:rPr>
              <a:t>Sheets:</a:t>
            </a:r>
            <a:endParaRPr sz="1200">
              <a:latin typeface="DejaVu Sans"/>
              <a:cs typeface="DejaVu Sans"/>
            </a:endParaRPr>
          </a:p>
          <a:p>
            <a:pPr marL="12700" marR="5080">
              <a:lnSpc>
                <a:spcPts val="1190"/>
              </a:lnSpc>
              <a:spcBef>
                <a:spcPts val="620"/>
              </a:spcBef>
            </a:pPr>
            <a:r>
              <a:rPr sz="1100" i="1" dirty="0">
                <a:solidFill>
                  <a:srgbClr val="3F3F3F"/>
                </a:solidFill>
                <a:latin typeface="Nimbus Roman No9 L"/>
                <a:cs typeface="Nimbus Roman No9 L"/>
              </a:rPr>
              <a:t>Select</a:t>
            </a:r>
            <a:r>
              <a:rPr sz="1100" spc="12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100" i="1" dirty="0">
                <a:solidFill>
                  <a:srgbClr val="3F3F3F"/>
                </a:solidFill>
                <a:latin typeface="Nimbus Roman No9 L"/>
                <a:cs typeface="Nimbus Roman No9 L"/>
              </a:rPr>
              <a:t>dashboards/sheets</a:t>
            </a:r>
            <a:r>
              <a:rPr sz="1100" spc="16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100" i="1" spc="-25" dirty="0">
                <a:solidFill>
                  <a:srgbClr val="3F3F3F"/>
                </a:solidFill>
                <a:latin typeface="Nimbus Roman No9 L"/>
                <a:cs typeface="Nimbus Roman No9 L"/>
              </a:rPr>
              <a:t>to</a:t>
            </a:r>
            <a:r>
              <a:rPr sz="1100" spc="-2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100" i="1" dirty="0">
                <a:solidFill>
                  <a:srgbClr val="3F3F3F"/>
                </a:solidFill>
                <a:latin typeface="Nimbus Roman No9 L"/>
                <a:cs typeface="Nimbus Roman No9 L"/>
              </a:rPr>
              <a:t>push</a:t>
            </a:r>
            <a:r>
              <a:rPr sz="1100" spc="4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100" i="1" dirty="0">
                <a:solidFill>
                  <a:srgbClr val="3F3F3F"/>
                </a:solidFill>
                <a:latin typeface="Nimbus Roman No9 L"/>
                <a:cs typeface="Nimbus Roman No9 L"/>
              </a:rPr>
              <a:t>the</a:t>
            </a:r>
            <a:r>
              <a:rPr sz="1100" spc="5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100" i="1" dirty="0">
                <a:solidFill>
                  <a:srgbClr val="3F3F3F"/>
                </a:solidFill>
                <a:latin typeface="Nimbus Roman No9 L"/>
                <a:cs typeface="Nimbus Roman No9 L"/>
              </a:rPr>
              <a:t>action</a:t>
            </a:r>
            <a:r>
              <a:rPr sz="1100" spc="5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100" i="1" spc="-20" dirty="0">
                <a:solidFill>
                  <a:srgbClr val="3F3F3F"/>
                </a:solidFill>
                <a:latin typeface="Nimbus Roman No9 L"/>
                <a:cs typeface="Nimbus Roman No9 L"/>
              </a:rPr>
              <a:t>from</a:t>
            </a:r>
            <a:endParaRPr sz="1100">
              <a:latin typeface="Nimbus Roman No9 L"/>
              <a:cs typeface="Nimbus Roman No9 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9725406" y="2874766"/>
            <a:ext cx="1581785" cy="652780"/>
          </a:xfrm>
          <a:prstGeom prst="rect">
            <a:avLst/>
          </a:prstGeom>
        </p:spPr>
        <p:txBody>
          <a:bodyPr vert="horz" wrap="square" lIns="0" tIns="781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15"/>
              </a:spcBef>
            </a:pPr>
            <a:r>
              <a:rPr sz="1200" b="1" spc="-175" dirty="0">
                <a:solidFill>
                  <a:srgbClr val="3F3F3F"/>
                </a:solidFill>
                <a:latin typeface="DejaVu Sans"/>
                <a:cs typeface="DejaVu Sans"/>
              </a:rPr>
              <a:t>Run</a:t>
            </a:r>
            <a:r>
              <a:rPr sz="1200" spc="-1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b="1" spc="-135" dirty="0">
                <a:solidFill>
                  <a:srgbClr val="3F3F3F"/>
                </a:solidFill>
                <a:latin typeface="DejaVu Sans"/>
                <a:cs typeface="DejaVu Sans"/>
              </a:rPr>
              <a:t>Action</a:t>
            </a:r>
            <a:r>
              <a:rPr sz="1200" spc="-1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b="1" spc="-25" dirty="0">
                <a:solidFill>
                  <a:srgbClr val="3F3F3F"/>
                </a:solidFill>
                <a:latin typeface="DejaVu Sans"/>
                <a:cs typeface="DejaVu Sans"/>
              </a:rPr>
              <a:t>On:</a:t>
            </a:r>
            <a:endParaRPr sz="1200">
              <a:latin typeface="DejaVu Sans"/>
              <a:cs typeface="DejaVu Sans"/>
            </a:endParaRPr>
          </a:p>
          <a:p>
            <a:pPr marL="12700" marR="5080">
              <a:lnSpc>
                <a:spcPts val="1190"/>
              </a:lnSpc>
              <a:spcBef>
                <a:spcPts val="620"/>
              </a:spcBef>
            </a:pPr>
            <a:r>
              <a:rPr sz="1100" i="1" dirty="0">
                <a:solidFill>
                  <a:srgbClr val="3F3F3F"/>
                </a:solidFill>
                <a:latin typeface="Nimbus Roman No9 L"/>
                <a:cs typeface="Nimbus Roman No9 L"/>
              </a:rPr>
              <a:t>Choose</a:t>
            </a:r>
            <a:r>
              <a:rPr sz="1100" spc="2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100" i="1" dirty="0">
                <a:solidFill>
                  <a:srgbClr val="3F3F3F"/>
                </a:solidFill>
                <a:latin typeface="Nimbus Roman No9 L"/>
                <a:cs typeface="Nimbus Roman No9 L"/>
              </a:rPr>
              <a:t>to</a:t>
            </a:r>
            <a:r>
              <a:rPr sz="1100" spc="2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100" i="1" dirty="0">
                <a:solidFill>
                  <a:srgbClr val="3F3F3F"/>
                </a:solidFill>
                <a:latin typeface="Nimbus Roman No9 L"/>
                <a:cs typeface="Nimbus Roman No9 L"/>
              </a:rPr>
              <a:t>action</a:t>
            </a:r>
            <a:r>
              <a:rPr sz="1100" spc="4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100" i="1" dirty="0">
                <a:solidFill>
                  <a:srgbClr val="3F3F3F"/>
                </a:solidFill>
                <a:latin typeface="Nimbus Roman No9 L"/>
                <a:cs typeface="Nimbus Roman No9 L"/>
              </a:rPr>
              <a:t>on</a:t>
            </a:r>
            <a:r>
              <a:rPr sz="1100" spc="1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100" i="1" spc="-60" dirty="0">
                <a:solidFill>
                  <a:srgbClr val="3F3F3F"/>
                </a:solidFill>
                <a:latin typeface="Nimbus Roman No9 L"/>
                <a:cs typeface="Nimbus Roman No9 L"/>
              </a:rPr>
              <a:t>Hover,</a:t>
            </a:r>
            <a:r>
              <a:rPr sz="1100" spc="-6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100" i="1" dirty="0">
                <a:solidFill>
                  <a:srgbClr val="3F3F3F"/>
                </a:solidFill>
                <a:latin typeface="Nimbus Roman No9 L"/>
                <a:cs typeface="Nimbus Roman No9 L"/>
              </a:rPr>
              <a:t>Select,</a:t>
            </a:r>
            <a:r>
              <a:rPr sz="1100" spc="-5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100" i="1" dirty="0">
                <a:solidFill>
                  <a:srgbClr val="3F3F3F"/>
                </a:solidFill>
                <a:latin typeface="Nimbus Roman No9 L"/>
                <a:cs typeface="Nimbus Roman No9 L"/>
              </a:rPr>
              <a:t>or</a:t>
            </a:r>
            <a:r>
              <a:rPr sz="1100" spc="-2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100" i="1" spc="-20" dirty="0">
                <a:solidFill>
                  <a:srgbClr val="3F3F3F"/>
                </a:solidFill>
                <a:latin typeface="Nimbus Roman No9 L"/>
                <a:cs typeface="Nimbus Roman No9 L"/>
              </a:rPr>
              <a:t>Menu</a:t>
            </a:r>
            <a:endParaRPr sz="1100">
              <a:latin typeface="Nimbus Roman No9 L"/>
              <a:cs typeface="Nimbus Roman No9 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9725407" y="3727195"/>
            <a:ext cx="1424940" cy="652780"/>
          </a:xfrm>
          <a:prstGeom prst="rect">
            <a:avLst/>
          </a:prstGeom>
        </p:spPr>
        <p:txBody>
          <a:bodyPr vert="horz" wrap="square" lIns="0" tIns="781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15"/>
              </a:spcBef>
            </a:pPr>
            <a:r>
              <a:rPr sz="1200" b="1" spc="-185" dirty="0">
                <a:solidFill>
                  <a:srgbClr val="3F3F3F"/>
                </a:solidFill>
                <a:latin typeface="DejaVu Sans"/>
                <a:cs typeface="DejaVu Sans"/>
              </a:rPr>
              <a:t>Target</a:t>
            </a:r>
            <a:r>
              <a:rPr sz="1200" spc="-5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b="1" spc="-40" dirty="0">
                <a:solidFill>
                  <a:srgbClr val="3F3F3F"/>
                </a:solidFill>
                <a:latin typeface="DejaVu Sans"/>
                <a:cs typeface="DejaVu Sans"/>
              </a:rPr>
              <a:t>Sheets:</a:t>
            </a:r>
            <a:endParaRPr sz="1200">
              <a:latin typeface="DejaVu Sans"/>
              <a:cs typeface="DejaVu Sans"/>
            </a:endParaRPr>
          </a:p>
          <a:p>
            <a:pPr marL="12700" marR="5080">
              <a:lnSpc>
                <a:spcPts val="1190"/>
              </a:lnSpc>
              <a:spcBef>
                <a:spcPts val="620"/>
              </a:spcBef>
            </a:pPr>
            <a:r>
              <a:rPr sz="1100" i="1" dirty="0">
                <a:solidFill>
                  <a:srgbClr val="3F3F3F"/>
                </a:solidFill>
                <a:latin typeface="Nimbus Roman No9 L"/>
                <a:cs typeface="Nimbus Roman No9 L"/>
              </a:rPr>
              <a:t>Select</a:t>
            </a:r>
            <a:r>
              <a:rPr sz="1100" spc="7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100" i="1" dirty="0">
                <a:solidFill>
                  <a:srgbClr val="3F3F3F"/>
                </a:solidFill>
                <a:latin typeface="Nimbus Roman No9 L"/>
                <a:cs typeface="Nimbus Roman No9 L"/>
              </a:rPr>
              <a:t>sheets</a:t>
            </a:r>
            <a:r>
              <a:rPr sz="1100" spc="7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100" i="1" dirty="0">
                <a:solidFill>
                  <a:srgbClr val="3F3F3F"/>
                </a:solidFill>
                <a:latin typeface="Nimbus Roman No9 L"/>
                <a:cs typeface="Nimbus Roman No9 L"/>
              </a:rPr>
              <a:t>that</a:t>
            </a:r>
            <a:r>
              <a:rPr sz="1100" spc="8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100" i="1" spc="-50" dirty="0">
                <a:solidFill>
                  <a:srgbClr val="3F3F3F"/>
                </a:solidFill>
                <a:latin typeface="Nimbus Roman No9 L"/>
                <a:cs typeface="Nimbus Roman No9 L"/>
              </a:rPr>
              <a:t>will</a:t>
            </a:r>
            <a:r>
              <a:rPr sz="1100" spc="6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100" i="1" spc="-120" dirty="0">
                <a:solidFill>
                  <a:srgbClr val="3F3F3F"/>
                </a:solidFill>
                <a:latin typeface="Nimbus Roman No9 L"/>
                <a:cs typeface="Nimbus Roman No9 L"/>
              </a:rPr>
              <a:t>be</a:t>
            </a:r>
            <a:r>
              <a:rPr sz="1100" spc="-12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100" i="1" dirty="0">
                <a:solidFill>
                  <a:srgbClr val="3F3F3F"/>
                </a:solidFill>
                <a:latin typeface="Nimbus Roman No9 L"/>
                <a:cs typeface="Nimbus Roman No9 L"/>
              </a:rPr>
              <a:t>impacted</a:t>
            </a:r>
            <a:r>
              <a:rPr sz="1100" spc="8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100" i="1" dirty="0">
                <a:solidFill>
                  <a:srgbClr val="3F3F3F"/>
                </a:solidFill>
                <a:latin typeface="Nimbus Roman No9 L"/>
                <a:cs typeface="Nimbus Roman No9 L"/>
              </a:rPr>
              <a:t>by</a:t>
            </a:r>
            <a:r>
              <a:rPr sz="1100" spc="7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100" i="1" dirty="0">
                <a:solidFill>
                  <a:srgbClr val="3F3F3F"/>
                </a:solidFill>
                <a:latin typeface="Nimbus Roman No9 L"/>
                <a:cs typeface="Nimbus Roman No9 L"/>
              </a:rPr>
              <a:t>the</a:t>
            </a:r>
            <a:r>
              <a:rPr sz="1100" spc="7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100" i="1" spc="-10" dirty="0">
                <a:solidFill>
                  <a:srgbClr val="3F3F3F"/>
                </a:solidFill>
                <a:latin typeface="Nimbus Roman No9 L"/>
                <a:cs typeface="Nimbus Roman No9 L"/>
              </a:rPr>
              <a:t>action</a:t>
            </a:r>
            <a:endParaRPr sz="1100">
              <a:latin typeface="Nimbus Roman No9 L"/>
              <a:cs typeface="Nimbus Roman No9 L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9391942" y="2012187"/>
            <a:ext cx="219075" cy="4292600"/>
          </a:xfrm>
          <a:custGeom>
            <a:avLst/>
            <a:gdLst/>
            <a:ahLst/>
            <a:cxnLst/>
            <a:rect l="l" t="t" r="r" b="b"/>
            <a:pathLst>
              <a:path w="219075" h="4292600">
                <a:moveTo>
                  <a:pt x="218871" y="4279900"/>
                </a:moveTo>
                <a:lnTo>
                  <a:pt x="155536" y="4279900"/>
                </a:lnTo>
                <a:lnTo>
                  <a:pt x="160413" y="4292600"/>
                </a:lnTo>
                <a:lnTo>
                  <a:pt x="218694" y="4292600"/>
                </a:lnTo>
                <a:lnTo>
                  <a:pt x="218871" y="4279900"/>
                </a:lnTo>
                <a:close/>
              </a:path>
              <a:path w="219075" h="4292600">
                <a:moveTo>
                  <a:pt x="176936" y="4267200"/>
                </a:moveTo>
                <a:lnTo>
                  <a:pt x="137604" y="4267200"/>
                </a:lnTo>
                <a:lnTo>
                  <a:pt x="141846" y="4279900"/>
                </a:lnTo>
                <a:lnTo>
                  <a:pt x="181483" y="4279900"/>
                </a:lnTo>
                <a:lnTo>
                  <a:pt x="176936" y="4267200"/>
                </a:lnTo>
                <a:close/>
              </a:path>
              <a:path w="219075" h="4292600">
                <a:moveTo>
                  <a:pt x="152552" y="4254500"/>
                </a:moveTo>
                <a:lnTo>
                  <a:pt x="122529" y="4254500"/>
                </a:lnTo>
                <a:lnTo>
                  <a:pt x="126009" y="4267200"/>
                </a:lnTo>
                <a:lnTo>
                  <a:pt x="156248" y="4267200"/>
                </a:lnTo>
                <a:lnTo>
                  <a:pt x="152552" y="4254500"/>
                </a:lnTo>
                <a:close/>
              </a:path>
              <a:path w="219075" h="4292600">
                <a:moveTo>
                  <a:pt x="136652" y="4241800"/>
                </a:moveTo>
                <a:lnTo>
                  <a:pt x="113411" y="4241800"/>
                </a:lnTo>
                <a:lnTo>
                  <a:pt x="116217" y="4254500"/>
                </a:lnTo>
                <a:lnTo>
                  <a:pt x="139471" y="4254500"/>
                </a:lnTo>
                <a:lnTo>
                  <a:pt x="136652" y="4241800"/>
                </a:lnTo>
                <a:close/>
              </a:path>
              <a:path w="219075" h="4292600">
                <a:moveTo>
                  <a:pt x="127342" y="4229100"/>
                </a:moveTo>
                <a:lnTo>
                  <a:pt x="106426" y="4229100"/>
                </a:lnTo>
                <a:lnTo>
                  <a:pt x="108496" y="4241800"/>
                </a:lnTo>
                <a:lnTo>
                  <a:pt x="129362" y="4241800"/>
                </a:lnTo>
                <a:lnTo>
                  <a:pt x="127342" y="4229100"/>
                </a:lnTo>
                <a:close/>
              </a:path>
              <a:path w="219075" h="4292600">
                <a:moveTo>
                  <a:pt x="121373" y="4216400"/>
                </a:moveTo>
                <a:lnTo>
                  <a:pt x="101854" y="4216400"/>
                </a:lnTo>
                <a:lnTo>
                  <a:pt x="103085" y="4229100"/>
                </a:lnTo>
                <a:lnTo>
                  <a:pt x="122542" y="4229100"/>
                </a:lnTo>
                <a:lnTo>
                  <a:pt x="121373" y="4216400"/>
                </a:lnTo>
                <a:close/>
              </a:path>
              <a:path w="219075" h="4292600">
                <a:moveTo>
                  <a:pt x="119240" y="4203700"/>
                </a:moveTo>
                <a:lnTo>
                  <a:pt x="99949" y="4203700"/>
                </a:lnTo>
                <a:lnTo>
                  <a:pt x="100266" y="4216400"/>
                </a:lnTo>
                <a:lnTo>
                  <a:pt x="119722" y="4216400"/>
                </a:lnTo>
                <a:lnTo>
                  <a:pt x="119240" y="4203700"/>
                </a:lnTo>
                <a:close/>
              </a:path>
              <a:path w="219075" h="4292600">
                <a:moveTo>
                  <a:pt x="118960" y="990600"/>
                </a:moveTo>
                <a:lnTo>
                  <a:pt x="99910" y="990600"/>
                </a:lnTo>
                <a:lnTo>
                  <a:pt x="99910" y="4203700"/>
                </a:lnTo>
                <a:lnTo>
                  <a:pt x="118960" y="4203700"/>
                </a:lnTo>
                <a:lnTo>
                  <a:pt x="118960" y="990600"/>
                </a:lnTo>
                <a:close/>
              </a:path>
              <a:path w="219075" h="4292600">
                <a:moveTo>
                  <a:pt x="118605" y="977900"/>
                </a:moveTo>
                <a:lnTo>
                  <a:pt x="99631" y="977900"/>
                </a:lnTo>
                <a:lnTo>
                  <a:pt x="99885" y="990600"/>
                </a:lnTo>
                <a:lnTo>
                  <a:pt x="118922" y="990600"/>
                </a:lnTo>
                <a:lnTo>
                  <a:pt x="118605" y="977900"/>
                </a:lnTo>
                <a:close/>
              </a:path>
              <a:path w="219075" h="4292600">
                <a:moveTo>
                  <a:pt x="117017" y="965200"/>
                </a:moveTo>
                <a:lnTo>
                  <a:pt x="97485" y="965200"/>
                </a:lnTo>
                <a:lnTo>
                  <a:pt x="98437" y="977900"/>
                </a:lnTo>
                <a:lnTo>
                  <a:pt x="117957" y="977900"/>
                </a:lnTo>
                <a:lnTo>
                  <a:pt x="117017" y="965200"/>
                </a:lnTo>
                <a:close/>
              </a:path>
              <a:path w="219075" h="4292600">
                <a:moveTo>
                  <a:pt x="112433" y="952500"/>
                </a:moveTo>
                <a:lnTo>
                  <a:pt x="91516" y="952500"/>
                </a:lnTo>
                <a:lnTo>
                  <a:pt x="93332" y="965200"/>
                </a:lnTo>
                <a:lnTo>
                  <a:pt x="114236" y="965200"/>
                </a:lnTo>
                <a:lnTo>
                  <a:pt x="112433" y="952500"/>
                </a:lnTo>
                <a:close/>
              </a:path>
              <a:path w="219075" h="4292600">
                <a:moveTo>
                  <a:pt x="105435" y="939800"/>
                </a:moveTo>
                <a:lnTo>
                  <a:pt x="82181" y="939800"/>
                </a:lnTo>
                <a:lnTo>
                  <a:pt x="84823" y="952500"/>
                </a:lnTo>
                <a:lnTo>
                  <a:pt x="108026" y="952500"/>
                </a:lnTo>
                <a:lnTo>
                  <a:pt x="105435" y="939800"/>
                </a:lnTo>
                <a:close/>
              </a:path>
              <a:path w="219075" h="4292600">
                <a:moveTo>
                  <a:pt x="96304" y="927100"/>
                </a:moveTo>
                <a:lnTo>
                  <a:pt x="69799" y="927100"/>
                </a:lnTo>
                <a:lnTo>
                  <a:pt x="73164" y="939800"/>
                </a:lnTo>
                <a:lnTo>
                  <a:pt x="99568" y="939800"/>
                </a:lnTo>
                <a:lnTo>
                  <a:pt x="96304" y="927100"/>
                </a:lnTo>
                <a:close/>
              </a:path>
              <a:path w="219075" h="4292600">
                <a:moveTo>
                  <a:pt x="81203" y="914400"/>
                </a:moveTo>
                <a:lnTo>
                  <a:pt x="46291" y="914400"/>
                </a:lnTo>
                <a:lnTo>
                  <a:pt x="50571" y="927100"/>
                </a:lnTo>
                <a:lnTo>
                  <a:pt x="85267" y="927100"/>
                </a:lnTo>
                <a:lnTo>
                  <a:pt x="81203" y="914400"/>
                </a:lnTo>
                <a:close/>
              </a:path>
              <a:path w="219075" h="4292600">
                <a:moveTo>
                  <a:pt x="67995" y="889000"/>
                </a:moveTo>
                <a:lnTo>
                  <a:pt x="0" y="889000"/>
                </a:lnTo>
                <a:lnTo>
                  <a:pt x="0" y="914400"/>
                </a:lnTo>
                <a:lnTo>
                  <a:pt x="67995" y="914400"/>
                </a:lnTo>
                <a:lnTo>
                  <a:pt x="63271" y="901700"/>
                </a:lnTo>
                <a:lnTo>
                  <a:pt x="67995" y="889000"/>
                </a:lnTo>
                <a:close/>
              </a:path>
              <a:path w="219075" h="4292600">
                <a:moveTo>
                  <a:pt x="89141" y="876300"/>
                </a:moveTo>
                <a:lnTo>
                  <a:pt x="50571" y="876300"/>
                </a:lnTo>
                <a:lnTo>
                  <a:pt x="46291" y="889000"/>
                </a:lnTo>
                <a:lnTo>
                  <a:pt x="85267" y="889000"/>
                </a:lnTo>
                <a:lnTo>
                  <a:pt x="89141" y="876300"/>
                </a:lnTo>
                <a:close/>
              </a:path>
              <a:path w="219075" h="4292600">
                <a:moveTo>
                  <a:pt x="99568" y="863600"/>
                </a:moveTo>
                <a:lnTo>
                  <a:pt x="73164" y="863600"/>
                </a:lnTo>
                <a:lnTo>
                  <a:pt x="69799" y="876300"/>
                </a:lnTo>
                <a:lnTo>
                  <a:pt x="96304" y="876300"/>
                </a:lnTo>
                <a:lnTo>
                  <a:pt x="99568" y="863600"/>
                </a:lnTo>
                <a:close/>
              </a:path>
              <a:path w="219075" h="4292600">
                <a:moveTo>
                  <a:pt x="108026" y="850900"/>
                </a:moveTo>
                <a:lnTo>
                  <a:pt x="84823" y="850900"/>
                </a:lnTo>
                <a:lnTo>
                  <a:pt x="82181" y="863600"/>
                </a:lnTo>
                <a:lnTo>
                  <a:pt x="105435" y="863600"/>
                </a:lnTo>
                <a:lnTo>
                  <a:pt x="108026" y="850900"/>
                </a:lnTo>
                <a:close/>
              </a:path>
              <a:path w="219075" h="4292600">
                <a:moveTo>
                  <a:pt x="114236" y="838200"/>
                </a:moveTo>
                <a:lnTo>
                  <a:pt x="93332" y="838200"/>
                </a:lnTo>
                <a:lnTo>
                  <a:pt x="91516" y="850900"/>
                </a:lnTo>
                <a:lnTo>
                  <a:pt x="112433" y="850900"/>
                </a:lnTo>
                <a:lnTo>
                  <a:pt x="114236" y="838200"/>
                </a:lnTo>
                <a:close/>
              </a:path>
              <a:path w="219075" h="4292600">
                <a:moveTo>
                  <a:pt x="117957" y="825500"/>
                </a:moveTo>
                <a:lnTo>
                  <a:pt x="98437" y="825500"/>
                </a:lnTo>
                <a:lnTo>
                  <a:pt x="97485" y="838200"/>
                </a:lnTo>
                <a:lnTo>
                  <a:pt x="117017" y="838200"/>
                </a:lnTo>
                <a:lnTo>
                  <a:pt x="117957" y="825500"/>
                </a:lnTo>
                <a:close/>
              </a:path>
              <a:path w="219075" h="4292600">
                <a:moveTo>
                  <a:pt x="118922" y="812800"/>
                </a:moveTo>
                <a:lnTo>
                  <a:pt x="99885" y="812800"/>
                </a:lnTo>
                <a:lnTo>
                  <a:pt x="99631" y="825500"/>
                </a:lnTo>
                <a:lnTo>
                  <a:pt x="118605" y="825500"/>
                </a:lnTo>
                <a:lnTo>
                  <a:pt x="118922" y="812800"/>
                </a:lnTo>
                <a:close/>
              </a:path>
              <a:path w="219075" h="4292600">
                <a:moveTo>
                  <a:pt x="118960" y="88900"/>
                </a:moveTo>
                <a:lnTo>
                  <a:pt x="99910" y="88900"/>
                </a:lnTo>
                <a:lnTo>
                  <a:pt x="99910" y="812800"/>
                </a:lnTo>
                <a:lnTo>
                  <a:pt x="118960" y="812800"/>
                </a:lnTo>
                <a:lnTo>
                  <a:pt x="118960" y="88900"/>
                </a:lnTo>
                <a:close/>
              </a:path>
              <a:path w="219075" h="4292600">
                <a:moveTo>
                  <a:pt x="119722" y="76200"/>
                </a:moveTo>
                <a:lnTo>
                  <a:pt x="100901" y="76200"/>
                </a:lnTo>
                <a:lnTo>
                  <a:pt x="100266" y="88900"/>
                </a:lnTo>
                <a:lnTo>
                  <a:pt x="119240" y="88900"/>
                </a:lnTo>
                <a:lnTo>
                  <a:pt x="119722" y="76200"/>
                </a:lnTo>
                <a:close/>
              </a:path>
              <a:path w="219075" h="4292600">
                <a:moveTo>
                  <a:pt x="123926" y="63500"/>
                </a:moveTo>
                <a:lnTo>
                  <a:pt x="104622" y="63500"/>
                </a:lnTo>
                <a:lnTo>
                  <a:pt x="103085" y="76200"/>
                </a:lnTo>
                <a:lnTo>
                  <a:pt x="122542" y="76200"/>
                </a:lnTo>
                <a:lnTo>
                  <a:pt x="123926" y="63500"/>
                </a:lnTo>
                <a:close/>
              </a:path>
              <a:path w="219075" h="4292600">
                <a:moveTo>
                  <a:pt x="131597" y="50800"/>
                </a:moveTo>
                <a:lnTo>
                  <a:pt x="108496" y="50800"/>
                </a:lnTo>
                <a:lnTo>
                  <a:pt x="106426" y="63500"/>
                </a:lnTo>
                <a:lnTo>
                  <a:pt x="129362" y="63500"/>
                </a:lnTo>
                <a:lnTo>
                  <a:pt x="131597" y="50800"/>
                </a:lnTo>
                <a:close/>
              </a:path>
              <a:path w="219075" h="4292600">
                <a:moveTo>
                  <a:pt x="142481" y="38100"/>
                </a:moveTo>
                <a:lnTo>
                  <a:pt x="116217" y="38100"/>
                </a:lnTo>
                <a:lnTo>
                  <a:pt x="113411" y="50800"/>
                </a:lnTo>
                <a:lnTo>
                  <a:pt x="139471" y="50800"/>
                </a:lnTo>
                <a:lnTo>
                  <a:pt x="142481" y="38100"/>
                </a:lnTo>
                <a:close/>
              </a:path>
              <a:path w="219075" h="4292600">
                <a:moveTo>
                  <a:pt x="160096" y="25400"/>
                </a:moveTo>
                <a:lnTo>
                  <a:pt x="129679" y="25400"/>
                </a:lnTo>
                <a:lnTo>
                  <a:pt x="126009" y="38100"/>
                </a:lnTo>
                <a:lnTo>
                  <a:pt x="156248" y="38100"/>
                </a:lnTo>
                <a:lnTo>
                  <a:pt x="160096" y="25400"/>
                </a:lnTo>
                <a:close/>
              </a:path>
              <a:path w="219075" h="4292600">
                <a:moveTo>
                  <a:pt x="190893" y="12700"/>
                </a:moveTo>
                <a:lnTo>
                  <a:pt x="146253" y="12700"/>
                </a:lnTo>
                <a:lnTo>
                  <a:pt x="141846" y="25400"/>
                </a:lnTo>
                <a:lnTo>
                  <a:pt x="186131" y="25400"/>
                </a:lnTo>
                <a:lnTo>
                  <a:pt x="190893" y="12700"/>
                </a:lnTo>
                <a:close/>
              </a:path>
              <a:path w="219075" h="4292600">
                <a:moveTo>
                  <a:pt x="218694" y="0"/>
                </a:moveTo>
                <a:lnTo>
                  <a:pt x="170573" y="0"/>
                </a:lnTo>
                <a:lnTo>
                  <a:pt x="165430" y="12700"/>
                </a:lnTo>
                <a:lnTo>
                  <a:pt x="218871" y="12700"/>
                </a:lnTo>
                <a:lnTo>
                  <a:pt x="218694" y="0"/>
                </a:lnTo>
                <a:close/>
              </a:path>
            </a:pathLst>
          </a:custGeom>
          <a:solidFill>
            <a:srgbClr val="1FE2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4149344" y="3958463"/>
            <a:ext cx="2023745" cy="386715"/>
          </a:xfrm>
          <a:custGeom>
            <a:avLst/>
            <a:gdLst/>
            <a:ahLst/>
            <a:cxnLst/>
            <a:rect l="l" t="t" r="r" b="b"/>
            <a:pathLst>
              <a:path w="2023745" h="386714">
                <a:moveTo>
                  <a:pt x="1946910" y="0"/>
                </a:moveTo>
                <a:lnTo>
                  <a:pt x="1946998" y="25311"/>
                </a:lnTo>
                <a:lnTo>
                  <a:pt x="1615821" y="27051"/>
                </a:lnTo>
                <a:lnTo>
                  <a:pt x="1228217" y="34163"/>
                </a:lnTo>
                <a:lnTo>
                  <a:pt x="1047877" y="41275"/>
                </a:lnTo>
                <a:lnTo>
                  <a:pt x="920623" y="48641"/>
                </a:lnTo>
                <a:lnTo>
                  <a:pt x="840105" y="54864"/>
                </a:lnTo>
                <a:lnTo>
                  <a:pt x="763524" y="61849"/>
                </a:lnTo>
                <a:lnTo>
                  <a:pt x="690880" y="70104"/>
                </a:lnTo>
                <a:lnTo>
                  <a:pt x="622808" y="79502"/>
                </a:lnTo>
                <a:lnTo>
                  <a:pt x="559435" y="90170"/>
                </a:lnTo>
                <a:lnTo>
                  <a:pt x="500888" y="102108"/>
                </a:lnTo>
                <a:lnTo>
                  <a:pt x="446786" y="115316"/>
                </a:lnTo>
                <a:lnTo>
                  <a:pt x="396748" y="129540"/>
                </a:lnTo>
                <a:lnTo>
                  <a:pt x="350520" y="144780"/>
                </a:lnTo>
                <a:lnTo>
                  <a:pt x="307975" y="161036"/>
                </a:lnTo>
                <a:lnTo>
                  <a:pt x="268605" y="178181"/>
                </a:lnTo>
                <a:lnTo>
                  <a:pt x="232283" y="196088"/>
                </a:lnTo>
                <a:lnTo>
                  <a:pt x="198501" y="214757"/>
                </a:lnTo>
                <a:lnTo>
                  <a:pt x="152273" y="243840"/>
                </a:lnTo>
                <a:lnTo>
                  <a:pt x="97155" y="284226"/>
                </a:lnTo>
                <a:lnTo>
                  <a:pt x="47117" y="325628"/>
                </a:lnTo>
                <a:lnTo>
                  <a:pt x="0" y="367411"/>
                </a:lnTo>
                <a:lnTo>
                  <a:pt x="17018" y="386461"/>
                </a:lnTo>
                <a:lnTo>
                  <a:pt x="40259" y="365506"/>
                </a:lnTo>
                <a:lnTo>
                  <a:pt x="40402" y="365506"/>
                </a:lnTo>
                <a:lnTo>
                  <a:pt x="63881" y="344678"/>
                </a:lnTo>
                <a:lnTo>
                  <a:pt x="64051" y="344678"/>
                </a:lnTo>
                <a:lnTo>
                  <a:pt x="88011" y="324231"/>
                </a:lnTo>
                <a:lnTo>
                  <a:pt x="112716" y="304292"/>
                </a:lnTo>
                <a:lnTo>
                  <a:pt x="138730" y="284480"/>
                </a:lnTo>
                <a:lnTo>
                  <a:pt x="166388" y="265049"/>
                </a:lnTo>
                <a:lnTo>
                  <a:pt x="166243" y="265049"/>
                </a:lnTo>
                <a:lnTo>
                  <a:pt x="196088" y="245745"/>
                </a:lnTo>
                <a:lnTo>
                  <a:pt x="211242" y="236728"/>
                </a:lnTo>
                <a:lnTo>
                  <a:pt x="227234" y="227584"/>
                </a:lnTo>
                <a:lnTo>
                  <a:pt x="244094" y="218567"/>
                </a:lnTo>
                <a:lnTo>
                  <a:pt x="261242" y="209931"/>
                </a:lnTo>
                <a:lnTo>
                  <a:pt x="261112" y="209931"/>
                </a:lnTo>
                <a:lnTo>
                  <a:pt x="279400" y="201168"/>
                </a:lnTo>
                <a:lnTo>
                  <a:pt x="298196" y="192786"/>
                </a:lnTo>
                <a:lnTo>
                  <a:pt x="317754" y="184531"/>
                </a:lnTo>
                <a:lnTo>
                  <a:pt x="338074" y="176530"/>
                </a:lnTo>
                <a:lnTo>
                  <a:pt x="358942" y="168783"/>
                </a:lnTo>
                <a:lnTo>
                  <a:pt x="381254" y="161163"/>
                </a:lnTo>
                <a:lnTo>
                  <a:pt x="381127" y="161163"/>
                </a:lnTo>
                <a:lnTo>
                  <a:pt x="404368" y="153797"/>
                </a:lnTo>
                <a:lnTo>
                  <a:pt x="404114" y="153797"/>
                </a:lnTo>
                <a:lnTo>
                  <a:pt x="428244" y="146558"/>
                </a:lnTo>
                <a:lnTo>
                  <a:pt x="428458" y="146558"/>
                </a:lnTo>
                <a:lnTo>
                  <a:pt x="453263" y="139827"/>
                </a:lnTo>
                <a:lnTo>
                  <a:pt x="453136" y="139827"/>
                </a:lnTo>
                <a:lnTo>
                  <a:pt x="479425" y="133223"/>
                </a:lnTo>
                <a:lnTo>
                  <a:pt x="479171" y="133223"/>
                </a:lnTo>
                <a:lnTo>
                  <a:pt x="506476" y="126873"/>
                </a:lnTo>
                <a:lnTo>
                  <a:pt x="506817" y="126873"/>
                </a:lnTo>
                <a:lnTo>
                  <a:pt x="534797" y="120904"/>
                </a:lnTo>
                <a:lnTo>
                  <a:pt x="534543" y="120904"/>
                </a:lnTo>
                <a:lnTo>
                  <a:pt x="564261" y="115062"/>
                </a:lnTo>
                <a:lnTo>
                  <a:pt x="564007" y="115062"/>
                </a:lnTo>
                <a:lnTo>
                  <a:pt x="594868" y="109728"/>
                </a:lnTo>
                <a:lnTo>
                  <a:pt x="594741" y="109728"/>
                </a:lnTo>
                <a:lnTo>
                  <a:pt x="626745" y="104521"/>
                </a:lnTo>
                <a:lnTo>
                  <a:pt x="627471" y="104521"/>
                </a:lnTo>
                <a:lnTo>
                  <a:pt x="659892" y="99695"/>
                </a:lnTo>
                <a:lnTo>
                  <a:pt x="660597" y="99695"/>
                </a:lnTo>
                <a:lnTo>
                  <a:pt x="694182" y="95250"/>
                </a:lnTo>
                <a:lnTo>
                  <a:pt x="695009" y="95250"/>
                </a:lnTo>
                <a:lnTo>
                  <a:pt x="729615" y="91186"/>
                </a:lnTo>
                <a:lnTo>
                  <a:pt x="729488" y="91186"/>
                </a:lnTo>
                <a:lnTo>
                  <a:pt x="766191" y="87122"/>
                </a:lnTo>
                <a:lnTo>
                  <a:pt x="766064" y="87122"/>
                </a:lnTo>
                <a:lnTo>
                  <a:pt x="803783" y="83566"/>
                </a:lnTo>
                <a:lnTo>
                  <a:pt x="803656" y="83566"/>
                </a:lnTo>
                <a:lnTo>
                  <a:pt x="842264" y="80137"/>
                </a:lnTo>
                <a:lnTo>
                  <a:pt x="842137" y="80137"/>
                </a:lnTo>
                <a:lnTo>
                  <a:pt x="922401" y="74041"/>
                </a:lnTo>
                <a:lnTo>
                  <a:pt x="922274" y="74041"/>
                </a:lnTo>
                <a:lnTo>
                  <a:pt x="1049274" y="66675"/>
                </a:lnTo>
                <a:lnTo>
                  <a:pt x="1049147" y="66675"/>
                </a:lnTo>
                <a:lnTo>
                  <a:pt x="1137666" y="62738"/>
                </a:lnTo>
                <a:lnTo>
                  <a:pt x="1137539" y="62738"/>
                </a:lnTo>
                <a:lnTo>
                  <a:pt x="1322832" y="57023"/>
                </a:lnTo>
                <a:lnTo>
                  <a:pt x="1322705" y="57023"/>
                </a:lnTo>
                <a:lnTo>
                  <a:pt x="1418844" y="54991"/>
                </a:lnTo>
                <a:lnTo>
                  <a:pt x="1418717" y="54991"/>
                </a:lnTo>
                <a:lnTo>
                  <a:pt x="1997719" y="50711"/>
                </a:lnTo>
                <a:lnTo>
                  <a:pt x="2023237" y="37846"/>
                </a:lnTo>
                <a:lnTo>
                  <a:pt x="1946910" y="0"/>
                </a:lnTo>
                <a:close/>
              </a:path>
              <a:path w="2023745" h="386714">
                <a:moveTo>
                  <a:pt x="40402" y="365506"/>
                </a:moveTo>
                <a:lnTo>
                  <a:pt x="40259" y="365506"/>
                </a:lnTo>
                <a:lnTo>
                  <a:pt x="40259" y="365633"/>
                </a:lnTo>
                <a:lnTo>
                  <a:pt x="40402" y="365506"/>
                </a:lnTo>
                <a:close/>
              </a:path>
              <a:path w="2023745" h="386714">
                <a:moveTo>
                  <a:pt x="64051" y="344678"/>
                </a:moveTo>
                <a:lnTo>
                  <a:pt x="63881" y="344678"/>
                </a:lnTo>
                <a:lnTo>
                  <a:pt x="63754" y="344932"/>
                </a:lnTo>
                <a:lnTo>
                  <a:pt x="64051" y="344678"/>
                </a:lnTo>
                <a:close/>
              </a:path>
              <a:path w="2023745" h="386714">
                <a:moveTo>
                  <a:pt x="88070" y="324231"/>
                </a:moveTo>
                <a:lnTo>
                  <a:pt x="87757" y="324485"/>
                </a:lnTo>
                <a:lnTo>
                  <a:pt x="88070" y="324231"/>
                </a:lnTo>
                <a:close/>
              </a:path>
              <a:path w="2023745" h="386714">
                <a:moveTo>
                  <a:pt x="113030" y="304038"/>
                </a:moveTo>
                <a:lnTo>
                  <a:pt x="112649" y="304292"/>
                </a:lnTo>
                <a:lnTo>
                  <a:pt x="113030" y="304038"/>
                </a:lnTo>
                <a:close/>
              </a:path>
              <a:path w="2023745" h="386714">
                <a:moveTo>
                  <a:pt x="139065" y="284226"/>
                </a:moveTo>
                <a:lnTo>
                  <a:pt x="138684" y="284480"/>
                </a:lnTo>
                <a:lnTo>
                  <a:pt x="139065" y="284226"/>
                </a:lnTo>
                <a:close/>
              </a:path>
              <a:path w="2023745" h="386714">
                <a:moveTo>
                  <a:pt x="166751" y="264795"/>
                </a:moveTo>
                <a:lnTo>
                  <a:pt x="166243" y="265049"/>
                </a:lnTo>
                <a:lnTo>
                  <a:pt x="166388" y="265049"/>
                </a:lnTo>
                <a:lnTo>
                  <a:pt x="166751" y="264795"/>
                </a:lnTo>
                <a:close/>
              </a:path>
              <a:path w="2023745" h="386714">
                <a:moveTo>
                  <a:pt x="196132" y="245745"/>
                </a:moveTo>
                <a:lnTo>
                  <a:pt x="195707" y="245999"/>
                </a:lnTo>
                <a:lnTo>
                  <a:pt x="196132" y="245745"/>
                </a:lnTo>
                <a:close/>
              </a:path>
              <a:path w="2023745" h="386714">
                <a:moveTo>
                  <a:pt x="211455" y="236601"/>
                </a:moveTo>
                <a:lnTo>
                  <a:pt x="211201" y="236728"/>
                </a:lnTo>
                <a:lnTo>
                  <a:pt x="211455" y="236601"/>
                </a:lnTo>
                <a:close/>
              </a:path>
              <a:path w="2023745" h="386714">
                <a:moveTo>
                  <a:pt x="227457" y="227457"/>
                </a:moveTo>
                <a:lnTo>
                  <a:pt x="227203" y="227584"/>
                </a:lnTo>
                <a:lnTo>
                  <a:pt x="227457" y="227457"/>
                </a:lnTo>
                <a:close/>
              </a:path>
              <a:path w="2023745" h="386714">
                <a:moveTo>
                  <a:pt x="244217" y="218567"/>
                </a:moveTo>
                <a:lnTo>
                  <a:pt x="243967" y="218694"/>
                </a:lnTo>
                <a:lnTo>
                  <a:pt x="244217" y="218567"/>
                </a:lnTo>
                <a:close/>
              </a:path>
              <a:path w="2023745" h="386714">
                <a:moveTo>
                  <a:pt x="261493" y="209804"/>
                </a:moveTo>
                <a:lnTo>
                  <a:pt x="261112" y="209931"/>
                </a:lnTo>
                <a:lnTo>
                  <a:pt x="261242" y="209931"/>
                </a:lnTo>
                <a:lnTo>
                  <a:pt x="261493" y="209804"/>
                </a:lnTo>
                <a:close/>
              </a:path>
              <a:path w="2023745" h="386714">
                <a:moveTo>
                  <a:pt x="298242" y="192786"/>
                </a:moveTo>
                <a:lnTo>
                  <a:pt x="297942" y="192913"/>
                </a:lnTo>
                <a:lnTo>
                  <a:pt x="298242" y="192786"/>
                </a:lnTo>
                <a:close/>
              </a:path>
              <a:path w="2023745" h="386714">
                <a:moveTo>
                  <a:pt x="317821" y="184531"/>
                </a:moveTo>
                <a:lnTo>
                  <a:pt x="317500" y="184658"/>
                </a:lnTo>
                <a:lnTo>
                  <a:pt x="317821" y="184531"/>
                </a:lnTo>
                <a:close/>
              </a:path>
              <a:path w="2023745" h="386714">
                <a:moveTo>
                  <a:pt x="338160" y="176530"/>
                </a:moveTo>
                <a:lnTo>
                  <a:pt x="337820" y="176657"/>
                </a:lnTo>
                <a:lnTo>
                  <a:pt x="338160" y="176530"/>
                </a:lnTo>
                <a:close/>
              </a:path>
              <a:path w="2023745" h="386714">
                <a:moveTo>
                  <a:pt x="359283" y="168656"/>
                </a:moveTo>
                <a:lnTo>
                  <a:pt x="358902" y="168783"/>
                </a:lnTo>
                <a:lnTo>
                  <a:pt x="359283" y="168656"/>
                </a:lnTo>
                <a:close/>
              </a:path>
              <a:path w="2023745" h="386714">
                <a:moveTo>
                  <a:pt x="428458" y="146558"/>
                </a:moveTo>
                <a:lnTo>
                  <a:pt x="428244" y="146558"/>
                </a:lnTo>
                <a:lnTo>
                  <a:pt x="427990" y="146685"/>
                </a:lnTo>
                <a:lnTo>
                  <a:pt x="428458" y="146558"/>
                </a:lnTo>
                <a:close/>
              </a:path>
              <a:path w="2023745" h="386714">
                <a:moveTo>
                  <a:pt x="506817" y="126873"/>
                </a:moveTo>
                <a:lnTo>
                  <a:pt x="506476" y="126873"/>
                </a:lnTo>
                <a:lnTo>
                  <a:pt x="506222" y="127000"/>
                </a:lnTo>
                <a:lnTo>
                  <a:pt x="506817" y="126873"/>
                </a:lnTo>
                <a:close/>
              </a:path>
              <a:path w="2023745" h="386714">
                <a:moveTo>
                  <a:pt x="627471" y="104521"/>
                </a:moveTo>
                <a:lnTo>
                  <a:pt x="626745" y="104521"/>
                </a:lnTo>
                <a:lnTo>
                  <a:pt x="626618" y="104648"/>
                </a:lnTo>
                <a:lnTo>
                  <a:pt x="627471" y="104521"/>
                </a:lnTo>
                <a:close/>
              </a:path>
              <a:path w="2023745" h="386714">
                <a:moveTo>
                  <a:pt x="660597" y="99695"/>
                </a:moveTo>
                <a:lnTo>
                  <a:pt x="659892" y="99695"/>
                </a:lnTo>
                <a:lnTo>
                  <a:pt x="659638" y="99822"/>
                </a:lnTo>
                <a:lnTo>
                  <a:pt x="660597" y="99695"/>
                </a:lnTo>
                <a:close/>
              </a:path>
              <a:path w="2023745" h="386714">
                <a:moveTo>
                  <a:pt x="695009" y="95250"/>
                </a:moveTo>
                <a:lnTo>
                  <a:pt x="694182" y="95250"/>
                </a:lnTo>
                <a:lnTo>
                  <a:pt x="693928" y="95377"/>
                </a:lnTo>
                <a:lnTo>
                  <a:pt x="695009" y="95250"/>
                </a:lnTo>
                <a:close/>
              </a:path>
              <a:path w="2023745" h="386714">
                <a:moveTo>
                  <a:pt x="1997719" y="50711"/>
                </a:moveTo>
                <a:lnTo>
                  <a:pt x="1947075" y="50711"/>
                </a:lnTo>
                <a:lnTo>
                  <a:pt x="1947164" y="76200"/>
                </a:lnTo>
                <a:lnTo>
                  <a:pt x="1997719" y="50711"/>
                </a:lnTo>
                <a:close/>
              </a:path>
            </a:pathLst>
          </a:custGeom>
          <a:solidFill>
            <a:srgbClr val="1FE2D7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208020">
              <a:lnSpc>
                <a:spcPct val="100000"/>
              </a:lnSpc>
              <a:spcBef>
                <a:spcPts val="100"/>
              </a:spcBef>
            </a:pPr>
            <a:r>
              <a:rPr b="1" spc="-335" dirty="0">
                <a:latin typeface="DejaVu Sans"/>
                <a:cs typeface="DejaVu Sans"/>
              </a:rPr>
              <a:t>Action</a:t>
            </a:r>
            <a:r>
              <a:rPr spc="-185" dirty="0"/>
              <a:t> </a:t>
            </a:r>
            <a:r>
              <a:rPr b="1" spc="-350" dirty="0">
                <a:latin typeface="DejaVu Sans"/>
                <a:cs typeface="DejaVu Sans"/>
              </a:rPr>
              <a:t>Filters</a:t>
            </a:r>
            <a:r>
              <a:rPr spc="-180" dirty="0"/>
              <a:t> </a:t>
            </a:r>
            <a:r>
              <a:rPr b="1" spc="-509" dirty="0">
                <a:latin typeface="DejaVu Sans"/>
                <a:cs typeface="DejaVu Sans"/>
              </a:rPr>
              <a:t>Example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5646" y="813815"/>
            <a:ext cx="11760708" cy="45720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1333466" y="1213858"/>
            <a:ext cx="5925185" cy="5264150"/>
            <a:chOff x="1333466" y="1213858"/>
            <a:chExt cx="5925185" cy="526415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33466" y="1213858"/>
              <a:ext cx="5924616" cy="5263911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44930" y="1225295"/>
              <a:ext cx="5855207" cy="5194553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443726" y="3282353"/>
              <a:ext cx="692022" cy="675220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2390394" y="2620644"/>
              <a:ext cx="4094479" cy="2505710"/>
            </a:xfrm>
            <a:custGeom>
              <a:avLst/>
              <a:gdLst/>
              <a:ahLst/>
              <a:cxnLst/>
              <a:rect l="l" t="t" r="r" b="b"/>
              <a:pathLst>
                <a:path w="4094479" h="2505710">
                  <a:moveTo>
                    <a:pt x="156210" y="151130"/>
                  </a:moveTo>
                  <a:lnTo>
                    <a:pt x="155968" y="151003"/>
                  </a:lnTo>
                  <a:lnTo>
                    <a:pt x="156210" y="151130"/>
                  </a:lnTo>
                  <a:close/>
                </a:path>
                <a:path w="4094479" h="2505710">
                  <a:moveTo>
                    <a:pt x="1720596" y="207137"/>
                  </a:moveTo>
                  <a:lnTo>
                    <a:pt x="1720354" y="207010"/>
                  </a:lnTo>
                  <a:lnTo>
                    <a:pt x="1720596" y="207137"/>
                  </a:lnTo>
                  <a:close/>
                </a:path>
                <a:path w="4094479" h="2505710">
                  <a:moveTo>
                    <a:pt x="3008376" y="176149"/>
                  </a:moveTo>
                  <a:lnTo>
                    <a:pt x="3008261" y="176022"/>
                  </a:lnTo>
                  <a:lnTo>
                    <a:pt x="3008376" y="176149"/>
                  </a:lnTo>
                  <a:close/>
                </a:path>
                <a:path w="4094479" h="2505710">
                  <a:moveTo>
                    <a:pt x="3033395" y="204216"/>
                  </a:moveTo>
                  <a:lnTo>
                    <a:pt x="3033153" y="203962"/>
                  </a:lnTo>
                  <a:lnTo>
                    <a:pt x="3033395" y="204216"/>
                  </a:lnTo>
                  <a:close/>
                </a:path>
                <a:path w="4094479" h="2505710">
                  <a:moveTo>
                    <a:pt x="3788321" y="165989"/>
                  </a:moveTo>
                  <a:lnTo>
                    <a:pt x="3788283" y="165227"/>
                  </a:lnTo>
                  <a:lnTo>
                    <a:pt x="3788283" y="165989"/>
                  </a:lnTo>
                  <a:close/>
                </a:path>
                <a:path w="4094479" h="2505710">
                  <a:moveTo>
                    <a:pt x="3979799" y="1173353"/>
                  </a:moveTo>
                  <a:lnTo>
                    <a:pt x="2568448" y="592074"/>
                  </a:lnTo>
                  <a:lnTo>
                    <a:pt x="2209800" y="438023"/>
                  </a:lnTo>
                  <a:lnTo>
                    <a:pt x="2209927" y="438023"/>
                  </a:lnTo>
                  <a:lnTo>
                    <a:pt x="2056130" y="369570"/>
                  </a:lnTo>
                  <a:lnTo>
                    <a:pt x="2009267" y="348234"/>
                  </a:lnTo>
                  <a:lnTo>
                    <a:pt x="2009394" y="348234"/>
                  </a:lnTo>
                  <a:lnTo>
                    <a:pt x="1964956" y="327787"/>
                  </a:lnTo>
                  <a:lnTo>
                    <a:pt x="1964690" y="327660"/>
                  </a:lnTo>
                  <a:lnTo>
                    <a:pt x="1964817" y="327787"/>
                  </a:lnTo>
                  <a:lnTo>
                    <a:pt x="1922792" y="308102"/>
                  </a:lnTo>
                  <a:lnTo>
                    <a:pt x="1922526" y="307975"/>
                  </a:lnTo>
                  <a:lnTo>
                    <a:pt x="1922526" y="308102"/>
                  </a:lnTo>
                  <a:lnTo>
                    <a:pt x="1883029" y="289179"/>
                  </a:lnTo>
                  <a:lnTo>
                    <a:pt x="1882775" y="289052"/>
                  </a:lnTo>
                  <a:lnTo>
                    <a:pt x="1882775" y="289179"/>
                  </a:lnTo>
                  <a:lnTo>
                    <a:pt x="1845818" y="271145"/>
                  </a:lnTo>
                  <a:lnTo>
                    <a:pt x="1845564" y="271018"/>
                  </a:lnTo>
                  <a:lnTo>
                    <a:pt x="1845564" y="271145"/>
                  </a:lnTo>
                  <a:lnTo>
                    <a:pt x="1810766" y="253873"/>
                  </a:lnTo>
                  <a:lnTo>
                    <a:pt x="1810893" y="253873"/>
                  </a:lnTo>
                  <a:lnTo>
                    <a:pt x="1778381" y="237490"/>
                  </a:lnTo>
                  <a:lnTo>
                    <a:pt x="1763141" y="229616"/>
                  </a:lnTo>
                  <a:lnTo>
                    <a:pt x="1748510" y="221869"/>
                  </a:lnTo>
                  <a:lnTo>
                    <a:pt x="1748282" y="221742"/>
                  </a:lnTo>
                  <a:lnTo>
                    <a:pt x="1748409" y="221869"/>
                  </a:lnTo>
                  <a:lnTo>
                    <a:pt x="1720342" y="207010"/>
                  </a:lnTo>
                  <a:lnTo>
                    <a:pt x="1694688" y="192786"/>
                  </a:lnTo>
                  <a:lnTo>
                    <a:pt x="1694815" y="192786"/>
                  </a:lnTo>
                  <a:lnTo>
                    <a:pt x="1671281" y="179578"/>
                  </a:lnTo>
                  <a:lnTo>
                    <a:pt x="1671066" y="179451"/>
                  </a:lnTo>
                  <a:lnTo>
                    <a:pt x="1671193" y="179578"/>
                  </a:lnTo>
                  <a:lnTo>
                    <a:pt x="1649679" y="166751"/>
                  </a:lnTo>
                  <a:lnTo>
                    <a:pt x="1649476" y="166624"/>
                  </a:lnTo>
                  <a:lnTo>
                    <a:pt x="1649603" y="166751"/>
                  </a:lnTo>
                  <a:lnTo>
                    <a:pt x="1629664" y="154559"/>
                  </a:lnTo>
                  <a:lnTo>
                    <a:pt x="1629918" y="154686"/>
                  </a:lnTo>
                  <a:lnTo>
                    <a:pt x="1629714" y="154559"/>
                  </a:lnTo>
                  <a:lnTo>
                    <a:pt x="1611757" y="143129"/>
                  </a:lnTo>
                  <a:lnTo>
                    <a:pt x="1612011" y="143256"/>
                  </a:lnTo>
                  <a:lnTo>
                    <a:pt x="1611820" y="143129"/>
                  </a:lnTo>
                  <a:lnTo>
                    <a:pt x="1595932" y="132334"/>
                  </a:lnTo>
                  <a:lnTo>
                    <a:pt x="1595755" y="132207"/>
                  </a:lnTo>
                  <a:lnTo>
                    <a:pt x="1595882" y="132334"/>
                  </a:lnTo>
                  <a:lnTo>
                    <a:pt x="1581505" y="122174"/>
                  </a:lnTo>
                  <a:lnTo>
                    <a:pt x="1581150" y="121920"/>
                  </a:lnTo>
                  <a:lnTo>
                    <a:pt x="1581404" y="122174"/>
                  </a:lnTo>
                  <a:lnTo>
                    <a:pt x="1568818" y="112649"/>
                  </a:lnTo>
                  <a:lnTo>
                    <a:pt x="1568323" y="112268"/>
                  </a:lnTo>
                  <a:lnTo>
                    <a:pt x="1568704" y="112649"/>
                  </a:lnTo>
                  <a:lnTo>
                    <a:pt x="1557477" y="103505"/>
                  </a:lnTo>
                  <a:lnTo>
                    <a:pt x="1557020" y="103124"/>
                  </a:lnTo>
                  <a:lnTo>
                    <a:pt x="1557401" y="103505"/>
                  </a:lnTo>
                  <a:lnTo>
                    <a:pt x="1547660" y="94869"/>
                  </a:lnTo>
                  <a:lnTo>
                    <a:pt x="1547241" y="94488"/>
                  </a:lnTo>
                  <a:lnTo>
                    <a:pt x="1547622" y="94869"/>
                  </a:lnTo>
                  <a:lnTo>
                    <a:pt x="1539011" y="86626"/>
                  </a:lnTo>
                  <a:lnTo>
                    <a:pt x="1532216" y="79502"/>
                  </a:lnTo>
                  <a:lnTo>
                    <a:pt x="1531620" y="78867"/>
                  </a:lnTo>
                  <a:lnTo>
                    <a:pt x="1532128" y="79502"/>
                  </a:lnTo>
                  <a:lnTo>
                    <a:pt x="1529880" y="76809"/>
                  </a:lnTo>
                  <a:lnTo>
                    <a:pt x="1527937" y="74472"/>
                  </a:lnTo>
                  <a:lnTo>
                    <a:pt x="1550924" y="72390"/>
                  </a:lnTo>
                  <a:lnTo>
                    <a:pt x="1506093" y="0"/>
                  </a:lnTo>
                  <a:lnTo>
                    <a:pt x="1475105" y="79248"/>
                  </a:lnTo>
                  <a:lnTo>
                    <a:pt x="1502079" y="76809"/>
                  </a:lnTo>
                  <a:lnTo>
                    <a:pt x="1504315" y="85852"/>
                  </a:lnTo>
                  <a:lnTo>
                    <a:pt x="1540891" y="122682"/>
                  </a:lnTo>
                  <a:lnTo>
                    <a:pt x="1581404" y="153162"/>
                  </a:lnTo>
                  <a:lnTo>
                    <a:pt x="1616329" y="176149"/>
                  </a:lnTo>
                  <a:lnTo>
                    <a:pt x="1658493" y="201422"/>
                  </a:lnTo>
                  <a:lnTo>
                    <a:pt x="1708404" y="229362"/>
                  </a:lnTo>
                  <a:lnTo>
                    <a:pt x="1766824" y="260096"/>
                  </a:lnTo>
                  <a:lnTo>
                    <a:pt x="1852803" y="302895"/>
                  </a:lnTo>
                  <a:lnTo>
                    <a:pt x="1911731" y="330962"/>
                  </a:lnTo>
                  <a:lnTo>
                    <a:pt x="1998726" y="371348"/>
                  </a:lnTo>
                  <a:lnTo>
                    <a:pt x="2199640" y="461264"/>
                  </a:lnTo>
                  <a:lnTo>
                    <a:pt x="2624074" y="643128"/>
                  </a:lnTo>
                  <a:lnTo>
                    <a:pt x="3970147" y="1196975"/>
                  </a:lnTo>
                  <a:lnTo>
                    <a:pt x="3979799" y="1173353"/>
                  </a:lnTo>
                  <a:close/>
                </a:path>
                <a:path w="4094479" h="2505710">
                  <a:moveTo>
                    <a:pt x="3996309" y="1223899"/>
                  </a:moveTo>
                  <a:lnTo>
                    <a:pt x="1663827" y="625094"/>
                  </a:lnTo>
                  <a:lnTo>
                    <a:pt x="1029335" y="450977"/>
                  </a:lnTo>
                  <a:lnTo>
                    <a:pt x="876350" y="406654"/>
                  </a:lnTo>
                  <a:lnTo>
                    <a:pt x="875919" y="406527"/>
                  </a:lnTo>
                  <a:lnTo>
                    <a:pt x="876046" y="406654"/>
                  </a:lnTo>
                  <a:lnTo>
                    <a:pt x="736854" y="365125"/>
                  </a:lnTo>
                  <a:lnTo>
                    <a:pt x="736981" y="365125"/>
                  </a:lnTo>
                  <a:lnTo>
                    <a:pt x="642620" y="335915"/>
                  </a:lnTo>
                  <a:lnTo>
                    <a:pt x="642747" y="335915"/>
                  </a:lnTo>
                  <a:lnTo>
                    <a:pt x="584454" y="317373"/>
                  </a:lnTo>
                  <a:lnTo>
                    <a:pt x="584581" y="317373"/>
                  </a:lnTo>
                  <a:lnTo>
                    <a:pt x="504444" y="290957"/>
                  </a:lnTo>
                  <a:lnTo>
                    <a:pt x="504571" y="290957"/>
                  </a:lnTo>
                  <a:lnTo>
                    <a:pt x="479552" y="282448"/>
                  </a:lnTo>
                  <a:lnTo>
                    <a:pt x="479679" y="282448"/>
                  </a:lnTo>
                  <a:lnTo>
                    <a:pt x="432435" y="266065"/>
                  </a:lnTo>
                  <a:lnTo>
                    <a:pt x="432562" y="266065"/>
                  </a:lnTo>
                  <a:lnTo>
                    <a:pt x="410083" y="258064"/>
                  </a:lnTo>
                  <a:lnTo>
                    <a:pt x="410210" y="258064"/>
                  </a:lnTo>
                  <a:lnTo>
                    <a:pt x="388962" y="250317"/>
                  </a:lnTo>
                  <a:lnTo>
                    <a:pt x="388620" y="250190"/>
                  </a:lnTo>
                  <a:lnTo>
                    <a:pt x="388747" y="250317"/>
                  </a:lnTo>
                  <a:lnTo>
                    <a:pt x="367919" y="242697"/>
                  </a:lnTo>
                  <a:lnTo>
                    <a:pt x="368046" y="242697"/>
                  </a:lnTo>
                  <a:lnTo>
                    <a:pt x="348107" y="235204"/>
                  </a:lnTo>
                  <a:lnTo>
                    <a:pt x="348234" y="235204"/>
                  </a:lnTo>
                  <a:lnTo>
                    <a:pt x="329057" y="227838"/>
                  </a:lnTo>
                  <a:lnTo>
                    <a:pt x="329184" y="227838"/>
                  </a:lnTo>
                  <a:lnTo>
                    <a:pt x="311086" y="220726"/>
                  </a:lnTo>
                  <a:lnTo>
                    <a:pt x="310769" y="220599"/>
                  </a:lnTo>
                  <a:lnTo>
                    <a:pt x="310896" y="220726"/>
                  </a:lnTo>
                  <a:lnTo>
                    <a:pt x="293243" y="213614"/>
                  </a:lnTo>
                  <a:lnTo>
                    <a:pt x="293370" y="213614"/>
                  </a:lnTo>
                  <a:lnTo>
                    <a:pt x="276352" y="206756"/>
                  </a:lnTo>
                  <a:lnTo>
                    <a:pt x="276479" y="206756"/>
                  </a:lnTo>
                  <a:lnTo>
                    <a:pt x="260223" y="200025"/>
                  </a:lnTo>
                  <a:lnTo>
                    <a:pt x="260350" y="200025"/>
                  </a:lnTo>
                  <a:lnTo>
                    <a:pt x="245148" y="193548"/>
                  </a:lnTo>
                  <a:lnTo>
                    <a:pt x="216281" y="180721"/>
                  </a:lnTo>
                  <a:lnTo>
                    <a:pt x="216408" y="180721"/>
                  </a:lnTo>
                  <a:lnTo>
                    <a:pt x="202946" y="174498"/>
                  </a:lnTo>
                  <a:lnTo>
                    <a:pt x="203073" y="174498"/>
                  </a:lnTo>
                  <a:lnTo>
                    <a:pt x="190512" y="168529"/>
                  </a:lnTo>
                  <a:lnTo>
                    <a:pt x="190246" y="168402"/>
                  </a:lnTo>
                  <a:lnTo>
                    <a:pt x="190373" y="168529"/>
                  </a:lnTo>
                  <a:lnTo>
                    <a:pt x="178181" y="162560"/>
                  </a:lnTo>
                  <a:lnTo>
                    <a:pt x="178435" y="162560"/>
                  </a:lnTo>
                  <a:lnTo>
                    <a:pt x="166878" y="156718"/>
                  </a:lnTo>
                  <a:lnTo>
                    <a:pt x="167005" y="156718"/>
                  </a:lnTo>
                  <a:lnTo>
                    <a:pt x="155956" y="151003"/>
                  </a:lnTo>
                  <a:lnTo>
                    <a:pt x="146024" y="145542"/>
                  </a:lnTo>
                  <a:lnTo>
                    <a:pt x="145796" y="145415"/>
                  </a:lnTo>
                  <a:lnTo>
                    <a:pt x="145923" y="145542"/>
                  </a:lnTo>
                  <a:lnTo>
                    <a:pt x="136144" y="139954"/>
                  </a:lnTo>
                  <a:lnTo>
                    <a:pt x="136398" y="140081"/>
                  </a:lnTo>
                  <a:lnTo>
                    <a:pt x="136182" y="139954"/>
                  </a:lnTo>
                  <a:lnTo>
                    <a:pt x="118999" y="129794"/>
                  </a:lnTo>
                  <a:lnTo>
                    <a:pt x="118364" y="129413"/>
                  </a:lnTo>
                  <a:lnTo>
                    <a:pt x="118872" y="129794"/>
                  </a:lnTo>
                  <a:lnTo>
                    <a:pt x="103314" y="119583"/>
                  </a:lnTo>
                  <a:lnTo>
                    <a:pt x="89535" y="109728"/>
                  </a:lnTo>
                  <a:lnTo>
                    <a:pt x="90043" y="109982"/>
                  </a:lnTo>
                  <a:lnTo>
                    <a:pt x="89712" y="109728"/>
                  </a:lnTo>
                  <a:lnTo>
                    <a:pt x="77851" y="100457"/>
                  </a:lnTo>
                  <a:lnTo>
                    <a:pt x="78359" y="100838"/>
                  </a:lnTo>
                  <a:lnTo>
                    <a:pt x="77927" y="100457"/>
                  </a:lnTo>
                  <a:lnTo>
                    <a:pt x="68021" y="91630"/>
                  </a:lnTo>
                  <a:lnTo>
                    <a:pt x="59817" y="83312"/>
                  </a:lnTo>
                  <a:lnTo>
                    <a:pt x="60452" y="83947"/>
                  </a:lnTo>
                  <a:lnTo>
                    <a:pt x="59905" y="83312"/>
                  </a:lnTo>
                  <a:lnTo>
                    <a:pt x="54444" y="76911"/>
                  </a:lnTo>
                  <a:lnTo>
                    <a:pt x="52832" y="72605"/>
                  </a:lnTo>
                  <a:lnTo>
                    <a:pt x="75184" y="68834"/>
                  </a:lnTo>
                  <a:lnTo>
                    <a:pt x="24892" y="0"/>
                  </a:lnTo>
                  <a:lnTo>
                    <a:pt x="0" y="81534"/>
                  </a:lnTo>
                  <a:lnTo>
                    <a:pt x="27355" y="76911"/>
                  </a:lnTo>
                  <a:lnTo>
                    <a:pt x="32385" y="90043"/>
                  </a:lnTo>
                  <a:lnTo>
                    <a:pt x="61849" y="120142"/>
                  </a:lnTo>
                  <a:lnTo>
                    <a:pt x="105156" y="151130"/>
                  </a:lnTo>
                  <a:lnTo>
                    <a:pt x="144145" y="173482"/>
                  </a:lnTo>
                  <a:lnTo>
                    <a:pt x="192151" y="197485"/>
                  </a:lnTo>
                  <a:lnTo>
                    <a:pt x="234823" y="216789"/>
                  </a:lnTo>
                  <a:lnTo>
                    <a:pt x="283718" y="237236"/>
                  </a:lnTo>
                  <a:lnTo>
                    <a:pt x="319913" y="251587"/>
                  </a:lnTo>
                  <a:lnTo>
                    <a:pt x="401574" y="281940"/>
                  </a:lnTo>
                  <a:lnTo>
                    <a:pt x="471297" y="306451"/>
                  </a:lnTo>
                  <a:lnTo>
                    <a:pt x="522224" y="323596"/>
                  </a:lnTo>
                  <a:lnTo>
                    <a:pt x="635000" y="360172"/>
                  </a:lnTo>
                  <a:lnTo>
                    <a:pt x="797433" y="409829"/>
                  </a:lnTo>
                  <a:lnTo>
                    <a:pt x="1104138" y="498602"/>
                  </a:lnTo>
                  <a:lnTo>
                    <a:pt x="1758823" y="676656"/>
                  </a:lnTo>
                  <a:lnTo>
                    <a:pt x="3990086" y="1248537"/>
                  </a:lnTo>
                  <a:lnTo>
                    <a:pt x="3996309" y="1223899"/>
                  </a:lnTo>
                  <a:close/>
                </a:path>
                <a:path w="4094479" h="2505710">
                  <a:moveTo>
                    <a:pt x="4001770" y="1100963"/>
                  </a:moveTo>
                  <a:lnTo>
                    <a:pt x="3529584" y="677291"/>
                  </a:lnTo>
                  <a:lnTo>
                    <a:pt x="3379343" y="540131"/>
                  </a:lnTo>
                  <a:lnTo>
                    <a:pt x="3271139" y="439547"/>
                  </a:lnTo>
                  <a:lnTo>
                    <a:pt x="3198368" y="370459"/>
                  </a:lnTo>
                  <a:lnTo>
                    <a:pt x="3198495" y="370459"/>
                  </a:lnTo>
                  <a:lnTo>
                    <a:pt x="3176016" y="348869"/>
                  </a:lnTo>
                  <a:lnTo>
                    <a:pt x="3175889" y="348742"/>
                  </a:lnTo>
                  <a:lnTo>
                    <a:pt x="3175889" y="348869"/>
                  </a:lnTo>
                  <a:lnTo>
                    <a:pt x="3133852" y="307721"/>
                  </a:lnTo>
                  <a:lnTo>
                    <a:pt x="3133979" y="307721"/>
                  </a:lnTo>
                  <a:lnTo>
                    <a:pt x="3114548" y="288417"/>
                  </a:lnTo>
                  <a:lnTo>
                    <a:pt x="3114421" y="288290"/>
                  </a:lnTo>
                  <a:lnTo>
                    <a:pt x="3114421" y="288417"/>
                  </a:lnTo>
                  <a:lnTo>
                    <a:pt x="3096120" y="269875"/>
                  </a:lnTo>
                  <a:lnTo>
                    <a:pt x="3096006" y="269748"/>
                  </a:lnTo>
                  <a:lnTo>
                    <a:pt x="3096006" y="269875"/>
                  </a:lnTo>
                  <a:lnTo>
                    <a:pt x="3078607" y="252095"/>
                  </a:lnTo>
                  <a:lnTo>
                    <a:pt x="3078734" y="252095"/>
                  </a:lnTo>
                  <a:lnTo>
                    <a:pt x="3062351" y="235204"/>
                  </a:lnTo>
                  <a:lnTo>
                    <a:pt x="3033141" y="203962"/>
                  </a:lnTo>
                  <a:lnTo>
                    <a:pt x="2997416" y="163322"/>
                  </a:lnTo>
                  <a:lnTo>
                    <a:pt x="2997200" y="163068"/>
                  </a:lnTo>
                  <a:lnTo>
                    <a:pt x="2997327" y="163322"/>
                  </a:lnTo>
                  <a:lnTo>
                    <a:pt x="2987141" y="151130"/>
                  </a:lnTo>
                  <a:lnTo>
                    <a:pt x="2987052" y="151003"/>
                  </a:lnTo>
                  <a:lnTo>
                    <a:pt x="2977972" y="139700"/>
                  </a:lnTo>
                  <a:lnTo>
                    <a:pt x="2977769" y="139446"/>
                  </a:lnTo>
                  <a:lnTo>
                    <a:pt x="2977896" y="139700"/>
                  </a:lnTo>
                  <a:lnTo>
                    <a:pt x="2969704" y="128905"/>
                  </a:lnTo>
                  <a:lnTo>
                    <a:pt x="2969514" y="128651"/>
                  </a:lnTo>
                  <a:lnTo>
                    <a:pt x="2969641" y="128905"/>
                  </a:lnTo>
                  <a:lnTo>
                    <a:pt x="2962071" y="118745"/>
                  </a:lnTo>
                  <a:lnTo>
                    <a:pt x="2961894" y="118491"/>
                  </a:lnTo>
                  <a:lnTo>
                    <a:pt x="2962021" y="118745"/>
                  </a:lnTo>
                  <a:lnTo>
                    <a:pt x="2955302" y="109347"/>
                  </a:lnTo>
                  <a:lnTo>
                    <a:pt x="2949067" y="100076"/>
                  </a:lnTo>
                  <a:lnTo>
                    <a:pt x="2949321" y="100330"/>
                  </a:lnTo>
                  <a:lnTo>
                    <a:pt x="2949156" y="100076"/>
                  </a:lnTo>
                  <a:lnTo>
                    <a:pt x="2943733" y="91567"/>
                  </a:lnTo>
                  <a:lnTo>
                    <a:pt x="2943987" y="91948"/>
                  </a:lnTo>
                  <a:lnTo>
                    <a:pt x="2943758" y="91567"/>
                  </a:lnTo>
                  <a:lnTo>
                    <a:pt x="2939377" y="84201"/>
                  </a:lnTo>
                  <a:lnTo>
                    <a:pt x="2939161" y="83820"/>
                  </a:lnTo>
                  <a:lnTo>
                    <a:pt x="2939288" y="84201"/>
                  </a:lnTo>
                  <a:lnTo>
                    <a:pt x="2935998" y="78219"/>
                  </a:lnTo>
                  <a:lnTo>
                    <a:pt x="2935744" y="77025"/>
                  </a:lnTo>
                  <a:lnTo>
                    <a:pt x="2935389" y="75272"/>
                  </a:lnTo>
                  <a:lnTo>
                    <a:pt x="2958846" y="73660"/>
                  </a:lnTo>
                  <a:lnTo>
                    <a:pt x="2915539" y="254"/>
                  </a:lnTo>
                  <a:lnTo>
                    <a:pt x="2882900" y="78867"/>
                  </a:lnTo>
                  <a:lnTo>
                    <a:pt x="2909836" y="77025"/>
                  </a:lnTo>
                  <a:lnTo>
                    <a:pt x="2911983" y="87122"/>
                  </a:lnTo>
                  <a:lnTo>
                    <a:pt x="2934335" y="123571"/>
                  </a:lnTo>
                  <a:lnTo>
                    <a:pt x="2957957" y="155321"/>
                  </a:lnTo>
                  <a:lnTo>
                    <a:pt x="2989199" y="192786"/>
                  </a:lnTo>
                  <a:lnTo>
                    <a:pt x="3014599" y="221234"/>
                  </a:lnTo>
                  <a:lnTo>
                    <a:pt x="3044063" y="252730"/>
                  </a:lnTo>
                  <a:lnTo>
                    <a:pt x="3078721" y="288417"/>
                  </a:lnTo>
                  <a:lnTo>
                    <a:pt x="3136646" y="346075"/>
                  </a:lnTo>
                  <a:lnTo>
                    <a:pt x="3228594" y="434340"/>
                  </a:lnTo>
                  <a:lnTo>
                    <a:pt x="3306572" y="507365"/>
                  </a:lnTo>
                  <a:lnTo>
                    <a:pt x="3450717" y="639953"/>
                  </a:lnTo>
                  <a:lnTo>
                    <a:pt x="3984752" y="1120013"/>
                  </a:lnTo>
                  <a:lnTo>
                    <a:pt x="4001770" y="1100963"/>
                  </a:lnTo>
                  <a:close/>
                </a:path>
                <a:path w="4094479" h="2505710">
                  <a:moveTo>
                    <a:pt x="4015867" y="1318514"/>
                  </a:moveTo>
                  <a:lnTo>
                    <a:pt x="1773174" y="1952498"/>
                  </a:lnTo>
                  <a:lnTo>
                    <a:pt x="1187323" y="2138045"/>
                  </a:lnTo>
                  <a:lnTo>
                    <a:pt x="1071499" y="2177288"/>
                  </a:lnTo>
                  <a:lnTo>
                    <a:pt x="945896" y="2221611"/>
                  </a:lnTo>
                  <a:lnTo>
                    <a:pt x="840232" y="2261235"/>
                  </a:lnTo>
                  <a:lnTo>
                    <a:pt x="803275" y="2275840"/>
                  </a:lnTo>
                  <a:lnTo>
                    <a:pt x="737743" y="2303145"/>
                  </a:lnTo>
                  <a:lnTo>
                    <a:pt x="695452" y="2321941"/>
                  </a:lnTo>
                  <a:lnTo>
                    <a:pt x="658495" y="2339594"/>
                  </a:lnTo>
                  <a:lnTo>
                    <a:pt x="617347" y="2361184"/>
                  </a:lnTo>
                  <a:lnTo>
                    <a:pt x="584200" y="2380869"/>
                  </a:lnTo>
                  <a:lnTo>
                    <a:pt x="547878" y="2407793"/>
                  </a:lnTo>
                  <a:lnTo>
                    <a:pt x="532460" y="2428710"/>
                  </a:lnTo>
                  <a:lnTo>
                    <a:pt x="505206" y="2423287"/>
                  </a:lnTo>
                  <a:lnTo>
                    <a:pt x="527685" y="2505456"/>
                  </a:lnTo>
                  <a:lnTo>
                    <a:pt x="579882" y="2438146"/>
                  </a:lnTo>
                  <a:lnTo>
                    <a:pt x="557898" y="2433777"/>
                  </a:lnTo>
                  <a:lnTo>
                    <a:pt x="558380" y="2432647"/>
                  </a:lnTo>
                  <a:lnTo>
                    <a:pt x="562698" y="2428710"/>
                  </a:lnTo>
                  <a:lnTo>
                    <a:pt x="564476" y="2427097"/>
                  </a:lnTo>
                  <a:lnTo>
                    <a:pt x="564896" y="2426716"/>
                  </a:lnTo>
                  <a:lnTo>
                    <a:pt x="564388" y="2427097"/>
                  </a:lnTo>
                  <a:lnTo>
                    <a:pt x="573824" y="2419350"/>
                  </a:lnTo>
                  <a:lnTo>
                    <a:pt x="574294" y="2418969"/>
                  </a:lnTo>
                  <a:lnTo>
                    <a:pt x="573659" y="2419350"/>
                  </a:lnTo>
                  <a:lnTo>
                    <a:pt x="585343" y="2410714"/>
                  </a:lnTo>
                  <a:lnTo>
                    <a:pt x="584962" y="2411095"/>
                  </a:lnTo>
                  <a:lnTo>
                    <a:pt x="585508" y="2410714"/>
                  </a:lnTo>
                  <a:lnTo>
                    <a:pt x="598297" y="2401951"/>
                  </a:lnTo>
                  <a:lnTo>
                    <a:pt x="597789" y="2402332"/>
                  </a:lnTo>
                  <a:lnTo>
                    <a:pt x="598398" y="2401951"/>
                  </a:lnTo>
                  <a:lnTo>
                    <a:pt x="612813" y="2393061"/>
                  </a:lnTo>
                  <a:lnTo>
                    <a:pt x="613029" y="2392934"/>
                  </a:lnTo>
                  <a:lnTo>
                    <a:pt x="612648" y="2393061"/>
                  </a:lnTo>
                  <a:lnTo>
                    <a:pt x="629564" y="2383409"/>
                  </a:lnTo>
                  <a:lnTo>
                    <a:pt x="629793" y="2383282"/>
                  </a:lnTo>
                  <a:lnTo>
                    <a:pt x="648716" y="2373122"/>
                  </a:lnTo>
                  <a:lnTo>
                    <a:pt x="648589" y="2373122"/>
                  </a:lnTo>
                  <a:lnTo>
                    <a:pt x="659130" y="2367788"/>
                  </a:lnTo>
                  <a:lnTo>
                    <a:pt x="659003" y="2367788"/>
                  </a:lnTo>
                  <a:lnTo>
                    <a:pt x="669925" y="2362327"/>
                  </a:lnTo>
                  <a:lnTo>
                    <a:pt x="669671" y="2362327"/>
                  </a:lnTo>
                  <a:lnTo>
                    <a:pt x="681355" y="2356739"/>
                  </a:lnTo>
                  <a:lnTo>
                    <a:pt x="681228" y="2356739"/>
                  </a:lnTo>
                  <a:lnTo>
                    <a:pt x="693420" y="2351024"/>
                  </a:lnTo>
                  <a:lnTo>
                    <a:pt x="706120" y="2344928"/>
                  </a:lnTo>
                  <a:lnTo>
                    <a:pt x="705993" y="2345055"/>
                  </a:lnTo>
                  <a:lnTo>
                    <a:pt x="706272" y="2344928"/>
                  </a:lnTo>
                  <a:lnTo>
                    <a:pt x="733298" y="2332736"/>
                  </a:lnTo>
                  <a:lnTo>
                    <a:pt x="733171" y="2332863"/>
                  </a:lnTo>
                  <a:lnTo>
                    <a:pt x="733463" y="2332736"/>
                  </a:lnTo>
                  <a:lnTo>
                    <a:pt x="763143" y="2319909"/>
                  </a:lnTo>
                  <a:lnTo>
                    <a:pt x="763016" y="2319909"/>
                  </a:lnTo>
                  <a:lnTo>
                    <a:pt x="795528" y="2306447"/>
                  </a:lnTo>
                  <a:lnTo>
                    <a:pt x="795401" y="2306447"/>
                  </a:lnTo>
                  <a:lnTo>
                    <a:pt x="812800" y="2299462"/>
                  </a:lnTo>
                  <a:lnTo>
                    <a:pt x="812673" y="2299462"/>
                  </a:lnTo>
                  <a:lnTo>
                    <a:pt x="849503" y="2284857"/>
                  </a:lnTo>
                  <a:lnTo>
                    <a:pt x="849376" y="2284984"/>
                  </a:lnTo>
                  <a:lnTo>
                    <a:pt x="849706" y="2284857"/>
                  </a:lnTo>
                  <a:lnTo>
                    <a:pt x="889254" y="2269744"/>
                  </a:lnTo>
                  <a:lnTo>
                    <a:pt x="889127" y="2269744"/>
                  </a:lnTo>
                  <a:lnTo>
                    <a:pt x="954532" y="2245487"/>
                  </a:lnTo>
                  <a:lnTo>
                    <a:pt x="1002157" y="2228342"/>
                  </a:lnTo>
                  <a:lnTo>
                    <a:pt x="1002030" y="2228469"/>
                  </a:lnTo>
                  <a:lnTo>
                    <a:pt x="1002385" y="2228342"/>
                  </a:lnTo>
                  <a:lnTo>
                    <a:pt x="1135888" y="2182114"/>
                  </a:lnTo>
                  <a:lnTo>
                    <a:pt x="1135888" y="2182241"/>
                  </a:lnTo>
                  <a:lnTo>
                    <a:pt x="1136256" y="2182114"/>
                  </a:lnTo>
                  <a:lnTo>
                    <a:pt x="1195451" y="2162175"/>
                  </a:lnTo>
                  <a:lnTo>
                    <a:pt x="1195324" y="2162175"/>
                  </a:lnTo>
                  <a:lnTo>
                    <a:pt x="1324229" y="2120011"/>
                  </a:lnTo>
                  <a:lnTo>
                    <a:pt x="1324102" y="2120011"/>
                  </a:lnTo>
                  <a:lnTo>
                    <a:pt x="1465326" y="2074926"/>
                  </a:lnTo>
                  <a:lnTo>
                    <a:pt x="1465199" y="2074926"/>
                  </a:lnTo>
                  <a:lnTo>
                    <a:pt x="1617599" y="2027047"/>
                  </a:lnTo>
                  <a:lnTo>
                    <a:pt x="1617599" y="2027174"/>
                  </a:lnTo>
                  <a:lnTo>
                    <a:pt x="1618005" y="2027047"/>
                  </a:lnTo>
                  <a:lnTo>
                    <a:pt x="4015867" y="1318514"/>
                  </a:lnTo>
                  <a:close/>
                </a:path>
                <a:path w="4094479" h="2505710">
                  <a:moveTo>
                    <a:pt x="4071366" y="1362710"/>
                  </a:moveTo>
                  <a:lnTo>
                    <a:pt x="3716528" y="1615313"/>
                  </a:lnTo>
                  <a:lnTo>
                    <a:pt x="3465957" y="1820672"/>
                  </a:lnTo>
                  <a:lnTo>
                    <a:pt x="3408299" y="1869059"/>
                  </a:lnTo>
                  <a:lnTo>
                    <a:pt x="3352927" y="1915922"/>
                  </a:lnTo>
                  <a:lnTo>
                    <a:pt x="3300349" y="1961134"/>
                  </a:lnTo>
                  <a:lnTo>
                    <a:pt x="3250692" y="2004568"/>
                  </a:lnTo>
                  <a:lnTo>
                    <a:pt x="3204210" y="2046097"/>
                  </a:lnTo>
                  <a:lnTo>
                    <a:pt x="3161157" y="2085467"/>
                  </a:lnTo>
                  <a:lnTo>
                    <a:pt x="3121787" y="2122678"/>
                  </a:lnTo>
                  <a:lnTo>
                    <a:pt x="3069717" y="2174113"/>
                  </a:lnTo>
                  <a:lnTo>
                    <a:pt x="3039618" y="2205736"/>
                  </a:lnTo>
                  <a:lnTo>
                    <a:pt x="3012694" y="2235327"/>
                  </a:lnTo>
                  <a:lnTo>
                    <a:pt x="2978150" y="2276221"/>
                  </a:lnTo>
                  <a:lnTo>
                    <a:pt x="2949575" y="2313559"/>
                  </a:lnTo>
                  <a:lnTo>
                    <a:pt x="2926207" y="2347849"/>
                  </a:lnTo>
                  <a:lnTo>
                    <a:pt x="2901950" y="2389378"/>
                  </a:lnTo>
                  <a:lnTo>
                    <a:pt x="2885262" y="2424823"/>
                  </a:lnTo>
                  <a:lnTo>
                    <a:pt x="2861183" y="2415540"/>
                  </a:lnTo>
                  <a:lnTo>
                    <a:pt x="2869311" y="2500376"/>
                  </a:lnTo>
                  <a:lnTo>
                    <a:pt x="2932303" y="2442972"/>
                  </a:lnTo>
                  <a:lnTo>
                    <a:pt x="2908998" y="2433980"/>
                  </a:lnTo>
                  <a:lnTo>
                    <a:pt x="2912859" y="2424823"/>
                  </a:lnTo>
                  <a:lnTo>
                    <a:pt x="2915259" y="2419146"/>
                  </a:lnTo>
                  <a:lnTo>
                    <a:pt x="2924225" y="2401443"/>
                  </a:lnTo>
                  <a:lnTo>
                    <a:pt x="2924429" y="2401062"/>
                  </a:lnTo>
                  <a:lnTo>
                    <a:pt x="2924175" y="2401443"/>
                  </a:lnTo>
                  <a:lnTo>
                    <a:pt x="2935224" y="2381631"/>
                  </a:lnTo>
                  <a:lnTo>
                    <a:pt x="2934970" y="2382139"/>
                  </a:lnTo>
                  <a:lnTo>
                    <a:pt x="2935274" y="2381631"/>
                  </a:lnTo>
                  <a:lnTo>
                    <a:pt x="2947797" y="2361311"/>
                  </a:lnTo>
                  <a:lnTo>
                    <a:pt x="2962097" y="2339848"/>
                  </a:lnTo>
                  <a:lnTo>
                    <a:pt x="2962275" y="2339594"/>
                  </a:lnTo>
                  <a:lnTo>
                    <a:pt x="2962021" y="2339848"/>
                  </a:lnTo>
                  <a:lnTo>
                    <a:pt x="2970174" y="2328545"/>
                  </a:lnTo>
                  <a:lnTo>
                    <a:pt x="2970276" y="2328418"/>
                  </a:lnTo>
                  <a:lnTo>
                    <a:pt x="2970149" y="2328545"/>
                  </a:lnTo>
                  <a:lnTo>
                    <a:pt x="2978912" y="2316607"/>
                  </a:lnTo>
                  <a:lnTo>
                    <a:pt x="2978785" y="2316861"/>
                  </a:lnTo>
                  <a:lnTo>
                    <a:pt x="2978975" y="2316607"/>
                  </a:lnTo>
                  <a:lnTo>
                    <a:pt x="2987954" y="2304796"/>
                  </a:lnTo>
                  <a:lnTo>
                    <a:pt x="2988056" y="2304669"/>
                  </a:lnTo>
                  <a:lnTo>
                    <a:pt x="2987929" y="2304796"/>
                  </a:lnTo>
                  <a:lnTo>
                    <a:pt x="2997962" y="2292223"/>
                  </a:lnTo>
                  <a:lnTo>
                    <a:pt x="2997962" y="2292350"/>
                  </a:lnTo>
                  <a:lnTo>
                    <a:pt x="2998063" y="2292223"/>
                  </a:lnTo>
                  <a:lnTo>
                    <a:pt x="3008515" y="2279396"/>
                  </a:lnTo>
                  <a:lnTo>
                    <a:pt x="3008630" y="2279269"/>
                  </a:lnTo>
                  <a:lnTo>
                    <a:pt x="3008503" y="2279396"/>
                  </a:lnTo>
                  <a:lnTo>
                    <a:pt x="3019933" y="2265934"/>
                  </a:lnTo>
                  <a:lnTo>
                    <a:pt x="3019806" y="2265934"/>
                  </a:lnTo>
                  <a:lnTo>
                    <a:pt x="3031871" y="2251964"/>
                  </a:lnTo>
                  <a:lnTo>
                    <a:pt x="3031744" y="2252218"/>
                  </a:lnTo>
                  <a:lnTo>
                    <a:pt x="3031960" y="2251964"/>
                  </a:lnTo>
                  <a:lnTo>
                    <a:pt x="3044583" y="2237867"/>
                  </a:lnTo>
                  <a:lnTo>
                    <a:pt x="3058160" y="2223008"/>
                  </a:lnTo>
                  <a:lnTo>
                    <a:pt x="3072638" y="2207768"/>
                  </a:lnTo>
                  <a:lnTo>
                    <a:pt x="3072511" y="2207768"/>
                  </a:lnTo>
                  <a:lnTo>
                    <a:pt x="3087878" y="2191893"/>
                  </a:lnTo>
                  <a:lnTo>
                    <a:pt x="3104134" y="2175510"/>
                  </a:lnTo>
                  <a:lnTo>
                    <a:pt x="3121279" y="2158492"/>
                  </a:lnTo>
                  <a:lnTo>
                    <a:pt x="3121279" y="2158619"/>
                  </a:lnTo>
                  <a:lnTo>
                    <a:pt x="3121406" y="2158492"/>
                  </a:lnTo>
                  <a:lnTo>
                    <a:pt x="3139440" y="2140966"/>
                  </a:lnTo>
                  <a:lnTo>
                    <a:pt x="3158490" y="2122805"/>
                  </a:lnTo>
                  <a:lnTo>
                    <a:pt x="3178556" y="2104009"/>
                  </a:lnTo>
                  <a:lnTo>
                    <a:pt x="3199511" y="2084832"/>
                  </a:lnTo>
                  <a:lnTo>
                    <a:pt x="3199384" y="2084832"/>
                  </a:lnTo>
                  <a:lnTo>
                    <a:pt x="3221355" y="2065020"/>
                  </a:lnTo>
                  <a:lnTo>
                    <a:pt x="3221228" y="2065020"/>
                  </a:lnTo>
                  <a:lnTo>
                    <a:pt x="3244088" y="2044573"/>
                  </a:lnTo>
                  <a:lnTo>
                    <a:pt x="3243961" y="2044573"/>
                  </a:lnTo>
                  <a:lnTo>
                    <a:pt x="3267583" y="2023618"/>
                  </a:lnTo>
                  <a:lnTo>
                    <a:pt x="3267456" y="2023618"/>
                  </a:lnTo>
                  <a:lnTo>
                    <a:pt x="3316986" y="1980311"/>
                  </a:lnTo>
                  <a:lnTo>
                    <a:pt x="3316986" y="1980438"/>
                  </a:lnTo>
                  <a:lnTo>
                    <a:pt x="3317125" y="1980311"/>
                  </a:lnTo>
                  <a:lnTo>
                    <a:pt x="3342894" y="1957959"/>
                  </a:lnTo>
                  <a:lnTo>
                    <a:pt x="3342894" y="1958086"/>
                  </a:lnTo>
                  <a:lnTo>
                    <a:pt x="3343033" y="1957959"/>
                  </a:lnTo>
                  <a:lnTo>
                    <a:pt x="3369437" y="1935226"/>
                  </a:lnTo>
                  <a:lnTo>
                    <a:pt x="3369437" y="1935353"/>
                  </a:lnTo>
                  <a:lnTo>
                    <a:pt x="3369576" y="1935226"/>
                  </a:lnTo>
                  <a:lnTo>
                    <a:pt x="3424682" y="1888490"/>
                  </a:lnTo>
                  <a:lnTo>
                    <a:pt x="3424555" y="1888490"/>
                  </a:lnTo>
                  <a:lnTo>
                    <a:pt x="3482340" y="1840230"/>
                  </a:lnTo>
                  <a:lnTo>
                    <a:pt x="3482213" y="1840230"/>
                  </a:lnTo>
                  <a:lnTo>
                    <a:pt x="3542030" y="1790573"/>
                  </a:lnTo>
                  <a:lnTo>
                    <a:pt x="3542030" y="1790700"/>
                  </a:lnTo>
                  <a:lnTo>
                    <a:pt x="3542182" y="1790573"/>
                  </a:lnTo>
                  <a:lnTo>
                    <a:pt x="3667506" y="1687957"/>
                  </a:lnTo>
                  <a:lnTo>
                    <a:pt x="3667379" y="1687957"/>
                  </a:lnTo>
                  <a:lnTo>
                    <a:pt x="4071366" y="1362710"/>
                  </a:lnTo>
                  <a:close/>
                </a:path>
                <a:path w="4094479" h="2505710">
                  <a:moveTo>
                    <a:pt x="4094099" y="1050036"/>
                  </a:moveTo>
                  <a:lnTo>
                    <a:pt x="4049141" y="941197"/>
                  </a:lnTo>
                  <a:lnTo>
                    <a:pt x="4027043" y="887095"/>
                  </a:lnTo>
                  <a:lnTo>
                    <a:pt x="4005072" y="833755"/>
                  </a:lnTo>
                  <a:lnTo>
                    <a:pt x="3983736" y="780923"/>
                  </a:lnTo>
                  <a:lnTo>
                    <a:pt x="3962958" y="729107"/>
                  </a:lnTo>
                  <a:lnTo>
                    <a:pt x="3962908" y="728980"/>
                  </a:lnTo>
                  <a:lnTo>
                    <a:pt x="3962908" y="729107"/>
                  </a:lnTo>
                  <a:lnTo>
                    <a:pt x="3942715" y="678180"/>
                  </a:lnTo>
                  <a:lnTo>
                    <a:pt x="3923284" y="628523"/>
                  </a:lnTo>
                  <a:lnTo>
                    <a:pt x="3904780" y="580263"/>
                  </a:lnTo>
                  <a:lnTo>
                    <a:pt x="3904742" y="580136"/>
                  </a:lnTo>
                  <a:lnTo>
                    <a:pt x="3904742" y="580263"/>
                  </a:lnTo>
                  <a:lnTo>
                    <a:pt x="3887216" y="533527"/>
                  </a:lnTo>
                  <a:lnTo>
                    <a:pt x="3870871" y="488569"/>
                  </a:lnTo>
                  <a:lnTo>
                    <a:pt x="3870833" y="488442"/>
                  </a:lnTo>
                  <a:lnTo>
                    <a:pt x="3870833" y="488569"/>
                  </a:lnTo>
                  <a:lnTo>
                    <a:pt x="3855758" y="445516"/>
                  </a:lnTo>
                  <a:lnTo>
                    <a:pt x="3855720" y="445389"/>
                  </a:lnTo>
                  <a:lnTo>
                    <a:pt x="3855720" y="445516"/>
                  </a:lnTo>
                  <a:lnTo>
                    <a:pt x="3841915" y="404368"/>
                  </a:lnTo>
                  <a:lnTo>
                    <a:pt x="3841877" y="404241"/>
                  </a:lnTo>
                  <a:lnTo>
                    <a:pt x="3841877" y="404368"/>
                  </a:lnTo>
                  <a:lnTo>
                    <a:pt x="3835565" y="384810"/>
                  </a:lnTo>
                  <a:lnTo>
                    <a:pt x="3835527" y="384683"/>
                  </a:lnTo>
                  <a:lnTo>
                    <a:pt x="3835527" y="384810"/>
                  </a:lnTo>
                  <a:lnTo>
                    <a:pt x="3829596" y="365633"/>
                  </a:lnTo>
                  <a:lnTo>
                    <a:pt x="3829558" y="365506"/>
                  </a:lnTo>
                  <a:lnTo>
                    <a:pt x="3829558" y="365633"/>
                  </a:lnTo>
                  <a:lnTo>
                    <a:pt x="3823919" y="347345"/>
                  </a:lnTo>
                  <a:lnTo>
                    <a:pt x="3823906" y="347218"/>
                  </a:lnTo>
                  <a:lnTo>
                    <a:pt x="3823970" y="347345"/>
                  </a:lnTo>
                  <a:lnTo>
                    <a:pt x="3823893" y="347091"/>
                  </a:lnTo>
                  <a:lnTo>
                    <a:pt x="3818763" y="329311"/>
                  </a:lnTo>
                  <a:lnTo>
                    <a:pt x="3813962" y="312166"/>
                  </a:lnTo>
                  <a:lnTo>
                    <a:pt x="3813937" y="312039"/>
                  </a:lnTo>
                  <a:lnTo>
                    <a:pt x="3813937" y="312166"/>
                  </a:lnTo>
                  <a:lnTo>
                    <a:pt x="3809682" y="295783"/>
                  </a:lnTo>
                  <a:lnTo>
                    <a:pt x="3809619" y="295529"/>
                  </a:lnTo>
                  <a:lnTo>
                    <a:pt x="3809619" y="295783"/>
                  </a:lnTo>
                  <a:lnTo>
                    <a:pt x="3805834" y="279908"/>
                  </a:lnTo>
                  <a:lnTo>
                    <a:pt x="3805809" y="279781"/>
                  </a:lnTo>
                  <a:lnTo>
                    <a:pt x="3805809" y="279908"/>
                  </a:lnTo>
                  <a:lnTo>
                    <a:pt x="3802303" y="264795"/>
                  </a:lnTo>
                  <a:lnTo>
                    <a:pt x="3802303" y="264668"/>
                  </a:lnTo>
                  <a:lnTo>
                    <a:pt x="3802380" y="264795"/>
                  </a:lnTo>
                  <a:lnTo>
                    <a:pt x="3802316" y="264541"/>
                  </a:lnTo>
                  <a:lnTo>
                    <a:pt x="3799281" y="250444"/>
                  </a:lnTo>
                  <a:lnTo>
                    <a:pt x="3799205" y="250063"/>
                  </a:lnTo>
                  <a:lnTo>
                    <a:pt x="3799205" y="250444"/>
                  </a:lnTo>
                  <a:lnTo>
                    <a:pt x="3796550" y="236474"/>
                  </a:lnTo>
                  <a:lnTo>
                    <a:pt x="3796639" y="236347"/>
                  </a:lnTo>
                  <a:lnTo>
                    <a:pt x="3794417" y="223393"/>
                  </a:lnTo>
                  <a:lnTo>
                    <a:pt x="3794379" y="223139"/>
                  </a:lnTo>
                  <a:lnTo>
                    <a:pt x="3794379" y="223393"/>
                  </a:lnTo>
                  <a:lnTo>
                    <a:pt x="3792524" y="210820"/>
                  </a:lnTo>
                  <a:lnTo>
                    <a:pt x="3792474" y="210439"/>
                  </a:lnTo>
                  <a:lnTo>
                    <a:pt x="3792474" y="210820"/>
                  </a:lnTo>
                  <a:lnTo>
                    <a:pt x="3789743" y="187325"/>
                  </a:lnTo>
                  <a:lnTo>
                    <a:pt x="3789680" y="186690"/>
                  </a:lnTo>
                  <a:lnTo>
                    <a:pt x="3789680" y="187325"/>
                  </a:lnTo>
                  <a:lnTo>
                    <a:pt x="3788359" y="166497"/>
                  </a:lnTo>
                  <a:lnTo>
                    <a:pt x="3788283" y="165989"/>
                  </a:lnTo>
                  <a:lnTo>
                    <a:pt x="3788181" y="145669"/>
                  </a:lnTo>
                  <a:lnTo>
                    <a:pt x="3788918" y="127889"/>
                  </a:lnTo>
                  <a:lnTo>
                    <a:pt x="3788918" y="128778"/>
                  </a:lnTo>
                  <a:lnTo>
                    <a:pt x="3789007" y="127889"/>
                  </a:lnTo>
                  <a:lnTo>
                    <a:pt x="3790810" y="111899"/>
                  </a:lnTo>
                  <a:lnTo>
                    <a:pt x="3793325" y="97790"/>
                  </a:lnTo>
                  <a:lnTo>
                    <a:pt x="3793490" y="96901"/>
                  </a:lnTo>
                  <a:lnTo>
                    <a:pt x="3793236" y="97790"/>
                  </a:lnTo>
                  <a:lnTo>
                    <a:pt x="3796639" y="84505"/>
                  </a:lnTo>
                  <a:lnTo>
                    <a:pt x="3796766" y="84239"/>
                  </a:lnTo>
                  <a:lnTo>
                    <a:pt x="3819779" y="94488"/>
                  </a:lnTo>
                  <a:lnTo>
                    <a:pt x="3819309" y="84239"/>
                  </a:lnTo>
                  <a:lnTo>
                    <a:pt x="3815969" y="9398"/>
                  </a:lnTo>
                  <a:lnTo>
                    <a:pt x="3750183" y="63500"/>
                  </a:lnTo>
                  <a:lnTo>
                    <a:pt x="3773563" y="73914"/>
                  </a:lnTo>
                  <a:lnTo>
                    <a:pt x="3772535" y="76327"/>
                  </a:lnTo>
                  <a:lnTo>
                    <a:pt x="3768471" y="92075"/>
                  </a:lnTo>
                  <a:lnTo>
                    <a:pt x="3765550" y="108585"/>
                  </a:lnTo>
                  <a:lnTo>
                    <a:pt x="3763645" y="126365"/>
                  </a:lnTo>
                  <a:lnTo>
                    <a:pt x="3762756" y="145669"/>
                  </a:lnTo>
                  <a:lnTo>
                    <a:pt x="3762883" y="166497"/>
                  </a:lnTo>
                  <a:lnTo>
                    <a:pt x="3767328" y="213995"/>
                  </a:lnTo>
                  <a:lnTo>
                    <a:pt x="3774313" y="255270"/>
                  </a:lnTo>
                  <a:lnTo>
                    <a:pt x="3784981" y="301879"/>
                  </a:lnTo>
                  <a:lnTo>
                    <a:pt x="3799586" y="354330"/>
                  </a:lnTo>
                  <a:lnTo>
                    <a:pt x="3811270" y="392430"/>
                  </a:lnTo>
                  <a:lnTo>
                    <a:pt x="3831717" y="453644"/>
                  </a:lnTo>
                  <a:lnTo>
                    <a:pt x="3846957" y="497078"/>
                  </a:lnTo>
                  <a:lnTo>
                    <a:pt x="3863467" y="542290"/>
                  </a:lnTo>
                  <a:lnTo>
                    <a:pt x="3880993" y="589153"/>
                  </a:lnTo>
                  <a:lnTo>
                    <a:pt x="3899535" y="637667"/>
                  </a:lnTo>
                  <a:lnTo>
                    <a:pt x="3919093" y="687451"/>
                  </a:lnTo>
                  <a:lnTo>
                    <a:pt x="3939286" y="738505"/>
                  </a:lnTo>
                  <a:lnTo>
                    <a:pt x="3960114" y="790448"/>
                  </a:lnTo>
                  <a:lnTo>
                    <a:pt x="3981577" y="843280"/>
                  </a:lnTo>
                  <a:lnTo>
                    <a:pt x="4003548" y="896874"/>
                  </a:lnTo>
                  <a:lnTo>
                    <a:pt x="4070731" y="1059688"/>
                  </a:lnTo>
                  <a:lnTo>
                    <a:pt x="4094099" y="1050036"/>
                  </a:lnTo>
                  <a:close/>
                </a:path>
              </a:pathLst>
            </a:custGeom>
            <a:solidFill>
              <a:srgbClr val="1FE2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7939263" y="1224506"/>
            <a:ext cx="2822575" cy="3736975"/>
            <a:chOff x="7939263" y="1224506"/>
            <a:chExt cx="2822575" cy="3736975"/>
          </a:xfrm>
        </p:grpSpPr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939263" y="1224506"/>
              <a:ext cx="2822477" cy="3736903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950708" y="1235963"/>
              <a:ext cx="2753105" cy="3667505"/>
            </a:xfrm>
            <a:prstGeom prst="rect">
              <a:avLst/>
            </a:prstGeom>
          </p:spPr>
        </p:pic>
      </p:grpSp>
      <p:sp>
        <p:nvSpPr>
          <p:cNvPr id="12" name="object 12"/>
          <p:cNvSpPr/>
          <p:nvPr/>
        </p:nvSpPr>
        <p:spPr>
          <a:xfrm>
            <a:off x="7470178" y="1231645"/>
            <a:ext cx="259715" cy="3898900"/>
          </a:xfrm>
          <a:custGeom>
            <a:avLst/>
            <a:gdLst/>
            <a:ahLst/>
            <a:cxnLst/>
            <a:rect l="l" t="t" r="r" b="b"/>
            <a:pathLst>
              <a:path w="259715" h="3898900">
                <a:moveTo>
                  <a:pt x="259257" y="3886200"/>
                </a:moveTo>
                <a:lnTo>
                  <a:pt x="190792" y="3886200"/>
                </a:lnTo>
                <a:lnTo>
                  <a:pt x="196659" y="3898900"/>
                </a:lnTo>
                <a:lnTo>
                  <a:pt x="259080" y="3898900"/>
                </a:lnTo>
                <a:lnTo>
                  <a:pt x="259257" y="3886200"/>
                </a:lnTo>
                <a:close/>
              </a:path>
              <a:path w="259715" h="3898900">
                <a:moveTo>
                  <a:pt x="214503" y="3873500"/>
                </a:moveTo>
                <a:lnTo>
                  <a:pt x="169062" y="3873500"/>
                </a:lnTo>
                <a:lnTo>
                  <a:pt x="174205" y="3886200"/>
                </a:lnTo>
                <a:lnTo>
                  <a:pt x="220078" y="3886200"/>
                </a:lnTo>
                <a:lnTo>
                  <a:pt x="214503" y="3873500"/>
                </a:lnTo>
                <a:close/>
              </a:path>
              <a:path w="259715" h="3898900">
                <a:moveTo>
                  <a:pt x="184213" y="3860800"/>
                </a:moveTo>
                <a:lnTo>
                  <a:pt x="150545" y="3860800"/>
                </a:lnTo>
                <a:lnTo>
                  <a:pt x="154838" y="3873500"/>
                </a:lnTo>
                <a:lnTo>
                  <a:pt x="188836" y="3873500"/>
                </a:lnTo>
                <a:lnTo>
                  <a:pt x="184213" y="3860800"/>
                </a:lnTo>
                <a:close/>
              </a:path>
              <a:path w="259715" h="3898900">
                <a:moveTo>
                  <a:pt x="167627" y="3848100"/>
                </a:moveTo>
                <a:lnTo>
                  <a:pt x="139115" y="3848100"/>
                </a:lnTo>
                <a:lnTo>
                  <a:pt x="142671" y="3860800"/>
                </a:lnTo>
                <a:lnTo>
                  <a:pt x="171462" y="3860800"/>
                </a:lnTo>
                <a:lnTo>
                  <a:pt x="167627" y="3848100"/>
                </a:lnTo>
                <a:close/>
              </a:path>
              <a:path w="259715" h="3898900">
                <a:moveTo>
                  <a:pt x="154482" y="3835400"/>
                </a:moveTo>
                <a:lnTo>
                  <a:pt x="132829" y="3835400"/>
                </a:lnTo>
                <a:lnTo>
                  <a:pt x="135826" y="3848100"/>
                </a:lnTo>
                <a:lnTo>
                  <a:pt x="157429" y="3848100"/>
                </a:lnTo>
                <a:lnTo>
                  <a:pt x="154482" y="3835400"/>
                </a:lnTo>
                <a:close/>
              </a:path>
              <a:path w="259715" h="3898900">
                <a:moveTo>
                  <a:pt x="147129" y="3822700"/>
                </a:moveTo>
                <a:lnTo>
                  <a:pt x="125590" y="3822700"/>
                </a:lnTo>
                <a:lnTo>
                  <a:pt x="127685" y="3835400"/>
                </a:lnTo>
                <a:lnTo>
                  <a:pt x="149339" y="3835400"/>
                </a:lnTo>
                <a:lnTo>
                  <a:pt x="147129" y="3822700"/>
                </a:lnTo>
                <a:close/>
              </a:path>
              <a:path w="259715" h="3898900">
                <a:moveTo>
                  <a:pt x="142087" y="3810000"/>
                </a:moveTo>
                <a:lnTo>
                  <a:pt x="122364" y="3810000"/>
                </a:lnTo>
                <a:lnTo>
                  <a:pt x="123812" y="3822700"/>
                </a:lnTo>
                <a:lnTo>
                  <a:pt x="143510" y="3822700"/>
                </a:lnTo>
                <a:lnTo>
                  <a:pt x="142087" y="3810000"/>
                </a:lnTo>
                <a:close/>
              </a:path>
              <a:path w="259715" h="3898900">
                <a:moveTo>
                  <a:pt x="139496" y="3797300"/>
                </a:moveTo>
                <a:lnTo>
                  <a:pt x="120523" y="3797300"/>
                </a:lnTo>
                <a:lnTo>
                  <a:pt x="121259" y="3810000"/>
                </a:lnTo>
                <a:lnTo>
                  <a:pt x="140081" y="3810000"/>
                </a:lnTo>
                <a:lnTo>
                  <a:pt x="139496" y="3797300"/>
                </a:lnTo>
                <a:close/>
              </a:path>
              <a:path w="259715" h="3898900">
                <a:moveTo>
                  <a:pt x="139153" y="2349500"/>
                </a:moveTo>
                <a:lnTo>
                  <a:pt x="120103" y="2349500"/>
                </a:lnTo>
                <a:lnTo>
                  <a:pt x="120103" y="3797300"/>
                </a:lnTo>
                <a:lnTo>
                  <a:pt x="139153" y="3797300"/>
                </a:lnTo>
                <a:lnTo>
                  <a:pt x="139153" y="2349500"/>
                </a:lnTo>
                <a:close/>
              </a:path>
              <a:path w="259715" h="3898900">
                <a:moveTo>
                  <a:pt x="138734" y="2336800"/>
                </a:moveTo>
                <a:lnTo>
                  <a:pt x="119761" y="2336800"/>
                </a:lnTo>
                <a:lnTo>
                  <a:pt x="120065" y="2349500"/>
                </a:lnTo>
                <a:lnTo>
                  <a:pt x="139103" y="2349500"/>
                </a:lnTo>
                <a:lnTo>
                  <a:pt x="138734" y="2336800"/>
                </a:lnTo>
                <a:close/>
              </a:path>
              <a:path w="259715" h="3898900">
                <a:moveTo>
                  <a:pt x="136893" y="2324100"/>
                </a:moveTo>
                <a:lnTo>
                  <a:pt x="117170" y="2324100"/>
                </a:lnTo>
                <a:lnTo>
                  <a:pt x="118313" y="2336800"/>
                </a:lnTo>
                <a:lnTo>
                  <a:pt x="137998" y="2336800"/>
                </a:lnTo>
                <a:lnTo>
                  <a:pt x="136893" y="2324100"/>
                </a:lnTo>
                <a:close/>
              </a:path>
              <a:path w="259715" h="3898900">
                <a:moveTo>
                  <a:pt x="131572" y="2311400"/>
                </a:moveTo>
                <a:lnTo>
                  <a:pt x="112128" y="2311400"/>
                </a:lnTo>
                <a:lnTo>
                  <a:pt x="114071" y="2324100"/>
                </a:lnTo>
                <a:lnTo>
                  <a:pt x="133667" y="2324100"/>
                </a:lnTo>
                <a:lnTo>
                  <a:pt x="131572" y="2311400"/>
                </a:lnTo>
                <a:close/>
              </a:path>
              <a:path w="259715" h="3898900">
                <a:moveTo>
                  <a:pt x="126428" y="2298700"/>
                </a:moveTo>
                <a:lnTo>
                  <a:pt x="104775" y="2298700"/>
                </a:lnTo>
                <a:lnTo>
                  <a:pt x="107467" y="2311400"/>
                </a:lnTo>
                <a:lnTo>
                  <a:pt x="129146" y="2311400"/>
                </a:lnTo>
                <a:lnTo>
                  <a:pt x="126428" y="2298700"/>
                </a:lnTo>
                <a:close/>
              </a:path>
              <a:path w="259715" h="3898900">
                <a:moveTo>
                  <a:pt x="116586" y="2286000"/>
                </a:moveTo>
                <a:lnTo>
                  <a:pt x="91630" y="2286000"/>
                </a:lnTo>
                <a:lnTo>
                  <a:pt x="95250" y="2298700"/>
                </a:lnTo>
                <a:lnTo>
                  <a:pt x="120142" y="2298700"/>
                </a:lnTo>
                <a:lnTo>
                  <a:pt x="116586" y="2286000"/>
                </a:lnTo>
                <a:close/>
              </a:path>
              <a:path w="259715" h="3898900">
                <a:moveTo>
                  <a:pt x="104419" y="2273300"/>
                </a:moveTo>
                <a:lnTo>
                  <a:pt x="75044" y="2273300"/>
                </a:lnTo>
                <a:lnTo>
                  <a:pt x="79489" y="2286000"/>
                </a:lnTo>
                <a:lnTo>
                  <a:pt x="108724" y="2286000"/>
                </a:lnTo>
                <a:lnTo>
                  <a:pt x="104419" y="2273300"/>
                </a:lnTo>
                <a:close/>
              </a:path>
              <a:path w="259715" h="3898900">
                <a:moveTo>
                  <a:pt x="90208" y="2260600"/>
                </a:moveTo>
                <a:lnTo>
                  <a:pt x="50190" y="2260600"/>
                </a:lnTo>
                <a:lnTo>
                  <a:pt x="55486" y="2273300"/>
                </a:lnTo>
                <a:lnTo>
                  <a:pt x="95161" y="2273300"/>
                </a:lnTo>
                <a:lnTo>
                  <a:pt x="90208" y="2260600"/>
                </a:lnTo>
                <a:close/>
              </a:path>
              <a:path w="259715" h="3898900">
                <a:moveTo>
                  <a:pt x="74168" y="2235200"/>
                </a:moveTo>
                <a:lnTo>
                  <a:pt x="0" y="2235200"/>
                </a:lnTo>
                <a:lnTo>
                  <a:pt x="0" y="2260600"/>
                </a:lnTo>
                <a:lnTo>
                  <a:pt x="74180" y="2260600"/>
                </a:lnTo>
                <a:lnTo>
                  <a:pt x="68465" y="2247900"/>
                </a:lnTo>
                <a:lnTo>
                  <a:pt x="74168" y="2235200"/>
                </a:lnTo>
                <a:close/>
              </a:path>
              <a:path w="259715" h="3898900">
                <a:moveTo>
                  <a:pt x="95148" y="2222500"/>
                </a:moveTo>
                <a:lnTo>
                  <a:pt x="55499" y="2222500"/>
                </a:lnTo>
                <a:lnTo>
                  <a:pt x="50203" y="2235200"/>
                </a:lnTo>
                <a:lnTo>
                  <a:pt x="90195" y="2235200"/>
                </a:lnTo>
                <a:lnTo>
                  <a:pt x="95148" y="2222500"/>
                </a:lnTo>
                <a:close/>
              </a:path>
              <a:path w="259715" h="3898900">
                <a:moveTo>
                  <a:pt x="108712" y="2209800"/>
                </a:moveTo>
                <a:lnTo>
                  <a:pt x="79489" y="2209800"/>
                </a:lnTo>
                <a:lnTo>
                  <a:pt x="75044" y="2222500"/>
                </a:lnTo>
                <a:lnTo>
                  <a:pt x="104419" y="2222500"/>
                </a:lnTo>
                <a:lnTo>
                  <a:pt x="108712" y="2209800"/>
                </a:lnTo>
                <a:close/>
              </a:path>
              <a:path w="259715" h="3898900">
                <a:moveTo>
                  <a:pt x="120142" y="2197100"/>
                </a:moveTo>
                <a:lnTo>
                  <a:pt x="95262" y="2197100"/>
                </a:lnTo>
                <a:lnTo>
                  <a:pt x="91630" y="2209800"/>
                </a:lnTo>
                <a:lnTo>
                  <a:pt x="116586" y="2209800"/>
                </a:lnTo>
                <a:lnTo>
                  <a:pt x="120142" y="2197100"/>
                </a:lnTo>
                <a:close/>
              </a:path>
              <a:path w="259715" h="3898900">
                <a:moveTo>
                  <a:pt x="129146" y="2184400"/>
                </a:moveTo>
                <a:lnTo>
                  <a:pt x="107467" y="2184400"/>
                </a:lnTo>
                <a:lnTo>
                  <a:pt x="104775" y="2197100"/>
                </a:lnTo>
                <a:lnTo>
                  <a:pt x="126428" y="2197100"/>
                </a:lnTo>
                <a:lnTo>
                  <a:pt x="129146" y="2184400"/>
                </a:lnTo>
                <a:close/>
              </a:path>
              <a:path w="259715" h="3898900">
                <a:moveTo>
                  <a:pt x="133667" y="2171700"/>
                </a:moveTo>
                <a:lnTo>
                  <a:pt x="114071" y="2171700"/>
                </a:lnTo>
                <a:lnTo>
                  <a:pt x="112128" y="2184400"/>
                </a:lnTo>
                <a:lnTo>
                  <a:pt x="131572" y="2184400"/>
                </a:lnTo>
                <a:lnTo>
                  <a:pt x="133667" y="2171700"/>
                </a:lnTo>
                <a:close/>
              </a:path>
              <a:path w="259715" h="3898900">
                <a:moveTo>
                  <a:pt x="137998" y="2159000"/>
                </a:moveTo>
                <a:lnTo>
                  <a:pt x="118313" y="2159000"/>
                </a:lnTo>
                <a:lnTo>
                  <a:pt x="117170" y="2171700"/>
                </a:lnTo>
                <a:lnTo>
                  <a:pt x="136893" y="2171700"/>
                </a:lnTo>
                <a:lnTo>
                  <a:pt x="137998" y="2159000"/>
                </a:lnTo>
                <a:close/>
              </a:path>
              <a:path w="259715" h="3898900">
                <a:moveTo>
                  <a:pt x="139103" y="2146300"/>
                </a:moveTo>
                <a:lnTo>
                  <a:pt x="120065" y="2146300"/>
                </a:lnTo>
                <a:lnTo>
                  <a:pt x="119761" y="2159000"/>
                </a:lnTo>
                <a:lnTo>
                  <a:pt x="138734" y="2159000"/>
                </a:lnTo>
                <a:lnTo>
                  <a:pt x="139103" y="2146300"/>
                </a:lnTo>
                <a:close/>
              </a:path>
              <a:path w="259715" h="3898900">
                <a:moveTo>
                  <a:pt x="139153" y="114300"/>
                </a:moveTo>
                <a:lnTo>
                  <a:pt x="120103" y="114300"/>
                </a:lnTo>
                <a:lnTo>
                  <a:pt x="120103" y="2146300"/>
                </a:lnTo>
                <a:lnTo>
                  <a:pt x="139153" y="2146300"/>
                </a:lnTo>
                <a:lnTo>
                  <a:pt x="139153" y="114300"/>
                </a:lnTo>
                <a:close/>
              </a:path>
              <a:path w="259715" h="3898900">
                <a:moveTo>
                  <a:pt x="139496" y="101600"/>
                </a:moveTo>
                <a:lnTo>
                  <a:pt x="120523" y="101600"/>
                </a:lnTo>
                <a:lnTo>
                  <a:pt x="120154" y="114300"/>
                </a:lnTo>
                <a:lnTo>
                  <a:pt x="139192" y="114300"/>
                </a:lnTo>
                <a:lnTo>
                  <a:pt x="139496" y="101600"/>
                </a:lnTo>
                <a:close/>
              </a:path>
              <a:path w="259715" h="3898900">
                <a:moveTo>
                  <a:pt x="142087" y="88900"/>
                </a:moveTo>
                <a:lnTo>
                  <a:pt x="122364" y="88900"/>
                </a:lnTo>
                <a:lnTo>
                  <a:pt x="121259" y="101600"/>
                </a:lnTo>
                <a:lnTo>
                  <a:pt x="140944" y="101600"/>
                </a:lnTo>
                <a:lnTo>
                  <a:pt x="142087" y="88900"/>
                </a:lnTo>
                <a:close/>
              </a:path>
              <a:path w="259715" h="3898900">
                <a:moveTo>
                  <a:pt x="147129" y="76200"/>
                </a:moveTo>
                <a:lnTo>
                  <a:pt x="125590" y="76200"/>
                </a:lnTo>
                <a:lnTo>
                  <a:pt x="123812" y="88900"/>
                </a:lnTo>
                <a:lnTo>
                  <a:pt x="145186" y="88900"/>
                </a:lnTo>
                <a:lnTo>
                  <a:pt x="147129" y="76200"/>
                </a:lnTo>
                <a:close/>
              </a:path>
              <a:path w="259715" h="3898900">
                <a:moveTo>
                  <a:pt x="154482" y="63500"/>
                </a:moveTo>
                <a:lnTo>
                  <a:pt x="132829" y="63500"/>
                </a:lnTo>
                <a:lnTo>
                  <a:pt x="130111" y="76200"/>
                </a:lnTo>
                <a:lnTo>
                  <a:pt x="151790" y="76200"/>
                </a:lnTo>
                <a:lnTo>
                  <a:pt x="154482" y="63500"/>
                </a:lnTo>
                <a:close/>
              </a:path>
              <a:path w="259715" h="3898900">
                <a:moveTo>
                  <a:pt x="164007" y="50800"/>
                </a:moveTo>
                <a:lnTo>
                  <a:pt x="139115" y="50800"/>
                </a:lnTo>
                <a:lnTo>
                  <a:pt x="135826" y="63500"/>
                </a:lnTo>
                <a:lnTo>
                  <a:pt x="160604" y="63500"/>
                </a:lnTo>
                <a:lnTo>
                  <a:pt x="164007" y="50800"/>
                </a:lnTo>
                <a:close/>
              </a:path>
              <a:path w="259715" h="3898900">
                <a:moveTo>
                  <a:pt x="179768" y="38100"/>
                </a:moveTo>
                <a:lnTo>
                  <a:pt x="150545" y="38100"/>
                </a:lnTo>
                <a:lnTo>
                  <a:pt x="146481" y="50800"/>
                </a:lnTo>
                <a:lnTo>
                  <a:pt x="175514" y="50800"/>
                </a:lnTo>
                <a:lnTo>
                  <a:pt x="179768" y="38100"/>
                </a:lnTo>
                <a:close/>
              </a:path>
              <a:path w="259715" h="3898900">
                <a:moveTo>
                  <a:pt x="203771" y="25400"/>
                </a:moveTo>
                <a:lnTo>
                  <a:pt x="164109" y="25400"/>
                </a:lnTo>
                <a:lnTo>
                  <a:pt x="159359" y="38100"/>
                </a:lnTo>
                <a:lnTo>
                  <a:pt x="198628" y="38100"/>
                </a:lnTo>
                <a:lnTo>
                  <a:pt x="203771" y="25400"/>
                </a:lnTo>
                <a:close/>
              </a:path>
              <a:path w="259715" h="3898900">
                <a:moveTo>
                  <a:pt x="259080" y="0"/>
                </a:moveTo>
                <a:lnTo>
                  <a:pt x="221653" y="0"/>
                </a:lnTo>
                <a:lnTo>
                  <a:pt x="215188" y="12700"/>
                </a:lnTo>
                <a:lnTo>
                  <a:pt x="185089" y="12700"/>
                </a:lnTo>
                <a:lnTo>
                  <a:pt x="179552" y="25400"/>
                </a:lnTo>
                <a:lnTo>
                  <a:pt x="259257" y="25400"/>
                </a:lnTo>
                <a:lnTo>
                  <a:pt x="259080" y="0"/>
                </a:lnTo>
                <a:close/>
              </a:path>
            </a:pathLst>
          </a:custGeom>
          <a:solidFill>
            <a:srgbClr val="1FE2D7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75710">
              <a:lnSpc>
                <a:spcPct val="100000"/>
              </a:lnSpc>
              <a:spcBef>
                <a:spcPts val="100"/>
              </a:spcBef>
            </a:pPr>
            <a:r>
              <a:rPr b="1" spc="-395" dirty="0">
                <a:latin typeface="DejaVu Sans"/>
                <a:cs typeface="DejaVu Sans"/>
              </a:rPr>
              <a:t>Device</a:t>
            </a:r>
            <a:r>
              <a:rPr spc="-160" dirty="0"/>
              <a:t> </a:t>
            </a:r>
            <a:r>
              <a:rPr b="1" spc="-459" dirty="0">
                <a:latin typeface="DejaVu Sans"/>
                <a:cs typeface="DejaVu Sans"/>
              </a:rPr>
              <a:t>Designer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5646" y="813815"/>
            <a:ext cx="11760708" cy="45720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661406" y="2997685"/>
            <a:ext cx="5455285" cy="3180080"/>
            <a:chOff x="661406" y="2997685"/>
            <a:chExt cx="5455285" cy="318008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1406" y="2997685"/>
              <a:ext cx="5455177" cy="317984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72846" y="3009137"/>
              <a:ext cx="5385815" cy="3110483"/>
            </a:xfrm>
            <a:prstGeom prst="rect">
              <a:avLst/>
            </a:prstGeom>
          </p:spPr>
        </p:pic>
      </p:grpSp>
      <p:grpSp>
        <p:nvGrpSpPr>
          <p:cNvPr id="7" name="object 7"/>
          <p:cNvGrpSpPr/>
          <p:nvPr/>
        </p:nvGrpSpPr>
        <p:grpSpPr>
          <a:xfrm>
            <a:off x="10309751" y="3010625"/>
            <a:ext cx="1211580" cy="2230120"/>
            <a:chOff x="10309751" y="3010625"/>
            <a:chExt cx="1211580" cy="2230120"/>
          </a:xfrm>
        </p:grpSpPr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309751" y="3010625"/>
              <a:ext cx="1211048" cy="222968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321290" y="3022092"/>
              <a:ext cx="1141475" cy="2160269"/>
            </a:xfrm>
            <a:prstGeom prst="rect">
              <a:avLst/>
            </a:prstGeom>
          </p:spPr>
        </p:pic>
      </p:grpSp>
      <p:grpSp>
        <p:nvGrpSpPr>
          <p:cNvPr id="10" name="object 10"/>
          <p:cNvGrpSpPr/>
          <p:nvPr/>
        </p:nvGrpSpPr>
        <p:grpSpPr>
          <a:xfrm>
            <a:off x="6473169" y="3010625"/>
            <a:ext cx="3506470" cy="2230120"/>
            <a:chOff x="6473169" y="3010625"/>
            <a:chExt cx="3506470" cy="2230120"/>
          </a:xfrm>
        </p:grpSpPr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473169" y="3010625"/>
              <a:ext cx="3506003" cy="2229685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484619" y="3022092"/>
              <a:ext cx="3436619" cy="2160269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735077" y="1139877"/>
            <a:ext cx="10541635" cy="1035685"/>
          </a:xfrm>
          <a:prstGeom prst="rect">
            <a:avLst/>
          </a:prstGeom>
        </p:spPr>
        <p:txBody>
          <a:bodyPr vert="horz" wrap="square" lIns="0" tIns="1562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30"/>
              </a:spcBef>
            </a:pPr>
            <a:r>
              <a:rPr sz="1800" spc="-120" dirty="0">
                <a:solidFill>
                  <a:srgbClr val="3F3F3F"/>
                </a:solidFill>
                <a:latin typeface="DejaVu Sans"/>
                <a:cs typeface="DejaVu Sans"/>
              </a:rPr>
              <a:t>The</a:t>
            </a:r>
            <a:r>
              <a:rPr sz="1800" spc="-2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800" b="1" spc="-225" dirty="0">
                <a:solidFill>
                  <a:srgbClr val="3F3F3F"/>
                </a:solidFill>
                <a:latin typeface="DejaVu Sans"/>
                <a:cs typeface="DejaVu Sans"/>
              </a:rPr>
              <a:t>Device</a:t>
            </a:r>
            <a:r>
              <a:rPr sz="1800" spc="-9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800" b="1" spc="-240" dirty="0">
                <a:solidFill>
                  <a:srgbClr val="3F3F3F"/>
                </a:solidFill>
                <a:latin typeface="DejaVu Sans"/>
                <a:cs typeface="DejaVu Sans"/>
              </a:rPr>
              <a:t>Designer</a:t>
            </a:r>
            <a:r>
              <a:rPr sz="1800" spc="-8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800" spc="-135" dirty="0">
                <a:solidFill>
                  <a:srgbClr val="3F3F3F"/>
                </a:solidFill>
                <a:latin typeface="DejaVu Sans"/>
                <a:cs typeface="DejaVu Sans"/>
              </a:rPr>
              <a:t>allows</a:t>
            </a:r>
            <a:r>
              <a:rPr sz="1800" spc="1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800" spc="-130" dirty="0">
                <a:solidFill>
                  <a:srgbClr val="3F3F3F"/>
                </a:solidFill>
                <a:latin typeface="DejaVu Sans"/>
                <a:cs typeface="DejaVu Sans"/>
              </a:rPr>
              <a:t>you</a:t>
            </a:r>
            <a:r>
              <a:rPr sz="1800" spc="2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800" spc="-30" dirty="0">
                <a:solidFill>
                  <a:srgbClr val="3F3F3F"/>
                </a:solidFill>
                <a:latin typeface="DejaVu Sans"/>
                <a:cs typeface="DejaVu Sans"/>
              </a:rPr>
              <a:t>to</a:t>
            </a:r>
            <a:r>
              <a:rPr sz="1800" spc="1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800" spc="-150" dirty="0">
                <a:solidFill>
                  <a:srgbClr val="3F3F3F"/>
                </a:solidFill>
                <a:latin typeface="DejaVu Sans"/>
                <a:cs typeface="DejaVu Sans"/>
              </a:rPr>
              <a:t>create</a:t>
            </a:r>
            <a:r>
              <a:rPr sz="1800" spc="3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800" spc="-175" dirty="0">
                <a:solidFill>
                  <a:srgbClr val="3F3F3F"/>
                </a:solidFill>
                <a:latin typeface="DejaVu Sans"/>
                <a:cs typeface="DejaVu Sans"/>
              </a:rPr>
              <a:t>dashboards</a:t>
            </a:r>
            <a:r>
              <a:rPr sz="1800" spc="2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800" spc="-140" dirty="0">
                <a:solidFill>
                  <a:srgbClr val="3F3F3F"/>
                </a:solidFill>
                <a:latin typeface="DejaVu Sans"/>
                <a:cs typeface="DejaVu Sans"/>
              </a:rPr>
              <a:t>specifically</a:t>
            </a:r>
            <a:r>
              <a:rPr sz="1800" spc="2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800" spc="-150" dirty="0">
                <a:solidFill>
                  <a:srgbClr val="3F3F3F"/>
                </a:solidFill>
                <a:latin typeface="DejaVu Sans"/>
                <a:cs typeface="DejaVu Sans"/>
              </a:rPr>
              <a:t>sized</a:t>
            </a:r>
            <a:r>
              <a:rPr sz="1800" spc="1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800" spc="-190" dirty="0">
                <a:solidFill>
                  <a:srgbClr val="3F3F3F"/>
                </a:solidFill>
                <a:latin typeface="DejaVu Sans"/>
                <a:cs typeface="DejaVu Sans"/>
              </a:rPr>
              <a:t>and</a:t>
            </a:r>
            <a:r>
              <a:rPr sz="1800" spc="3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800" spc="-155" dirty="0">
                <a:solidFill>
                  <a:srgbClr val="3F3F3F"/>
                </a:solidFill>
                <a:latin typeface="DejaVu Sans"/>
                <a:cs typeface="DejaVu Sans"/>
              </a:rPr>
              <a:t>optimized</a:t>
            </a:r>
            <a:r>
              <a:rPr sz="1800" spc="1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800" spc="-35" dirty="0">
                <a:solidFill>
                  <a:srgbClr val="3F3F3F"/>
                </a:solidFill>
                <a:latin typeface="DejaVu Sans"/>
                <a:cs typeface="DejaVu Sans"/>
              </a:rPr>
              <a:t>for</a:t>
            </a:r>
            <a:r>
              <a:rPr sz="1800" spc="1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800" spc="-114" dirty="0">
                <a:solidFill>
                  <a:srgbClr val="3F3F3F"/>
                </a:solidFill>
                <a:latin typeface="DejaVu Sans"/>
                <a:cs typeface="DejaVu Sans"/>
              </a:rPr>
              <a:t>different</a:t>
            </a:r>
            <a:r>
              <a:rPr sz="1800" spc="1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800" spc="-400" dirty="0">
                <a:solidFill>
                  <a:srgbClr val="3F3F3F"/>
                </a:solidFill>
                <a:latin typeface="DejaVu Sans"/>
                <a:cs typeface="DejaVu Sans"/>
              </a:rPr>
              <a:t>devices</a:t>
            </a:r>
            <a:endParaRPr sz="1800">
              <a:latin typeface="DejaVu Sans"/>
              <a:cs typeface="DejaVu Sans"/>
            </a:endParaRPr>
          </a:p>
          <a:p>
            <a:pPr marL="755650" indent="-285750">
              <a:lnSpc>
                <a:spcPts val="1825"/>
              </a:lnSpc>
              <a:spcBef>
                <a:spcPts val="1010"/>
              </a:spcBef>
              <a:buChar char="•"/>
              <a:tabLst>
                <a:tab pos="755015" algn="l"/>
                <a:tab pos="755650" algn="l"/>
              </a:tabLst>
            </a:pPr>
            <a:r>
              <a:rPr sz="1600" spc="-105" dirty="0">
                <a:solidFill>
                  <a:srgbClr val="3F3F3F"/>
                </a:solidFill>
                <a:latin typeface="DejaVu Sans"/>
                <a:cs typeface="DejaVu Sans"/>
              </a:rPr>
              <a:t>The</a:t>
            </a:r>
            <a:r>
              <a:rPr sz="1600" spc="5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114" dirty="0">
                <a:solidFill>
                  <a:srgbClr val="3F3F3F"/>
                </a:solidFill>
                <a:latin typeface="DejaVu Sans"/>
                <a:cs typeface="DejaVu Sans"/>
              </a:rPr>
              <a:t>Default</a:t>
            </a:r>
            <a:r>
              <a:rPr sz="1600" spc="4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150" dirty="0">
                <a:solidFill>
                  <a:srgbClr val="3F3F3F"/>
                </a:solidFill>
                <a:latin typeface="DejaVu Sans"/>
                <a:cs typeface="DejaVu Sans"/>
              </a:rPr>
              <a:t>dashboard</a:t>
            </a:r>
            <a:r>
              <a:rPr sz="1600" spc="-7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130" dirty="0">
                <a:solidFill>
                  <a:srgbClr val="3F3F3F"/>
                </a:solidFill>
                <a:latin typeface="DejaVu Sans"/>
                <a:cs typeface="DejaVu Sans"/>
              </a:rPr>
              <a:t>is</a:t>
            </a:r>
            <a:r>
              <a:rPr sz="1600" spc="-6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140" dirty="0">
                <a:solidFill>
                  <a:srgbClr val="3F3F3F"/>
                </a:solidFill>
                <a:latin typeface="DejaVu Sans"/>
                <a:cs typeface="DejaVu Sans"/>
              </a:rPr>
              <a:t>the</a:t>
            </a:r>
            <a:r>
              <a:rPr sz="1600" spc="-5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180" dirty="0">
                <a:solidFill>
                  <a:srgbClr val="3F3F3F"/>
                </a:solidFill>
                <a:latin typeface="DejaVu Sans"/>
                <a:cs typeface="DejaVu Sans"/>
              </a:rPr>
              <a:t>“parent”</a:t>
            </a:r>
            <a:r>
              <a:rPr sz="1600" spc="-6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130" dirty="0">
                <a:solidFill>
                  <a:srgbClr val="3F3F3F"/>
                </a:solidFill>
                <a:latin typeface="DejaVu Sans"/>
                <a:cs typeface="DejaVu Sans"/>
              </a:rPr>
              <a:t>view</a:t>
            </a:r>
            <a:r>
              <a:rPr sz="1600" spc="-6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120" dirty="0">
                <a:solidFill>
                  <a:srgbClr val="3F3F3F"/>
                </a:solidFill>
                <a:latin typeface="DejaVu Sans"/>
                <a:cs typeface="DejaVu Sans"/>
              </a:rPr>
              <a:t>which</a:t>
            </a:r>
            <a:r>
              <a:rPr sz="1600" spc="-8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130" dirty="0">
                <a:solidFill>
                  <a:srgbClr val="3F3F3F"/>
                </a:solidFill>
                <a:latin typeface="DejaVu Sans"/>
                <a:cs typeface="DejaVu Sans"/>
              </a:rPr>
              <a:t>supports</a:t>
            </a:r>
            <a:r>
              <a:rPr sz="1600" spc="-6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140" dirty="0">
                <a:solidFill>
                  <a:srgbClr val="3F3F3F"/>
                </a:solidFill>
                <a:latin typeface="DejaVu Sans"/>
                <a:cs typeface="DejaVu Sans"/>
              </a:rPr>
              <a:t>desktop,</a:t>
            </a:r>
            <a:r>
              <a:rPr sz="1600" spc="-5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135" dirty="0">
                <a:solidFill>
                  <a:srgbClr val="3F3F3F"/>
                </a:solidFill>
                <a:latin typeface="DejaVu Sans"/>
                <a:cs typeface="DejaVu Sans"/>
              </a:rPr>
              <a:t>tablet</a:t>
            </a:r>
            <a:r>
              <a:rPr sz="1600" spc="-5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170" dirty="0">
                <a:solidFill>
                  <a:srgbClr val="3F3F3F"/>
                </a:solidFill>
                <a:latin typeface="DejaVu Sans"/>
                <a:cs typeface="DejaVu Sans"/>
              </a:rPr>
              <a:t>and</a:t>
            </a:r>
            <a:r>
              <a:rPr sz="1600" spc="-6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140" dirty="0">
                <a:solidFill>
                  <a:srgbClr val="3F3F3F"/>
                </a:solidFill>
                <a:latin typeface="DejaVu Sans"/>
                <a:cs typeface="DejaVu Sans"/>
              </a:rPr>
              <a:t>phone</a:t>
            </a:r>
            <a:r>
              <a:rPr sz="1600" spc="-7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130" dirty="0">
                <a:solidFill>
                  <a:srgbClr val="3F3F3F"/>
                </a:solidFill>
                <a:latin typeface="DejaVu Sans"/>
                <a:cs typeface="DejaVu Sans"/>
              </a:rPr>
              <a:t>views;</a:t>
            </a:r>
            <a:r>
              <a:rPr sz="1600" spc="-6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175" dirty="0">
                <a:solidFill>
                  <a:srgbClr val="3F3F3F"/>
                </a:solidFill>
                <a:latin typeface="DejaVu Sans"/>
                <a:cs typeface="DejaVu Sans"/>
              </a:rPr>
              <a:t>any</a:t>
            </a:r>
            <a:r>
              <a:rPr sz="1600" spc="-7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145" dirty="0">
                <a:solidFill>
                  <a:srgbClr val="3F3F3F"/>
                </a:solidFill>
                <a:latin typeface="DejaVu Sans"/>
                <a:cs typeface="DejaVu Sans"/>
              </a:rPr>
              <a:t>sheet,</a:t>
            </a:r>
            <a:r>
              <a:rPr sz="1600" spc="-6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10" dirty="0">
                <a:solidFill>
                  <a:srgbClr val="3F3F3F"/>
                </a:solidFill>
                <a:latin typeface="DejaVu Sans"/>
                <a:cs typeface="DejaVu Sans"/>
              </a:rPr>
              <a:t>action,</a:t>
            </a:r>
            <a:endParaRPr sz="1600">
              <a:latin typeface="DejaVu Sans"/>
              <a:cs typeface="DejaVu Sans"/>
            </a:endParaRPr>
          </a:p>
          <a:p>
            <a:pPr marL="755650">
              <a:lnSpc>
                <a:spcPts val="1825"/>
              </a:lnSpc>
            </a:pPr>
            <a:r>
              <a:rPr sz="1600" spc="-150" dirty="0">
                <a:solidFill>
                  <a:srgbClr val="3F3F3F"/>
                </a:solidFill>
                <a:latin typeface="DejaVu Sans"/>
                <a:cs typeface="DejaVu Sans"/>
              </a:rPr>
              <a:t>legend,</a:t>
            </a:r>
            <a:r>
              <a:rPr sz="1600" spc="2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20" dirty="0">
                <a:solidFill>
                  <a:srgbClr val="3F3F3F"/>
                </a:solidFill>
                <a:latin typeface="DejaVu Sans"/>
                <a:cs typeface="DejaVu Sans"/>
              </a:rPr>
              <a:t>or</a:t>
            </a:r>
            <a:r>
              <a:rPr sz="1600" spc="-9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110" dirty="0">
                <a:solidFill>
                  <a:srgbClr val="3F3F3F"/>
                </a:solidFill>
                <a:latin typeface="DejaVu Sans"/>
                <a:cs typeface="DejaVu Sans"/>
              </a:rPr>
              <a:t>object</a:t>
            </a:r>
            <a:r>
              <a:rPr sz="1600" spc="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i="1" spc="55" dirty="0">
                <a:solidFill>
                  <a:srgbClr val="3F3F3F"/>
                </a:solidFill>
                <a:latin typeface="Nimbus Roman No9 L"/>
                <a:cs typeface="Nimbus Roman No9 L"/>
              </a:rPr>
              <a:t>must</a:t>
            </a:r>
            <a:r>
              <a:rPr sz="1600" spc="-3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150" dirty="0">
                <a:solidFill>
                  <a:srgbClr val="3F3F3F"/>
                </a:solidFill>
                <a:latin typeface="DejaVu Sans"/>
                <a:cs typeface="DejaVu Sans"/>
              </a:rPr>
              <a:t>exist</a:t>
            </a:r>
            <a:r>
              <a:rPr sz="1600" spc="-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110" dirty="0">
                <a:solidFill>
                  <a:srgbClr val="3F3F3F"/>
                </a:solidFill>
                <a:latin typeface="DejaVu Sans"/>
                <a:cs typeface="DejaVu Sans"/>
              </a:rPr>
              <a:t>in</a:t>
            </a:r>
            <a:r>
              <a:rPr sz="1600" spc="-2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135" dirty="0">
                <a:solidFill>
                  <a:srgbClr val="3F3F3F"/>
                </a:solidFill>
                <a:latin typeface="DejaVu Sans"/>
                <a:cs typeface="DejaVu Sans"/>
              </a:rPr>
              <a:t>the</a:t>
            </a:r>
            <a:r>
              <a:rPr sz="1600" spc="-1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135" dirty="0">
                <a:solidFill>
                  <a:srgbClr val="3F3F3F"/>
                </a:solidFill>
                <a:latin typeface="DejaVu Sans"/>
                <a:cs typeface="DejaVu Sans"/>
              </a:rPr>
              <a:t>default</a:t>
            </a:r>
            <a:r>
              <a:rPr sz="1600" spc="-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170" dirty="0">
                <a:solidFill>
                  <a:srgbClr val="3F3F3F"/>
                </a:solidFill>
                <a:latin typeface="DejaVu Sans"/>
                <a:cs typeface="DejaVu Sans"/>
              </a:rPr>
              <a:t>dashboard</a:t>
            </a:r>
            <a:r>
              <a:rPr sz="1600" spc="-1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90" dirty="0">
                <a:solidFill>
                  <a:srgbClr val="3F3F3F"/>
                </a:solidFill>
                <a:latin typeface="DejaVu Sans"/>
                <a:cs typeface="DejaVu Sans"/>
              </a:rPr>
              <a:t>in</a:t>
            </a:r>
            <a:r>
              <a:rPr sz="1600" spc="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105" dirty="0">
                <a:solidFill>
                  <a:srgbClr val="3F3F3F"/>
                </a:solidFill>
                <a:latin typeface="DejaVu Sans"/>
                <a:cs typeface="DejaVu Sans"/>
              </a:rPr>
              <a:t>order</a:t>
            </a:r>
            <a:r>
              <a:rPr sz="1600" spc="1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30" dirty="0">
                <a:solidFill>
                  <a:srgbClr val="3F3F3F"/>
                </a:solidFill>
                <a:latin typeface="DejaVu Sans"/>
                <a:cs typeface="DejaVu Sans"/>
              </a:rPr>
              <a:t>to</a:t>
            </a:r>
            <a:r>
              <a:rPr sz="1600" spc="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135" dirty="0">
                <a:solidFill>
                  <a:srgbClr val="3F3F3F"/>
                </a:solidFill>
                <a:latin typeface="DejaVu Sans"/>
                <a:cs typeface="DejaVu Sans"/>
              </a:rPr>
              <a:t>be</a:t>
            </a:r>
            <a:r>
              <a:rPr sz="1600" spc="2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155" dirty="0">
                <a:solidFill>
                  <a:srgbClr val="3F3F3F"/>
                </a:solidFill>
                <a:latin typeface="DejaVu Sans"/>
                <a:cs typeface="DejaVu Sans"/>
              </a:rPr>
              <a:t>used</a:t>
            </a:r>
            <a:r>
              <a:rPr sz="1600" spc="3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90" dirty="0">
                <a:solidFill>
                  <a:srgbClr val="3F3F3F"/>
                </a:solidFill>
                <a:latin typeface="DejaVu Sans"/>
                <a:cs typeface="DejaVu Sans"/>
              </a:rPr>
              <a:t>in</a:t>
            </a:r>
            <a:r>
              <a:rPr sz="1600" spc="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125" dirty="0">
                <a:solidFill>
                  <a:srgbClr val="3F3F3F"/>
                </a:solidFill>
                <a:latin typeface="DejaVu Sans"/>
                <a:cs typeface="DejaVu Sans"/>
              </a:rPr>
              <a:t>another</a:t>
            </a:r>
            <a:r>
              <a:rPr sz="160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20" dirty="0">
                <a:solidFill>
                  <a:srgbClr val="3F3F3F"/>
                </a:solidFill>
                <a:latin typeface="DejaVu Sans"/>
                <a:cs typeface="DejaVu Sans"/>
              </a:rPr>
              <a:t>view</a:t>
            </a:r>
            <a:endParaRPr sz="1600">
              <a:latin typeface="DejaVu Sans"/>
              <a:cs typeface="DejaVu San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453378" y="5362702"/>
            <a:ext cx="5108575" cy="178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i="1" spc="-25" dirty="0">
                <a:solidFill>
                  <a:srgbClr val="3F3F3F"/>
                </a:solidFill>
                <a:latin typeface="Nimbus Roman No9 L"/>
                <a:cs typeface="Nimbus Roman No9 L"/>
              </a:rPr>
              <a:t>NOTE:</a:t>
            </a:r>
            <a:r>
              <a:rPr sz="1000" spc="-1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000" i="1" dirty="0">
                <a:solidFill>
                  <a:srgbClr val="3F3F3F"/>
                </a:solidFill>
                <a:latin typeface="Nimbus Roman No9 L"/>
                <a:cs typeface="Nimbus Roman No9 L"/>
              </a:rPr>
              <a:t>To</a:t>
            </a:r>
            <a:r>
              <a:rPr sz="1000" spc="1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000" i="1" dirty="0">
                <a:solidFill>
                  <a:srgbClr val="3F3F3F"/>
                </a:solidFill>
                <a:latin typeface="Nimbus Roman No9 L"/>
                <a:cs typeface="Nimbus Roman No9 L"/>
              </a:rPr>
              <a:t>add</a:t>
            </a:r>
            <a:r>
              <a:rPr sz="1000" spc="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000" i="1" dirty="0">
                <a:solidFill>
                  <a:srgbClr val="3F3F3F"/>
                </a:solidFill>
                <a:latin typeface="Nimbus Roman No9 L"/>
                <a:cs typeface="Nimbus Roman No9 L"/>
              </a:rPr>
              <a:t>a</a:t>
            </a:r>
            <a:r>
              <a:rPr sz="1000" spc="1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000" i="1" dirty="0">
                <a:solidFill>
                  <a:srgbClr val="3F3F3F"/>
                </a:solidFill>
                <a:latin typeface="Nimbus Roman No9 L"/>
                <a:cs typeface="Nimbus Roman No9 L"/>
              </a:rPr>
              <a:t>phone</a:t>
            </a:r>
            <a:r>
              <a:rPr sz="1000" spc="-1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000" i="1" dirty="0">
                <a:solidFill>
                  <a:srgbClr val="3F3F3F"/>
                </a:solidFill>
                <a:latin typeface="Nimbus Roman No9 L"/>
                <a:cs typeface="Nimbus Roman No9 L"/>
              </a:rPr>
              <a:t>layout,</a:t>
            </a:r>
            <a:r>
              <a:rPr sz="100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000" i="1" dirty="0">
                <a:solidFill>
                  <a:srgbClr val="3F3F3F"/>
                </a:solidFill>
                <a:latin typeface="Nimbus Roman No9 L"/>
                <a:cs typeface="Nimbus Roman No9 L"/>
              </a:rPr>
              <a:t>select</a:t>
            </a:r>
            <a:r>
              <a:rPr sz="1000" spc="-2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000" i="1" dirty="0">
                <a:solidFill>
                  <a:srgbClr val="3F3F3F"/>
                </a:solidFill>
                <a:latin typeface="Nimbus Roman No9 L"/>
                <a:cs typeface="Nimbus Roman No9 L"/>
              </a:rPr>
              <a:t>Dashboard</a:t>
            </a:r>
            <a:r>
              <a:rPr sz="1000" spc="-1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000" i="1" spc="-100" dirty="0">
                <a:solidFill>
                  <a:srgbClr val="3F3F3F"/>
                </a:solidFill>
                <a:latin typeface="Nimbus Roman No9 L"/>
                <a:cs typeface="Nimbus Roman No9 L"/>
              </a:rPr>
              <a:t>&gt;</a:t>
            </a:r>
            <a:r>
              <a:rPr sz="1000" spc="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000" i="1" dirty="0">
                <a:solidFill>
                  <a:srgbClr val="3F3F3F"/>
                </a:solidFill>
                <a:latin typeface="Nimbus Roman No9 L"/>
                <a:cs typeface="Nimbus Roman No9 L"/>
              </a:rPr>
              <a:t>Add</a:t>
            </a:r>
            <a:r>
              <a:rPr sz="1000" spc="-1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000" i="1" dirty="0">
                <a:solidFill>
                  <a:srgbClr val="3F3F3F"/>
                </a:solidFill>
                <a:latin typeface="Nimbus Roman No9 L"/>
                <a:cs typeface="Nimbus Roman No9 L"/>
              </a:rPr>
              <a:t>Phone</a:t>
            </a:r>
            <a:r>
              <a:rPr sz="1000" spc="-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000" i="1" dirty="0">
                <a:solidFill>
                  <a:srgbClr val="3F3F3F"/>
                </a:solidFill>
                <a:latin typeface="Nimbus Roman No9 L"/>
                <a:cs typeface="Nimbus Roman No9 L"/>
              </a:rPr>
              <a:t>Layouts</a:t>
            </a:r>
            <a:r>
              <a:rPr sz="1000" spc="-1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000" i="1" dirty="0">
                <a:solidFill>
                  <a:srgbClr val="3F3F3F"/>
                </a:solidFill>
                <a:latin typeface="Nimbus Roman No9 L"/>
                <a:cs typeface="Nimbus Roman No9 L"/>
              </a:rPr>
              <a:t>to</a:t>
            </a:r>
            <a:r>
              <a:rPr sz="1000" spc="-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000" i="1" dirty="0">
                <a:solidFill>
                  <a:srgbClr val="3F3F3F"/>
                </a:solidFill>
                <a:latin typeface="Nimbus Roman No9 L"/>
                <a:cs typeface="Nimbus Roman No9 L"/>
              </a:rPr>
              <a:t>Existing/New</a:t>
            </a:r>
            <a:r>
              <a:rPr sz="1000" spc="-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000" i="1" spc="-75" dirty="0">
                <a:solidFill>
                  <a:srgbClr val="3F3F3F"/>
                </a:solidFill>
                <a:latin typeface="Nimbus Roman No9 L"/>
                <a:cs typeface="Nimbus Roman No9 L"/>
              </a:rPr>
              <a:t>Dashboard</a:t>
            </a:r>
            <a:endParaRPr sz="1000">
              <a:latin typeface="Nimbus Roman No9 L"/>
              <a:cs typeface="Nimbus Roman No9 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720085" y="2668524"/>
            <a:ext cx="1091565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spc="-120" dirty="0">
                <a:solidFill>
                  <a:srgbClr val="3F3F3F"/>
                </a:solidFill>
                <a:latin typeface="DejaVu Sans"/>
                <a:cs typeface="DejaVu Sans"/>
              </a:rPr>
              <a:t>Desktop</a:t>
            </a:r>
            <a:r>
              <a:rPr sz="1400" spc="3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spc="-90" dirty="0">
                <a:solidFill>
                  <a:srgbClr val="3F3F3F"/>
                </a:solidFill>
                <a:latin typeface="DejaVu Sans"/>
                <a:cs typeface="DejaVu Sans"/>
              </a:rPr>
              <a:t>View</a:t>
            </a:r>
            <a:endParaRPr sz="1400">
              <a:latin typeface="DejaVu Sans"/>
              <a:cs typeface="DejaVu San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828533" y="2668524"/>
            <a:ext cx="929005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spc="-120" dirty="0">
                <a:solidFill>
                  <a:srgbClr val="3F3F3F"/>
                </a:solidFill>
                <a:latin typeface="DejaVu Sans"/>
                <a:cs typeface="DejaVu Sans"/>
              </a:rPr>
              <a:t>Tablet</a:t>
            </a:r>
            <a:r>
              <a:rPr sz="1400" spc="2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spc="-90" dirty="0">
                <a:solidFill>
                  <a:srgbClr val="3F3F3F"/>
                </a:solidFill>
                <a:latin typeface="DejaVu Sans"/>
                <a:cs typeface="DejaVu Sans"/>
              </a:rPr>
              <a:t>View</a:t>
            </a:r>
            <a:endParaRPr sz="1400">
              <a:latin typeface="DejaVu Sans"/>
              <a:cs typeface="DejaVu San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0387076" y="2668524"/>
            <a:ext cx="977265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spc="-85" dirty="0">
                <a:solidFill>
                  <a:srgbClr val="3F3F3F"/>
                </a:solidFill>
                <a:latin typeface="DejaVu Sans"/>
                <a:cs typeface="DejaVu Sans"/>
              </a:rPr>
              <a:t>Mobile</a:t>
            </a:r>
            <a:r>
              <a:rPr sz="1400" spc="-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spc="-90" dirty="0">
                <a:solidFill>
                  <a:srgbClr val="3F3F3F"/>
                </a:solidFill>
                <a:latin typeface="DejaVu Sans"/>
                <a:cs typeface="DejaVu Sans"/>
              </a:rPr>
              <a:t>View</a:t>
            </a:r>
            <a:endParaRPr sz="1400">
              <a:latin typeface="DejaVu Sans"/>
              <a:cs typeface="DejaVu Sans"/>
            </a:endParaRP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52115">
              <a:lnSpc>
                <a:spcPct val="100000"/>
              </a:lnSpc>
              <a:spcBef>
                <a:spcPts val="100"/>
              </a:spcBef>
            </a:pPr>
            <a:r>
              <a:rPr b="1" spc="-430" dirty="0">
                <a:latin typeface="DejaVu Sans"/>
                <a:cs typeface="DejaVu Sans"/>
              </a:rPr>
              <a:t>Enabling</a:t>
            </a:r>
            <a:r>
              <a:rPr spc="-165" dirty="0"/>
              <a:t> </a:t>
            </a:r>
            <a:r>
              <a:rPr b="1" spc="-395" dirty="0">
                <a:latin typeface="DejaVu Sans"/>
                <a:cs typeface="DejaVu Sans"/>
              </a:rPr>
              <a:t>Device</a:t>
            </a:r>
            <a:r>
              <a:rPr spc="-165" dirty="0"/>
              <a:t> </a:t>
            </a:r>
            <a:r>
              <a:rPr b="1" spc="-484" dirty="0">
                <a:latin typeface="DejaVu Sans"/>
                <a:cs typeface="DejaVu Sans"/>
              </a:rPr>
              <a:t>Designer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5646" y="813815"/>
            <a:ext cx="11760708" cy="4572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493265" y="3534155"/>
            <a:ext cx="13874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Select</a:t>
            </a:r>
            <a:r>
              <a:rPr sz="1200" spc="2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Device</a:t>
            </a:r>
            <a:r>
              <a:rPr sz="1200" spc="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spc="-30" dirty="0">
                <a:solidFill>
                  <a:srgbClr val="3F3F3F"/>
                </a:solidFill>
                <a:latin typeface="Nimbus Roman No9 L"/>
                <a:cs typeface="Nimbus Roman No9 L"/>
              </a:rPr>
              <a:t>Preview</a:t>
            </a:r>
            <a:endParaRPr sz="1200">
              <a:latin typeface="Nimbus Roman No9 L"/>
              <a:cs typeface="Nimbus Roman No9 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475460" y="1601664"/>
            <a:ext cx="1590040" cy="1911985"/>
            <a:chOff x="475460" y="1601664"/>
            <a:chExt cx="1590040" cy="1911985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5460" y="1601664"/>
              <a:ext cx="1492050" cy="1911976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86918" y="1613153"/>
              <a:ext cx="1422653" cy="1842515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91718" y="2225789"/>
              <a:ext cx="842771" cy="258203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825881" y="2259342"/>
              <a:ext cx="1239520" cy="707390"/>
            </a:xfrm>
            <a:custGeom>
              <a:avLst/>
              <a:gdLst/>
              <a:ahLst/>
              <a:cxnLst/>
              <a:rect l="l" t="t" r="r" b="b"/>
              <a:pathLst>
                <a:path w="1239520" h="707389">
                  <a:moveTo>
                    <a:pt x="745490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0" y="135890"/>
                  </a:lnTo>
                  <a:lnTo>
                    <a:pt x="0" y="161290"/>
                  </a:lnTo>
                  <a:lnTo>
                    <a:pt x="745490" y="161290"/>
                  </a:lnTo>
                  <a:lnTo>
                    <a:pt x="745490" y="136258"/>
                  </a:lnTo>
                  <a:lnTo>
                    <a:pt x="745490" y="135890"/>
                  </a:lnTo>
                  <a:lnTo>
                    <a:pt x="745490" y="26022"/>
                  </a:lnTo>
                  <a:lnTo>
                    <a:pt x="720090" y="26022"/>
                  </a:lnTo>
                  <a:lnTo>
                    <a:pt x="720090" y="135890"/>
                  </a:lnTo>
                  <a:lnTo>
                    <a:pt x="25400" y="135890"/>
                  </a:lnTo>
                  <a:lnTo>
                    <a:pt x="25400" y="25400"/>
                  </a:lnTo>
                  <a:lnTo>
                    <a:pt x="745490" y="25400"/>
                  </a:lnTo>
                  <a:lnTo>
                    <a:pt x="745490" y="0"/>
                  </a:lnTo>
                  <a:close/>
                </a:path>
                <a:path w="1239520" h="707389">
                  <a:moveTo>
                    <a:pt x="1239520" y="670928"/>
                  </a:moveTo>
                  <a:lnTo>
                    <a:pt x="1211910" y="656310"/>
                  </a:lnTo>
                  <a:lnTo>
                    <a:pt x="1164209" y="631050"/>
                  </a:lnTo>
                  <a:lnTo>
                    <a:pt x="1163624" y="656310"/>
                  </a:lnTo>
                  <a:lnTo>
                    <a:pt x="1134618" y="655434"/>
                  </a:lnTo>
                  <a:lnTo>
                    <a:pt x="1134999" y="655434"/>
                  </a:lnTo>
                  <a:lnTo>
                    <a:pt x="1109091" y="653910"/>
                  </a:lnTo>
                  <a:lnTo>
                    <a:pt x="1109345" y="653910"/>
                  </a:lnTo>
                  <a:lnTo>
                    <a:pt x="1083564" y="651751"/>
                  </a:lnTo>
                  <a:lnTo>
                    <a:pt x="1083945" y="651751"/>
                  </a:lnTo>
                  <a:lnTo>
                    <a:pt x="1058418" y="648830"/>
                  </a:lnTo>
                  <a:lnTo>
                    <a:pt x="1058799" y="648830"/>
                  </a:lnTo>
                  <a:lnTo>
                    <a:pt x="1034389" y="645274"/>
                  </a:lnTo>
                  <a:lnTo>
                    <a:pt x="1033526" y="645147"/>
                  </a:lnTo>
                  <a:lnTo>
                    <a:pt x="1034034" y="645274"/>
                  </a:lnTo>
                  <a:lnTo>
                    <a:pt x="1009916" y="640575"/>
                  </a:lnTo>
                  <a:lnTo>
                    <a:pt x="1009269" y="640448"/>
                  </a:lnTo>
                  <a:lnTo>
                    <a:pt x="1009650" y="640575"/>
                  </a:lnTo>
                  <a:lnTo>
                    <a:pt x="985266" y="634860"/>
                  </a:lnTo>
                  <a:lnTo>
                    <a:pt x="985901" y="634987"/>
                  </a:lnTo>
                  <a:lnTo>
                    <a:pt x="985456" y="634860"/>
                  </a:lnTo>
                  <a:lnTo>
                    <a:pt x="961771" y="628002"/>
                  </a:lnTo>
                  <a:lnTo>
                    <a:pt x="962406" y="628129"/>
                  </a:lnTo>
                  <a:lnTo>
                    <a:pt x="962037" y="628002"/>
                  </a:lnTo>
                  <a:lnTo>
                    <a:pt x="938911" y="619874"/>
                  </a:lnTo>
                  <a:lnTo>
                    <a:pt x="939673" y="620128"/>
                  </a:lnTo>
                  <a:lnTo>
                    <a:pt x="939063" y="619874"/>
                  </a:lnTo>
                  <a:lnTo>
                    <a:pt x="916584" y="610489"/>
                  </a:lnTo>
                  <a:lnTo>
                    <a:pt x="894842" y="599554"/>
                  </a:lnTo>
                  <a:lnTo>
                    <a:pt x="895604" y="599935"/>
                  </a:lnTo>
                  <a:lnTo>
                    <a:pt x="894956" y="599554"/>
                  </a:lnTo>
                  <a:lnTo>
                    <a:pt x="873963" y="587108"/>
                  </a:lnTo>
                  <a:lnTo>
                    <a:pt x="853325" y="572770"/>
                  </a:lnTo>
                  <a:lnTo>
                    <a:pt x="833374" y="556755"/>
                  </a:lnTo>
                  <a:lnTo>
                    <a:pt x="834136" y="557263"/>
                  </a:lnTo>
                  <a:lnTo>
                    <a:pt x="833577" y="556755"/>
                  </a:lnTo>
                  <a:lnTo>
                    <a:pt x="814374" y="539140"/>
                  </a:lnTo>
                  <a:lnTo>
                    <a:pt x="795883" y="519798"/>
                  </a:lnTo>
                  <a:lnTo>
                    <a:pt x="795401" y="519290"/>
                  </a:lnTo>
                  <a:lnTo>
                    <a:pt x="795782" y="519798"/>
                  </a:lnTo>
                  <a:lnTo>
                    <a:pt x="777544" y="498716"/>
                  </a:lnTo>
                  <a:lnTo>
                    <a:pt x="777113" y="498208"/>
                  </a:lnTo>
                  <a:lnTo>
                    <a:pt x="777367" y="498716"/>
                  </a:lnTo>
                  <a:lnTo>
                    <a:pt x="759498" y="475983"/>
                  </a:lnTo>
                  <a:lnTo>
                    <a:pt x="759206" y="475602"/>
                  </a:lnTo>
                  <a:lnTo>
                    <a:pt x="759460" y="475983"/>
                  </a:lnTo>
                  <a:lnTo>
                    <a:pt x="741946" y="451980"/>
                  </a:lnTo>
                  <a:lnTo>
                    <a:pt x="724827" y="426707"/>
                  </a:lnTo>
                  <a:lnTo>
                    <a:pt x="724662" y="426453"/>
                  </a:lnTo>
                  <a:lnTo>
                    <a:pt x="724789" y="426707"/>
                  </a:lnTo>
                  <a:lnTo>
                    <a:pt x="708050" y="400418"/>
                  </a:lnTo>
                  <a:lnTo>
                    <a:pt x="707898" y="400164"/>
                  </a:lnTo>
                  <a:lnTo>
                    <a:pt x="708025" y="400418"/>
                  </a:lnTo>
                  <a:lnTo>
                    <a:pt x="691654" y="373113"/>
                  </a:lnTo>
                  <a:lnTo>
                    <a:pt x="675525" y="344792"/>
                  </a:lnTo>
                  <a:lnTo>
                    <a:pt x="675386" y="344538"/>
                  </a:lnTo>
                  <a:lnTo>
                    <a:pt x="675386" y="344792"/>
                  </a:lnTo>
                  <a:lnTo>
                    <a:pt x="659447" y="315836"/>
                  </a:lnTo>
                  <a:lnTo>
                    <a:pt x="659434" y="315709"/>
                  </a:lnTo>
                  <a:lnTo>
                    <a:pt x="643826" y="286245"/>
                  </a:lnTo>
                  <a:lnTo>
                    <a:pt x="643763" y="286118"/>
                  </a:lnTo>
                  <a:lnTo>
                    <a:pt x="643763" y="286245"/>
                  </a:lnTo>
                  <a:lnTo>
                    <a:pt x="612584" y="225539"/>
                  </a:lnTo>
                  <a:lnTo>
                    <a:pt x="612584" y="225412"/>
                  </a:lnTo>
                  <a:lnTo>
                    <a:pt x="581787" y="163817"/>
                  </a:lnTo>
                  <a:lnTo>
                    <a:pt x="559181" y="175247"/>
                  </a:lnTo>
                  <a:lnTo>
                    <a:pt x="589915" y="236969"/>
                  </a:lnTo>
                  <a:lnTo>
                    <a:pt x="621284" y="297929"/>
                  </a:lnTo>
                  <a:lnTo>
                    <a:pt x="653288" y="357111"/>
                  </a:lnTo>
                  <a:lnTo>
                    <a:pt x="686308" y="413626"/>
                  </a:lnTo>
                  <a:lnTo>
                    <a:pt x="721106" y="466458"/>
                  </a:lnTo>
                  <a:lnTo>
                    <a:pt x="757682" y="514591"/>
                  </a:lnTo>
                  <a:lnTo>
                    <a:pt x="796671" y="557263"/>
                  </a:lnTo>
                  <a:lnTo>
                    <a:pt x="838454" y="593331"/>
                  </a:lnTo>
                  <a:lnTo>
                    <a:pt x="883158" y="622033"/>
                  </a:lnTo>
                  <a:lnTo>
                    <a:pt x="930148" y="643750"/>
                  </a:lnTo>
                  <a:lnTo>
                    <a:pt x="979170" y="659498"/>
                  </a:lnTo>
                  <a:lnTo>
                    <a:pt x="1029589" y="670166"/>
                  </a:lnTo>
                  <a:lnTo>
                    <a:pt x="1081151" y="677024"/>
                  </a:lnTo>
                  <a:lnTo>
                    <a:pt x="1133729" y="680834"/>
                  </a:lnTo>
                  <a:lnTo>
                    <a:pt x="1163027" y="681723"/>
                  </a:lnTo>
                  <a:lnTo>
                    <a:pt x="1162431" y="707250"/>
                  </a:lnTo>
                  <a:lnTo>
                    <a:pt x="1239520" y="670928"/>
                  </a:lnTo>
                  <a:close/>
                </a:path>
              </a:pathLst>
            </a:custGeom>
            <a:solidFill>
              <a:srgbClr val="1FE2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2154152" y="2088579"/>
            <a:ext cx="5181600" cy="2962910"/>
            <a:chOff x="2154152" y="2088579"/>
            <a:chExt cx="5181600" cy="2962910"/>
          </a:xfrm>
        </p:grpSpPr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154152" y="2088579"/>
              <a:ext cx="4806739" cy="2962781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165604" y="2100071"/>
              <a:ext cx="4737353" cy="2893313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035808" y="2170112"/>
              <a:ext cx="3872484" cy="251523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3069971" y="2204732"/>
              <a:ext cx="3775710" cy="153670"/>
            </a:xfrm>
            <a:custGeom>
              <a:avLst/>
              <a:gdLst/>
              <a:ahLst/>
              <a:cxnLst/>
              <a:rect l="l" t="t" r="r" b="b"/>
              <a:pathLst>
                <a:path w="3775709" h="153669">
                  <a:moveTo>
                    <a:pt x="3775202" y="0"/>
                  </a:moveTo>
                  <a:lnTo>
                    <a:pt x="3749802" y="0"/>
                  </a:lnTo>
                  <a:lnTo>
                    <a:pt x="3749802" y="25400"/>
                  </a:lnTo>
                  <a:lnTo>
                    <a:pt x="3749802" y="128270"/>
                  </a:lnTo>
                  <a:lnTo>
                    <a:pt x="25400" y="128270"/>
                  </a:lnTo>
                  <a:lnTo>
                    <a:pt x="25400" y="25400"/>
                  </a:lnTo>
                  <a:lnTo>
                    <a:pt x="3749802" y="25400"/>
                  </a:lnTo>
                  <a:lnTo>
                    <a:pt x="3749802" y="0"/>
                  </a:lnTo>
                  <a:lnTo>
                    <a:pt x="0" y="0"/>
                  </a:lnTo>
                  <a:lnTo>
                    <a:pt x="0" y="25400"/>
                  </a:lnTo>
                  <a:lnTo>
                    <a:pt x="0" y="128270"/>
                  </a:lnTo>
                  <a:lnTo>
                    <a:pt x="0" y="153670"/>
                  </a:lnTo>
                  <a:lnTo>
                    <a:pt x="3775202" y="153670"/>
                  </a:lnTo>
                  <a:lnTo>
                    <a:pt x="3775202" y="128384"/>
                  </a:lnTo>
                  <a:lnTo>
                    <a:pt x="3775202" y="25400"/>
                  </a:lnTo>
                  <a:lnTo>
                    <a:pt x="3775202" y="25006"/>
                  </a:lnTo>
                  <a:lnTo>
                    <a:pt x="3775202" y="0"/>
                  </a:lnTo>
                  <a:close/>
                </a:path>
              </a:pathLst>
            </a:custGeom>
            <a:solidFill>
              <a:srgbClr val="1FE2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6582156" y="2493263"/>
              <a:ext cx="63500" cy="45720"/>
            </a:xfrm>
            <a:custGeom>
              <a:avLst/>
              <a:gdLst/>
              <a:ahLst/>
              <a:cxnLst/>
              <a:rect l="l" t="t" r="r" b="b"/>
              <a:pathLst>
                <a:path w="63500" h="45719">
                  <a:moveTo>
                    <a:pt x="63246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63246" y="45720"/>
                  </a:lnTo>
                  <a:lnTo>
                    <a:pt x="63246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473701" y="2353779"/>
              <a:ext cx="1261148" cy="839000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498848" y="2378963"/>
              <a:ext cx="1164335" cy="742187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6841363" y="2259456"/>
              <a:ext cx="494665" cy="346710"/>
            </a:xfrm>
            <a:custGeom>
              <a:avLst/>
              <a:gdLst/>
              <a:ahLst/>
              <a:cxnLst/>
              <a:rect l="l" t="t" r="r" b="b"/>
              <a:pathLst>
                <a:path w="494665" h="346710">
                  <a:moveTo>
                    <a:pt x="444679" y="214122"/>
                  </a:moveTo>
                  <a:lnTo>
                    <a:pt x="415544" y="214122"/>
                  </a:lnTo>
                  <a:lnTo>
                    <a:pt x="423672" y="228473"/>
                  </a:lnTo>
                  <a:lnTo>
                    <a:pt x="430695" y="242404"/>
                  </a:lnTo>
                  <a:lnTo>
                    <a:pt x="437603" y="257352"/>
                  </a:lnTo>
                  <a:lnTo>
                    <a:pt x="446087" y="278942"/>
                  </a:lnTo>
                  <a:lnTo>
                    <a:pt x="422529" y="287401"/>
                  </a:lnTo>
                  <a:lnTo>
                    <a:pt x="484124" y="346202"/>
                  </a:lnTo>
                  <a:lnTo>
                    <a:pt x="493234" y="270357"/>
                  </a:lnTo>
                  <a:lnTo>
                    <a:pt x="469976" y="270357"/>
                  </a:lnTo>
                  <a:lnTo>
                    <a:pt x="460883" y="247142"/>
                  </a:lnTo>
                  <a:lnTo>
                    <a:pt x="453644" y="231521"/>
                  </a:lnTo>
                  <a:lnTo>
                    <a:pt x="445897" y="216281"/>
                  </a:lnTo>
                  <a:lnTo>
                    <a:pt x="444679" y="214122"/>
                  </a:lnTo>
                  <a:close/>
                </a:path>
                <a:path w="494665" h="346710">
                  <a:moveTo>
                    <a:pt x="494284" y="261620"/>
                  </a:moveTo>
                  <a:lnTo>
                    <a:pt x="469976" y="270357"/>
                  </a:lnTo>
                  <a:lnTo>
                    <a:pt x="493234" y="270357"/>
                  </a:lnTo>
                  <a:lnTo>
                    <a:pt x="494284" y="261620"/>
                  </a:lnTo>
                  <a:close/>
                </a:path>
                <a:path w="494665" h="346710">
                  <a:moveTo>
                    <a:pt x="423418" y="228092"/>
                  </a:moveTo>
                  <a:lnTo>
                    <a:pt x="423611" y="228473"/>
                  </a:lnTo>
                  <a:lnTo>
                    <a:pt x="423418" y="228092"/>
                  </a:lnTo>
                  <a:close/>
                </a:path>
                <a:path w="494665" h="346710">
                  <a:moveTo>
                    <a:pt x="397891" y="187706"/>
                  </a:moveTo>
                  <a:lnTo>
                    <a:pt x="407416" y="201168"/>
                  </a:lnTo>
                  <a:lnTo>
                    <a:pt x="415798" y="214630"/>
                  </a:lnTo>
                  <a:lnTo>
                    <a:pt x="415544" y="214122"/>
                  </a:lnTo>
                  <a:lnTo>
                    <a:pt x="444679" y="214122"/>
                  </a:lnTo>
                  <a:lnTo>
                    <a:pt x="437515" y="201422"/>
                  </a:lnTo>
                  <a:lnTo>
                    <a:pt x="429245" y="188214"/>
                  </a:lnTo>
                  <a:lnTo>
                    <a:pt x="398399" y="188214"/>
                  </a:lnTo>
                  <a:lnTo>
                    <a:pt x="397891" y="187706"/>
                  </a:lnTo>
                  <a:close/>
                </a:path>
                <a:path w="494665" h="346710">
                  <a:moveTo>
                    <a:pt x="407035" y="200660"/>
                  </a:moveTo>
                  <a:lnTo>
                    <a:pt x="407353" y="201168"/>
                  </a:lnTo>
                  <a:lnTo>
                    <a:pt x="407035" y="200660"/>
                  </a:lnTo>
                  <a:close/>
                </a:path>
                <a:path w="494665" h="346710">
                  <a:moveTo>
                    <a:pt x="338963" y="130683"/>
                  </a:moveTo>
                  <a:lnTo>
                    <a:pt x="353136" y="141122"/>
                  </a:lnTo>
                  <a:lnTo>
                    <a:pt x="366141" y="152273"/>
                  </a:lnTo>
                  <a:lnTo>
                    <a:pt x="377329" y="163220"/>
                  </a:lnTo>
                  <a:lnTo>
                    <a:pt x="388493" y="175641"/>
                  </a:lnTo>
                  <a:lnTo>
                    <a:pt x="398399" y="188214"/>
                  </a:lnTo>
                  <a:lnTo>
                    <a:pt x="429245" y="188214"/>
                  </a:lnTo>
                  <a:lnTo>
                    <a:pt x="428371" y="186817"/>
                  </a:lnTo>
                  <a:lnTo>
                    <a:pt x="395859" y="145923"/>
                  </a:lnTo>
                  <a:lnTo>
                    <a:pt x="380482" y="131064"/>
                  </a:lnTo>
                  <a:lnTo>
                    <a:pt x="339725" y="131064"/>
                  </a:lnTo>
                  <a:lnTo>
                    <a:pt x="338963" y="130683"/>
                  </a:lnTo>
                  <a:close/>
                </a:path>
                <a:path w="494665" h="346710">
                  <a:moveTo>
                    <a:pt x="387985" y="175133"/>
                  </a:moveTo>
                  <a:lnTo>
                    <a:pt x="388389" y="175641"/>
                  </a:lnTo>
                  <a:lnTo>
                    <a:pt x="387985" y="175133"/>
                  </a:lnTo>
                  <a:close/>
                </a:path>
                <a:path w="494665" h="346710">
                  <a:moveTo>
                    <a:pt x="365506" y="151765"/>
                  </a:moveTo>
                  <a:lnTo>
                    <a:pt x="366030" y="152273"/>
                  </a:lnTo>
                  <a:lnTo>
                    <a:pt x="365506" y="151765"/>
                  </a:lnTo>
                  <a:close/>
                </a:path>
                <a:path w="494665" h="346710">
                  <a:moveTo>
                    <a:pt x="307975" y="112014"/>
                  </a:moveTo>
                  <a:lnTo>
                    <a:pt x="324487" y="121285"/>
                  </a:lnTo>
                  <a:lnTo>
                    <a:pt x="339725" y="131064"/>
                  </a:lnTo>
                  <a:lnTo>
                    <a:pt x="380482" y="131064"/>
                  </a:lnTo>
                  <a:lnTo>
                    <a:pt x="368867" y="121234"/>
                  </a:lnTo>
                  <a:lnTo>
                    <a:pt x="356878" y="112268"/>
                  </a:lnTo>
                  <a:lnTo>
                    <a:pt x="308610" y="112268"/>
                  </a:lnTo>
                  <a:lnTo>
                    <a:pt x="307975" y="112014"/>
                  </a:lnTo>
                  <a:close/>
                </a:path>
                <a:path w="494665" h="346710">
                  <a:moveTo>
                    <a:pt x="290703" y="103505"/>
                  </a:moveTo>
                  <a:lnTo>
                    <a:pt x="308610" y="112268"/>
                  </a:lnTo>
                  <a:lnTo>
                    <a:pt x="356878" y="112268"/>
                  </a:lnTo>
                  <a:lnTo>
                    <a:pt x="353822" y="109982"/>
                  </a:lnTo>
                  <a:lnTo>
                    <a:pt x="344029" y="103632"/>
                  </a:lnTo>
                  <a:lnTo>
                    <a:pt x="291211" y="103632"/>
                  </a:lnTo>
                  <a:lnTo>
                    <a:pt x="290703" y="103505"/>
                  </a:lnTo>
                  <a:close/>
                </a:path>
                <a:path w="494665" h="346710">
                  <a:moveTo>
                    <a:pt x="330335" y="95377"/>
                  </a:moveTo>
                  <a:lnTo>
                    <a:pt x="272415" y="95377"/>
                  </a:lnTo>
                  <a:lnTo>
                    <a:pt x="291211" y="103632"/>
                  </a:lnTo>
                  <a:lnTo>
                    <a:pt x="344029" y="103632"/>
                  </a:lnTo>
                  <a:lnTo>
                    <a:pt x="337566" y="99441"/>
                  </a:lnTo>
                  <a:lnTo>
                    <a:pt x="330335" y="95377"/>
                  </a:lnTo>
                  <a:close/>
                </a:path>
                <a:path w="494665" h="346710">
                  <a:moveTo>
                    <a:pt x="316561" y="87884"/>
                  </a:moveTo>
                  <a:lnTo>
                    <a:pt x="253238" y="87884"/>
                  </a:lnTo>
                  <a:lnTo>
                    <a:pt x="272923" y="95631"/>
                  </a:lnTo>
                  <a:lnTo>
                    <a:pt x="272415" y="95377"/>
                  </a:lnTo>
                  <a:lnTo>
                    <a:pt x="330335" y="95377"/>
                  </a:lnTo>
                  <a:lnTo>
                    <a:pt x="320167" y="89662"/>
                  </a:lnTo>
                  <a:lnTo>
                    <a:pt x="316561" y="87884"/>
                  </a:lnTo>
                  <a:close/>
                </a:path>
                <a:path w="494665" h="346710">
                  <a:moveTo>
                    <a:pt x="286741" y="73914"/>
                  </a:moveTo>
                  <a:lnTo>
                    <a:pt x="211963" y="73914"/>
                  </a:lnTo>
                  <a:lnTo>
                    <a:pt x="233032" y="80683"/>
                  </a:lnTo>
                  <a:lnTo>
                    <a:pt x="253492" y="88011"/>
                  </a:lnTo>
                  <a:lnTo>
                    <a:pt x="253238" y="87884"/>
                  </a:lnTo>
                  <a:lnTo>
                    <a:pt x="316561" y="87884"/>
                  </a:lnTo>
                  <a:lnTo>
                    <a:pt x="301625" y="80518"/>
                  </a:lnTo>
                  <a:lnTo>
                    <a:pt x="286741" y="73914"/>
                  </a:lnTo>
                  <a:close/>
                </a:path>
                <a:path w="494665" h="346710">
                  <a:moveTo>
                    <a:pt x="271048" y="67564"/>
                  </a:moveTo>
                  <a:lnTo>
                    <a:pt x="190373" y="67564"/>
                  </a:lnTo>
                  <a:lnTo>
                    <a:pt x="212344" y="74041"/>
                  </a:lnTo>
                  <a:lnTo>
                    <a:pt x="211963" y="73914"/>
                  </a:lnTo>
                  <a:lnTo>
                    <a:pt x="286741" y="73914"/>
                  </a:lnTo>
                  <a:lnTo>
                    <a:pt x="282448" y="72009"/>
                  </a:lnTo>
                  <a:lnTo>
                    <a:pt x="271048" y="67564"/>
                  </a:lnTo>
                  <a:close/>
                </a:path>
                <a:path w="494665" h="346710">
                  <a:moveTo>
                    <a:pt x="238141" y="55753"/>
                  </a:moveTo>
                  <a:lnTo>
                    <a:pt x="145034" y="55753"/>
                  </a:lnTo>
                  <a:lnTo>
                    <a:pt x="168275" y="61595"/>
                  </a:lnTo>
                  <a:lnTo>
                    <a:pt x="168021" y="61595"/>
                  </a:lnTo>
                  <a:lnTo>
                    <a:pt x="190627" y="67691"/>
                  </a:lnTo>
                  <a:lnTo>
                    <a:pt x="190373" y="67564"/>
                  </a:lnTo>
                  <a:lnTo>
                    <a:pt x="271048" y="67564"/>
                  </a:lnTo>
                  <a:lnTo>
                    <a:pt x="262255" y="64135"/>
                  </a:lnTo>
                  <a:lnTo>
                    <a:pt x="241300" y="56769"/>
                  </a:lnTo>
                  <a:lnTo>
                    <a:pt x="238141" y="55753"/>
                  </a:lnTo>
                  <a:close/>
                </a:path>
                <a:path w="494665" h="346710">
                  <a:moveTo>
                    <a:pt x="5080" y="0"/>
                  </a:moveTo>
                  <a:lnTo>
                    <a:pt x="0" y="24892"/>
                  </a:lnTo>
                  <a:lnTo>
                    <a:pt x="49403" y="34798"/>
                  </a:lnTo>
                  <a:lnTo>
                    <a:pt x="49276" y="34798"/>
                  </a:lnTo>
                  <a:lnTo>
                    <a:pt x="98044" y="44958"/>
                  </a:lnTo>
                  <a:lnTo>
                    <a:pt x="97790" y="44958"/>
                  </a:lnTo>
                  <a:lnTo>
                    <a:pt x="145288" y="55880"/>
                  </a:lnTo>
                  <a:lnTo>
                    <a:pt x="145034" y="55753"/>
                  </a:lnTo>
                  <a:lnTo>
                    <a:pt x="238141" y="55753"/>
                  </a:lnTo>
                  <a:lnTo>
                    <a:pt x="219583" y="49784"/>
                  </a:lnTo>
                  <a:lnTo>
                    <a:pt x="197358" y="43180"/>
                  </a:lnTo>
                  <a:lnTo>
                    <a:pt x="174498" y="36957"/>
                  </a:lnTo>
                  <a:lnTo>
                    <a:pt x="151130" y="31115"/>
                  </a:lnTo>
                  <a:lnTo>
                    <a:pt x="103378" y="20193"/>
                  </a:lnTo>
                  <a:lnTo>
                    <a:pt x="5080" y="0"/>
                  </a:lnTo>
                  <a:close/>
                </a:path>
              </a:pathLst>
            </a:custGeom>
            <a:solidFill>
              <a:srgbClr val="1FE2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9" name="object 19"/>
          <p:cNvGrpSpPr/>
          <p:nvPr/>
        </p:nvGrpSpPr>
        <p:grpSpPr>
          <a:xfrm>
            <a:off x="7130795" y="2714194"/>
            <a:ext cx="4578350" cy="2962910"/>
            <a:chOff x="7130795" y="2714194"/>
            <a:chExt cx="4578350" cy="2962910"/>
          </a:xfrm>
        </p:grpSpPr>
        <p:pic>
          <p:nvPicPr>
            <p:cNvPr id="20" name="object 2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150580" y="2714194"/>
              <a:ext cx="4558338" cy="2962781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162037" y="2725673"/>
              <a:ext cx="4488941" cy="2893313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130795" y="3303282"/>
              <a:ext cx="1037831" cy="597395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7164959" y="3337572"/>
              <a:ext cx="941069" cy="500380"/>
            </a:xfrm>
            <a:custGeom>
              <a:avLst/>
              <a:gdLst/>
              <a:ahLst/>
              <a:cxnLst/>
              <a:rect l="l" t="t" r="r" b="b"/>
              <a:pathLst>
                <a:path w="941070" h="500379">
                  <a:moveTo>
                    <a:pt x="940562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0" y="474980"/>
                  </a:lnTo>
                  <a:lnTo>
                    <a:pt x="0" y="500380"/>
                  </a:lnTo>
                  <a:lnTo>
                    <a:pt x="940562" y="500380"/>
                  </a:lnTo>
                  <a:lnTo>
                    <a:pt x="940562" y="474980"/>
                  </a:lnTo>
                  <a:lnTo>
                    <a:pt x="25400" y="474980"/>
                  </a:lnTo>
                  <a:lnTo>
                    <a:pt x="25400" y="25400"/>
                  </a:lnTo>
                  <a:lnTo>
                    <a:pt x="915162" y="25400"/>
                  </a:lnTo>
                  <a:lnTo>
                    <a:pt x="915162" y="474586"/>
                  </a:lnTo>
                  <a:lnTo>
                    <a:pt x="940562" y="474586"/>
                  </a:lnTo>
                  <a:lnTo>
                    <a:pt x="940562" y="25400"/>
                  </a:lnTo>
                  <a:lnTo>
                    <a:pt x="940562" y="25260"/>
                  </a:lnTo>
                  <a:lnTo>
                    <a:pt x="940562" y="0"/>
                  </a:lnTo>
                  <a:close/>
                </a:path>
              </a:pathLst>
            </a:custGeom>
            <a:solidFill>
              <a:srgbClr val="1FE2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9606533" y="5110733"/>
              <a:ext cx="246379" cy="397510"/>
            </a:xfrm>
            <a:custGeom>
              <a:avLst/>
              <a:gdLst/>
              <a:ahLst/>
              <a:cxnLst/>
              <a:rect l="l" t="t" r="r" b="b"/>
              <a:pathLst>
                <a:path w="246379" h="397510">
                  <a:moveTo>
                    <a:pt x="184531" y="123063"/>
                  </a:moveTo>
                  <a:lnTo>
                    <a:pt x="61468" y="123063"/>
                  </a:lnTo>
                  <a:lnTo>
                    <a:pt x="61468" y="397002"/>
                  </a:lnTo>
                  <a:lnTo>
                    <a:pt x="184531" y="397002"/>
                  </a:lnTo>
                  <a:lnTo>
                    <a:pt x="184531" y="123063"/>
                  </a:lnTo>
                  <a:close/>
                </a:path>
                <a:path w="246379" h="397510">
                  <a:moveTo>
                    <a:pt x="123063" y="0"/>
                  </a:moveTo>
                  <a:lnTo>
                    <a:pt x="0" y="123063"/>
                  </a:lnTo>
                  <a:lnTo>
                    <a:pt x="246126" y="123063"/>
                  </a:lnTo>
                  <a:lnTo>
                    <a:pt x="123063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357610" y="3973829"/>
              <a:ext cx="224790" cy="222504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2718054" y="5131816"/>
            <a:ext cx="356044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Choose</a:t>
            </a:r>
            <a:r>
              <a:rPr sz="1200" spc="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Device</a:t>
            </a:r>
            <a:r>
              <a:rPr sz="1200" spc="1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Type,</a:t>
            </a:r>
            <a:r>
              <a:rPr sz="120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select</a:t>
            </a:r>
            <a:r>
              <a:rPr sz="1200" spc="3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a</a:t>
            </a:r>
            <a:r>
              <a:rPr sz="1200" spc="2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Model,</a:t>
            </a:r>
            <a:r>
              <a:rPr sz="1200" spc="-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and</a:t>
            </a:r>
            <a:r>
              <a:rPr sz="1200" spc="3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Add</a:t>
            </a:r>
            <a:r>
              <a:rPr sz="1200" spc="1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the</a:t>
            </a:r>
            <a:r>
              <a:rPr sz="1200" spc="2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spc="-90" dirty="0">
                <a:solidFill>
                  <a:srgbClr val="3F3F3F"/>
                </a:solidFill>
                <a:latin typeface="Nimbus Roman No9 L"/>
                <a:cs typeface="Nimbus Roman No9 L"/>
              </a:rPr>
              <a:t>Layout</a:t>
            </a:r>
            <a:endParaRPr sz="1200">
              <a:latin typeface="Nimbus Roman No9 L"/>
              <a:cs typeface="Nimbus Roman No9 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7884934" y="5757415"/>
            <a:ext cx="286956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Adjust</a:t>
            </a:r>
            <a:r>
              <a:rPr sz="1200" spc="1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the</a:t>
            </a:r>
            <a:r>
              <a:rPr sz="1200" spc="-1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Size</a:t>
            </a:r>
            <a:r>
              <a:rPr sz="1200" spc="-1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to</a:t>
            </a:r>
            <a:r>
              <a:rPr sz="120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Default,</a:t>
            </a:r>
            <a:r>
              <a:rPr sz="1200" spc="-2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spc="-10" dirty="0">
                <a:solidFill>
                  <a:srgbClr val="3F3F3F"/>
                </a:solidFill>
                <a:latin typeface="Nimbus Roman No9 L"/>
                <a:cs typeface="Nimbus Roman No9 L"/>
              </a:rPr>
              <a:t>Fit</a:t>
            </a:r>
            <a:r>
              <a:rPr sz="120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spc="-55" dirty="0">
                <a:solidFill>
                  <a:srgbClr val="3F3F3F"/>
                </a:solidFill>
                <a:latin typeface="Nimbus Roman No9 L"/>
                <a:cs typeface="Nimbus Roman No9 L"/>
              </a:rPr>
              <a:t>All,</a:t>
            </a:r>
            <a:r>
              <a:rPr sz="1200" spc="-2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or</a:t>
            </a:r>
            <a:r>
              <a:rPr sz="1200" spc="-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spc="-10" dirty="0">
                <a:solidFill>
                  <a:srgbClr val="3F3F3F"/>
                </a:solidFill>
                <a:latin typeface="Nimbus Roman No9 L"/>
                <a:cs typeface="Nimbus Roman No9 L"/>
              </a:rPr>
              <a:t>Fit</a:t>
            </a:r>
            <a:r>
              <a:rPr sz="120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spc="-80" dirty="0">
                <a:solidFill>
                  <a:srgbClr val="3F3F3F"/>
                </a:solidFill>
                <a:latin typeface="Nimbus Roman No9 L"/>
                <a:cs typeface="Nimbus Roman No9 L"/>
              </a:rPr>
              <a:t>Width</a:t>
            </a:r>
            <a:endParaRPr sz="1200">
              <a:latin typeface="Nimbus Roman No9 L"/>
              <a:cs typeface="Nimbus Roman No9 L"/>
            </a:endParaRP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22270">
              <a:lnSpc>
                <a:spcPct val="100000"/>
              </a:lnSpc>
              <a:spcBef>
                <a:spcPts val="100"/>
              </a:spcBef>
            </a:pPr>
            <a:r>
              <a:rPr b="1" spc="-390" dirty="0">
                <a:latin typeface="DejaVu Sans"/>
                <a:cs typeface="DejaVu Sans"/>
              </a:rPr>
              <a:t>Automatic</a:t>
            </a:r>
            <a:r>
              <a:rPr spc="-155" dirty="0"/>
              <a:t> </a:t>
            </a:r>
            <a:r>
              <a:rPr b="1" spc="-440" dirty="0">
                <a:latin typeface="DejaVu Sans"/>
                <a:cs typeface="DejaVu Sans"/>
              </a:rPr>
              <a:t>Phone</a:t>
            </a:r>
            <a:r>
              <a:rPr spc="-150" dirty="0"/>
              <a:t> </a:t>
            </a:r>
            <a:r>
              <a:rPr b="1" spc="-509" dirty="0">
                <a:latin typeface="DejaVu Sans"/>
                <a:cs typeface="DejaVu Sans"/>
              </a:rPr>
              <a:t>Layouts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5646" y="813815"/>
            <a:ext cx="11760708" cy="45720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1802089" y="2358350"/>
            <a:ext cx="3870325" cy="3132455"/>
            <a:chOff x="1802089" y="2358350"/>
            <a:chExt cx="3870325" cy="3132455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02089" y="2358350"/>
              <a:ext cx="3870278" cy="313189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13559" y="2369820"/>
              <a:ext cx="3800855" cy="3062477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386327" y="2701290"/>
              <a:ext cx="1111034" cy="569213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411473" y="2726436"/>
              <a:ext cx="1014221" cy="47243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399281" y="2679941"/>
              <a:ext cx="1112558" cy="595134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3433445" y="2714002"/>
              <a:ext cx="1015365" cy="497840"/>
            </a:xfrm>
            <a:custGeom>
              <a:avLst/>
              <a:gdLst/>
              <a:ahLst/>
              <a:cxnLst/>
              <a:rect l="l" t="t" r="r" b="b"/>
              <a:pathLst>
                <a:path w="1015364" h="497839">
                  <a:moveTo>
                    <a:pt x="1015238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0" y="472440"/>
                  </a:lnTo>
                  <a:lnTo>
                    <a:pt x="0" y="497840"/>
                  </a:lnTo>
                  <a:lnTo>
                    <a:pt x="1015238" y="497840"/>
                  </a:lnTo>
                  <a:lnTo>
                    <a:pt x="1015238" y="472554"/>
                  </a:lnTo>
                  <a:lnTo>
                    <a:pt x="1015238" y="25514"/>
                  </a:lnTo>
                  <a:lnTo>
                    <a:pt x="989838" y="25514"/>
                  </a:lnTo>
                  <a:lnTo>
                    <a:pt x="989838" y="472440"/>
                  </a:lnTo>
                  <a:lnTo>
                    <a:pt x="25400" y="472440"/>
                  </a:lnTo>
                  <a:lnTo>
                    <a:pt x="25400" y="25400"/>
                  </a:lnTo>
                  <a:lnTo>
                    <a:pt x="1015238" y="25400"/>
                  </a:lnTo>
                  <a:lnTo>
                    <a:pt x="1015238" y="0"/>
                  </a:lnTo>
                  <a:close/>
                </a:path>
              </a:pathLst>
            </a:custGeom>
            <a:solidFill>
              <a:srgbClr val="1FE2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" name="object 11"/>
          <p:cNvGrpSpPr/>
          <p:nvPr/>
        </p:nvGrpSpPr>
        <p:grpSpPr>
          <a:xfrm>
            <a:off x="6553159" y="2348460"/>
            <a:ext cx="3870325" cy="3149600"/>
            <a:chOff x="6553159" y="2348460"/>
            <a:chExt cx="3870325" cy="3149600"/>
          </a:xfrm>
        </p:grpSpPr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553159" y="2348460"/>
              <a:ext cx="3870278" cy="3149391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564629" y="2359913"/>
              <a:ext cx="3800855" cy="3080003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184641" y="2719565"/>
              <a:ext cx="1310640" cy="581418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209787" y="2744723"/>
              <a:ext cx="1213865" cy="484631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163305" y="2704325"/>
              <a:ext cx="1336548" cy="595134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8197469" y="2738132"/>
              <a:ext cx="1239520" cy="497840"/>
            </a:xfrm>
            <a:custGeom>
              <a:avLst/>
              <a:gdLst/>
              <a:ahLst/>
              <a:cxnLst/>
              <a:rect l="l" t="t" r="r" b="b"/>
              <a:pathLst>
                <a:path w="1239520" h="497839">
                  <a:moveTo>
                    <a:pt x="1239266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0" y="472440"/>
                  </a:lnTo>
                  <a:lnTo>
                    <a:pt x="0" y="497840"/>
                  </a:lnTo>
                  <a:lnTo>
                    <a:pt x="1239266" y="497840"/>
                  </a:lnTo>
                  <a:lnTo>
                    <a:pt x="1239266" y="472808"/>
                  </a:lnTo>
                  <a:lnTo>
                    <a:pt x="1239266" y="472440"/>
                  </a:lnTo>
                  <a:lnTo>
                    <a:pt x="1239266" y="25768"/>
                  </a:lnTo>
                  <a:lnTo>
                    <a:pt x="1213866" y="25768"/>
                  </a:lnTo>
                  <a:lnTo>
                    <a:pt x="1213866" y="472440"/>
                  </a:lnTo>
                  <a:lnTo>
                    <a:pt x="25400" y="472440"/>
                  </a:lnTo>
                  <a:lnTo>
                    <a:pt x="25400" y="25400"/>
                  </a:lnTo>
                  <a:lnTo>
                    <a:pt x="1239266" y="25400"/>
                  </a:lnTo>
                  <a:lnTo>
                    <a:pt x="1239266" y="0"/>
                  </a:lnTo>
                  <a:close/>
                </a:path>
              </a:pathLst>
            </a:custGeom>
            <a:solidFill>
              <a:srgbClr val="1FE2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8" name="object 18"/>
          <p:cNvGrpSpPr/>
          <p:nvPr/>
        </p:nvGrpSpPr>
        <p:grpSpPr>
          <a:xfrm>
            <a:off x="2252426" y="5766601"/>
            <a:ext cx="7862570" cy="795655"/>
            <a:chOff x="2252426" y="5766601"/>
            <a:chExt cx="7862570" cy="795655"/>
          </a:xfrm>
        </p:grpSpPr>
        <p:pic>
          <p:nvPicPr>
            <p:cNvPr id="19" name="object 19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252426" y="5766601"/>
              <a:ext cx="7862407" cy="795208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2299017" y="5775198"/>
              <a:ext cx="7778750" cy="711200"/>
            </a:xfrm>
            <a:custGeom>
              <a:avLst/>
              <a:gdLst/>
              <a:ahLst/>
              <a:cxnLst/>
              <a:rect l="l" t="t" r="r" b="b"/>
              <a:pathLst>
                <a:path w="7778750" h="711200">
                  <a:moveTo>
                    <a:pt x="7729537" y="0"/>
                  </a:moveTo>
                  <a:lnTo>
                    <a:pt x="48831" y="0"/>
                  </a:lnTo>
                  <a:lnTo>
                    <a:pt x="46316" y="63"/>
                  </a:lnTo>
                  <a:lnTo>
                    <a:pt x="9639" y="19621"/>
                  </a:lnTo>
                  <a:lnTo>
                    <a:pt x="0" y="46342"/>
                  </a:lnTo>
                  <a:lnTo>
                    <a:pt x="0" y="664603"/>
                  </a:lnTo>
                  <a:lnTo>
                    <a:pt x="19558" y="701230"/>
                  </a:lnTo>
                  <a:lnTo>
                    <a:pt x="48831" y="710946"/>
                  </a:lnTo>
                  <a:lnTo>
                    <a:pt x="7729537" y="710946"/>
                  </a:lnTo>
                  <a:lnTo>
                    <a:pt x="7765745" y="694931"/>
                  </a:lnTo>
                  <a:lnTo>
                    <a:pt x="7778369" y="664603"/>
                  </a:lnTo>
                  <a:lnTo>
                    <a:pt x="7778369" y="46342"/>
                  </a:lnTo>
                  <a:lnTo>
                    <a:pt x="7758811" y="9702"/>
                  </a:lnTo>
                  <a:lnTo>
                    <a:pt x="772953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3094989" y="5992370"/>
            <a:ext cx="6764020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-170" dirty="0">
                <a:solidFill>
                  <a:srgbClr val="3F3F3F"/>
                </a:solidFill>
                <a:latin typeface="DejaVu Sans"/>
                <a:cs typeface="DejaVu Sans"/>
              </a:rPr>
              <a:t>PRO</a:t>
            </a:r>
            <a:r>
              <a:rPr sz="1600" spc="-10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b="1" spc="-145" dirty="0">
                <a:solidFill>
                  <a:srgbClr val="3F3F3F"/>
                </a:solidFill>
                <a:latin typeface="DejaVu Sans"/>
                <a:cs typeface="DejaVu Sans"/>
              </a:rPr>
              <a:t>TIP</a:t>
            </a:r>
            <a:r>
              <a:rPr sz="1600" spc="-145" dirty="0">
                <a:solidFill>
                  <a:srgbClr val="3F3F3F"/>
                </a:solidFill>
                <a:latin typeface="DejaVu Sans"/>
                <a:cs typeface="DejaVu Sans"/>
              </a:rPr>
              <a:t>:</a:t>
            </a:r>
            <a:r>
              <a:rPr sz="1600" spc="-10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spc="-85" dirty="0">
                <a:solidFill>
                  <a:srgbClr val="252525"/>
                </a:solidFill>
                <a:latin typeface="DejaVu Sans"/>
                <a:cs typeface="DejaVu Sans"/>
              </a:rPr>
              <a:t>Use</a:t>
            </a:r>
            <a:r>
              <a:rPr sz="1400" spc="20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400" spc="-100" dirty="0">
                <a:solidFill>
                  <a:srgbClr val="252525"/>
                </a:solidFill>
                <a:latin typeface="DejaVu Sans"/>
                <a:cs typeface="DejaVu Sans"/>
              </a:rPr>
              <a:t>the</a:t>
            </a:r>
            <a:r>
              <a:rPr sz="1400" spc="25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400" spc="-125" dirty="0">
                <a:solidFill>
                  <a:srgbClr val="252525"/>
                </a:solidFill>
                <a:latin typeface="DejaVu Sans"/>
                <a:cs typeface="DejaVu Sans"/>
              </a:rPr>
              <a:t>Optimize</a:t>
            </a:r>
            <a:r>
              <a:rPr sz="1400" spc="-10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400" spc="-130" dirty="0">
                <a:solidFill>
                  <a:srgbClr val="252525"/>
                </a:solidFill>
                <a:latin typeface="DejaVu Sans"/>
                <a:cs typeface="DejaVu Sans"/>
              </a:rPr>
              <a:t>Layout</a:t>
            </a:r>
            <a:r>
              <a:rPr sz="1400" spc="-5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400" spc="-90" dirty="0">
                <a:solidFill>
                  <a:srgbClr val="252525"/>
                </a:solidFill>
                <a:latin typeface="DejaVu Sans"/>
                <a:cs typeface="DejaVu Sans"/>
              </a:rPr>
              <a:t>option</a:t>
            </a:r>
            <a:r>
              <a:rPr sz="1400" spc="25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400" spc="-30" dirty="0">
                <a:solidFill>
                  <a:srgbClr val="252525"/>
                </a:solidFill>
                <a:latin typeface="DejaVu Sans"/>
                <a:cs typeface="DejaVu Sans"/>
              </a:rPr>
              <a:t>to</a:t>
            </a:r>
            <a:r>
              <a:rPr sz="1400" spc="20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400" spc="-130" dirty="0">
                <a:solidFill>
                  <a:srgbClr val="252525"/>
                </a:solidFill>
                <a:latin typeface="DejaVu Sans"/>
                <a:cs typeface="DejaVu Sans"/>
              </a:rPr>
              <a:t>clean</a:t>
            </a:r>
            <a:r>
              <a:rPr sz="1400" spc="25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400" spc="-105" dirty="0">
                <a:solidFill>
                  <a:srgbClr val="252525"/>
                </a:solidFill>
                <a:latin typeface="DejaVu Sans"/>
                <a:cs typeface="DejaVu Sans"/>
              </a:rPr>
              <a:t>up</a:t>
            </a:r>
            <a:r>
              <a:rPr sz="1400" spc="35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400" spc="-195" dirty="0">
                <a:solidFill>
                  <a:srgbClr val="252525"/>
                </a:solidFill>
                <a:latin typeface="DejaVu Sans"/>
                <a:cs typeface="DejaVu Sans"/>
              </a:rPr>
              <a:t>a</a:t>
            </a:r>
            <a:r>
              <a:rPr sz="1400" spc="25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400" spc="-135" dirty="0">
                <a:solidFill>
                  <a:srgbClr val="252525"/>
                </a:solidFill>
                <a:latin typeface="DejaVu Sans"/>
                <a:cs typeface="DejaVu Sans"/>
              </a:rPr>
              <a:t>manually-</a:t>
            </a:r>
            <a:r>
              <a:rPr sz="1400" spc="-125" dirty="0">
                <a:solidFill>
                  <a:srgbClr val="252525"/>
                </a:solidFill>
                <a:latin typeface="DejaVu Sans"/>
                <a:cs typeface="DejaVu Sans"/>
              </a:rPr>
              <a:t>created</a:t>
            </a:r>
            <a:r>
              <a:rPr sz="1400" spc="25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400" spc="-110" dirty="0">
                <a:solidFill>
                  <a:srgbClr val="252525"/>
                </a:solidFill>
                <a:latin typeface="DejaVu Sans"/>
                <a:cs typeface="DejaVu Sans"/>
              </a:rPr>
              <a:t>phone</a:t>
            </a:r>
            <a:r>
              <a:rPr sz="1400" spc="30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400" spc="-310" dirty="0">
                <a:solidFill>
                  <a:srgbClr val="252525"/>
                </a:solidFill>
                <a:latin typeface="DejaVu Sans"/>
                <a:cs typeface="DejaVu Sans"/>
              </a:rPr>
              <a:t>layout</a:t>
            </a:r>
            <a:endParaRPr sz="1400">
              <a:latin typeface="DejaVu Sans"/>
              <a:cs typeface="DejaVu Sans"/>
            </a:endParaRPr>
          </a:p>
        </p:txBody>
      </p:sp>
      <p:pic>
        <p:nvPicPr>
          <p:cNvPr id="22" name="object 22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2361438" y="5816346"/>
            <a:ext cx="607313" cy="629411"/>
          </a:xfrm>
          <a:prstGeom prst="rect">
            <a:avLst/>
          </a:prstGeom>
        </p:spPr>
      </p:pic>
      <p:sp>
        <p:nvSpPr>
          <p:cNvPr id="23" name="object 23"/>
          <p:cNvSpPr txBox="1"/>
          <p:nvPr/>
        </p:nvSpPr>
        <p:spPr>
          <a:xfrm>
            <a:off x="744984" y="996876"/>
            <a:ext cx="10356850" cy="1315085"/>
          </a:xfrm>
          <a:prstGeom prst="rect">
            <a:avLst/>
          </a:prstGeom>
        </p:spPr>
        <p:txBody>
          <a:bodyPr vert="horz" wrap="square" lIns="0" tIns="156210" rIns="0" bIns="0" rtlCol="0">
            <a:spAutoFit/>
          </a:bodyPr>
          <a:lstStyle/>
          <a:p>
            <a:pPr marR="21590" algn="r">
              <a:lnSpc>
                <a:spcPct val="100000"/>
              </a:lnSpc>
              <a:spcBef>
                <a:spcPts val="1230"/>
              </a:spcBef>
            </a:pPr>
            <a:r>
              <a:rPr sz="1800" spc="-165" dirty="0">
                <a:solidFill>
                  <a:srgbClr val="3F3F3F"/>
                </a:solidFill>
                <a:latin typeface="DejaVu Sans"/>
                <a:cs typeface="DejaVu Sans"/>
              </a:rPr>
              <a:t>Tableau</a:t>
            </a:r>
            <a:r>
              <a:rPr sz="1800" spc="4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800" spc="-165" dirty="0">
                <a:solidFill>
                  <a:srgbClr val="3F3F3F"/>
                </a:solidFill>
                <a:latin typeface="DejaVu Sans"/>
                <a:cs typeface="DejaVu Sans"/>
              </a:rPr>
              <a:t>automatically</a:t>
            </a:r>
            <a:r>
              <a:rPr sz="1800" spc="3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800" spc="-175" dirty="0">
                <a:solidFill>
                  <a:srgbClr val="3F3F3F"/>
                </a:solidFill>
                <a:latin typeface="DejaVu Sans"/>
                <a:cs typeface="DejaVu Sans"/>
              </a:rPr>
              <a:t>generates</a:t>
            </a:r>
            <a:r>
              <a:rPr sz="1800" spc="3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800" spc="-250" dirty="0">
                <a:solidFill>
                  <a:srgbClr val="3F3F3F"/>
                </a:solidFill>
                <a:latin typeface="DejaVu Sans"/>
                <a:cs typeface="DejaVu Sans"/>
              </a:rPr>
              <a:t>a</a:t>
            </a:r>
            <a:r>
              <a:rPr sz="1800" spc="4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800" b="1" spc="-245" dirty="0">
                <a:solidFill>
                  <a:srgbClr val="3F3F3F"/>
                </a:solidFill>
                <a:latin typeface="DejaVu Sans"/>
                <a:cs typeface="DejaVu Sans"/>
              </a:rPr>
              <a:t>Phone</a:t>
            </a:r>
            <a:r>
              <a:rPr sz="1800" spc="-11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800" b="1" spc="-245" dirty="0">
                <a:solidFill>
                  <a:srgbClr val="3F3F3F"/>
                </a:solidFill>
                <a:latin typeface="DejaVu Sans"/>
                <a:cs typeface="DejaVu Sans"/>
              </a:rPr>
              <a:t>Layout</a:t>
            </a:r>
            <a:r>
              <a:rPr sz="1800" spc="-12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800" spc="-150" dirty="0">
                <a:solidFill>
                  <a:srgbClr val="3F3F3F"/>
                </a:solidFill>
                <a:latin typeface="DejaVu Sans"/>
                <a:cs typeface="DejaVu Sans"/>
              </a:rPr>
              <a:t>when</a:t>
            </a:r>
            <a:r>
              <a:rPr sz="1800" spc="3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800" spc="-250" dirty="0">
                <a:solidFill>
                  <a:srgbClr val="3F3F3F"/>
                </a:solidFill>
                <a:latin typeface="DejaVu Sans"/>
                <a:cs typeface="DejaVu Sans"/>
              </a:rPr>
              <a:t>a</a:t>
            </a:r>
            <a:r>
              <a:rPr sz="1800" spc="4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800" spc="-170" dirty="0">
                <a:solidFill>
                  <a:srgbClr val="3F3F3F"/>
                </a:solidFill>
                <a:latin typeface="DejaVu Sans"/>
                <a:cs typeface="DejaVu Sans"/>
              </a:rPr>
              <a:t>dashboard</a:t>
            </a:r>
            <a:r>
              <a:rPr sz="1800" spc="3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800" spc="-110" dirty="0">
                <a:solidFill>
                  <a:srgbClr val="3F3F3F"/>
                </a:solidFill>
                <a:latin typeface="DejaVu Sans"/>
                <a:cs typeface="DejaVu Sans"/>
              </a:rPr>
              <a:t>is</a:t>
            </a:r>
            <a:r>
              <a:rPr sz="1800" spc="3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800" spc="-165" dirty="0">
                <a:solidFill>
                  <a:srgbClr val="3F3F3F"/>
                </a:solidFill>
                <a:latin typeface="DejaVu Sans"/>
                <a:cs typeface="DejaVu Sans"/>
              </a:rPr>
              <a:t>created,</a:t>
            </a:r>
            <a:r>
              <a:rPr sz="1800" spc="4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800" spc="-125" dirty="0">
                <a:solidFill>
                  <a:srgbClr val="3F3F3F"/>
                </a:solidFill>
                <a:latin typeface="DejaVu Sans"/>
                <a:cs typeface="DejaVu Sans"/>
              </a:rPr>
              <a:t>which</a:t>
            </a:r>
            <a:r>
              <a:rPr sz="1800" spc="3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800" spc="-114" dirty="0">
                <a:solidFill>
                  <a:srgbClr val="3F3F3F"/>
                </a:solidFill>
                <a:latin typeface="DejaVu Sans"/>
                <a:cs typeface="DejaVu Sans"/>
              </a:rPr>
              <a:t>is</a:t>
            </a:r>
            <a:r>
              <a:rPr sz="1800" spc="2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800" spc="-160" dirty="0">
                <a:solidFill>
                  <a:srgbClr val="3F3F3F"/>
                </a:solidFill>
                <a:latin typeface="DejaVu Sans"/>
                <a:cs typeface="DejaVu Sans"/>
              </a:rPr>
              <a:t>locked</a:t>
            </a:r>
            <a:r>
              <a:rPr sz="1800" spc="1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800" spc="-170" dirty="0">
                <a:solidFill>
                  <a:srgbClr val="3F3F3F"/>
                </a:solidFill>
                <a:latin typeface="DejaVu Sans"/>
                <a:cs typeface="DejaVu Sans"/>
              </a:rPr>
              <a:t>by</a:t>
            </a:r>
            <a:r>
              <a:rPr sz="1800" spc="1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800" spc="-385" dirty="0">
                <a:solidFill>
                  <a:srgbClr val="3F3F3F"/>
                </a:solidFill>
                <a:latin typeface="DejaVu Sans"/>
                <a:cs typeface="DejaVu Sans"/>
              </a:rPr>
              <a:t>default</a:t>
            </a:r>
            <a:endParaRPr sz="1800">
              <a:latin typeface="DejaVu Sans"/>
              <a:cs typeface="DejaVu Sans"/>
            </a:endParaRPr>
          </a:p>
          <a:p>
            <a:pPr marL="285115" marR="5080" indent="-285115" algn="r">
              <a:lnSpc>
                <a:spcPct val="100000"/>
              </a:lnSpc>
              <a:spcBef>
                <a:spcPts val="1010"/>
              </a:spcBef>
              <a:buChar char="•"/>
              <a:tabLst>
                <a:tab pos="285115" algn="l"/>
                <a:tab pos="285750" algn="l"/>
              </a:tabLst>
            </a:pPr>
            <a:r>
              <a:rPr sz="1600" spc="-100" dirty="0">
                <a:solidFill>
                  <a:srgbClr val="3F3F3F"/>
                </a:solidFill>
                <a:latin typeface="DejaVu Sans"/>
                <a:cs typeface="DejaVu Sans"/>
              </a:rPr>
              <a:t>Unlock</a:t>
            </a:r>
            <a:r>
              <a:rPr sz="1600" spc="2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110" dirty="0">
                <a:solidFill>
                  <a:srgbClr val="3F3F3F"/>
                </a:solidFill>
                <a:latin typeface="DejaVu Sans"/>
                <a:cs typeface="DejaVu Sans"/>
              </a:rPr>
              <a:t>the</a:t>
            </a:r>
            <a:r>
              <a:rPr sz="1600" spc="4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125" dirty="0">
                <a:solidFill>
                  <a:srgbClr val="3F3F3F"/>
                </a:solidFill>
                <a:latin typeface="DejaVu Sans"/>
                <a:cs typeface="DejaVu Sans"/>
              </a:rPr>
              <a:t>phone</a:t>
            </a:r>
            <a:r>
              <a:rPr sz="1600" spc="3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130" dirty="0">
                <a:solidFill>
                  <a:srgbClr val="3F3F3F"/>
                </a:solidFill>
                <a:latin typeface="DejaVu Sans"/>
                <a:cs typeface="DejaVu Sans"/>
              </a:rPr>
              <a:t>layout</a:t>
            </a:r>
            <a:r>
              <a:rPr sz="1600" spc="3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20" dirty="0">
                <a:solidFill>
                  <a:srgbClr val="3F3F3F"/>
                </a:solidFill>
                <a:latin typeface="DejaVu Sans"/>
                <a:cs typeface="DejaVu Sans"/>
              </a:rPr>
              <a:t>to</a:t>
            </a:r>
            <a:r>
              <a:rPr sz="1600" spc="5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165" dirty="0">
                <a:solidFill>
                  <a:srgbClr val="3F3F3F"/>
                </a:solidFill>
                <a:latin typeface="DejaVu Sans"/>
                <a:cs typeface="DejaVu Sans"/>
              </a:rPr>
              <a:t>access</a:t>
            </a:r>
            <a:r>
              <a:rPr sz="1600" spc="2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135" dirty="0">
                <a:solidFill>
                  <a:srgbClr val="3F3F3F"/>
                </a:solidFill>
                <a:latin typeface="DejaVu Sans"/>
                <a:cs typeface="DejaVu Sans"/>
              </a:rPr>
              <a:t>size</a:t>
            </a:r>
            <a:r>
              <a:rPr sz="1600" spc="4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160" dirty="0">
                <a:solidFill>
                  <a:srgbClr val="3F3F3F"/>
                </a:solidFill>
                <a:latin typeface="DejaVu Sans"/>
                <a:cs typeface="DejaVu Sans"/>
              </a:rPr>
              <a:t>and</a:t>
            </a:r>
            <a:r>
              <a:rPr sz="1600" spc="4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135" dirty="0">
                <a:solidFill>
                  <a:srgbClr val="3F3F3F"/>
                </a:solidFill>
                <a:latin typeface="DejaVu Sans"/>
                <a:cs typeface="DejaVu Sans"/>
              </a:rPr>
              <a:t>sheet</a:t>
            </a:r>
            <a:r>
              <a:rPr sz="1600" spc="4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140" dirty="0">
                <a:solidFill>
                  <a:srgbClr val="3F3F3F"/>
                </a:solidFill>
                <a:latin typeface="DejaVu Sans"/>
                <a:cs typeface="DejaVu Sans"/>
              </a:rPr>
              <a:t>customization</a:t>
            </a:r>
            <a:r>
              <a:rPr sz="1600" spc="3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105" dirty="0">
                <a:solidFill>
                  <a:srgbClr val="3F3F3F"/>
                </a:solidFill>
                <a:latin typeface="DejaVu Sans"/>
                <a:cs typeface="DejaVu Sans"/>
              </a:rPr>
              <a:t>tools</a:t>
            </a:r>
            <a:r>
              <a:rPr sz="1600" spc="1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i="1" spc="-10" dirty="0">
                <a:solidFill>
                  <a:srgbClr val="3F3F3F"/>
                </a:solidFill>
                <a:latin typeface="Nimbus Roman No9 L"/>
                <a:cs typeface="Nimbus Roman No9 L"/>
              </a:rPr>
              <a:t>(which</a:t>
            </a:r>
            <a:r>
              <a:rPr sz="160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i="1" dirty="0">
                <a:solidFill>
                  <a:srgbClr val="3F3F3F"/>
                </a:solidFill>
                <a:latin typeface="Nimbus Roman No9 L"/>
                <a:cs typeface="Nimbus Roman No9 L"/>
              </a:rPr>
              <a:t>creates</a:t>
            </a:r>
            <a:r>
              <a:rPr sz="1600" spc="-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i="1" dirty="0">
                <a:solidFill>
                  <a:srgbClr val="3F3F3F"/>
                </a:solidFill>
                <a:latin typeface="Nimbus Roman No9 L"/>
                <a:cs typeface="Nimbus Roman No9 L"/>
              </a:rPr>
              <a:t>a</a:t>
            </a:r>
            <a:r>
              <a:rPr sz="1600" spc="1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i="1" dirty="0">
                <a:solidFill>
                  <a:srgbClr val="3F3F3F"/>
                </a:solidFill>
                <a:latin typeface="Nimbus Roman No9 L"/>
                <a:cs typeface="Nimbus Roman No9 L"/>
              </a:rPr>
              <a:t>new,</a:t>
            </a:r>
            <a:r>
              <a:rPr sz="1600" spc="-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i="1" dirty="0">
                <a:solidFill>
                  <a:srgbClr val="3F3F3F"/>
                </a:solidFill>
                <a:latin typeface="Nimbus Roman No9 L"/>
                <a:cs typeface="Nimbus Roman No9 L"/>
              </a:rPr>
              <a:t>independent</a:t>
            </a:r>
            <a:r>
              <a:rPr sz="1600" spc="-1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i="1" spc="-10" dirty="0">
                <a:solidFill>
                  <a:srgbClr val="3F3F3F"/>
                </a:solidFill>
                <a:latin typeface="Nimbus Roman No9 L"/>
                <a:cs typeface="Nimbus Roman No9 L"/>
              </a:rPr>
              <a:t>layout)</a:t>
            </a:r>
            <a:endParaRPr sz="1600">
              <a:latin typeface="Nimbus Roman No9 L"/>
              <a:cs typeface="Nimbus Roman No9 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850">
              <a:latin typeface="Nimbus Roman No9 L"/>
              <a:cs typeface="Nimbus Roman No9 L"/>
            </a:endParaRPr>
          </a:p>
          <a:p>
            <a:pPr marL="2522855">
              <a:lnSpc>
                <a:spcPct val="100000"/>
              </a:lnSpc>
              <a:tabLst>
                <a:tab pos="7167880" algn="l"/>
              </a:tabLst>
            </a:pPr>
            <a:r>
              <a:rPr sz="2100" spc="-165" baseline="1984" dirty="0">
                <a:solidFill>
                  <a:srgbClr val="3F3F3F"/>
                </a:solidFill>
                <a:latin typeface="DejaVu Sans"/>
                <a:cs typeface="DejaVu Sans"/>
              </a:rPr>
              <a:t>Default</a:t>
            </a:r>
            <a:r>
              <a:rPr sz="2100" spc="44" baseline="1984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100" spc="-30" baseline="1984" dirty="0">
                <a:solidFill>
                  <a:srgbClr val="3F3F3F"/>
                </a:solidFill>
                <a:latin typeface="DejaVu Sans"/>
                <a:cs typeface="DejaVu Sans"/>
              </a:rPr>
              <a:t>View</a:t>
            </a:r>
            <a:r>
              <a:rPr sz="2100" baseline="1984" dirty="0">
                <a:solidFill>
                  <a:srgbClr val="3F3F3F"/>
                </a:solidFill>
                <a:latin typeface="DejaVu Sans"/>
                <a:cs typeface="DejaVu Sans"/>
              </a:rPr>
              <a:t>	</a:t>
            </a:r>
            <a:r>
              <a:rPr sz="1400" spc="-120" dirty="0">
                <a:solidFill>
                  <a:srgbClr val="3F3F3F"/>
                </a:solidFill>
                <a:latin typeface="DejaVu Sans"/>
                <a:cs typeface="DejaVu Sans"/>
              </a:rPr>
              <a:t>Unlocked</a:t>
            </a:r>
            <a:r>
              <a:rPr sz="1400" spc="2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spc="-20" dirty="0">
                <a:solidFill>
                  <a:srgbClr val="3F3F3F"/>
                </a:solidFill>
                <a:latin typeface="DejaVu Sans"/>
                <a:cs typeface="DejaVu Sans"/>
              </a:rPr>
              <a:t>View</a:t>
            </a:r>
            <a:endParaRPr sz="1400">
              <a:latin typeface="DejaVu Sans"/>
              <a:cs typeface="DejaVu Sans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6082157" y="2072639"/>
            <a:ext cx="6350" cy="3581400"/>
          </a:xfrm>
          <a:custGeom>
            <a:avLst/>
            <a:gdLst/>
            <a:ahLst/>
            <a:cxnLst/>
            <a:rect l="l" t="t" r="r" b="b"/>
            <a:pathLst>
              <a:path w="6350" h="3581400">
                <a:moveTo>
                  <a:pt x="6350" y="0"/>
                </a:moveTo>
                <a:lnTo>
                  <a:pt x="0" y="0"/>
                </a:lnTo>
                <a:lnTo>
                  <a:pt x="0" y="3581057"/>
                </a:lnTo>
                <a:lnTo>
                  <a:pt x="6350" y="3581057"/>
                </a:lnTo>
                <a:lnTo>
                  <a:pt x="6350" y="0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618355">
              <a:lnSpc>
                <a:spcPct val="100000"/>
              </a:lnSpc>
              <a:spcBef>
                <a:spcPts val="100"/>
              </a:spcBef>
            </a:pPr>
            <a:r>
              <a:rPr b="1" spc="-415" dirty="0">
                <a:latin typeface="DejaVu Sans"/>
                <a:cs typeface="DejaVu Sans"/>
              </a:rPr>
              <a:t>Stories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5646" y="813815"/>
            <a:ext cx="11760708" cy="4572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600962" y="1222501"/>
            <a:ext cx="1070610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b="1" spc="-254" dirty="0">
                <a:solidFill>
                  <a:srgbClr val="3F3F3F"/>
                </a:solidFill>
                <a:latin typeface="DejaVu Sans"/>
                <a:cs typeface="DejaVu Sans"/>
              </a:rPr>
              <a:t>Stories</a:t>
            </a:r>
            <a:r>
              <a:rPr sz="2000" spc="4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140" dirty="0">
                <a:solidFill>
                  <a:srgbClr val="3F3F3F"/>
                </a:solidFill>
                <a:latin typeface="DejaVu Sans"/>
                <a:cs typeface="DejaVu Sans"/>
              </a:rPr>
              <a:t>allow</a:t>
            </a:r>
            <a:r>
              <a:rPr sz="2000" spc="-2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150" dirty="0">
                <a:solidFill>
                  <a:srgbClr val="3F3F3F"/>
                </a:solidFill>
                <a:latin typeface="DejaVu Sans"/>
                <a:cs typeface="DejaVu Sans"/>
              </a:rPr>
              <a:t>you</a:t>
            </a:r>
            <a:r>
              <a:rPr sz="2000" spc="-1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20" dirty="0">
                <a:solidFill>
                  <a:srgbClr val="3F3F3F"/>
                </a:solidFill>
                <a:latin typeface="DejaVu Sans"/>
                <a:cs typeface="DejaVu Sans"/>
              </a:rPr>
              <a:t>to </a:t>
            </a:r>
            <a:r>
              <a:rPr sz="2000" spc="-175" dirty="0">
                <a:solidFill>
                  <a:srgbClr val="3F3F3F"/>
                </a:solidFill>
                <a:latin typeface="DejaVu Sans"/>
                <a:cs typeface="DejaVu Sans"/>
              </a:rPr>
              <a:t>create</a:t>
            </a:r>
            <a:r>
              <a:rPr sz="2000" spc="1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170" dirty="0">
                <a:solidFill>
                  <a:srgbClr val="3F3F3F"/>
                </a:solidFill>
                <a:latin typeface="DejaVu Sans"/>
                <a:cs typeface="DejaVu Sans"/>
              </a:rPr>
              <a:t>visual</a:t>
            </a:r>
            <a:r>
              <a:rPr sz="2000" spc="2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195" dirty="0">
                <a:solidFill>
                  <a:srgbClr val="3F3F3F"/>
                </a:solidFill>
                <a:latin typeface="DejaVu Sans"/>
                <a:cs typeface="DejaVu Sans"/>
              </a:rPr>
              <a:t>sequences</a:t>
            </a:r>
            <a:r>
              <a:rPr sz="2000" spc="1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20" dirty="0">
                <a:solidFill>
                  <a:srgbClr val="3F3F3F"/>
                </a:solidFill>
                <a:latin typeface="DejaVu Sans"/>
                <a:cs typeface="DejaVu Sans"/>
              </a:rPr>
              <a:t>to</a:t>
            </a:r>
            <a:r>
              <a:rPr sz="2000" spc="3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145" dirty="0">
                <a:solidFill>
                  <a:srgbClr val="3F3F3F"/>
                </a:solidFill>
                <a:latin typeface="DejaVu Sans"/>
                <a:cs typeface="DejaVu Sans"/>
              </a:rPr>
              <a:t>build</a:t>
            </a:r>
            <a:r>
              <a:rPr sz="2000" spc="2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180" dirty="0">
                <a:solidFill>
                  <a:srgbClr val="3F3F3F"/>
                </a:solidFill>
                <a:latin typeface="DejaVu Sans"/>
                <a:cs typeface="DejaVu Sans"/>
              </a:rPr>
              <a:t>narratives,</a:t>
            </a:r>
            <a:r>
              <a:rPr sz="2000" spc="2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220" dirty="0">
                <a:solidFill>
                  <a:srgbClr val="3F3F3F"/>
                </a:solidFill>
                <a:latin typeface="DejaVu Sans"/>
                <a:cs typeface="DejaVu Sans"/>
              </a:rPr>
              <a:t>add</a:t>
            </a:r>
            <a:r>
              <a:rPr sz="2000" spc="3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160" dirty="0">
                <a:solidFill>
                  <a:srgbClr val="3F3F3F"/>
                </a:solidFill>
                <a:latin typeface="DejaVu Sans"/>
                <a:cs typeface="DejaVu Sans"/>
              </a:rPr>
              <a:t>context,</a:t>
            </a:r>
            <a:r>
              <a:rPr sz="2000" spc="2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210" dirty="0">
                <a:solidFill>
                  <a:srgbClr val="3F3F3F"/>
                </a:solidFill>
                <a:latin typeface="DejaVu Sans"/>
                <a:cs typeface="DejaVu Sans"/>
              </a:rPr>
              <a:t>and</a:t>
            </a:r>
            <a:r>
              <a:rPr sz="2000" spc="1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180" dirty="0">
                <a:solidFill>
                  <a:srgbClr val="3F3F3F"/>
                </a:solidFill>
                <a:latin typeface="DejaVu Sans"/>
                <a:cs typeface="DejaVu Sans"/>
              </a:rPr>
              <a:t>bring</a:t>
            </a:r>
            <a:r>
              <a:rPr sz="200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220" dirty="0">
                <a:solidFill>
                  <a:srgbClr val="3F3F3F"/>
                </a:solidFill>
                <a:latin typeface="DejaVu Sans"/>
                <a:cs typeface="DejaVu Sans"/>
              </a:rPr>
              <a:t>data</a:t>
            </a:r>
            <a:r>
              <a:rPr sz="2000" spc="1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25" dirty="0">
                <a:solidFill>
                  <a:srgbClr val="3F3F3F"/>
                </a:solidFill>
                <a:latin typeface="DejaVu Sans"/>
                <a:cs typeface="DejaVu Sans"/>
              </a:rPr>
              <a:t>to</a:t>
            </a:r>
            <a:r>
              <a:rPr sz="2000" spc="50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625" dirty="0">
                <a:solidFill>
                  <a:srgbClr val="3F3F3F"/>
                </a:solidFill>
                <a:latin typeface="DejaVu Sans"/>
                <a:cs typeface="DejaVu Sans"/>
              </a:rPr>
              <a:t>life</a:t>
            </a:r>
            <a:endParaRPr sz="2000">
              <a:latin typeface="DejaVu Sans"/>
              <a:cs typeface="DejaVu Sans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2224658" y="2010889"/>
            <a:ext cx="5184140" cy="4366895"/>
            <a:chOff x="2224658" y="2010889"/>
            <a:chExt cx="5184140" cy="4366895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76864" y="2010889"/>
              <a:ext cx="4526362" cy="4366316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88335" y="2022347"/>
              <a:ext cx="4456937" cy="4296917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641853" y="2321064"/>
              <a:ext cx="1351788" cy="542531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2676017" y="2354592"/>
              <a:ext cx="1254760" cy="445770"/>
            </a:xfrm>
            <a:custGeom>
              <a:avLst/>
              <a:gdLst/>
              <a:ahLst/>
              <a:cxnLst/>
              <a:rect l="l" t="t" r="r" b="b"/>
              <a:pathLst>
                <a:path w="1254760" h="445769">
                  <a:moveTo>
                    <a:pt x="1254506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0" y="420370"/>
                  </a:lnTo>
                  <a:lnTo>
                    <a:pt x="0" y="445770"/>
                  </a:lnTo>
                  <a:lnTo>
                    <a:pt x="1254506" y="445770"/>
                  </a:lnTo>
                  <a:lnTo>
                    <a:pt x="1254506" y="420484"/>
                  </a:lnTo>
                  <a:lnTo>
                    <a:pt x="1254506" y="26022"/>
                  </a:lnTo>
                  <a:lnTo>
                    <a:pt x="1229106" y="26022"/>
                  </a:lnTo>
                  <a:lnTo>
                    <a:pt x="1229106" y="420370"/>
                  </a:lnTo>
                  <a:lnTo>
                    <a:pt x="25400" y="420370"/>
                  </a:lnTo>
                  <a:lnTo>
                    <a:pt x="25400" y="25400"/>
                  </a:lnTo>
                  <a:lnTo>
                    <a:pt x="1254506" y="25400"/>
                  </a:lnTo>
                  <a:lnTo>
                    <a:pt x="1254506" y="0"/>
                  </a:lnTo>
                  <a:close/>
                </a:path>
              </a:pathLst>
            </a:custGeom>
            <a:solidFill>
              <a:srgbClr val="1FE2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641853" y="2740088"/>
              <a:ext cx="1351788" cy="496125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2676017" y="2773692"/>
              <a:ext cx="1254760" cy="398780"/>
            </a:xfrm>
            <a:custGeom>
              <a:avLst/>
              <a:gdLst/>
              <a:ahLst/>
              <a:cxnLst/>
              <a:rect l="l" t="t" r="r" b="b"/>
              <a:pathLst>
                <a:path w="1254760" h="398780">
                  <a:moveTo>
                    <a:pt x="1254506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0" y="373380"/>
                  </a:lnTo>
                  <a:lnTo>
                    <a:pt x="0" y="398780"/>
                  </a:lnTo>
                  <a:lnTo>
                    <a:pt x="1254506" y="398780"/>
                  </a:lnTo>
                  <a:lnTo>
                    <a:pt x="1254506" y="374002"/>
                  </a:lnTo>
                  <a:lnTo>
                    <a:pt x="1254506" y="373380"/>
                  </a:lnTo>
                  <a:lnTo>
                    <a:pt x="1254506" y="26022"/>
                  </a:lnTo>
                  <a:lnTo>
                    <a:pt x="1229106" y="26022"/>
                  </a:lnTo>
                  <a:lnTo>
                    <a:pt x="1229106" y="373380"/>
                  </a:lnTo>
                  <a:lnTo>
                    <a:pt x="25400" y="373380"/>
                  </a:lnTo>
                  <a:lnTo>
                    <a:pt x="25400" y="25400"/>
                  </a:lnTo>
                  <a:lnTo>
                    <a:pt x="1254506" y="25400"/>
                  </a:lnTo>
                  <a:lnTo>
                    <a:pt x="1254506" y="0"/>
                  </a:lnTo>
                  <a:close/>
                </a:path>
              </a:pathLst>
            </a:custGeom>
            <a:solidFill>
              <a:srgbClr val="1FE2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641853" y="5074094"/>
              <a:ext cx="1351788" cy="311594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2676017" y="5107952"/>
              <a:ext cx="1254760" cy="214629"/>
            </a:xfrm>
            <a:custGeom>
              <a:avLst/>
              <a:gdLst/>
              <a:ahLst/>
              <a:cxnLst/>
              <a:rect l="l" t="t" r="r" b="b"/>
              <a:pathLst>
                <a:path w="1254760" h="214629">
                  <a:moveTo>
                    <a:pt x="1254506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0" y="189230"/>
                  </a:lnTo>
                  <a:lnTo>
                    <a:pt x="0" y="214630"/>
                  </a:lnTo>
                  <a:lnTo>
                    <a:pt x="1254506" y="214630"/>
                  </a:lnTo>
                  <a:lnTo>
                    <a:pt x="1254506" y="189344"/>
                  </a:lnTo>
                  <a:lnTo>
                    <a:pt x="1254506" y="25768"/>
                  </a:lnTo>
                  <a:lnTo>
                    <a:pt x="1229106" y="25768"/>
                  </a:lnTo>
                  <a:lnTo>
                    <a:pt x="1229106" y="189230"/>
                  </a:lnTo>
                  <a:lnTo>
                    <a:pt x="25400" y="189230"/>
                  </a:lnTo>
                  <a:lnTo>
                    <a:pt x="25400" y="25400"/>
                  </a:lnTo>
                  <a:lnTo>
                    <a:pt x="1254506" y="25400"/>
                  </a:lnTo>
                  <a:lnTo>
                    <a:pt x="1254506" y="0"/>
                  </a:lnTo>
                  <a:close/>
                </a:path>
              </a:pathLst>
            </a:custGeom>
            <a:solidFill>
              <a:srgbClr val="1FE2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641853" y="5423154"/>
              <a:ext cx="1351788" cy="311594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2676017" y="5457202"/>
              <a:ext cx="1254760" cy="214629"/>
            </a:xfrm>
            <a:custGeom>
              <a:avLst/>
              <a:gdLst/>
              <a:ahLst/>
              <a:cxnLst/>
              <a:rect l="l" t="t" r="r" b="b"/>
              <a:pathLst>
                <a:path w="1254760" h="214629">
                  <a:moveTo>
                    <a:pt x="1254506" y="25514"/>
                  </a:moveTo>
                  <a:lnTo>
                    <a:pt x="1229106" y="25514"/>
                  </a:lnTo>
                  <a:lnTo>
                    <a:pt x="1229106" y="189090"/>
                  </a:lnTo>
                  <a:lnTo>
                    <a:pt x="1254506" y="189090"/>
                  </a:lnTo>
                  <a:lnTo>
                    <a:pt x="1254506" y="25514"/>
                  </a:lnTo>
                  <a:close/>
                </a:path>
                <a:path w="1254760" h="214629">
                  <a:moveTo>
                    <a:pt x="1254506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0" y="189230"/>
                  </a:lnTo>
                  <a:lnTo>
                    <a:pt x="0" y="214630"/>
                  </a:lnTo>
                  <a:lnTo>
                    <a:pt x="1254506" y="214630"/>
                  </a:lnTo>
                  <a:lnTo>
                    <a:pt x="1254506" y="189230"/>
                  </a:lnTo>
                  <a:lnTo>
                    <a:pt x="25400" y="189230"/>
                  </a:lnTo>
                  <a:lnTo>
                    <a:pt x="25400" y="25400"/>
                  </a:lnTo>
                  <a:lnTo>
                    <a:pt x="1254506" y="25400"/>
                  </a:lnTo>
                  <a:lnTo>
                    <a:pt x="1254506" y="0"/>
                  </a:lnTo>
                  <a:close/>
                </a:path>
              </a:pathLst>
            </a:custGeom>
            <a:solidFill>
              <a:srgbClr val="1FE2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641853" y="5687567"/>
              <a:ext cx="1351788" cy="430555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2676017" y="5721362"/>
              <a:ext cx="1254760" cy="334010"/>
            </a:xfrm>
            <a:custGeom>
              <a:avLst/>
              <a:gdLst/>
              <a:ahLst/>
              <a:cxnLst/>
              <a:rect l="l" t="t" r="r" b="b"/>
              <a:pathLst>
                <a:path w="1254760" h="334010">
                  <a:moveTo>
                    <a:pt x="1254506" y="25768"/>
                  </a:moveTo>
                  <a:lnTo>
                    <a:pt x="1229106" y="25768"/>
                  </a:lnTo>
                  <a:lnTo>
                    <a:pt x="1229106" y="308216"/>
                  </a:lnTo>
                  <a:lnTo>
                    <a:pt x="1254506" y="308216"/>
                  </a:lnTo>
                  <a:lnTo>
                    <a:pt x="1254506" y="25768"/>
                  </a:lnTo>
                  <a:close/>
                </a:path>
                <a:path w="1254760" h="334010">
                  <a:moveTo>
                    <a:pt x="1254506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0" y="308610"/>
                  </a:lnTo>
                  <a:lnTo>
                    <a:pt x="0" y="334010"/>
                  </a:lnTo>
                  <a:lnTo>
                    <a:pt x="1254506" y="334010"/>
                  </a:lnTo>
                  <a:lnTo>
                    <a:pt x="1254506" y="308610"/>
                  </a:lnTo>
                  <a:lnTo>
                    <a:pt x="25400" y="308610"/>
                  </a:lnTo>
                  <a:lnTo>
                    <a:pt x="25400" y="25400"/>
                  </a:lnTo>
                  <a:lnTo>
                    <a:pt x="1254506" y="25400"/>
                  </a:lnTo>
                  <a:lnTo>
                    <a:pt x="1254506" y="0"/>
                  </a:lnTo>
                  <a:close/>
                </a:path>
              </a:pathLst>
            </a:custGeom>
            <a:solidFill>
              <a:srgbClr val="1FE2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811773" y="2416327"/>
              <a:ext cx="819873" cy="447268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5845937" y="2449842"/>
              <a:ext cx="722630" cy="350520"/>
            </a:xfrm>
            <a:custGeom>
              <a:avLst/>
              <a:gdLst/>
              <a:ahLst/>
              <a:cxnLst/>
              <a:rect l="l" t="t" r="r" b="b"/>
              <a:pathLst>
                <a:path w="722629" h="350519">
                  <a:moveTo>
                    <a:pt x="722630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0" y="325120"/>
                  </a:lnTo>
                  <a:lnTo>
                    <a:pt x="0" y="350520"/>
                  </a:lnTo>
                  <a:lnTo>
                    <a:pt x="722630" y="350520"/>
                  </a:lnTo>
                  <a:lnTo>
                    <a:pt x="722630" y="325234"/>
                  </a:lnTo>
                  <a:lnTo>
                    <a:pt x="722630" y="26022"/>
                  </a:lnTo>
                  <a:lnTo>
                    <a:pt x="697230" y="26022"/>
                  </a:lnTo>
                  <a:lnTo>
                    <a:pt x="697230" y="325120"/>
                  </a:lnTo>
                  <a:lnTo>
                    <a:pt x="25400" y="325120"/>
                  </a:lnTo>
                  <a:lnTo>
                    <a:pt x="25400" y="25400"/>
                  </a:lnTo>
                  <a:lnTo>
                    <a:pt x="722630" y="25400"/>
                  </a:lnTo>
                  <a:lnTo>
                    <a:pt x="722630" y="0"/>
                  </a:lnTo>
                  <a:close/>
                </a:path>
              </a:pathLst>
            </a:custGeom>
            <a:solidFill>
              <a:srgbClr val="1FE2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2224659" y="2165603"/>
              <a:ext cx="5184140" cy="3736975"/>
            </a:xfrm>
            <a:custGeom>
              <a:avLst/>
              <a:gdLst/>
              <a:ahLst/>
              <a:cxnLst/>
              <a:rect l="l" t="t" r="r" b="b"/>
              <a:pathLst>
                <a:path w="5184140" h="3736975">
                  <a:moveTo>
                    <a:pt x="185775" y="1953895"/>
                  </a:moveTo>
                  <a:lnTo>
                    <a:pt x="178562" y="1946021"/>
                  </a:lnTo>
                  <a:lnTo>
                    <a:pt x="177685" y="1945132"/>
                  </a:lnTo>
                  <a:lnTo>
                    <a:pt x="169887" y="1937131"/>
                  </a:lnTo>
                  <a:lnTo>
                    <a:pt x="168910" y="1936115"/>
                  </a:lnTo>
                  <a:lnTo>
                    <a:pt x="162433" y="1929638"/>
                  </a:lnTo>
                  <a:lnTo>
                    <a:pt x="159639" y="1926844"/>
                  </a:lnTo>
                  <a:lnTo>
                    <a:pt x="150749" y="1918462"/>
                  </a:lnTo>
                  <a:lnTo>
                    <a:pt x="148907" y="1916811"/>
                  </a:lnTo>
                  <a:lnTo>
                    <a:pt x="141986" y="1910588"/>
                  </a:lnTo>
                  <a:lnTo>
                    <a:pt x="136893" y="1906397"/>
                  </a:lnTo>
                  <a:lnTo>
                    <a:pt x="133350" y="1903476"/>
                  </a:lnTo>
                  <a:lnTo>
                    <a:pt x="125095" y="1896872"/>
                  </a:lnTo>
                  <a:lnTo>
                    <a:pt x="118745" y="1892211"/>
                  </a:lnTo>
                  <a:lnTo>
                    <a:pt x="116967" y="1890903"/>
                  </a:lnTo>
                  <a:lnTo>
                    <a:pt x="108966" y="1885315"/>
                  </a:lnTo>
                  <a:lnTo>
                    <a:pt x="93726" y="1875790"/>
                  </a:lnTo>
                  <a:lnTo>
                    <a:pt x="78232" y="1867916"/>
                  </a:lnTo>
                  <a:lnTo>
                    <a:pt x="76847" y="1867522"/>
                  </a:lnTo>
                  <a:lnTo>
                    <a:pt x="83566" y="1842897"/>
                  </a:lnTo>
                  <a:lnTo>
                    <a:pt x="0" y="1859661"/>
                  </a:lnTo>
                  <a:lnTo>
                    <a:pt x="63500" y="1916430"/>
                  </a:lnTo>
                  <a:lnTo>
                    <a:pt x="70104" y="1892211"/>
                  </a:lnTo>
                  <a:lnTo>
                    <a:pt x="81203" y="1897913"/>
                  </a:lnTo>
                  <a:lnTo>
                    <a:pt x="95250" y="1906778"/>
                  </a:lnTo>
                  <a:lnTo>
                    <a:pt x="94742" y="1906397"/>
                  </a:lnTo>
                  <a:lnTo>
                    <a:pt x="102235" y="1911604"/>
                  </a:lnTo>
                  <a:lnTo>
                    <a:pt x="101981" y="1911477"/>
                  </a:lnTo>
                  <a:lnTo>
                    <a:pt x="102146" y="1911604"/>
                  </a:lnTo>
                  <a:lnTo>
                    <a:pt x="109855" y="1917192"/>
                  </a:lnTo>
                  <a:lnTo>
                    <a:pt x="109474" y="1916811"/>
                  </a:lnTo>
                  <a:lnTo>
                    <a:pt x="117475" y="1923161"/>
                  </a:lnTo>
                  <a:lnTo>
                    <a:pt x="117221" y="1923034"/>
                  </a:lnTo>
                  <a:lnTo>
                    <a:pt x="117360" y="1923161"/>
                  </a:lnTo>
                  <a:lnTo>
                    <a:pt x="125476" y="1930019"/>
                  </a:lnTo>
                  <a:lnTo>
                    <a:pt x="125095" y="1929638"/>
                  </a:lnTo>
                  <a:lnTo>
                    <a:pt x="133604" y="1937258"/>
                  </a:lnTo>
                  <a:lnTo>
                    <a:pt x="142240" y="1945386"/>
                  </a:lnTo>
                  <a:lnTo>
                    <a:pt x="150863" y="1953895"/>
                  </a:lnTo>
                  <a:lnTo>
                    <a:pt x="185775" y="1953895"/>
                  </a:lnTo>
                  <a:close/>
                </a:path>
                <a:path w="5184140" h="3736975">
                  <a:moveTo>
                    <a:pt x="460756" y="810260"/>
                  </a:moveTo>
                  <a:lnTo>
                    <a:pt x="449072" y="787654"/>
                  </a:lnTo>
                  <a:lnTo>
                    <a:pt x="371729" y="827405"/>
                  </a:lnTo>
                  <a:lnTo>
                    <a:pt x="371729" y="827278"/>
                  </a:lnTo>
                  <a:lnTo>
                    <a:pt x="333883" y="846328"/>
                  </a:lnTo>
                  <a:lnTo>
                    <a:pt x="334010" y="846328"/>
                  </a:lnTo>
                  <a:lnTo>
                    <a:pt x="297180" y="864362"/>
                  </a:lnTo>
                  <a:lnTo>
                    <a:pt x="297307" y="864235"/>
                  </a:lnTo>
                  <a:lnTo>
                    <a:pt x="261747" y="880872"/>
                  </a:lnTo>
                  <a:lnTo>
                    <a:pt x="261874" y="880745"/>
                  </a:lnTo>
                  <a:lnTo>
                    <a:pt x="227965" y="895858"/>
                  </a:lnTo>
                  <a:lnTo>
                    <a:pt x="228346" y="895731"/>
                  </a:lnTo>
                  <a:lnTo>
                    <a:pt x="211963" y="902462"/>
                  </a:lnTo>
                  <a:lnTo>
                    <a:pt x="212217" y="902462"/>
                  </a:lnTo>
                  <a:lnTo>
                    <a:pt x="196469" y="908685"/>
                  </a:lnTo>
                  <a:lnTo>
                    <a:pt x="196723" y="908558"/>
                  </a:lnTo>
                  <a:lnTo>
                    <a:pt x="196367" y="908685"/>
                  </a:lnTo>
                  <a:lnTo>
                    <a:pt x="181610" y="914146"/>
                  </a:lnTo>
                  <a:lnTo>
                    <a:pt x="181864" y="914146"/>
                  </a:lnTo>
                  <a:lnTo>
                    <a:pt x="167500" y="919137"/>
                  </a:lnTo>
                  <a:lnTo>
                    <a:pt x="153670" y="923417"/>
                  </a:lnTo>
                  <a:lnTo>
                    <a:pt x="154051" y="923290"/>
                  </a:lnTo>
                  <a:lnTo>
                    <a:pt x="153606" y="923417"/>
                  </a:lnTo>
                  <a:lnTo>
                    <a:pt x="140843" y="927100"/>
                  </a:lnTo>
                  <a:lnTo>
                    <a:pt x="141224" y="927100"/>
                  </a:lnTo>
                  <a:lnTo>
                    <a:pt x="128905" y="930148"/>
                  </a:lnTo>
                  <a:lnTo>
                    <a:pt x="128295" y="930275"/>
                  </a:lnTo>
                  <a:lnTo>
                    <a:pt x="116840" y="932688"/>
                  </a:lnTo>
                  <a:lnTo>
                    <a:pt x="117348" y="932688"/>
                  </a:lnTo>
                  <a:lnTo>
                    <a:pt x="94792" y="936421"/>
                  </a:lnTo>
                  <a:lnTo>
                    <a:pt x="76339" y="937488"/>
                  </a:lnTo>
                  <a:lnTo>
                    <a:pt x="76708" y="913130"/>
                  </a:lnTo>
                  <a:lnTo>
                    <a:pt x="0" y="949960"/>
                  </a:lnTo>
                  <a:lnTo>
                    <a:pt x="75565" y="989203"/>
                  </a:lnTo>
                  <a:lnTo>
                    <a:pt x="75958" y="963015"/>
                  </a:lnTo>
                  <a:lnTo>
                    <a:pt x="97917" y="961771"/>
                  </a:lnTo>
                  <a:lnTo>
                    <a:pt x="147574" y="951611"/>
                  </a:lnTo>
                  <a:lnTo>
                    <a:pt x="190373" y="938022"/>
                  </a:lnTo>
                  <a:lnTo>
                    <a:pt x="191795" y="937488"/>
                  </a:lnTo>
                  <a:lnTo>
                    <a:pt x="205740" y="932307"/>
                  </a:lnTo>
                  <a:lnTo>
                    <a:pt x="221615" y="925957"/>
                  </a:lnTo>
                  <a:lnTo>
                    <a:pt x="238125" y="919099"/>
                  </a:lnTo>
                  <a:lnTo>
                    <a:pt x="272288" y="903986"/>
                  </a:lnTo>
                  <a:lnTo>
                    <a:pt x="289979" y="895731"/>
                  </a:lnTo>
                  <a:lnTo>
                    <a:pt x="308229" y="887222"/>
                  </a:lnTo>
                  <a:lnTo>
                    <a:pt x="321144" y="880872"/>
                  </a:lnTo>
                  <a:lnTo>
                    <a:pt x="345186" y="869061"/>
                  </a:lnTo>
                  <a:lnTo>
                    <a:pt x="354545" y="864362"/>
                  </a:lnTo>
                  <a:lnTo>
                    <a:pt x="427329" y="827405"/>
                  </a:lnTo>
                  <a:lnTo>
                    <a:pt x="460756" y="810260"/>
                  </a:lnTo>
                  <a:close/>
                </a:path>
                <a:path w="5184140" h="3736975">
                  <a:moveTo>
                    <a:pt x="461010" y="319278"/>
                  </a:moveTo>
                  <a:lnTo>
                    <a:pt x="440944" y="301498"/>
                  </a:lnTo>
                  <a:lnTo>
                    <a:pt x="378460" y="246253"/>
                  </a:lnTo>
                  <a:lnTo>
                    <a:pt x="338201" y="211201"/>
                  </a:lnTo>
                  <a:lnTo>
                    <a:pt x="321652" y="196977"/>
                  </a:lnTo>
                  <a:lnTo>
                    <a:pt x="303187" y="181102"/>
                  </a:lnTo>
                  <a:lnTo>
                    <a:pt x="299212" y="177673"/>
                  </a:lnTo>
                  <a:lnTo>
                    <a:pt x="285242" y="165862"/>
                  </a:lnTo>
                  <a:lnTo>
                    <a:pt x="280289" y="161671"/>
                  </a:lnTo>
                  <a:lnTo>
                    <a:pt x="267957" y="151384"/>
                  </a:lnTo>
                  <a:lnTo>
                    <a:pt x="261874" y="146304"/>
                  </a:lnTo>
                  <a:lnTo>
                    <a:pt x="251053" y="137541"/>
                  </a:lnTo>
                  <a:lnTo>
                    <a:pt x="234975" y="124587"/>
                  </a:lnTo>
                  <a:lnTo>
                    <a:pt x="226441" y="117729"/>
                  </a:lnTo>
                  <a:lnTo>
                    <a:pt x="209423" y="104521"/>
                  </a:lnTo>
                  <a:lnTo>
                    <a:pt x="205549" y="101600"/>
                  </a:lnTo>
                  <a:lnTo>
                    <a:pt x="193294" y="92329"/>
                  </a:lnTo>
                  <a:lnTo>
                    <a:pt x="180060" y="82677"/>
                  </a:lnTo>
                  <a:lnTo>
                    <a:pt x="177800" y="81026"/>
                  </a:lnTo>
                  <a:lnTo>
                    <a:pt x="169278" y="75057"/>
                  </a:lnTo>
                  <a:lnTo>
                    <a:pt x="162941" y="70612"/>
                  </a:lnTo>
                  <a:lnTo>
                    <a:pt x="159296" y="68199"/>
                  </a:lnTo>
                  <a:lnTo>
                    <a:pt x="150304" y="62230"/>
                  </a:lnTo>
                  <a:lnTo>
                    <a:pt x="148971" y="61341"/>
                  </a:lnTo>
                  <a:lnTo>
                    <a:pt x="141668" y="56896"/>
                  </a:lnTo>
                  <a:lnTo>
                    <a:pt x="135636" y="53213"/>
                  </a:lnTo>
                  <a:lnTo>
                    <a:pt x="131241" y="50685"/>
                  </a:lnTo>
                  <a:lnTo>
                    <a:pt x="123063" y="45974"/>
                  </a:lnTo>
                  <a:lnTo>
                    <a:pt x="111125" y="39497"/>
                  </a:lnTo>
                  <a:lnTo>
                    <a:pt x="99695" y="34036"/>
                  </a:lnTo>
                  <a:lnTo>
                    <a:pt x="88392" y="28956"/>
                  </a:lnTo>
                  <a:lnTo>
                    <a:pt x="77038" y="25717"/>
                  </a:lnTo>
                  <a:lnTo>
                    <a:pt x="82423" y="0"/>
                  </a:lnTo>
                  <a:lnTo>
                    <a:pt x="0" y="21717"/>
                  </a:lnTo>
                  <a:lnTo>
                    <a:pt x="66802" y="74549"/>
                  </a:lnTo>
                  <a:lnTo>
                    <a:pt x="71805" y="50685"/>
                  </a:lnTo>
                  <a:lnTo>
                    <a:pt x="79908" y="53035"/>
                  </a:lnTo>
                  <a:lnTo>
                    <a:pt x="89281" y="57150"/>
                  </a:lnTo>
                  <a:lnTo>
                    <a:pt x="99822" y="62230"/>
                  </a:lnTo>
                  <a:lnTo>
                    <a:pt x="99314" y="62103"/>
                  </a:lnTo>
                  <a:lnTo>
                    <a:pt x="110871" y="68199"/>
                  </a:lnTo>
                  <a:lnTo>
                    <a:pt x="110490" y="68072"/>
                  </a:lnTo>
                  <a:lnTo>
                    <a:pt x="122809" y="75057"/>
                  </a:lnTo>
                  <a:lnTo>
                    <a:pt x="122428" y="74930"/>
                  </a:lnTo>
                  <a:lnTo>
                    <a:pt x="135382" y="82931"/>
                  </a:lnTo>
                  <a:lnTo>
                    <a:pt x="135128" y="82677"/>
                  </a:lnTo>
                  <a:lnTo>
                    <a:pt x="148844" y="91694"/>
                  </a:lnTo>
                  <a:lnTo>
                    <a:pt x="148590" y="91567"/>
                  </a:lnTo>
                  <a:lnTo>
                    <a:pt x="148767" y="91694"/>
                  </a:lnTo>
                  <a:lnTo>
                    <a:pt x="163068" y="101727"/>
                  </a:lnTo>
                  <a:lnTo>
                    <a:pt x="162941" y="101600"/>
                  </a:lnTo>
                  <a:lnTo>
                    <a:pt x="178308" y="112776"/>
                  </a:lnTo>
                  <a:lnTo>
                    <a:pt x="178054" y="112649"/>
                  </a:lnTo>
                  <a:lnTo>
                    <a:pt x="178219" y="112776"/>
                  </a:lnTo>
                  <a:lnTo>
                    <a:pt x="194056" y="124714"/>
                  </a:lnTo>
                  <a:lnTo>
                    <a:pt x="193929" y="124587"/>
                  </a:lnTo>
                  <a:lnTo>
                    <a:pt x="210693" y="137668"/>
                  </a:lnTo>
                  <a:lnTo>
                    <a:pt x="210566" y="137541"/>
                  </a:lnTo>
                  <a:lnTo>
                    <a:pt x="227838" y="151511"/>
                  </a:lnTo>
                  <a:lnTo>
                    <a:pt x="227838" y="151384"/>
                  </a:lnTo>
                  <a:lnTo>
                    <a:pt x="245745" y="165989"/>
                  </a:lnTo>
                  <a:lnTo>
                    <a:pt x="264033" y="181229"/>
                  </a:lnTo>
                  <a:lnTo>
                    <a:pt x="282829" y="197104"/>
                  </a:lnTo>
                  <a:lnTo>
                    <a:pt x="321691" y="230378"/>
                  </a:lnTo>
                  <a:lnTo>
                    <a:pt x="321564" y="230378"/>
                  </a:lnTo>
                  <a:lnTo>
                    <a:pt x="361823" y="265430"/>
                  </a:lnTo>
                  <a:lnTo>
                    <a:pt x="361696" y="265430"/>
                  </a:lnTo>
                  <a:lnTo>
                    <a:pt x="402844" y="301625"/>
                  </a:lnTo>
                  <a:lnTo>
                    <a:pt x="444246" y="338328"/>
                  </a:lnTo>
                  <a:lnTo>
                    <a:pt x="461010" y="319278"/>
                  </a:lnTo>
                  <a:close/>
                </a:path>
                <a:path w="5184140" h="3736975">
                  <a:moveTo>
                    <a:pt x="462407" y="3716337"/>
                  </a:moveTo>
                  <a:lnTo>
                    <a:pt x="395427" y="3666972"/>
                  </a:lnTo>
                  <a:lnTo>
                    <a:pt x="327698" y="3617506"/>
                  </a:lnTo>
                  <a:lnTo>
                    <a:pt x="265303" y="3572764"/>
                  </a:lnTo>
                  <a:lnTo>
                    <a:pt x="256159" y="3566249"/>
                  </a:lnTo>
                  <a:lnTo>
                    <a:pt x="245999" y="3559175"/>
                  </a:lnTo>
                  <a:lnTo>
                    <a:pt x="227711" y="3546487"/>
                  </a:lnTo>
                  <a:lnTo>
                    <a:pt x="215773" y="3538245"/>
                  </a:lnTo>
                  <a:lnTo>
                    <a:pt x="210451" y="3534638"/>
                  </a:lnTo>
                  <a:lnTo>
                    <a:pt x="196850" y="3525418"/>
                  </a:lnTo>
                  <a:lnTo>
                    <a:pt x="178816" y="3513442"/>
                  </a:lnTo>
                  <a:lnTo>
                    <a:pt x="166077" y="3505225"/>
                  </a:lnTo>
                  <a:lnTo>
                    <a:pt x="161671" y="3502380"/>
                  </a:lnTo>
                  <a:lnTo>
                    <a:pt x="145542" y="3492360"/>
                  </a:lnTo>
                  <a:lnTo>
                    <a:pt x="143725" y="3491268"/>
                  </a:lnTo>
                  <a:lnTo>
                    <a:pt x="133489" y="3485083"/>
                  </a:lnTo>
                  <a:lnTo>
                    <a:pt x="91313" y="3462515"/>
                  </a:lnTo>
                  <a:lnTo>
                    <a:pt x="79248" y="3459581"/>
                  </a:lnTo>
                  <a:lnTo>
                    <a:pt x="82042" y="3432721"/>
                  </a:lnTo>
                  <a:lnTo>
                    <a:pt x="2286" y="3462718"/>
                  </a:lnTo>
                  <a:lnTo>
                    <a:pt x="74168" y="3508514"/>
                  </a:lnTo>
                  <a:lnTo>
                    <a:pt x="76606" y="3485083"/>
                  </a:lnTo>
                  <a:lnTo>
                    <a:pt x="82664" y="3486556"/>
                  </a:lnTo>
                  <a:lnTo>
                    <a:pt x="92710" y="3491471"/>
                  </a:lnTo>
                  <a:lnTo>
                    <a:pt x="104394" y="3497656"/>
                  </a:lnTo>
                  <a:lnTo>
                    <a:pt x="104724" y="3497846"/>
                  </a:lnTo>
                  <a:lnTo>
                    <a:pt x="117856" y="3505377"/>
                  </a:lnTo>
                  <a:lnTo>
                    <a:pt x="117729" y="3505225"/>
                  </a:lnTo>
                  <a:lnTo>
                    <a:pt x="132461" y="3514090"/>
                  </a:lnTo>
                  <a:lnTo>
                    <a:pt x="132207" y="3513975"/>
                  </a:lnTo>
                  <a:lnTo>
                    <a:pt x="132384" y="3514090"/>
                  </a:lnTo>
                  <a:lnTo>
                    <a:pt x="148209" y="3523881"/>
                  </a:lnTo>
                  <a:lnTo>
                    <a:pt x="147955" y="3523767"/>
                  </a:lnTo>
                  <a:lnTo>
                    <a:pt x="148120" y="3523881"/>
                  </a:lnTo>
                  <a:lnTo>
                    <a:pt x="164973" y="3534727"/>
                  </a:lnTo>
                  <a:lnTo>
                    <a:pt x="182753" y="3546538"/>
                  </a:lnTo>
                  <a:lnTo>
                    <a:pt x="182626" y="3546487"/>
                  </a:lnTo>
                  <a:lnTo>
                    <a:pt x="201422" y="3559251"/>
                  </a:lnTo>
                  <a:lnTo>
                    <a:pt x="221107" y="3572802"/>
                  </a:lnTo>
                  <a:lnTo>
                    <a:pt x="241554" y="3587051"/>
                  </a:lnTo>
                  <a:lnTo>
                    <a:pt x="241427" y="3587000"/>
                  </a:lnTo>
                  <a:lnTo>
                    <a:pt x="262636" y="3602050"/>
                  </a:lnTo>
                  <a:lnTo>
                    <a:pt x="284353" y="3617544"/>
                  </a:lnTo>
                  <a:lnTo>
                    <a:pt x="352552" y="3667010"/>
                  </a:lnTo>
                  <a:lnTo>
                    <a:pt x="447421" y="3736784"/>
                  </a:lnTo>
                  <a:lnTo>
                    <a:pt x="462407" y="3716337"/>
                  </a:lnTo>
                  <a:close/>
                </a:path>
                <a:path w="5184140" h="3736975">
                  <a:moveTo>
                    <a:pt x="470662" y="3380740"/>
                  </a:moveTo>
                  <a:lnTo>
                    <a:pt x="425069" y="3295396"/>
                  </a:lnTo>
                  <a:lnTo>
                    <a:pt x="357759" y="3170174"/>
                  </a:lnTo>
                  <a:lnTo>
                    <a:pt x="335915" y="3129788"/>
                  </a:lnTo>
                  <a:lnTo>
                    <a:pt x="314452" y="3090545"/>
                  </a:lnTo>
                  <a:lnTo>
                    <a:pt x="293497" y="3052445"/>
                  </a:lnTo>
                  <a:lnTo>
                    <a:pt x="272923" y="3015488"/>
                  </a:lnTo>
                  <a:lnTo>
                    <a:pt x="240931" y="2958973"/>
                  </a:lnTo>
                  <a:lnTo>
                    <a:pt x="215265" y="2914523"/>
                  </a:lnTo>
                  <a:lnTo>
                    <a:pt x="188658" y="2869946"/>
                  </a:lnTo>
                  <a:lnTo>
                    <a:pt x="165862" y="2833243"/>
                  </a:lnTo>
                  <a:lnTo>
                    <a:pt x="157099" y="2819400"/>
                  </a:lnTo>
                  <a:lnTo>
                    <a:pt x="151980" y="2811780"/>
                  </a:lnTo>
                  <a:lnTo>
                    <a:pt x="145542" y="2802128"/>
                  </a:lnTo>
                  <a:lnTo>
                    <a:pt x="142494" y="2797556"/>
                  </a:lnTo>
                  <a:lnTo>
                    <a:pt x="135636" y="2787650"/>
                  </a:lnTo>
                  <a:lnTo>
                    <a:pt x="133464" y="2784602"/>
                  </a:lnTo>
                  <a:lnTo>
                    <a:pt x="129032" y="2778379"/>
                  </a:lnTo>
                  <a:lnTo>
                    <a:pt x="122555" y="2769489"/>
                  </a:lnTo>
                  <a:lnTo>
                    <a:pt x="116332" y="2761361"/>
                  </a:lnTo>
                  <a:lnTo>
                    <a:pt x="112445" y="2756408"/>
                  </a:lnTo>
                  <a:lnTo>
                    <a:pt x="110363" y="2753741"/>
                  </a:lnTo>
                  <a:lnTo>
                    <a:pt x="98894" y="2739847"/>
                  </a:lnTo>
                  <a:lnTo>
                    <a:pt x="88392" y="2728214"/>
                  </a:lnTo>
                  <a:lnTo>
                    <a:pt x="76962" y="2716911"/>
                  </a:lnTo>
                  <a:lnTo>
                    <a:pt x="74726" y="2715907"/>
                  </a:lnTo>
                  <a:lnTo>
                    <a:pt x="85090" y="2692781"/>
                  </a:lnTo>
                  <a:lnTo>
                    <a:pt x="0" y="2696337"/>
                  </a:lnTo>
                  <a:lnTo>
                    <a:pt x="53975" y="2762250"/>
                  </a:lnTo>
                  <a:lnTo>
                    <a:pt x="64008" y="2739847"/>
                  </a:lnTo>
                  <a:lnTo>
                    <a:pt x="69773" y="2745549"/>
                  </a:lnTo>
                  <a:lnTo>
                    <a:pt x="80010" y="2756916"/>
                  </a:lnTo>
                  <a:lnTo>
                    <a:pt x="79629" y="2756408"/>
                  </a:lnTo>
                  <a:lnTo>
                    <a:pt x="90678" y="2769743"/>
                  </a:lnTo>
                  <a:lnTo>
                    <a:pt x="90424" y="2769489"/>
                  </a:lnTo>
                  <a:lnTo>
                    <a:pt x="90614" y="2769743"/>
                  </a:lnTo>
                  <a:lnTo>
                    <a:pt x="96266" y="2776982"/>
                  </a:lnTo>
                  <a:lnTo>
                    <a:pt x="96139" y="2776855"/>
                  </a:lnTo>
                  <a:lnTo>
                    <a:pt x="96227" y="2776982"/>
                  </a:lnTo>
                  <a:lnTo>
                    <a:pt x="102235" y="2784856"/>
                  </a:lnTo>
                  <a:lnTo>
                    <a:pt x="102108" y="2784602"/>
                  </a:lnTo>
                  <a:lnTo>
                    <a:pt x="108458" y="2793238"/>
                  </a:lnTo>
                  <a:lnTo>
                    <a:pt x="108331" y="2793238"/>
                  </a:lnTo>
                  <a:lnTo>
                    <a:pt x="114935" y="2802382"/>
                  </a:lnTo>
                  <a:lnTo>
                    <a:pt x="114808" y="2802128"/>
                  </a:lnTo>
                  <a:lnTo>
                    <a:pt x="121539" y="2811907"/>
                  </a:lnTo>
                  <a:lnTo>
                    <a:pt x="121539" y="2811780"/>
                  </a:lnTo>
                  <a:lnTo>
                    <a:pt x="128524" y="2822321"/>
                  </a:lnTo>
                  <a:lnTo>
                    <a:pt x="128397" y="2822194"/>
                  </a:lnTo>
                  <a:lnTo>
                    <a:pt x="128473" y="2822321"/>
                  </a:lnTo>
                  <a:lnTo>
                    <a:pt x="135763" y="2833370"/>
                  </a:lnTo>
                  <a:lnTo>
                    <a:pt x="135763" y="2833243"/>
                  </a:lnTo>
                  <a:lnTo>
                    <a:pt x="143256" y="2844927"/>
                  </a:lnTo>
                  <a:lnTo>
                    <a:pt x="143129" y="2844800"/>
                  </a:lnTo>
                  <a:lnTo>
                    <a:pt x="143205" y="2844927"/>
                  </a:lnTo>
                  <a:lnTo>
                    <a:pt x="151003" y="2857246"/>
                  </a:lnTo>
                  <a:lnTo>
                    <a:pt x="151003" y="2857119"/>
                  </a:lnTo>
                  <a:lnTo>
                    <a:pt x="159004" y="2870073"/>
                  </a:lnTo>
                  <a:lnTo>
                    <a:pt x="159004" y="2869946"/>
                  </a:lnTo>
                  <a:lnTo>
                    <a:pt x="167259" y="2883662"/>
                  </a:lnTo>
                  <a:lnTo>
                    <a:pt x="167259" y="2883535"/>
                  </a:lnTo>
                  <a:lnTo>
                    <a:pt x="175768" y="2897632"/>
                  </a:lnTo>
                  <a:lnTo>
                    <a:pt x="175641" y="2897632"/>
                  </a:lnTo>
                  <a:lnTo>
                    <a:pt x="193421" y="2927477"/>
                  </a:lnTo>
                  <a:lnTo>
                    <a:pt x="193294" y="2927350"/>
                  </a:lnTo>
                  <a:lnTo>
                    <a:pt x="193357" y="2927477"/>
                  </a:lnTo>
                  <a:lnTo>
                    <a:pt x="211836" y="2959100"/>
                  </a:lnTo>
                  <a:lnTo>
                    <a:pt x="211709" y="2958973"/>
                  </a:lnTo>
                  <a:lnTo>
                    <a:pt x="211772" y="2959100"/>
                  </a:lnTo>
                  <a:lnTo>
                    <a:pt x="250825" y="3027934"/>
                  </a:lnTo>
                  <a:lnTo>
                    <a:pt x="250698" y="3027934"/>
                  </a:lnTo>
                  <a:lnTo>
                    <a:pt x="271272" y="3064764"/>
                  </a:lnTo>
                  <a:lnTo>
                    <a:pt x="271145" y="3064637"/>
                  </a:lnTo>
                  <a:lnTo>
                    <a:pt x="271208" y="3064764"/>
                  </a:lnTo>
                  <a:lnTo>
                    <a:pt x="292100" y="3102737"/>
                  </a:lnTo>
                  <a:lnTo>
                    <a:pt x="313563" y="3141980"/>
                  </a:lnTo>
                  <a:lnTo>
                    <a:pt x="335407" y="3182239"/>
                  </a:lnTo>
                  <a:lnTo>
                    <a:pt x="402717" y="3307334"/>
                  </a:lnTo>
                  <a:lnTo>
                    <a:pt x="448310" y="3392678"/>
                  </a:lnTo>
                  <a:lnTo>
                    <a:pt x="470662" y="3380740"/>
                  </a:lnTo>
                  <a:close/>
                </a:path>
                <a:path w="5184140" h="3736975">
                  <a:moveTo>
                    <a:pt x="802005" y="2953004"/>
                  </a:moveTo>
                  <a:lnTo>
                    <a:pt x="652018" y="2688082"/>
                  </a:lnTo>
                  <a:lnTo>
                    <a:pt x="586206" y="2573274"/>
                  </a:lnTo>
                  <a:lnTo>
                    <a:pt x="508508" y="2439289"/>
                  </a:lnTo>
                  <a:lnTo>
                    <a:pt x="474345" y="2381504"/>
                  </a:lnTo>
                  <a:lnTo>
                    <a:pt x="424942" y="2299208"/>
                  </a:lnTo>
                  <a:lnTo>
                    <a:pt x="393192" y="2247646"/>
                  </a:lnTo>
                  <a:lnTo>
                    <a:pt x="362712" y="2198878"/>
                  </a:lnTo>
                  <a:lnTo>
                    <a:pt x="328523" y="2145792"/>
                  </a:lnTo>
                  <a:lnTo>
                    <a:pt x="305562" y="2111248"/>
                  </a:lnTo>
                  <a:lnTo>
                    <a:pt x="279146" y="2072767"/>
                  </a:lnTo>
                  <a:lnTo>
                    <a:pt x="265264" y="2053209"/>
                  </a:lnTo>
                  <a:lnTo>
                    <a:pt x="253873" y="2037588"/>
                  </a:lnTo>
                  <a:lnTo>
                    <a:pt x="242443" y="2022221"/>
                  </a:lnTo>
                  <a:lnTo>
                    <a:pt x="232359" y="2009267"/>
                  </a:lnTo>
                  <a:lnTo>
                    <a:pt x="230886" y="2007362"/>
                  </a:lnTo>
                  <a:lnTo>
                    <a:pt x="219837" y="1993392"/>
                  </a:lnTo>
                  <a:lnTo>
                    <a:pt x="212598" y="1984629"/>
                  </a:lnTo>
                  <a:lnTo>
                    <a:pt x="209042" y="1980311"/>
                  </a:lnTo>
                  <a:lnTo>
                    <a:pt x="203212" y="1973580"/>
                  </a:lnTo>
                  <a:lnTo>
                    <a:pt x="198501" y="1968119"/>
                  </a:lnTo>
                  <a:lnTo>
                    <a:pt x="188341" y="1956689"/>
                  </a:lnTo>
                  <a:lnTo>
                    <a:pt x="185889" y="1954022"/>
                  </a:lnTo>
                  <a:lnTo>
                    <a:pt x="151003" y="1954022"/>
                  </a:lnTo>
                  <a:lnTo>
                    <a:pt x="150863" y="1954022"/>
                  </a:lnTo>
                  <a:lnTo>
                    <a:pt x="160020" y="1963293"/>
                  </a:lnTo>
                  <a:lnTo>
                    <a:pt x="160248" y="1963547"/>
                  </a:lnTo>
                  <a:lnTo>
                    <a:pt x="169672" y="1973834"/>
                  </a:lnTo>
                  <a:lnTo>
                    <a:pt x="169545" y="1973580"/>
                  </a:lnTo>
                  <a:lnTo>
                    <a:pt x="179451" y="1984883"/>
                  </a:lnTo>
                  <a:lnTo>
                    <a:pt x="179324" y="1984629"/>
                  </a:lnTo>
                  <a:lnTo>
                    <a:pt x="189484" y="1996694"/>
                  </a:lnTo>
                  <a:lnTo>
                    <a:pt x="189585" y="1996821"/>
                  </a:lnTo>
                  <a:lnTo>
                    <a:pt x="200152" y="2009521"/>
                  </a:lnTo>
                  <a:lnTo>
                    <a:pt x="200025" y="2009267"/>
                  </a:lnTo>
                  <a:lnTo>
                    <a:pt x="210947" y="2023110"/>
                  </a:lnTo>
                  <a:lnTo>
                    <a:pt x="210820" y="2022983"/>
                  </a:lnTo>
                  <a:lnTo>
                    <a:pt x="210908" y="2023110"/>
                  </a:lnTo>
                  <a:lnTo>
                    <a:pt x="222250" y="2037715"/>
                  </a:lnTo>
                  <a:lnTo>
                    <a:pt x="222123" y="2037588"/>
                  </a:lnTo>
                  <a:lnTo>
                    <a:pt x="222211" y="2037715"/>
                  </a:lnTo>
                  <a:lnTo>
                    <a:pt x="233807" y="2053336"/>
                  </a:lnTo>
                  <a:lnTo>
                    <a:pt x="233807" y="2053209"/>
                  </a:lnTo>
                  <a:lnTo>
                    <a:pt x="245999" y="2069846"/>
                  </a:lnTo>
                  <a:lnTo>
                    <a:pt x="245872" y="2069719"/>
                  </a:lnTo>
                  <a:lnTo>
                    <a:pt x="245960" y="2069846"/>
                  </a:lnTo>
                  <a:lnTo>
                    <a:pt x="258445" y="2087372"/>
                  </a:lnTo>
                  <a:lnTo>
                    <a:pt x="258318" y="2087245"/>
                  </a:lnTo>
                  <a:lnTo>
                    <a:pt x="258394" y="2087372"/>
                  </a:lnTo>
                  <a:lnTo>
                    <a:pt x="271272" y="2105914"/>
                  </a:lnTo>
                  <a:lnTo>
                    <a:pt x="284607" y="2125472"/>
                  </a:lnTo>
                  <a:lnTo>
                    <a:pt x="284480" y="2125472"/>
                  </a:lnTo>
                  <a:lnTo>
                    <a:pt x="298196" y="2145919"/>
                  </a:lnTo>
                  <a:lnTo>
                    <a:pt x="298196" y="2145792"/>
                  </a:lnTo>
                  <a:lnTo>
                    <a:pt x="312166" y="2167128"/>
                  </a:lnTo>
                  <a:lnTo>
                    <a:pt x="326644" y="2189480"/>
                  </a:lnTo>
                  <a:lnTo>
                    <a:pt x="326517" y="2189353"/>
                  </a:lnTo>
                  <a:lnTo>
                    <a:pt x="326593" y="2189480"/>
                  </a:lnTo>
                  <a:lnTo>
                    <a:pt x="341376" y="2212594"/>
                  </a:lnTo>
                  <a:lnTo>
                    <a:pt x="341249" y="2212467"/>
                  </a:lnTo>
                  <a:lnTo>
                    <a:pt x="341325" y="2212594"/>
                  </a:lnTo>
                  <a:lnTo>
                    <a:pt x="403225" y="2312416"/>
                  </a:lnTo>
                  <a:lnTo>
                    <a:pt x="435864" y="2366518"/>
                  </a:lnTo>
                  <a:lnTo>
                    <a:pt x="486537" y="2452116"/>
                  </a:lnTo>
                  <a:lnTo>
                    <a:pt x="521335" y="2511806"/>
                  </a:lnTo>
                  <a:lnTo>
                    <a:pt x="557022" y="2573401"/>
                  </a:lnTo>
                  <a:lnTo>
                    <a:pt x="557022" y="2573274"/>
                  </a:lnTo>
                  <a:lnTo>
                    <a:pt x="629920" y="2700655"/>
                  </a:lnTo>
                  <a:lnTo>
                    <a:pt x="779907" y="2965450"/>
                  </a:lnTo>
                  <a:lnTo>
                    <a:pt x="802005" y="2953004"/>
                  </a:lnTo>
                  <a:close/>
                </a:path>
                <a:path w="5184140" h="3736975">
                  <a:moveTo>
                    <a:pt x="5152644" y="602615"/>
                  </a:moveTo>
                  <a:lnTo>
                    <a:pt x="5110861" y="577469"/>
                  </a:lnTo>
                  <a:lnTo>
                    <a:pt x="5108880" y="602615"/>
                  </a:lnTo>
                  <a:lnTo>
                    <a:pt x="5152644" y="602615"/>
                  </a:lnTo>
                  <a:close/>
                </a:path>
                <a:path w="5184140" h="3736975">
                  <a:moveTo>
                    <a:pt x="5183886" y="621411"/>
                  </a:moveTo>
                  <a:lnTo>
                    <a:pt x="5152860" y="602742"/>
                  </a:lnTo>
                  <a:lnTo>
                    <a:pt x="5108880" y="602729"/>
                  </a:lnTo>
                  <a:lnTo>
                    <a:pt x="5107889" y="602729"/>
                  </a:lnTo>
                  <a:lnTo>
                    <a:pt x="5080254" y="599313"/>
                  </a:lnTo>
                  <a:lnTo>
                    <a:pt x="5080381" y="599313"/>
                  </a:lnTo>
                  <a:lnTo>
                    <a:pt x="5046726" y="594614"/>
                  </a:lnTo>
                  <a:lnTo>
                    <a:pt x="5046853" y="594614"/>
                  </a:lnTo>
                  <a:lnTo>
                    <a:pt x="5027676" y="591820"/>
                  </a:lnTo>
                  <a:lnTo>
                    <a:pt x="5007394" y="588645"/>
                  </a:lnTo>
                  <a:lnTo>
                    <a:pt x="5006594" y="588518"/>
                  </a:lnTo>
                  <a:lnTo>
                    <a:pt x="5006594" y="588645"/>
                  </a:lnTo>
                  <a:lnTo>
                    <a:pt x="4959223" y="580771"/>
                  </a:lnTo>
                  <a:lnTo>
                    <a:pt x="4958461" y="580644"/>
                  </a:lnTo>
                  <a:lnTo>
                    <a:pt x="4958588" y="580771"/>
                  </a:lnTo>
                  <a:lnTo>
                    <a:pt x="4343400" y="467995"/>
                  </a:lnTo>
                  <a:lnTo>
                    <a:pt x="4338828" y="492887"/>
                  </a:lnTo>
                  <a:lnTo>
                    <a:pt x="4954143" y="605790"/>
                  </a:lnTo>
                  <a:lnTo>
                    <a:pt x="5023866" y="616966"/>
                  </a:lnTo>
                  <a:lnTo>
                    <a:pt x="5076952" y="624459"/>
                  </a:lnTo>
                  <a:lnTo>
                    <a:pt x="5091684" y="626237"/>
                  </a:lnTo>
                  <a:lnTo>
                    <a:pt x="5105146" y="628015"/>
                  </a:lnTo>
                  <a:lnTo>
                    <a:pt x="5106873" y="628154"/>
                  </a:lnTo>
                  <a:lnTo>
                    <a:pt x="5104892" y="653415"/>
                  </a:lnTo>
                  <a:lnTo>
                    <a:pt x="5183886" y="621411"/>
                  </a:lnTo>
                  <a:close/>
                </a:path>
              </a:pathLst>
            </a:custGeom>
            <a:solidFill>
              <a:srgbClr val="1FE2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855215" y="1967738"/>
            <a:ext cx="1263015" cy="373380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99060" marR="5080" indent="-86995">
              <a:lnSpc>
                <a:spcPts val="1300"/>
              </a:lnSpc>
              <a:spcBef>
                <a:spcPts val="260"/>
              </a:spcBef>
            </a:pP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Sheets</a:t>
            </a:r>
            <a:r>
              <a:rPr sz="1200" spc="1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in</a:t>
            </a:r>
            <a:r>
              <a:rPr sz="1200" spc="1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stories</a:t>
            </a:r>
            <a:r>
              <a:rPr sz="1200" spc="1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spc="-100" dirty="0">
                <a:solidFill>
                  <a:srgbClr val="3F3F3F"/>
                </a:solidFill>
                <a:latin typeface="Nimbus Roman No9 L"/>
                <a:cs typeface="Nimbus Roman No9 L"/>
              </a:rPr>
              <a:t>are</a:t>
            </a:r>
            <a:r>
              <a:rPr sz="1200" spc="-10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spc="-10" dirty="0">
                <a:solidFill>
                  <a:srgbClr val="3F3F3F"/>
                </a:solidFill>
                <a:latin typeface="Nimbus Roman No9 L"/>
                <a:cs typeface="Nimbus Roman No9 L"/>
              </a:rPr>
              <a:t>called</a:t>
            </a:r>
            <a:r>
              <a:rPr sz="1200" spc="-1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Story</a:t>
            </a:r>
            <a:r>
              <a:rPr sz="1200" spc="-2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spc="-40" dirty="0">
                <a:solidFill>
                  <a:srgbClr val="3F3F3F"/>
                </a:solidFill>
                <a:latin typeface="Nimbus Roman No9 L"/>
                <a:cs typeface="Nimbus Roman No9 L"/>
              </a:rPr>
              <a:t>Points</a:t>
            </a:r>
            <a:endParaRPr sz="1200">
              <a:latin typeface="Nimbus Roman No9 L"/>
              <a:cs typeface="Nimbus Roman No9 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931415" y="2813558"/>
            <a:ext cx="1196975" cy="537845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12700" marR="5080" indent="169545" algn="r">
              <a:lnSpc>
                <a:spcPts val="1300"/>
              </a:lnSpc>
              <a:spcBef>
                <a:spcPts val="260"/>
              </a:spcBef>
            </a:pP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Both</a:t>
            </a:r>
            <a:r>
              <a:rPr sz="1200" spc="10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sheets</a:t>
            </a:r>
            <a:r>
              <a:rPr sz="1200" spc="10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spc="-50" dirty="0">
                <a:solidFill>
                  <a:srgbClr val="3F3F3F"/>
                </a:solidFill>
                <a:latin typeface="Nimbus Roman No9 L"/>
                <a:cs typeface="Nimbus Roman No9 L"/>
              </a:rPr>
              <a:t>and</a:t>
            </a:r>
            <a:r>
              <a:rPr sz="1200" spc="-5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dashboards</a:t>
            </a:r>
            <a:r>
              <a:rPr sz="1200" spc="1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can</a:t>
            </a:r>
            <a:r>
              <a:rPr sz="1200" spc="3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spc="-55" dirty="0">
                <a:solidFill>
                  <a:srgbClr val="3F3F3F"/>
                </a:solidFill>
                <a:latin typeface="Nimbus Roman No9 L"/>
                <a:cs typeface="Nimbus Roman No9 L"/>
              </a:rPr>
              <a:t>be</a:t>
            </a:r>
            <a:r>
              <a:rPr sz="1200" spc="-5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used</a:t>
            </a:r>
            <a:r>
              <a:rPr sz="1200" spc="1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in</a:t>
            </a:r>
            <a:r>
              <a:rPr sz="1200" spc="-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spc="-10" dirty="0">
                <a:solidFill>
                  <a:srgbClr val="3F3F3F"/>
                </a:solidFill>
                <a:latin typeface="Nimbus Roman No9 L"/>
                <a:cs typeface="Nimbus Roman No9 L"/>
              </a:rPr>
              <a:t>stories</a:t>
            </a:r>
            <a:endParaRPr sz="1200">
              <a:latin typeface="Nimbus Roman No9 L"/>
              <a:cs typeface="Nimbus Roman No9 L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7456931" y="2010846"/>
            <a:ext cx="1320800" cy="1478915"/>
            <a:chOff x="7456931" y="2010846"/>
            <a:chExt cx="1320800" cy="1478915"/>
          </a:xfrm>
        </p:grpSpPr>
        <p:pic>
          <p:nvPicPr>
            <p:cNvPr id="24" name="object 2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473635" y="2010846"/>
              <a:ext cx="1010519" cy="1418987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485125" y="2022347"/>
              <a:ext cx="941069" cy="1349501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456931" y="2321788"/>
              <a:ext cx="1037069" cy="1126261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7491095" y="2355862"/>
              <a:ext cx="1286510" cy="1134110"/>
            </a:xfrm>
            <a:custGeom>
              <a:avLst/>
              <a:gdLst/>
              <a:ahLst/>
              <a:cxnLst/>
              <a:rect l="l" t="t" r="r" b="b"/>
              <a:pathLst>
                <a:path w="1286509" h="1134110">
                  <a:moveTo>
                    <a:pt x="1286129" y="1049642"/>
                  </a:moveTo>
                  <a:lnTo>
                    <a:pt x="1261846" y="1057148"/>
                  </a:lnTo>
                  <a:lnTo>
                    <a:pt x="1260602" y="1053198"/>
                  </a:lnTo>
                  <a:lnTo>
                    <a:pt x="1250746" y="1024242"/>
                  </a:lnTo>
                  <a:lnTo>
                    <a:pt x="1234313" y="980300"/>
                  </a:lnTo>
                  <a:lnTo>
                    <a:pt x="1217206" y="942327"/>
                  </a:lnTo>
                  <a:lnTo>
                    <a:pt x="1211326" y="930643"/>
                  </a:lnTo>
                  <a:lnTo>
                    <a:pt x="1202690" y="915530"/>
                  </a:lnTo>
                  <a:lnTo>
                    <a:pt x="1202283" y="914895"/>
                  </a:lnTo>
                  <a:lnTo>
                    <a:pt x="1195095" y="903338"/>
                  </a:lnTo>
                  <a:lnTo>
                    <a:pt x="1193673" y="901052"/>
                  </a:lnTo>
                  <a:lnTo>
                    <a:pt x="1184148" y="887590"/>
                  </a:lnTo>
                  <a:lnTo>
                    <a:pt x="1173861" y="875017"/>
                  </a:lnTo>
                  <a:lnTo>
                    <a:pt x="1171816" y="872858"/>
                  </a:lnTo>
                  <a:lnTo>
                    <a:pt x="1162939" y="863460"/>
                  </a:lnTo>
                  <a:lnTo>
                    <a:pt x="1155890" y="857110"/>
                  </a:lnTo>
                  <a:lnTo>
                    <a:pt x="1151382" y="853046"/>
                  </a:lnTo>
                  <a:lnTo>
                    <a:pt x="1148397" y="850760"/>
                  </a:lnTo>
                  <a:lnTo>
                    <a:pt x="1141628" y="845553"/>
                  </a:lnTo>
                  <a:lnTo>
                    <a:pt x="1139317" y="843775"/>
                  </a:lnTo>
                  <a:lnTo>
                    <a:pt x="1127785" y="836282"/>
                  </a:lnTo>
                  <a:lnTo>
                    <a:pt x="1126617" y="835520"/>
                  </a:lnTo>
                  <a:lnTo>
                    <a:pt x="1121791" y="832853"/>
                  </a:lnTo>
                  <a:lnTo>
                    <a:pt x="1113536" y="828281"/>
                  </a:lnTo>
                  <a:lnTo>
                    <a:pt x="1072007" y="812025"/>
                  </a:lnTo>
                  <a:lnTo>
                    <a:pt x="1028192" y="801865"/>
                  </a:lnTo>
                  <a:lnTo>
                    <a:pt x="967740" y="794499"/>
                  </a:lnTo>
                  <a:lnTo>
                    <a:pt x="939800" y="792060"/>
                  </a:lnTo>
                  <a:lnTo>
                    <a:pt x="939800" y="25514"/>
                  </a:lnTo>
                  <a:lnTo>
                    <a:pt x="914400" y="25514"/>
                  </a:lnTo>
                  <a:lnTo>
                    <a:pt x="914400" y="1003300"/>
                  </a:lnTo>
                  <a:lnTo>
                    <a:pt x="25400" y="1003300"/>
                  </a:lnTo>
                  <a:lnTo>
                    <a:pt x="25400" y="25400"/>
                  </a:lnTo>
                  <a:lnTo>
                    <a:pt x="939800" y="25400"/>
                  </a:lnTo>
                  <a:lnTo>
                    <a:pt x="939800" y="0"/>
                  </a:lnTo>
                  <a:lnTo>
                    <a:pt x="0" y="0"/>
                  </a:lnTo>
                  <a:lnTo>
                    <a:pt x="0" y="25400"/>
                  </a:lnTo>
                  <a:lnTo>
                    <a:pt x="0" y="1003300"/>
                  </a:lnTo>
                  <a:lnTo>
                    <a:pt x="0" y="1028700"/>
                  </a:lnTo>
                  <a:lnTo>
                    <a:pt x="939800" y="1028700"/>
                  </a:lnTo>
                  <a:lnTo>
                    <a:pt x="939800" y="1003668"/>
                  </a:lnTo>
                  <a:lnTo>
                    <a:pt x="939800" y="1003300"/>
                  </a:lnTo>
                  <a:lnTo>
                    <a:pt x="939800" y="817626"/>
                  </a:lnTo>
                  <a:lnTo>
                    <a:pt x="965454" y="819772"/>
                  </a:lnTo>
                  <a:lnTo>
                    <a:pt x="965200" y="819772"/>
                  </a:lnTo>
                  <a:lnTo>
                    <a:pt x="995172" y="822820"/>
                  </a:lnTo>
                  <a:lnTo>
                    <a:pt x="994791" y="822820"/>
                  </a:lnTo>
                  <a:lnTo>
                    <a:pt x="1023632" y="826935"/>
                  </a:lnTo>
                  <a:lnTo>
                    <a:pt x="1051941" y="832853"/>
                  </a:lnTo>
                  <a:lnTo>
                    <a:pt x="1051179" y="832726"/>
                  </a:lnTo>
                  <a:lnTo>
                    <a:pt x="1065022" y="836536"/>
                  </a:lnTo>
                  <a:lnTo>
                    <a:pt x="1064387" y="836282"/>
                  </a:lnTo>
                  <a:lnTo>
                    <a:pt x="1077302" y="840511"/>
                  </a:lnTo>
                  <a:lnTo>
                    <a:pt x="1090422" y="845553"/>
                  </a:lnTo>
                  <a:lnTo>
                    <a:pt x="1089660" y="845299"/>
                  </a:lnTo>
                  <a:lnTo>
                    <a:pt x="1102487" y="851268"/>
                  </a:lnTo>
                  <a:lnTo>
                    <a:pt x="1101725" y="850760"/>
                  </a:lnTo>
                  <a:lnTo>
                    <a:pt x="1113917" y="857618"/>
                  </a:lnTo>
                  <a:lnTo>
                    <a:pt x="1124750" y="864641"/>
                  </a:lnTo>
                  <a:lnTo>
                    <a:pt x="1135634" y="872858"/>
                  </a:lnTo>
                  <a:lnTo>
                    <a:pt x="1134745" y="872223"/>
                  </a:lnTo>
                  <a:lnTo>
                    <a:pt x="1145273" y="881761"/>
                  </a:lnTo>
                  <a:lnTo>
                    <a:pt x="1155065" y="892035"/>
                  </a:lnTo>
                  <a:lnTo>
                    <a:pt x="1154430" y="891400"/>
                  </a:lnTo>
                  <a:lnTo>
                    <a:pt x="1154938" y="892035"/>
                  </a:lnTo>
                  <a:lnTo>
                    <a:pt x="1164209" y="903338"/>
                  </a:lnTo>
                  <a:lnTo>
                    <a:pt x="1163574" y="902703"/>
                  </a:lnTo>
                  <a:lnTo>
                    <a:pt x="1172718" y="915530"/>
                  </a:lnTo>
                  <a:lnTo>
                    <a:pt x="1172337" y="914895"/>
                  </a:lnTo>
                  <a:lnTo>
                    <a:pt x="1181100" y="928738"/>
                  </a:lnTo>
                  <a:lnTo>
                    <a:pt x="1180719" y="928230"/>
                  </a:lnTo>
                  <a:lnTo>
                    <a:pt x="1180998" y="928738"/>
                  </a:lnTo>
                  <a:lnTo>
                    <a:pt x="1188974" y="942835"/>
                  </a:lnTo>
                  <a:lnTo>
                    <a:pt x="1196594" y="957821"/>
                  </a:lnTo>
                  <a:lnTo>
                    <a:pt x="1196340" y="957440"/>
                  </a:lnTo>
                  <a:lnTo>
                    <a:pt x="1196517" y="957821"/>
                  </a:lnTo>
                  <a:lnTo>
                    <a:pt x="1203960" y="973569"/>
                  </a:lnTo>
                  <a:lnTo>
                    <a:pt x="1203706" y="973188"/>
                  </a:lnTo>
                  <a:lnTo>
                    <a:pt x="1203858" y="973569"/>
                  </a:lnTo>
                  <a:lnTo>
                    <a:pt x="1210945" y="989952"/>
                  </a:lnTo>
                  <a:lnTo>
                    <a:pt x="1210691" y="989571"/>
                  </a:lnTo>
                  <a:lnTo>
                    <a:pt x="1210830" y="989952"/>
                  </a:lnTo>
                  <a:lnTo>
                    <a:pt x="1224153" y="1024750"/>
                  </a:lnTo>
                  <a:lnTo>
                    <a:pt x="1224026" y="1024242"/>
                  </a:lnTo>
                  <a:lnTo>
                    <a:pt x="1236599" y="1061199"/>
                  </a:lnTo>
                  <a:lnTo>
                    <a:pt x="1236472" y="1060945"/>
                  </a:lnTo>
                  <a:lnTo>
                    <a:pt x="1236548" y="1061199"/>
                  </a:lnTo>
                  <a:lnTo>
                    <a:pt x="1237615" y="1064628"/>
                  </a:lnTo>
                  <a:lnTo>
                    <a:pt x="1213358" y="1072121"/>
                  </a:lnTo>
                  <a:lnTo>
                    <a:pt x="1272286" y="1133716"/>
                  </a:lnTo>
                  <a:lnTo>
                    <a:pt x="1284884" y="1057148"/>
                  </a:lnTo>
                  <a:lnTo>
                    <a:pt x="1286129" y="1049642"/>
                  </a:lnTo>
                  <a:close/>
                </a:path>
              </a:pathLst>
            </a:custGeom>
            <a:solidFill>
              <a:srgbClr val="1FE2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589274" y="3833367"/>
            <a:ext cx="1539875" cy="373380"/>
          </a:xfrm>
          <a:prstGeom prst="rect">
            <a:avLst/>
          </a:prstGeom>
        </p:spPr>
        <p:txBody>
          <a:bodyPr vert="horz" wrap="square" lIns="0" tIns="33019" rIns="0" bIns="0" rtlCol="0">
            <a:spAutoFit/>
          </a:bodyPr>
          <a:lstStyle/>
          <a:p>
            <a:pPr marL="12700" marR="5080" indent="163830">
              <a:lnSpc>
                <a:spcPts val="1300"/>
              </a:lnSpc>
              <a:spcBef>
                <a:spcPts val="259"/>
              </a:spcBef>
            </a:pP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Use</a:t>
            </a:r>
            <a:r>
              <a:rPr sz="1200" spc="6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text</a:t>
            </a:r>
            <a:r>
              <a:rPr sz="1200" spc="6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boxes</a:t>
            </a:r>
            <a:r>
              <a:rPr sz="1200" spc="6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to</a:t>
            </a:r>
            <a:r>
              <a:rPr sz="1200" spc="7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spc="-95" dirty="0">
                <a:solidFill>
                  <a:srgbClr val="3F3F3F"/>
                </a:solidFill>
                <a:latin typeface="Nimbus Roman No9 L"/>
                <a:cs typeface="Nimbus Roman No9 L"/>
              </a:rPr>
              <a:t>add</a:t>
            </a:r>
            <a:r>
              <a:rPr sz="1200" spc="-9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free</a:t>
            </a:r>
            <a:r>
              <a:rPr sz="1200" spc="6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text</a:t>
            </a:r>
            <a:r>
              <a:rPr sz="1200" spc="6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to</a:t>
            </a:r>
            <a:r>
              <a:rPr sz="1200" spc="6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a</a:t>
            </a:r>
            <a:r>
              <a:rPr sz="1200" spc="6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story</a:t>
            </a:r>
            <a:r>
              <a:rPr sz="1200" spc="7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spc="-75" dirty="0">
                <a:solidFill>
                  <a:srgbClr val="3F3F3F"/>
                </a:solidFill>
                <a:latin typeface="Nimbus Roman No9 L"/>
                <a:cs typeface="Nimbus Roman No9 L"/>
              </a:rPr>
              <a:t>point</a:t>
            </a:r>
            <a:endParaRPr sz="1200">
              <a:latin typeface="Nimbus Roman No9 L"/>
              <a:cs typeface="Nimbus Roman No9 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894838" y="4655317"/>
            <a:ext cx="1233805" cy="3733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3500">
              <a:lnSpc>
                <a:spcPts val="1370"/>
              </a:lnSpc>
              <a:spcBef>
                <a:spcPts val="100"/>
              </a:spcBef>
            </a:pP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Choose</a:t>
            </a:r>
            <a:r>
              <a:rPr sz="1200" spc="4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to</a:t>
            </a:r>
            <a:r>
              <a:rPr sz="1200" spc="6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show</a:t>
            </a:r>
            <a:r>
              <a:rPr sz="1200" spc="6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spc="-120" dirty="0">
                <a:solidFill>
                  <a:srgbClr val="3F3F3F"/>
                </a:solidFill>
                <a:latin typeface="Nimbus Roman No9 L"/>
                <a:cs typeface="Nimbus Roman No9 L"/>
              </a:rPr>
              <a:t>or</a:t>
            </a:r>
            <a:endParaRPr sz="1200">
              <a:latin typeface="Nimbus Roman No9 L"/>
              <a:cs typeface="Nimbus Roman No9 L"/>
            </a:endParaRPr>
          </a:p>
          <a:p>
            <a:pPr marL="12700">
              <a:lnSpc>
                <a:spcPts val="1370"/>
              </a:lnSpc>
            </a:pP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hide</a:t>
            </a:r>
            <a:r>
              <a:rPr sz="1200" spc="-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your</a:t>
            </a:r>
            <a:r>
              <a:rPr sz="120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story</a:t>
            </a:r>
            <a:r>
              <a:rPr sz="1200" spc="1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spc="-30" dirty="0">
                <a:solidFill>
                  <a:srgbClr val="3F3F3F"/>
                </a:solidFill>
                <a:latin typeface="Nimbus Roman No9 L"/>
                <a:cs typeface="Nimbus Roman No9 L"/>
              </a:rPr>
              <a:t>title</a:t>
            </a:r>
            <a:endParaRPr sz="1200">
              <a:latin typeface="Nimbus Roman No9 L"/>
              <a:cs typeface="Nimbus Roman No9 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609345" y="5384038"/>
            <a:ext cx="1519555" cy="373380"/>
          </a:xfrm>
          <a:prstGeom prst="rect">
            <a:avLst/>
          </a:prstGeom>
        </p:spPr>
        <p:txBody>
          <a:bodyPr vert="horz" wrap="square" lIns="0" tIns="33019" rIns="0" bIns="0" rtlCol="0">
            <a:spAutoFit/>
          </a:bodyPr>
          <a:lstStyle/>
          <a:p>
            <a:pPr marL="12700" marR="5080" indent="171450">
              <a:lnSpc>
                <a:spcPts val="1300"/>
              </a:lnSpc>
              <a:spcBef>
                <a:spcPts val="259"/>
              </a:spcBef>
            </a:pP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Control</a:t>
            </a:r>
            <a:r>
              <a:rPr sz="1200" spc="2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the</a:t>
            </a:r>
            <a:r>
              <a:rPr sz="1200" spc="2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story</a:t>
            </a:r>
            <a:r>
              <a:rPr sz="1200" spc="3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spc="-70" dirty="0">
                <a:solidFill>
                  <a:srgbClr val="3F3F3F"/>
                </a:solidFill>
                <a:latin typeface="Nimbus Roman No9 L"/>
                <a:cs typeface="Nimbus Roman No9 L"/>
              </a:rPr>
              <a:t>size</a:t>
            </a:r>
            <a:r>
              <a:rPr sz="1200" spc="-7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spc="-20" dirty="0">
                <a:solidFill>
                  <a:srgbClr val="3F3F3F"/>
                </a:solidFill>
                <a:latin typeface="Nimbus Roman No9 L"/>
                <a:cs typeface="Nimbus Roman No9 L"/>
              </a:rPr>
              <a:t>(fixed,</a:t>
            </a:r>
            <a:r>
              <a:rPr sz="1200" spc="3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automatic,</a:t>
            </a:r>
            <a:r>
              <a:rPr sz="1200" spc="3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spc="-55" dirty="0">
                <a:solidFill>
                  <a:srgbClr val="3F3F3F"/>
                </a:solidFill>
                <a:latin typeface="Nimbus Roman No9 L"/>
                <a:cs typeface="Nimbus Roman No9 L"/>
              </a:rPr>
              <a:t>range)</a:t>
            </a:r>
            <a:endParaRPr sz="1200">
              <a:latin typeface="Nimbus Roman No9 L"/>
              <a:cs typeface="Nimbus Roman No9 L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541466" y="3687056"/>
            <a:ext cx="1736089" cy="441959"/>
            <a:chOff x="7541466" y="3687056"/>
            <a:chExt cx="1736089" cy="441959"/>
          </a:xfrm>
        </p:grpSpPr>
        <p:pic>
          <p:nvPicPr>
            <p:cNvPr id="32" name="object 32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541466" y="3687056"/>
              <a:ext cx="1735930" cy="441911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552944" y="3698747"/>
              <a:ext cx="1666493" cy="371855"/>
            </a:xfrm>
            <a:prstGeom prst="rect">
              <a:avLst/>
            </a:prstGeom>
          </p:spPr>
        </p:pic>
      </p:grpSp>
      <p:grpSp>
        <p:nvGrpSpPr>
          <p:cNvPr id="34" name="object 34"/>
          <p:cNvGrpSpPr/>
          <p:nvPr/>
        </p:nvGrpSpPr>
        <p:grpSpPr>
          <a:xfrm>
            <a:off x="7856924" y="4292032"/>
            <a:ext cx="1420495" cy="521334"/>
            <a:chOff x="7856924" y="4292032"/>
            <a:chExt cx="1420495" cy="521334"/>
          </a:xfrm>
        </p:grpSpPr>
        <p:pic>
          <p:nvPicPr>
            <p:cNvPr id="35" name="object 35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856924" y="4292032"/>
              <a:ext cx="1420483" cy="521236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868411" y="4303775"/>
              <a:ext cx="1351025" cy="451103"/>
            </a:xfrm>
            <a:prstGeom prst="rect">
              <a:avLst/>
            </a:prstGeom>
          </p:spPr>
        </p:pic>
      </p:grpSp>
      <p:grpSp>
        <p:nvGrpSpPr>
          <p:cNvPr id="37" name="object 37"/>
          <p:cNvGrpSpPr/>
          <p:nvPr/>
        </p:nvGrpSpPr>
        <p:grpSpPr>
          <a:xfrm>
            <a:off x="8181575" y="4983484"/>
            <a:ext cx="1096010" cy="519430"/>
            <a:chOff x="8181575" y="4983484"/>
            <a:chExt cx="1096010" cy="519430"/>
          </a:xfrm>
        </p:grpSpPr>
        <p:pic>
          <p:nvPicPr>
            <p:cNvPr id="38" name="object 38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181575" y="4983484"/>
              <a:ext cx="1095756" cy="518975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193024" y="4994909"/>
              <a:ext cx="1026413" cy="449579"/>
            </a:xfrm>
            <a:prstGeom prst="rect">
              <a:avLst/>
            </a:prstGeom>
          </p:spPr>
        </p:pic>
      </p:grpSp>
      <p:grpSp>
        <p:nvGrpSpPr>
          <p:cNvPr id="40" name="object 40"/>
          <p:cNvGrpSpPr/>
          <p:nvPr/>
        </p:nvGrpSpPr>
        <p:grpSpPr>
          <a:xfrm>
            <a:off x="8292052" y="5643298"/>
            <a:ext cx="985519" cy="546100"/>
            <a:chOff x="8292052" y="5643298"/>
            <a:chExt cx="985519" cy="546100"/>
          </a:xfrm>
        </p:grpSpPr>
        <p:pic>
          <p:nvPicPr>
            <p:cNvPr id="41" name="object 41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292052" y="5643298"/>
              <a:ext cx="985303" cy="545688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303514" y="5654801"/>
              <a:ext cx="915923" cy="476249"/>
            </a:xfrm>
            <a:prstGeom prst="rect">
              <a:avLst/>
            </a:prstGeom>
          </p:spPr>
        </p:pic>
      </p:grpSp>
      <p:sp>
        <p:nvSpPr>
          <p:cNvPr id="43" name="object 43"/>
          <p:cNvSpPr txBox="1"/>
          <p:nvPr/>
        </p:nvSpPr>
        <p:spPr>
          <a:xfrm>
            <a:off x="9344406" y="3666469"/>
            <a:ext cx="1997710" cy="422275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sz="1200" b="1" spc="-145" dirty="0">
                <a:solidFill>
                  <a:srgbClr val="3F3F3F"/>
                </a:solidFill>
                <a:latin typeface="DejaVu Sans"/>
                <a:cs typeface="DejaVu Sans"/>
              </a:rPr>
              <a:t>Caption</a:t>
            </a:r>
            <a:r>
              <a:rPr sz="1200" spc="-5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b="1" spc="-10" dirty="0">
                <a:solidFill>
                  <a:srgbClr val="3F3F3F"/>
                </a:solidFill>
                <a:latin typeface="DejaVu Sans"/>
                <a:cs typeface="DejaVu Sans"/>
              </a:rPr>
              <a:t>Boxes</a:t>
            </a:r>
            <a:endParaRPr sz="1200">
              <a:latin typeface="DejaVu Sans"/>
              <a:cs typeface="DejaVu Sans"/>
            </a:endParaRPr>
          </a:p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sz="1100" i="1" dirty="0">
                <a:solidFill>
                  <a:srgbClr val="3F3F3F"/>
                </a:solidFill>
                <a:latin typeface="Nimbus Roman No9 L"/>
                <a:cs typeface="Nimbus Roman No9 L"/>
              </a:rPr>
              <a:t>Annotated,</a:t>
            </a:r>
            <a:r>
              <a:rPr sz="1100" spc="13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100" i="1" dirty="0">
                <a:solidFill>
                  <a:srgbClr val="3F3F3F"/>
                </a:solidFill>
                <a:latin typeface="Nimbus Roman No9 L"/>
                <a:cs typeface="Nimbus Roman No9 L"/>
              </a:rPr>
              <a:t>text-based</a:t>
            </a:r>
            <a:r>
              <a:rPr sz="1100" spc="12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100" i="1" dirty="0">
                <a:solidFill>
                  <a:srgbClr val="3F3F3F"/>
                </a:solidFill>
                <a:latin typeface="Nimbus Roman No9 L"/>
                <a:cs typeface="Nimbus Roman No9 L"/>
              </a:rPr>
              <a:t>story</a:t>
            </a:r>
            <a:r>
              <a:rPr sz="1100" spc="13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100" i="1" spc="-20" dirty="0">
                <a:solidFill>
                  <a:srgbClr val="3F3F3F"/>
                </a:solidFill>
                <a:latin typeface="Nimbus Roman No9 L"/>
                <a:cs typeface="Nimbus Roman No9 L"/>
              </a:rPr>
              <a:t>points</a:t>
            </a:r>
            <a:endParaRPr sz="1100">
              <a:latin typeface="Nimbus Roman No9 L"/>
              <a:cs typeface="Nimbus Roman No9 L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9344406" y="4320011"/>
            <a:ext cx="1818639" cy="422275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sz="1200" b="1" spc="-35" dirty="0">
                <a:solidFill>
                  <a:srgbClr val="3F3F3F"/>
                </a:solidFill>
                <a:latin typeface="DejaVu Sans"/>
                <a:cs typeface="DejaVu Sans"/>
              </a:rPr>
              <a:t>Numbers</a:t>
            </a:r>
            <a:endParaRPr sz="1200">
              <a:latin typeface="DejaVu Sans"/>
              <a:cs typeface="DejaVu Sans"/>
            </a:endParaRPr>
          </a:p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sz="1100" i="1" dirty="0">
                <a:solidFill>
                  <a:srgbClr val="3F3F3F"/>
                </a:solidFill>
                <a:latin typeface="Nimbus Roman No9 L"/>
                <a:cs typeface="Nimbus Roman No9 L"/>
              </a:rPr>
              <a:t>Sequential,</a:t>
            </a:r>
            <a:r>
              <a:rPr sz="1100" spc="-3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100" i="1" dirty="0">
                <a:solidFill>
                  <a:srgbClr val="3F3F3F"/>
                </a:solidFill>
                <a:latin typeface="Nimbus Roman No9 L"/>
                <a:cs typeface="Nimbus Roman No9 L"/>
              </a:rPr>
              <a:t>ordered</a:t>
            </a:r>
            <a:r>
              <a:rPr sz="1100" spc="-4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100" i="1" dirty="0">
                <a:solidFill>
                  <a:srgbClr val="3F3F3F"/>
                </a:solidFill>
                <a:latin typeface="Nimbus Roman No9 L"/>
                <a:cs typeface="Nimbus Roman No9 L"/>
              </a:rPr>
              <a:t>story</a:t>
            </a:r>
            <a:r>
              <a:rPr sz="1100" spc="-3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100" i="1" spc="-20" dirty="0">
                <a:solidFill>
                  <a:srgbClr val="3F3F3F"/>
                </a:solidFill>
                <a:latin typeface="Nimbus Roman No9 L"/>
                <a:cs typeface="Nimbus Roman No9 L"/>
              </a:rPr>
              <a:t>points</a:t>
            </a:r>
            <a:endParaRPr sz="1100">
              <a:latin typeface="Nimbus Roman No9 L"/>
              <a:cs typeface="Nimbus Roman No9 L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9344406" y="4997429"/>
            <a:ext cx="2284730" cy="422275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sz="1200" b="1" spc="-20" dirty="0">
                <a:solidFill>
                  <a:srgbClr val="3F3F3F"/>
                </a:solidFill>
                <a:latin typeface="DejaVu Sans"/>
                <a:cs typeface="DejaVu Sans"/>
              </a:rPr>
              <a:t>Dots</a:t>
            </a:r>
            <a:endParaRPr sz="1200">
              <a:latin typeface="DejaVu Sans"/>
              <a:cs typeface="DejaVu Sans"/>
            </a:endParaRPr>
          </a:p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sz="1100" i="1" dirty="0">
                <a:solidFill>
                  <a:srgbClr val="3F3F3F"/>
                </a:solidFill>
                <a:latin typeface="Nimbus Roman No9 L"/>
                <a:cs typeface="Nimbus Roman No9 L"/>
              </a:rPr>
              <a:t>Subtle</a:t>
            </a:r>
            <a:r>
              <a:rPr sz="1100" spc="3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100" i="1" spc="-10" dirty="0">
                <a:solidFill>
                  <a:srgbClr val="3F3F3F"/>
                </a:solidFill>
                <a:latin typeface="Nimbus Roman No9 L"/>
                <a:cs typeface="Nimbus Roman No9 L"/>
              </a:rPr>
              <a:t>progression</a:t>
            </a:r>
            <a:r>
              <a:rPr sz="1100" spc="5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100" i="1" dirty="0">
                <a:solidFill>
                  <a:srgbClr val="3F3F3F"/>
                </a:solidFill>
                <a:latin typeface="Nimbus Roman No9 L"/>
                <a:cs typeface="Nimbus Roman No9 L"/>
              </a:rPr>
              <a:t>between</a:t>
            </a:r>
            <a:r>
              <a:rPr sz="1100" spc="3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100" i="1" dirty="0">
                <a:solidFill>
                  <a:srgbClr val="3F3F3F"/>
                </a:solidFill>
                <a:latin typeface="Nimbus Roman No9 L"/>
                <a:cs typeface="Nimbus Roman No9 L"/>
              </a:rPr>
              <a:t>story</a:t>
            </a:r>
            <a:r>
              <a:rPr sz="1100" spc="4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100" i="1" spc="-25" dirty="0">
                <a:solidFill>
                  <a:srgbClr val="3F3F3F"/>
                </a:solidFill>
                <a:latin typeface="Nimbus Roman No9 L"/>
                <a:cs typeface="Nimbus Roman No9 L"/>
              </a:rPr>
              <a:t>points</a:t>
            </a:r>
            <a:endParaRPr sz="1100">
              <a:latin typeface="Nimbus Roman No9 L"/>
              <a:cs typeface="Nimbus Roman No9 L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9344406" y="5658337"/>
            <a:ext cx="2327275" cy="422275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90"/>
              </a:spcBef>
            </a:pPr>
            <a:r>
              <a:rPr sz="1200" b="1" spc="-135" dirty="0">
                <a:solidFill>
                  <a:srgbClr val="3F3F3F"/>
                </a:solidFill>
                <a:latin typeface="DejaVu Sans"/>
                <a:cs typeface="DejaVu Sans"/>
              </a:rPr>
              <a:t>Arrows</a:t>
            </a:r>
            <a:r>
              <a:rPr sz="1200" spc="-6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b="1" spc="-20" dirty="0">
                <a:solidFill>
                  <a:srgbClr val="3F3F3F"/>
                </a:solidFill>
                <a:latin typeface="DejaVu Sans"/>
                <a:cs typeface="DejaVu Sans"/>
              </a:rPr>
              <a:t>Only</a:t>
            </a:r>
            <a:endParaRPr sz="1200">
              <a:latin typeface="DejaVu Sans"/>
              <a:cs typeface="DejaVu Sans"/>
            </a:endParaRPr>
          </a:p>
          <a:p>
            <a:pPr marL="12700">
              <a:lnSpc>
                <a:spcPct val="100000"/>
              </a:lnSpc>
              <a:spcBef>
                <a:spcPts val="170"/>
              </a:spcBef>
            </a:pPr>
            <a:r>
              <a:rPr sz="1100" i="1" spc="-10" dirty="0">
                <a:solidFill>
                  <a:srgbClr val="3F3F3F"/>
                </a:solidFill>
                <a:latin typeface="Nimbus Roman No9 L"/>
                <a:cs typeface="Nimbus Roman No9 L"/>
              </a:rPr>
              <a:t>Minimal</a:t>
            </a:r>
            <a:r>
              <a:rPr sz="1100" spc="-1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100" i="1" dirty="0">
                <a:solidFill>
                  <a:srgbClr val="3F3F3F"/>
                </a:solidFill>
                <a:latin typeface="Nimbus Roman No9 L"/>
                <a:cs typeface="Nimbus Roman No9 L"/>
              </a:rPr>
              <a:t>controls</a:t>
            </a:r>
            <a:r>
              <a:rPr sz="110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100" i="1" dirty="0">
                <a:solidFill>
                  <a:srgbClr val="3F3F3F"/>
                </a:solidFill>
                <a:latin typeface="Nimbus Roman No9 L"/>
                <a:cs typeface="Nimbus Roman No9 L"/>
              </a:rPr>
              <a:t>with</a:t>
            </a:r>
            <a:r>
              <a:rPr sz="1100" spc="-1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100" i="1" dirty="0">
                <a:solidFill>
                  <a:srgbClr val="3F3F3F"/>
                </a:solidFill>
                <a:latin typeface="Nimbus Roman No9 L"/>
                <a:cs typeface="Nimbus Roman No9 L"/>
              </a:rPr>
              <a:t>numbers</a:t>
            </a:r>
            <a:r>
              <a:rPr sz="110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100" i="1" spc="-160" dirty="0">
                <a:solidFill>
                  <a:srgbClr val="3F3F3F"/>
                </a:solidFill>
                <a:latin typeface="Nimbus Roman No9 L"/>
                <a:cs typeface="Nimbus Roman No9 L"/>
              </a:rPr>
              <a:t>&amp;</a:t>
            </a:r>
            <a:r>
              <a:rPr sz="1100" spc="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100" i="1" spc="-60" dirty="0">
                <a:solidFill>
                  <a:srgbClr val="3F3F3F"/>
                </a:solidFill>
                <a:latin typeface="Nimbus Roman No9 L"/>
                <a:cs typeface="Nimbus Roman No9 L"/>
              </a:rPr>
              <a:t>arrows</a:t>
            </a:r>
            <a:endParaRPr sz="1100">
              <a:latin typeface="Nimbus Roman No9 L"/>
              <a:cs typeface="Nimbus Roman No9 L"/>
            </a:endParaRP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64410">
              <a:lnSpc>
                <a:spcPct val="100000"/>
              </a:lnSpc>
              <a:spcBef>
                <a:spcPts val="100"/>
              </a:spcBef>
            </a:pPr>
            <a:r>
              <a:rPr b="1" spc="-400" dirty="0">
                <a:latin typeface="DejaVu Sans"/>
                <a:cs typeface="DejaVu Sans"/>
              </a:rPr>
              <a:t>Data</a:t>
            </a:r>
            <a:r>
              <a:rPr spc="-160" dirty="0"/>
              <a:t> </a:t>
            </a:r>
            <a:r>
              <a:rPr b="1" spc="-365" dirty="0">
                <a:latin typeface="DejaVu Sans"/>
                <a:cs typeface="DejaVu Sans"/>
              </a:rPr>
              <a:t>Visualization</a:t>
            </a:r>
            <a:r>
              <a:rPr spc="-150" dirty="0"/>
              <a:t> </a:t>
            </a:r>
            <a:r>
              <a:rPr b="1" spc="-420" dirty="0">
                <a:latin typeface="DejaVu Sans"/>
                <a:cs typeface="DejaVu Sans"/>
              </a:rPr>
              <a:t>Best</a:t>
            </a:r>
            <a:r>
              <a:rPr spc="-160" dirty="0"/>
              <a:t> </a:t>
            </a:r>
            <a:r>
              <a:rPr b="1" spc="-465" dirty="0">
                <a:latin typeface="DejaVu Sans"/>
                <a:cs typeface="DejaVu Sans"/>
              </a:rPr>
              <a:t>Practices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5646" y="813815"/>
            <a:ext cx="11760708" cy="4572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969774" y="1584451"/>
            <a:ext cx="2404745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b="1" spc="-254" dirty="0">
                <a:solidFill>
                  <a:srgbClr val="3F3F3F"/>
                </a:solidFill>
                <a:latin typeface="DejaVu Sans"/>
                <a:cs typeface="DejaVu Sans"/>
              </a:rPr>
              <a:t>Know</a:t>
            </a:r>
            <a:r>
              <a:rPr sz="2000" spc="-7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b="1" spc="-260" dirty="0">
                <a:solidFill>
                  <a:srgbClr val="3F3F3F"/>
                </a:solidFill>
                <a:latin typeface="DejaVu Sans"/>
                <a:cs typeface="DejaVu Sans"/>
              </a:rPr>
              <a:t>Your</a:t>
            </a:r>
            <a:r>
              <a:rPr sz="2000" spc="-9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b="1" spc="-290" dirty="0">
                <a:solidFill>
                  <a:srgbClr val="3F3F3F"/>
                </a:solidFill>
                <a:latin typeface="DejaVu Sans"/>
                <a:cs typeface="DejaVu Sans"/>
              </a:rPr>
              <a:t>Audience</a:t>
            </a:r>
            <a:endParaRPr sz="2000">
              <a:latin typeface="DejaVu Sans"/>
              <a:cs typeface="DejaVu San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90347" y="4152900"/>
            <a:ext cx="2329815" cy="1727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-215" dirty="0">
                <a:solidFill>
                  <a:srgbClr val="3F3F3F"/>
                </a:solidFill>
                <a:latin typeface="DejaVu Sans"/>
                <a:cs typeface="DejaVu Sans"/>
              </a:rPr>
              <a:t>Don’t</a:t>
            </a:r>
            <a:r>
              <a:rPr sz="1600" b="1" spc="-22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b="1" spc="-240" dirty="0">
                <a:solidFill>
                  <a:srgbClr val="3F3F3F"/>
                </a:solidFill>
                <a:latin typeface="DejaVu Sans"/>
                <a:cs typeface="DejaVu Sans"/>
              </a:rPr>
              <a:t>design</a:t>
            </a:r>
            <a:r>
              <a:rPr sz="1600" b="1" spc="-229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b="1" spc="-185" dirty="0">
                <a:solidFill>
                  <a:srgbClr val="3F3F3F"/>
                </a:solidFill>
                <a:latin typeface="DejaVu Sans"/>
                <a:cs typeface="DejaVu Sans"/>
              </a:rPr>
              <a:t>in</a:t>
            </a:r>
            <a:r>
              <a:rPr sz="1600" b="1" spc="-22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b="1" spc="-254" dirty="0">
                <a:solidFill>
                  <a:srgbClr val="3F3F3F"/>
                </a:solidFill>
                <a:latin typeface="DejaVu Sans"/>
                <a:cs typeface="DejaVu Sans"/>
              </a:rPr>
              <a:t>a</a:t>
            </a:r>
            <a:r>
              <a:rPr sz="1600" b="1" spc="-22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b="1" spc="-45" dirty="0">
                <a:solidFill>
                  <a:srgbClr val="3F3F3F"/>
                </a:solidFill>
                <a:latin typeface="DejaVu Sans"/>
                <a:cs typeface="DejaVu Sans"/>
              </a:rPr>
              <a:t>bubble</a:t>
            </a:r>
            <a:endParaRPr sz="1600">
              <a:latin typeface="DejaVu Sans"/>
              <a:cs typeface="DejaVu Sans"/>
            </a:endParaRPr>
          </a:p>
          <a:p>
            <a:pPr marL="12700" marR="5080">
              <a:lnSpc>
                <a:spcPts val="1510"/>
              </a:lnSpc>
              <a:spcBef>
                <a:spcPts val="1225"/>
              </a:spcBef>
            </a:pPr>
            <a:r>
              <a:rPr sz="1400" i="1" spc="55" dirty="0">
                <a:solidFill>
                  <a:srgbClr val="3F3F3F"/>
                </a:solidFill>
                <a:latin typeface="Nimbus Roman No9 L"/>
                <a:cs typeface="Nimbus Roman No9 L"/>
              </a:rPr>
              <a:t>When</a:t>
            </a:r>
            <a:r>
              <a:rPr sz="1400" spc="-4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spc="-25" dirty="0">
                <a:solidFill>
                  <a:srgbClr val="3F3F3F"/>
                </a:solidFill>
                <a:latin typeface="Nimbus Roman No9 L"/>
                <a:cs typeface="Nimbus Roman No9 L"/>
              </a:rPr>
              <a:t>building</a:t>
            </a:r>
            <a:r>
              <a:rPr sz="1400" spc="-1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dirty="0">
                <a:solidFill>
                  <a:srgbClr val="3F3F3F"/>
                </a:solidFill>
                <a:latin typeface="Nimbus Roman No9 L"/>
                <a:cs typeface="Nimbus Roman No9 L"/>
              </a:rPr>
              <a:t>dashboards</a:t>
            </a:r>
            <a:r>
              <a:rPr sz="1400" spc="-2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spc="-25" dirty="0">
                <a:solidFill>
                  <a:srgbClr val="3F3F3F"/>
                </a:solidFill>
                <a:latin typeface="Nimbus Roman No9 L"/>
                <a:cs typeface="Nimbus Roman No9 L"/>
              </a:rPr>
              <a:t>for</a:t>
            </a:r>
            <a:r>
              <a:rPr sz="1400" spc="-2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dirty="0">
                <a:solidFill>
                  <a:srgbClr val="3F3F3F"/>
                </a:solidFill>
                <a:latin typeface="Nimbus Roman No9 L"/>
                <a:cs typeface="Nimbus Roman No9 L"/>
              </a:rPr>
              <a:t>others,</a:t>
            </a:r>
            <a:r>
              <a:rPr sz="1400" spc="12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dirty="0">
                <a:solidFill>
                  <a:srgbClr val="3F3F3F"/>
                </a:solidFill>
                <a:latin typeface="Nimbus Roman No9 L"/>
                <a:cs typeface="Nimbus Roman No9 L"/>
              </a:rPr>
              <a:t>communicate</a:t>
            </a:r>
            <a:r>
              <a:rPr sz="1400" spc="13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dirty="0">
                <a:solidFill>
                  <a:srgbClr val="3F3F3F"/>
                </a:solidFill>
                <a:latin typeface="Nimbus Roman No9 L"/>
                <a:cs typeface="Nimbus Roman No9 L"/>
              </a:rPr>
              <a:t>often</a:t>
            </a:r>
            <a:r>
              <a:rPr sz="1400" spc="10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spc="-25" dirty="0">
                <a:solidFill>
                  <a:srgbClr val="3F3F3F"/>
                </a:solidFill>
                <a:latin typeface="Nimbus Roman No9 L"/>
                <a:cs typeface="Nimbus Roman No9 L"/>
              </a:rPr>
              <a:t>and</a:t>
            </a:r>
            <a:r>
              <a:rPr sz="1400" spc="-2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dirty="0">
                <a:solidFill>
                  <a:srgbClr val="3F3F3F"/>
                </a:solidFill>
                <a:latin typeface="Nimbus Roman No9 L"/>
                <a:cs typeface="Nimbus Roman No9 L"/>
              </a:rPr>
              <a:t>integrate</a:t>
            </a:r>
            <a:r>
              <a:rPr sz="1400" spc="3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dirty="0">
                <a:solidFill>
                  <a:srgbClr val="3F3F3F"/>
                </a:solidFill>
                <a:latin typeface="Nimbus Roman No9 L"/>
                <a:cs typeface="Nimbus Roman No9 L"/>
              </a:rPr>
              <a:t>iterative</a:t>
            </a:r>
            <a:r>
              <a:rPr sz="1400" spc="3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dirty="0">
                <a:solidFill>
                  <a:srgbClr val="3F3F3F"/>
                </a:solidFill>
                <a:latin typeface="Nimbus Roman No9 L"/>
                <a:cs typeface="Nimbus Roman No9 L"/>
              </a:rPr>
              <a:t>feedback</a:t>
            </a:r>
            <a:r>
              <a:rPr sz="1400" spc="3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spc="-60" dirty="0">
                <a:solidFill>
                  <a:srgbClr val="3F3F3F"/>
                </a:solidFill>
                <a:latin typeface="Nimbus Roman No9 L"/>
                <a:cs typeface="Nimbus Roman No9 L"/>
              </a:rPr>
              <a:t>into</a:t>
            </a:r>
            <a:r>
              <a:rPr sz="1400" spc="-6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dirty="0">
                <a:solidFill>
                  <a:srgbClr val="3F3F3F"/>
                </a:solidFill>
                <a:latin typeface="Nimbus Roman No9 L"/>
                <a:cs typeface="Nimbus Roman No9 L"/>
              </a:rPr>
              <a:t>your</a:t>
            </a:r>
            <a:r>
              <a:rPr sz="1400" spc="-3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spc="-10" dirty="0">
                <a:solidFill>
                  <a:srgbClr val="3F3F3F"/>
                </a:solidFill>
                <a:latin typeface="Nimbus Roman No9 L"/>
                <a:cs typeface="Nimbus Roman No9 L"/>
              </a:rPr>
              <a:t>design.</a:t>
            </a:r>
            <a:endParaRPr sz="1400">
              <a:latin typeface="Nimbus Roman No9 L"/>
              <a:cs typeface="Nimbus Roman No9 L"/>
            </a:endParaRPr>
          </a:p>
          <a:p>
            <a:pPr marL="12700" marR="313055">
              <a:lnSpc>
                <a:spcPts val="1510"/>
              </a:lnSpc>
              <a:spcBef>
                <a:spcPts val="1210"/>
              </a:spcBef>
            </a:pPr>
            <a:r>
              <a:rPr sz="1400" i="1" spc="-25" dirty="0">
                <a:solidFill>
                  <a:srgbClr val="3F3F3F"/>
                </a:solidFill>
                <a:latin typeface="Nimbus Roman No9 L"/>
                <a:cs typeface="Nimbus Roman No9 L"/>
              </a:rPr>
              <a:t>Build</a:t>
            </a:r>
            <a:r>
              <a:rPr sz="1400" spc="-1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dirty="0">
                <a:solidFill>
                  <a:srgbClr val="3F3F3F"/>
                </a:solidFill>
                <a:latin typeface="Nimbus Roman No9 L"/>
                <a:cs typeface="Nimbus Roman No9 L"/>
              </a:rPr>
              <a:t>with</a:t>
            </a:r>
            <a:r>
              <a:rPr sz="140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dirty="0">
                <a:solidFill>
                  <a:srgbClr val="3F3F3F"/>
                </a:solidFill>
                <a:latin typeface="Nimbus Roman No9 L"/>
                <a:cs typeface="Nimbus Roman No9 L"/>
              </a:rPr>
              <a:t>your</a:t>
            </a:r>
            <a:r>
              <a:rPr sz="1400" spc="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dirty="0">
                <a:solidFill>
                  <a:srgbClr val="3F3F3F"/>
                </a:solidFill>
                <a:latin typeface="Nimbus Roman No9 L"/>
                <a:cs typeface="Nimbus Roman No9 L"/>
              </a:rPr>
              <a:t>end</a:t>
            </a:r>
            <a:r>
              <a:rPr sz="1400" spc="1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dirty="0">
                <a:solidFill>
                  <a:srgbClr val="3F3F3F"/>
                </a:solidFill>
                <a:latin typeface="Nimbus Roman No9 L"/>
                <a:cs typeface="Nimbus Roman No9 L"/>
              </a:rPr>
              <a:t>users</a:t>
            </a:r>
            <a:r>
              <a:rPr sz="1400" spc="-1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spc="-300" dirty="0">
                <a:solidFill>
                  <a:srgbClr val="3F3F3F"/>
                </a:solidFill>
                <a:latin typeface="Nimbus Roman No9 L"/>
                <a:cs typeface="Nimbus Roman No9 L"/>
              </a:rPr>
              <a:t>in</a:t>
            </a:r>
            <a:r>
              <a:rPr sz="140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dirty="0">
                <a:solidFill>
                  <a:srgbClr val="3F3F3F"/>
                </a:solidFill>
                <a:latin typeface="Nimbus Roman No9 L"/>
                <a:cs typeface="Nimbus Roman No9 L"/>
              </a:rPr>
              <a:t>mind,</a:t>
            </a:r>
            <a:r>
              <a:rPr sz="1400" spc="3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dirty="0">
                <a:solidFill>
                  <a:srgbClr val="3F3F3F"/>
                </a:solidFill>
                <a:latin typeface="Nimbus Roman No9 L"/>
                <a:cs typeface="Nimbus Roman No9 L"/>
              </a:rPr>
              <a:t>not</a:t>
            </a:r>
            <a:r>
              <a:rPr sz="1400" spc="4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spc="-10" dirty="0">
                <a:solidFill>
                  <a:srgbClr val="3F3F3F"/>
                </a:solidFill>
                <a:latin typeface="Nimbus Roman No9 L"/>
                <a:cs typeface="Nimbus Roman No9 L"/>
              </a:rPr>
              <a:t>yourself!</a:t>
            </a:r>
            <a:endParaRPr sz="1400">
              <a:latin typeface="Nimbus Roman No9 L"/>
              <a:cs typeface="Nimbus Roman No9 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154167" y="1584454"/>
            <a:ext cx="1645285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b="1" spc="-285" dirty="0">
                <a:solidFill>
                  <a:srgbClr val="3F3F3F"/>
                </a:solidFill>
                <a:latin typeface="DejaVu Sans"/>
                <a:cs typeface="DejaVu Sans"/>
              </a:rPr>
              <a:t>Keep</a:t>
            </a:r>
            <a:r>
              <a:rPr sz="2000" spc="-9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b="1" spc="-170" dirty="0">
                <a:solidFill>
                  <a:srgbClr val="3F3F3F"/>
                </a:solidFill>
                <a:latin typeface="DejaVu Sans"/>
                <a:cs typeface="DejaVu Sans"/>
              </a:rPr>
              <a:t>it</a:t>
            </a:r>
            <a:r>
              <a:rPr sz="2000" spc="-10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b="1" spc="-335" dirty="0">
                <a:solidFill>
                  <a:srgbClr val="3F3F3F"/>
                </a:solidFill>
                <a:latin typeface="DejaVu Sans"/>
                <a:cs typeface="DejaVu Sans"/>
              </a:rPr>
              <a:t>Simple</a:t>
            </a:r>
            <a:endParaRPr sz="2000">
              <a:latin typeface="DejaVu Sans"/>
              <a:cs typeface="DejaVu San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740655" y="4165856"/>
            <a:ext cx="2612390" cy="15354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-220" dirty="0">
                <a:solidFill>
                  <a:srgbClr val="3F3F3F"/>
                </a:solidFill>
                <a:latin typeface="DejaVu Sans"/>
                <a:cs typeface="DejaVu Sans"/>
              </a:rPr>
              <a:t>Forget</a:t>
            </a:r>
            <a:r>
              <a:rPr sz="1600" spc="-8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b="1" spc="-215" dirty="0">
                <a:solidFill>
                  <a:srgbClr val="3F3F3F"/>
                </a:solidFill>
                <a:latin typeface="DejaVu Sans"/>
                <a:cs typeface="DejaVu Sans"/>
              </a:rPr>
              <a:t>the</a:t>
            </a:r>
            <a:r>
              <a:rPr sz="1600" spc="-6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b="1" spc="-204" dirty="0">
                <a:solidFill>
                  <a:srgbClr val="3F3F3F"/>
                </a:solidFill>
                <a:latin typeface="DejaVu Sans"/>
                <a:cs typeface="DejaVu Sans"/>
              </a:rPr>
              <a:t>bells</a:t>
            </a:r>
            <a:r>
              <a:rPr sz="1600" spc="-6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b="1" spc="-270" dirty="0">
                <a:solidFill>
                  <a:srgbClr val="3F3F3F"/>
                </a:solidFill>
                <a:latin typeface="DejaVu Sans"/>
                <a:cs typeface="DejaVu Sans"/>
              </a:rPr>
              <a:t>&amp;</a:t>
            </a:r>
            <a:r>
              <a:rPr sz="1600" spc="-7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b="1" spc="-70" dirty="0">
                <a:solidFill>
                  <a:srgbClr val="3F3F3F"/>
                </a:solidFill>
                <a:latin typeface="DejaVu Sans"/>
                <a:cs typeface="DejaVu Sans"/>
              </a:rPr>
              <a:t>whistles</a:t>
            </a:r>
            <a:endParaRPr sz="1600">
              <a:latin typeface="DejaVu Sans"/>
              <a:cs typeface="DejaVu Sans"/>
            </a:endParaRPr>
          </a:p>
          <a:p>
            <a:pPr marL="12700" marR="5080">
              <a:lnSpc>
                <a:spcPts val="1510"/>
              </a:lnSpc>
              <a:spcBef>
                <a:spcPts val="1225"/>
              </a:spcBef>
            </a:pPr>
            <a:r>
              <a:rPr sz="1400" i="1" spc="-10" dirty="0">
                <a:solidFill>
                  <a:srgbClr val="3F3F3F"/>
                </a:solidFill>
                <a:latin typeface="Nimbus Roman No9 L"/>
                <a:cs typeface="Nimbus Roman No9 L"/>
              </a:rPr>
              <a:t>Don’t</a:t>
            </a:r>
            <a:r>
              <a:rPr sz="1400" i="1" spc="10" dirty="0">
                <a:solidFill>
                  <a:srgbClr val="3F3F3F"/>
                </a:solidFill>
                <a:latin typeface="Nimbus Roman No9 L"/>
                <a:cs typeface="Nimbus Roman No9 L"/>
              </a:rPr>
              <a:t> </a:t>
            </a:r>
            <a:r>
              <a:rPr sz="1400" i="1" dirty="0">
                <a:solidFill>
                  <a:srgbClr val="3F3F3F"/>
                </a:solidFill>
                <a:latin typeface="Nimbus Roman No9 L"/>
                <a:cs typeface="Nimbus Roman No9 L"/>
              </a:rPr>
              <a:t>get</a:t>
            </a:r>
            <a:r>
              <a:rPr sz="1400" i="1" spc="15" dirty="0">
                <a:solidFill>
                  <a:srgbClr val="3F3F3F"/>
                </a:solidFill>
                <a:latin typeface="Nimbus Roman No9 L"/>
                <a:cs typeface="Nimbus Roman No9 L"/>
              </a:rPr>
              <a:t> </a:t>
            </a:r>
            <a:r>
              <a:rPr sz="1400" i="1" dirty="0">
                <a:solidFill>
                  <a:srgbClr val="3F3F3F"/>
                </a:solidFill>
                <a:latin typeface="Nimbus Roman No9 L"/>
                <a:cs typeface="Nimbus Roman No9 L"/>
              </a:rPr>
              <a:t>caught</a:t>
            </a:r>
            <a:r>
              <a:rPr sz="1400" i="1" spc="25" dirty="0">
                <a:solidFill>
                  <a:srgbClr val="3F3F3F"/>
                </a:solidFill>
                <a:latin typeface="Nimbus Roman No9 L"/>
                <a:cs typeface="Nimbus Roman No9 L"/>
              </a:rPr>
              <a:t> </a:t>
            </a:r>
            <a:r>
              <a:rPr sz="1400" i="1" dirty="0">
                <a:solidFill>
                  <a:srgbClr val="3F3F3F"/>
                </a:solidFill>
                <a:latin typeface="Nimbus Roman No9 L"/>
                <a:cs typeface="Nimbus Roman No9 L"/>
              </a:rPr>
              <a:t>up</a:t>
            </a:r>
            <a:r>
              <a:rPr sz="1400" i="1" spc="25" dirty="0">
                <a:solidFill>
                  <a:srgbClr val="3F3F3F"/>
                </a:solidFill>
                <a:latin typeface="Nimbus Roman No9 L"/>
                <a:cs typeface="Nimbus Roman No9 L"/>
              </a:rPr>
              <a:t> </a:t>
            </a:r>
            <a:r>
              <a:rPr sz="1400" i="1" dirty="0">
                <a:solidFill>
                  <a:srgbClr val="3F3F3F"/>
                </a:solidFill>
                <a:latin typeface="Nimbus Roman No9 L"/>
                <a:cs typeface="Nimbus Roman No9 L"/>
              </a:rPr>
              <a:t>in</a:t>
            </a:r>
            <a:r>
              <a:rPr sz="1400" i="1" spc="20" dirty="0">
                <a:solidFill>
                  <a:srgbClr val="3F3F3F"/>
                </a:solidFill>
                <a:latin typeface="Nimbus Roman No9 L"/>
                <a:cs typeface="Nimbus Roman No9 L"/>
              </a:rPr>
              <a:t> </a:t>
            </a:r>
            <a:r>
              <a:rPr sz="1400" i="1" dirty="0">
                <a:solidFill>
                  <a:srgbClr val="3F3F3F"/>
                </a:solidFill>
                <a:latin typeface="Nimbus Roman No9 L"/>
                <a:cs typeface="Nimbus Roman No9 L"/>
              </a:rPr>
              <a:t>the</a:t>
            </a:r>
            <a:r>
              <a:rPr sz="1400" i="1" spc="15" dirty="0">
                <a:solidFill>
                  <a:srgbClr val="3F3F3F"/>
                </a:solidFill>
                <a:latin typeface="Nimbus Roman No9 L"/>
                <a:cs typeface="Nimbus Roman No9 L"/>
              </a:rPr>
              <a:t> </a:t>
            </a:r>
            <a:r>
              <a:rPr sz="1400" i="1" spc="-20" dirty="0">
                <a:solidFill>
                  <a:srgbClr val="3F3F3F"/>
                </a:solidFill>
                <a:latin typeface="Nimbus Roman No9 L"/>
                <a:cs typeface="Nimbus Roman No9 L"/>
              </a:rPr>
              <a:t>glitz</a:t>
            </a:r>
            <a:r>
              <a:rPr sz="1400" i="1" spc="20" dirty="0">
                <a:solidFill>
                  <a:srgbClr val="3F3F3F"/>
                </a:solidFill>
                <a:latin typeface="Nimbus Roman No9 L"/>
                <a:cs typeface="Nimbus Roman No9 L"/>
              </a:rPr>
              <a:t> </a:t>
            </a:r>
            <a:r>
              <a:rPr sz="1400" i="1" spc="-25" dirty="0">
                <a:solidFill>
                  <a:srgbClr val="3F3F3F"/>
                </a:solidFill>
                <a:latin typeface="Nimbus Roman No9 L"/>
                <a:cs typeface="Nimbus Roman No9 L"/>
              </a:rPr>
              <a:t>and </a:t>
            </a:r>
            <a:r>
              <a:rPr sz="1400" i="1" spc="-10" dirty="0">
                <a:solidFill>
                  <a:srgbClr val="3F3F3F"/>
                </a:solidFill>
                <a:latin typeface="Nimbus Roman No9 L"/>
                <a:cs typeface="Nimbus Roman No9 L"/>
              </a:rPr>
              <a:t>glamour</a:t>
            </a:r>
            <a:r>
              <a:rPr sz="140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dirty="0">
                <a:solidFill>
                  <a:srgbClr val="3F3F3F"/>
                </a:solidFill>
                <a:latin typeface="Nimbus Roman No9 L"/>
                <a:cs typeface="Nimbus Roman No9 L"/>
              </a:rPr>
              <a:t>of</a:t>
            </a:r>
            <a:r>
              <a:rPr sz="140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dirty="0">
                <a:solidFill>
                  <a:srgbClr val="3F3F3F"/>
                </a:solidFill>
                <a:latin typeface="Nimbus Roman No9 L"/>
                <a:cs typeface="Nimbus Roman No9 L"/>
              </a:rPr>
              <a:t>data</a:t>
            </a:r>
            <a:r>
              <a:rPr sz="1400" spc="3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spc="-20" dirty="0">
                <a:solidFill>
                  <a:srgbClr val="3F3F3F"/>
                </a:solidFill>
                <a:latin typeface="Nimbus Roman No9 L"/>
                <a:cs typeface="Nimbus Roman No9 L"/>
              </a:rPr>
              <a:t>viz;</a:t>
            </a:r>
            <a:r>
              <a:rPr sz="1400" spc="2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dirty="0">
                <a:solidFill>
                  <a:srgbClr val="3F3F3F"/>
                </a:solidFill>
                <a:latin typeface="Nimbus Roman No9 L"/>
                <a:cs typeface="Nimbus Roman No9 L"/>
              </a:rPr>
              <a:t>focus</a:t>
            </a:r>
            <a:r>
              <a:rPr sz="140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dirty="0">
                <a:solidFill>
                  <a:srgbClr val="3F3F3F"/>
                </a:solidFill>
                <a:latin typeface="Nimbus Roman No9 L"/>
                <a:cs typeface="Nimbus Roman No9 L"/>
              </a:rPr>
              <a:t>on</a:t>
            </a:r>
            <a:r>
              <a:rPr sz="1400" spc="1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spc="-25" dirty="0">
                <a:solidFill>
                  <a:srgbClr val="3F3F3F"/>
                </a:solidFill>
                <a:latin typeface="Nimbus Roman No9 L"/>
                <a:cs typeface="Nimbus Roman No9 L"/>
              </a:rPr>
              <a:t>the</a:t>
            </a:r>
            <a:r>
              <a:rPr sz="1400" spc="-2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spc="-10" dirty="0">
                <a:solidFill>
                  <a:srgbClr val="3F3F3F"/>
                </a:solidFill>
                <a:latin typeface="Nimbus Roman No9 L"/>
                <a:cs typeface="Nimbus Roman No9 L"/>
              </a:rPr>
              <a:t>clarity</a:t>
            </a:r>
            <a:r>
              <a:rPr sz="1400" spc="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dirty="0">
                <a:solidFill>
                  <a:srgbClr val="3F3F3F"/>
                </a:solidFill>
                <a:latin typeface="Nimbus Roman No9 L"/>
                <a:cs typeface="Nimbus Roman No9 L"/>
              </a:rPr>
              <a:t>of</a:t>
            </a:r>
            <a:r>
              <a:rPr sz="1400" spc="-1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dirty="0">
                <a:solidFill>
                  <a:srgbClr val="3F3F3F"/>
                </a:solidFill>
                <a:latin typeface="Nimbus Roman No9 L"/>
                <a:cs typeface="Nimbus Roman No9 L"/>
              </a:rPr>
              <a:t>your</a:t>
            </a:r>
            <a:r>
              <a:rPr sz="1400" spc="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dirty="0">
                <a:solidFill>
                  <a:srgbClr val="3F3F3F"/>
                </a:solidFill>
                <a:latin typeface="Nimbus Roman No9 L"/>
                <a:cs typeface="Nimbus Roman No9 L"/>
              </a:rPr>
              <a:t>message</a:t>
            </a:r>
            <a:r>
              <a:rPr sz="1400" spc="-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dirty="0">
                <a:solidFill>
                  <a:srgbClr val="3F3F3F"/>
                </a:solidFill>
                <a:latin typeface="Nimbus Roman No9 L"/>
                <a:cs typeface="Nimbus Roman No9 L"/>
              </a:rPr>
              <a:t>and</a:t>
            </a:r>
            <a:r>
              <a:rPr sz="1400" spc="1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dirty="0">
                <a:solidFill>
                  <a:srgbClr val="3F3F3F"/>
                </a:solidFill>
                <a:latin typeface="Nimbus Roman No9 L"/>
                <a:cs typeface="Nimbus Roman No9 L"/>
              </a:rPr>
              <a:t>aim</a:t>
            </a:r>
            <a:r>
              <a:rPr sz="1400" spc="1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spc="-25" dirty="0">
                <a:solidFill>
                  <a:srgbClr val="3F3F3F"/>
                </a:solidFill>
                <a:latin typeface="Nimbus Roman No9 L"/>
                <a:cs typeface="Nimbus Roman No9 L"/>
              </a:rPr>
              <a:t>to</a:t>
            </a:r>
            <a:r>
              <a:rPr sz="1400" spc="-2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dirty="0">
                <a:solidFill>
                  <a:srgbClr val="3F3F3F"/>
                </a:solidFill>
                <a:latin typeface="Nimbus Roman No9 L"/>
                <a:cs typeface="Nimbus Roman No9 L"/>
              </a:rPr>
              <a:t>eliminate</a:t>
            </a:r>
            <a:r>
              <a:rPr sz="1400" spc="-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dirty="0">
                <a:solidFill>
                  <a:srgbClr val="3F3F3F"/>
                </a:solidFill>
                <a:latin typeface="Nimbus Roman No9 L"/>
                <a:cs typeface="Nimbus Roman No9 L"/>
              </a:rPr>
              <a:t>as</a:t>
            </a:r>
            <a:r>
              <a:rPr sz="140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dirty="0">
                <a:solidFill>
                  <a:srgbClr val="3F3F3F"/>
                </a:solidFill>
                <a:latin typeface="Nimbus Roman No9 L"/>
                <a:cs typeface="Nimbus Roman No9 L"/>
              </a:rPr>
              <a:t>much</a:t>
            </a:r>
            <a:r>
              <a:rPr sz="1400" spc="-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dirty="0">
                <a:solidFill>
                  <a:srgbClr val="3F3F3F"/>
                </a:solidFill>
                <a:latin typeface="Nimbus Roman No9 L"/>
                <a:cs typeface="Nimbus Roman No9 L"/>
              </a:rPr>
              <a:t>noise</a:t>
            </a:r>
            <a:r>
              <a:rPr sz="140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dirty="0">
                <a:solidFill>
                  <a:srgbClr val="3F3F3F"/>
                </a:solidFill>
                <a:latin typeface="Nimbus Roman No9 L"/>
                <a:cs typeface="Nimbus Roman No9 L"/>
              </a:rPr>
              <a:t>as</a:t>
            </a:r>
            <a:r>
              <a:rPr sz="140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spc="-65" dirty="0">
                <a:solidFill>
                  <a:srgbClr val="3F3F3F"/>
                </a:solidFill>
                <a:latin typeface="Nimbus Roman No9 L"/>
                <a:cs typeface="Nimbus Roman No9 L"/>
              </a:rPr>
              <a:t>possible.</a:t>
            </a:r>
            <a:endParaRPr sz="1400">
              <a:latin typeface="Nimbus Roman No9 L"/>
              <a:cs typeface="Nimbus Roman No9 L"/>
            </a:endParaRPr>
          </a:p>
          <a:p>
            <a:pPr marL="12700">
              <a:lnSpc>
                <a:spcPct val="100000"/>
              </a:lnSpc>
              <a:spcBef>
                <a:spcPts val="1019"/>
              </a:spcBef>
            </a:pPr>
            <a:r>
              <a:rPr sz="1400" i="1" spc="50" dirty="0">
                <a:solidFill>
                  <a:srgbClr val="3F3F3F"/>
                </a:solidFill>
                <a:latin typeface="Nimbus Roman No9 L"/>
                <a:cs typeface="Nimbus Roman No9 L"/>
              </a:rPr>
              <a:t>When</a:t>
            </a:r>
            <a:r>
              <a:rPr sz="1400" spc="4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dirty="0">
                <a:solidFill>
                  <a:srgbClr val="3F3F3F"/>
                </a:solidFill>
                <a:latin typeface="Nimbus Roman No9 L"/>
                <a:cs typeface="Nimbus Roman No9 L"/>
              </a:rPr>
              <a:t>in</a:t>
            </a:r>
            <a:r>
              <a:rPr sz="1400" spc="5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dirty="0">
                <a:solidFill>
                  <a:srgbClr val="3F3F3F"/>
                </a:solidFill>
                <a:latin typeface="Nimbus Roman No9 L"/>
                <a:cs typeface="Nimbus Roman No9 L"/>
              </a:rPr>
              <a:t>doubt,</a:t>
            </a:r>
            <a:r>
              <a:rPr sz="1400" spc="4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dirty="0">
                <a:solidFill>
                  <a:srgbClr val="3F3F3F"/>
                </a:solidFill>
                <a:latin typeface="Nimbus Roman No9 L"/>
                <a:cs typeface="Nimbus Roman No9 L"/>
              </a:rPr>
              <a:t>stick</a:t>
            </a:r>
            <a:r>
              <a:rPr sz="1400" spc="3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dirty="0">
                <a:solidFill>
                  <a:srgbClr val="3F3F3F"/>
                </a:solidFill>
                <a:latin typeface="Nimbus Roman No9 L"/>
                <a:cs typeface="Nimbus Roman No9 L"/>
              </a:rPr>
              <a:t>to</a:t>
            </a:r>
            <a:r>
              <a:rPr sz="1400" spc="4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dirty="0">
                <a:solidFill>
                  <a:srgbClr val="3F3F3F"/>
                </a:solidFill>
                <a:latin typeface="Nimbus Roman No9 L"/>
                <a:cs typeface="Nimbus Roman No9 L"/>
              </a:rPr>
              <a:t>the</a:t>
            </a:r>
            <a:r>
              <a:rPr sz="1400" spc="4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spc="-10" dirty="0">
                <a:solidFill>
                  <a:srgbClr val="3F3F3F"/>
                </a:solidFill>
                <a:latin typeface="Nimbus Roman No9 L"/>
                <a:cs typeface="Nimbus Roman No9 L"/>
              </a:rPr>
              <a:t>basics!</a:t>
            </a:r>
            <a:endParaRPr sz="1400">
              <a:latin typeface="Nimbus Roman No9 L"/>
              <a:cs typeface="Nimbus Roman No9 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565642" y="1584453"/>
            <a:ext cx="268605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b="1" spc="-265" dirty="0">
                <a:solidFill>
                  <a:srgbClr val="3F3F3F"/>
                </a:solidFill>
                <a:latin typeface="DejaVu Sans"/>
                <a:cs typeface="DejaVu Sans"/>
              </a:rPr>
              <a:t>Don’t</a:t>
            </a:r>
            <a:r>
              <a:rPr sz="2000" b="1" spc="-29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b="1" spc="-295" dirty="0">
                <a:solidFill>
                  <a:srgbClr val="3F3F3F"/>
                </a:solidFill>
                <a:latin typeface="DejaVu Sans"/>
                <a:cs typeface="DejaVu Sans"/>
              </a:rPr>
              <a:t>be </a:t>
            </a:r>
            <a:r>
              <a:rPr sz="2000" b="1" spc="-315" dirty="0">
                <a:solidFill>
                  <a:srgbClr val="3F3F3F"/>
                </a:solidFill>
                <a:latin typeface="DejaVu Sans"/>
                <a:cs typeface="DejaVu Sans"/>
              </a:rPr>
              <a:t>a</a:t>
            </a:r>
            <a:r>
              <a:rPr sz="2000" b="1" spc="-30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b="1" spc="-220" dirty="0">
                <a:solidFill>
                  <a:srgbClr val="3F3F3F"/>
                </a:solidFill>
                <a:latin typeface="DejaVu Sans"/>
                <a:cs typeface="DejaVu Sans"/>
              </a:rPr>
              <a:t>Perfectionist</a:t>
            </a:r>
            <a:endParaRPr sz="2000">
              <a:latin typeface="DejaVu Sans"/>
              <a:cs typeface="DejaVu San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665208" y="4165855"/>
            <a:ext cx="2499995" cy="1727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-250" dirty="0">
                <a:solidFill>
                  <a:srgbClr val="3F3F3F"/>
                </a:solidFill>
                <a:latin typeface="DejaVu Sans"/>
                <a:cs typeface="DejaVu Sans"/>
              </a:rPr>
              <a:t>Remember</a:t>
            </a:r>
            <a:r>
              <a:rPr sz="1600" spc="-7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b="1" spc="-215" dirty="0">
                <a:solidFill>
                  <a:srgbClr val="3F3F3F"/>
                </a:solidFill>
                <a:latin typeface="DejaVu Sans"/>
                <a:cs typeface="DejaVu Sans"/>
              </a:rPr>
              <a:t>the</a:t>
            </a:r>
            <a:r>
              <a:rPr sz="1600" spc="-7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b="1" spc="-145" dirty="0">
                <a:solidFill>
                  <a:srgbClr val="3F3F3F"/>
                </a:solidFill>
                <a:latin typeface="DejaVu Sans"/>
                <a:cs typeface="DejaVu Sans"/>
              </a:rPr>
              <a:t>80/20</a:t>
            </a:r>
            <a:r>
              <a:rPr sz="1600" spc="-8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b="1" spc="-20" dirty="0">
                <a:solidFill>
                  <a:srgbClr val="3F3F3F"/>
                </a:solidFill>
                <a:latin typeface="DejaVu Sans"/>
                <a:cs typeface="DejaVu Sans"/>
              </a:rPr>
              <a:t>rule</a:t>
            </a:r>
            <a:endParaRPr sz="1600">
              <a:latin typeface="DejaVu Sans"/>
              <a:cs typeface="DejaVu Sans"/>
            </a:endParaRPr>
          </a:p>
          <a:p>
            <a:pPr marL="12700" marR="5080">
              <a:lnSpc>
                <a:spcPts val="1510"/>
              </a:lnSpc>
              <a:spcBef>
                <a:spcPts val="1225"/>
              </a:spcBef>
            </a:pPr>
            <a:r>
              <a:rPr sz="1400" i="1" spc="-55" dirty="0">
                <a:solidFill>
                  <a:srgbClr val="3F3F3F"/>
                </a:solidFill>
                <a:latin typeface="Nimbus Roman No9 L"/>
                <a:cs typeface="Nimbus Roman No9 L"/>
              </a:rPr>
              <a:t>It’s</a:t>
            </a:r>
            <a:r>
              <a:rPr sz="1400" i="1" spc="-5" dirty="0">
                <a:solidFill>
                  <a:srgbClr val="3F3F3F"/>
                </a:solidFill>
                <a:latin typeface="Nimbus Roman No9 L"/>
                <a:cs typeface="Nimbus Roman No9 L"/>
              </a:rPr>
              <a:t> </a:t>
            </a:r>
            <a:r>
              <a:rPr sz="1400" i="1" dirty="0">
                <a:solidFill>
                  <a:srgbClr val="3F3F3F"/>
                </a:solidFill>
                <a:latin typeface="Nimbus Roman No9 L"/>
                <a:cs typeface="Nimbus Roman No9 L"/>
              </a:rPr>
              <a:t>easy</a:t>
            </a:r>
            <a:r>
              <a:rPr sz="1400" i="1" spc="-5" dirty="0">
                <a:solidFill>
                  <a:srgbClr val="3F3F3F"/>
                </a:solidFill>
                <a:latin typeface="Nimbus Roman No9 L"/>
                <a:cs typeface="Nimbus Roman No9 L"/>
              </a:rPr>
              <a:t> </a:t>
            </a:r>
            <a:r>
              <a:rPr sz="1400" i="1" dirty="0">
                <a:solidFill>
                  <a:srgbClr val="3F3F3F"/>
                </a:solidFill>
                <a:latin typeface="Nimbus Roman No9 L"/>
                <a:cs typeface="Nimbus Roman No9 L"/>
              </a:rPr>
              <a:t>to</a:t>
            </a:r>
            <a:r>
              <a:rPr sz="1400" i="1" spc="-15" dirty="0">
                <a:solidFill>
                  <a:srgbClr val="3F3F3F"/>
                </a:solidFill>
                <a:latin typeface="Nimbus Roman No9 L"/>
                <a:cs typeface="Nimbus Roman No9 L"/>
              </a:rPr>
              <a:t> </a:t>
            </a:r>
            <a:r>
              <a:rPr sz="1400" i="1" dirty="0">
                <a:solidFill>
                  <a:srgbClr val="3F3F3F"/>
                </a:solidFill>
                <a:latin typeface="Nimbus Roman No9 L"/>
                <a:cs typeface="Nimbus Roman No9 L"/>
              </a:rPr>
              <a:t>go</a:t>
            </a:r>
            <a:r>
              <a:rPr sz="1400" i="1" spc="-10" dirty="0">
                <a:solidFill>
                  <a:srgbClr val="3F3F3F"/>
                </a:solidFill>
                <a:latin typeface="Nimbus Roman No9 L"/>
                <a:cs typeface="Nimbus Roman No9 L"/>
              </a:rPr>
              <a:t> </a:t>
            </a:r>
            <a:r>
              <a:rPr sz="1400" i="1" dirty="0">
                <a:solidFill>
                  <a:srgbClr val="3F3F3F"/>
                </a:solidFill>
                <a:latin typeface="Nimbus Roman No9 L"/>
                <a:cs typeface="Nimbus Roman No9 L"/>
              </a:rPr>
              <a:t>overboard</a:t>
            </a:r>
            <a:r>
              <a:rPr sz="1400" i="1" spc="-10" dirty="0">
                <a:solidFill>
                  <a:srgbClr val="3F3F3F"/>
                </a:solidFill>
                <a:latin typeface="Nimbus Roman No9 L"/>
                <a:cs typeface="Nimbus Roman No9 L"/>
              </a:rPr>
              <a:t> trying</a:t>
            </a:r>
            <a:r>
              <a:rPr sz="1400" i="1" spc="5" dirty="0">
                <a:solidFill>
                  <a:srgbClr val="3F3F3F"/>
                </a:solidFill>
                <a:latin typeface="Nimbus Roman No9 L"/>
                <a:cs typeface="Nimbus Roman No9 L"/>
              </a:rPr>
              <a:t> </a:t>
            </a:r>
            <a:r>
              <a:rPr sz="1400" i="1" spc="-25" dirty="0">
                <a:solidFill>
                  <a:srgbClr val="3F3F3F"/>
                </a:solidFill>
                <a:latin typeface="Nimbus Roman No9 L"/>
                <a:cs typeface="Nimbus Roman No9 L"/>
              </a:rPr>
              <a:t>to </a:t>
            </a:r>
            <a:r>
              <a:rPr sz="1400" i="1" dirty="0">
                <a:solidFill>
                  <a:srgbClr val="3F3F3F"/>
                </a:solidFill>
                <a:latin typeface="Nimbus Roman No9 L"/>
                <a:cs typeface="Nimbus Roman No9 L"/>
              </a:rPr>
              <a:t>make</a:t>
            </a:r>
            <a:r>
              <a:rPr sz="1400" spc="7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dirty="0">
                <a:solidFill>
                  <a:srgbClr val="3F3F3F"/>
                </a:solidFill>
                <a:latin typeface="Nimbus Roman No9 L"/>
                <a:cs typeface="Nimbus Roman No9 L"/>
              </a:rPr>
              <a:t>everything</a:t>
            </a:r>
            <a:r>
              <a:rPr sz="1400" spc="8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dirty="0">
                <a:solidFill>
                  <a:srgbClr val="3F3F3F"/>
                </a:solidFill>
                <a:latin typeface="Nimbus Roman No9 L"/>
                <a:cs typeface="Nimbus Roman No9 L"/>
              </a:rPr>
              <a:t>perfect</a:t>
            </a:r>
            <a:r>
              <a:rPr sz="1400" spc="5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dirty="0">
                <a:solidFill>
                  <a:srgbClr val="3F3F3F"/>
                </a:solidFill>
                <a:latin typeface="Nimbus Roman No9 L"/>
                <a:cs typeface="Nimbus Roman No9 L"/>
              </a:rPr>
              <a:t>but</a:t>
            </a:r>
            <a:r>
              <a:rPr sz="1400" spc="7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dirty="0">
                <a:solidFill>
                  <a:srgbClr val="3F3F3F"/>
                </a:solidFill>
                <a:latin typeface="Nimbus Roman No9 L"/>
                <a:cs typeface="Nimbus Roman No9 L"/>
              </a:rPr>
              <a:t>try</a:t>
            </a:r>
            <a:r>
              <a:rPr sz="1400" spc="7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spc="-160" dirty="0">
                <a:solidFill>
                  <a:srgbClr val="3F3F3F"/>
                </a:solidFill>
                <a:latin typeface="Nimbus Roman No9 L"/>
                <a:cs typeface="Nimbus Roman No9 L"/>
              </a:rPr>
              <a:t>to</a:t>
            </a:r>
            <a:r>
              <a:rPr sz="1400" spc="-16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dirty="0">
                <a:solidFill>
                  <a:srgbClr val="3F3F3F"/>
                </a:solidFill>
                <a:latin typeface="Nimbus Roman No9 L"/>
                <a:cs typeface="Nimbus Roman No9 L"/>
              </a:rPr>
              <a:t>focus</a:t>
            </a:r>
            <a:r>
              <a:rPr sz="1400" spc="5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dirty="0">
                <a:solidFill>
                  <a:srgbClr val="3F3F3F"/>
                </a:solidFill>
                <a:latin typeface="Nimbus Roman No9 L"/>
                <a:cs typeface="Nimbus Roman No9 L"/>
              </a:rPr>
              <a:t>on</a:t>
            </a:r>
            <a:r>
              <a:rPr sz="1400" spc="7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dirty="0">
                <a:solidFill>
                  <a:srgbClr val="3F3F3F"/>
                </a:solidFill>
                <a:latin typeface="Nimbus Roman No9 L"/>
                <a:cs typeface="Nimbus Roman No9 L"/>
              </a:rPr>
              <a:t>the</a:t>
            </a:r>
            <a:r>
              <a:rPr sz="1400" spc="6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dirty="0">
                <a:solidFill>
                  <a:srgbClr val="3F3F3F"/>
                </a:solidFill>
                <a:latin typeface="Nimbus Roman No9 L"/>
                <a:cs typeface="Nimbus Roman No9 L"/>
              </a:rPr>
              <a:t>20%</a:t>
            </a:r>
            <a:r>
              <a:rPr sz="1400" spc="7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dirty="0">
                <a:solidFill>
                  <a:srgbClr val="3F3F3F"/>
                </a:solidFill>
                <a:latin typeface="Nimbus Roman No9 L"/>
                <a:cs typeface="Nimbus Roman No9 L"/>
              </a:rPr>
              <a:t>of</a:t>
            </a:r>
            <a:r>
              <a:rPr sz="1400" spc="5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dirty="0">
                <a:solidFill>
                  <a:srgbClr val="3F3F3F"/>
                </a:solidFill>
                <a:latin typeface="Nimbus Roman No9 L"/>
                <a:cs typeface="Nimbus Roman No9 L"/>
              </a:rPr>
              <a:t>factors</a:t>
            </a:r>
            <a:r>
              <a:rPr sz="1400" spc="5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spc="-20" dirty="0">
                <a:solidFill>
                  <a:srgbClr val="3F3F3F"/>
                </a:solidFill>
                <a:latin typeface="Nimbus Roman No9 L"/>
                <a:cs typeface="Nimbus Roman No9 L"/>
              </a:rPr>
              <a:t>that</a:t>
            </a:r>
            <a:r>
              <a:rPr sz="1400" spc="-2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dirty="0">
                <a:solidFill>
                  <a:srgbClr val="3F3F3F"/>
                </a:solidFill>
                <a:latin typeface="Nimbus Roman No9 L"/>
                <a:cs typeface="Nimbus Roman No9 L"/>
              </a:rPr>
              <a:t>drive</a:t>
            </a:r>
            <a:r>
              <a:rPr sz="1400" spc="3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dirty="0">
                <a:solidFill>
                  <a:srgbClr val="3F3F3F"/>
                </a:solidFill>
                <a:latin typeface="Nimbus Roman No9 L"/>
                <a:cs typeface="Nimbus Roman No9 L"/>
              </a:rPr>
              <a:t>80%</a:t>
            </a:r>
            <a:r>
              <a:rPr sz="1400" spc="4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dirty="0">
                <a:solidFill>
                  <a:srgbClr val="3F3F3F"/>
                </a:solidFill>
                <a:latin typeface="Nimbus Roman No9 L"/>
                <a:cs typeface="Nimbus Roman No9 L"/>
              </a:rPr>
              <a:t>of</a:t>
            </a:r>
            <a:r>
              <a:rPr sz="1400" spc="1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dirty="0">
                <a:solidFill>
                  <a:srgbClr val="3F3F3F"/>
                </a:solidFill>
                <a:latin typeface="Nimbus Roman No9 L"/>
                <a:cs typeface="Nimbus Roman No9 L"/>
              </a:rPr>
              <a:t>the</a:t>
            </a:r>
            <a:r>
              <a:rPr sz="1400" spc="2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spc="-10" dirty="0">
                <a:solidFill>
                  <a:srgbClr val="3F3F3F"/>
                </a:solidFill>
                <a:latin typeface="Nimbus Roman No9 L"/>
                <a:cs typeface="Nimbus Roman No9 L"/>
              </a:rPr>
              <a:t>impact.</a:t>
            </a:r>
            <a:endParaRPr sz="1400">
              <a:latin typeface="Nimbus Roman No9 L"/>
              <a:cs typeface="Nimbus Roman No9 L"/>
            </a:endParaRPr>
          </a:p>
          <a:p>
            <a:pPr marL="12700" marR="54610">
              <a:lnSpc>
                <a:spcPts val="1510"/>
              </a:lnSpc>
              <a:spcBef>
                <a:spcPts val="1210"/>
              </a:spcBef>
            </a:pPr>
            <a:r>
              <a:rPr sz="1400" i="1" dirty="0">
                <a:solidFill>
                  <a:srgbClr val="3F3F3F"/>
                </a:solidFill>
                <a:latin typeface="Nimbus Roman No9 L"/>
                <a:cs typeface="Nimbus Roman No9 L"/>
              </a:rPr>
              <a:t>The</a:t>
            </a:r>
            <a:r>
              <a:rPr sz="1400" spc="3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dirty="0">
                <a:solidFill>
                  <a:srgbClr val="3F3F3F"/>
                </a:solidFill>
                <a:latin typeface="Nimbus Roman No9 L"/>
                <a:cs typeface="Nimbus Roman No9 L"/>
              </a:rPr>
              <a:t>only</a:t>
            </a:r>
            <a:r>
              <a:rPr sz="1400" spc="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dirty="0">
                <a:solidFill>
                  <a:srgbClr val="3F3F3F"/>
                </a:solidFill>
                <a:latin typeface="Nimbus Roman No9 L"/>
                <a:cs typeface="Nimbus Roman No9 L"/>
              </a:rPr>
              <a:t>one</a:t>
            </a:r>
            <a:r>
              <a:rPr sz="1400" spc="3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dirty="0">
                <a:solidFill>
                  <a:srgbClr val="3F3F3F"/>
                </a:solidFill>
                <a:latin typeface="Nimbus Roman No9 L"/>
                <a:cs typeface="Nimbus Roman No9 L"/>
              </a:rPr>
              <a:t>who</a:t>
            </a:r>
            <a:r>
              <a:rPr sz="1400" spc="3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spc="-55" dirty="0">
                <a:solidFill>
                  <a:srgbClr val="3F3F3F"/>
                </a:solidFill>
                <a:latin typeface="Nimbus Roman No9 L"/>
                <a:cs typeface="Nimbus Roman No9 L"/>
              </a:rPr>
              <a:t>will</a:t>
            </a:r>
            <a:r>
              <a:rPr sz="1400" spc="1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dirty="0">
                <a:solidFill>
                  <a:srgbClr val="3F3F3F"/>
                </a:solidFill>
                <a:latin typeface="Nimbus Roman No9 L"/>
                <a:cs typeface="Nimbus Roman No9 L"/>
              </a:rPr>
              <a:t>notice</a:t>
            </a:r>
            <a:r>
              <a:rPr sz="1400" spc="1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spc="-130" dirty="0">
                <a:solidFill>
                  <a:srgbClr val="3F3F3F"/>
                </a:solidFill>
                <a:latin typeface="Nimbus Roman No9 L"/>
                <a:cs typeface="Nimbus Roman No9 L"/>
              </a:rPr>
              <a:t>your</a:t>
            </a:r>
            <a:r>
              <a:rPr sz="1400" spc="-13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dirty="0">
                <a:solidFill>
                  <a:srgbClr val="3F3F3F"/>
                </a:solidFill>
                <a:latin typeface="Nimbus Roman No9 L"/>
                <a:cs typeface="Nimbus Roman No9 L"/>
              </a:rPr>
              <a:t>perfect</a:t>
            </a:r>
            <a:r>
              <a:rPr sz="1400" spc="-4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spc="-20" dirty="0">
                <a:solidFill>
                  <a:srgbClr val="3F3F3F"/>
                </a:solidFill>
                <a:latin typeface="Nimbus Roman No9 L"/>
                <a:cs typeface="Nimbus Roman No9 L"/>
              </a:rPr>
              <a:t>pixel</a:t>
            </a:r>
            <a:r>
              <a:rPr sz="1400" spc="-3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dirty="0">
                <a:solidFill>
                  <a:srgbClr val="3F3F3F"/>
                </a:solidFill>
                <a:latin typeface="Nimbus Roman No9 L"/>
                <a:cs typeface="Nimbus Roman No9 L"/>
              </a:rPr>
              <a:t>spacing</a:t>
            </a:r>
            <a:r>
              <a:rPr sz="1400" spc="-3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dirty="0">
                <a:solidFill>
                  <a:srgbClr val="3F3F3F"/>
                </a:solidFill>
                <a:latin typeface="Nimbus Roman No9 L"/>
                <a:cs typeface="Nimbus Roman No9 L"/>
              </a:rPr>
              <a:t>is</a:t>
            </a:r>
            <a:r>
              <a:rPr sz="1400" spc="-2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spc="-20" dirty="0">
                <a:solidFill>
                  <a:srgbClr val="3F3F3F"/>
                </a:solidFill>
                <a:latin typeface="Nimbus Roman No9 L"/>
                <a:cs typeface="Nimbus Roman No9 L"/>
              </a:rPr>
              <a:t>you!</a:t>
            </a:r>
            <a:endParaRPr sz="1400">
              <a:latin typeface="Nimbus Roman No9 L"/>
              <a:cs typeface="Nimbus Roman No9 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055998" y="1280921"/>
            <a:ext cx="6350" cy="5179060"/>
          </a:xfrm>
          <a:custGeom>
            <a:avLst/>
            <a:gdLst/>
            <a:ahLst/>
            <a:cxnLst/>
            <a:rect l="l" t="t" r="r" b="b"/>
            <a:pathLst>
              <a:path w="6350" h="5179060">
                <a:moveTo>
                  <a:pt x="6350" y="0"/>
                </a:moveTo>
                <a:lnTo>
                  <a:pt x="0" y="0"/>
                </a:lnTo>
                <a:lnTo>
                  <a:pt x="0" y="5178552"/>
                </a:lnTo>
                <a:lnTo>
                  <a:pt x="6350" y="5178552"/>
                </a:lnTo>
                <a:lnTo>
                  <a:pt x="6350" y="0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990967" y="1280921"/>
            <a:ext cx="6350" cy="5179060"/>
          </a:xfrm>
          <a:custGeom>
            <a:avLst/>
            <a:gdLst/>
            <a:ahLst/>
            <a:cxnLst/>
            <a:rect l="l" t="t" r="r" b="b"/>
            <a:pathLst>
              <a:path w="6350" h="5179060">
                <a:moveTo>
                  <a:pt x="6350" y="0"/>
                </a:moveTo>
                <a:lnTo>
                  <a:pt x="0" y="0"/>
                </a:lnTo>
                <a:lnTo>
                  <a:pt x="0" y="5178552"/>
                </a:lnTo>
                <a:lnTo>
                  <a:pt x="6350" y="5178552"/>
                </a:lnTo>
                <a:lnTo>
                  <a:pt x="6350" y="0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517743" y="2304465"/>
            <a:ext cx="1026794" cy="1122680"/>
          </a:xfrm>
          <a:custGeom>
            <a:avLst/>
            <a:gdLst/>
            <a:ahLst/>
            <a:cxnLst/>
            <a:rect l="l" t="t" r="r" b="b"/>
            <a:pathLst>
              <a:path w="1026795" h="1122679">
                <a:moveTo>
                  <a:pt x="358940" y="226060"/>
                </a:moveTo>
                <a:lnTo>
                  <a:pt x="314337" y="226060"/>
                </a:lnTo>
                <a:lnTo>
                  <a:pt x="302044" y="228600"/>
                </a:lnTo>
                <a:lnTo>
                  <a:pt x="296024" y="231140"/>
                </a:lnTo>
                <a:lnTo>
                  <a:pt x="290106" y="232410"/>
                </a:lnTo>
                <a:lnTo>
                  <a:pt x="278599" y="237490"/>
                </a:lnTo>
                <a:lnTo>
                  <a:pt x="273037" y="241300"/>
                </a:lnTo>
                <a:lnTo>
                  <a:pt x="267614" y="243840"/>
                </a:lnTo>
                <a:lnTo>
                  <a:pt x="242976" y="264160"/>
                </a:lnTo>
                <a:lnTo>
                  <a:pt x="238620" y="267970"/>
                </a:lnTo>
                <a:lnTo>
                  <a:pt x="234480" y="273050"/>
                </a:lnTo>
                <a:lnTo>
                  <a:pt x="230555" y="278130"/>
                </a:lnTo>
                <a:lnTo>
                  <a:pt x="226885" y="283210"/>
                </a:lnTo>
                <a:lnTo>
                  <a:pt x="223443" y="289560"/>
                </a:lnTo>
                <a:lnTo>
                  <a:pt x="220268" y="294640"/>
                </a:lnTo>
                <a:lnTo>
                  <a:pt x="217360" y="300990"/>
                </a:lnTo>
                <a:lnTo>
                  <a:pt x="214718" y="307340"/>
                </a:lnTo>
                <a:lnTo>
                  <a:pt x="213512" y="309880"/>
                </a:lnTo>
                <a:lnTo>
                  <a:pt x="212559" y="312420"/>
                </a:lnTo>
                <a:lnTo>
                  <a:pt x="210858" y="318770"/>
                </a:lnTo>
                <a:lnTo>
                  <a:pt x="209372" y="323850"/>
                </a:lnTo>
                <a:lnTo>
                  <a:pt x="205492" y="359410"/>
                </a:lnTo>
                <a:lnTo>
                  <a:pt x="205562" y="361950"/>
                </a:lnTo>
                <a:lnTo>
                  <a:pt x="214452" y="403860"/>
                </a:lnTo>
                <a:lnTo>
                  <a:pt x="218757" y="412750"/>
                </a:lnTo>
                <a:lnTo>
                  <a:pt x="221208" y="417830"/>
                </a:lnTo>
                <a:lnTo>
                  <a:pt x="223850" y="422910"/>
                </a:lnTo>
                <a:lnTo>
                  <a:pt x="226707" y="426720"/>
                </a:lnTo>
                <a:lnTo>
                  <a:pt x="229743" y="431800"/>
                </a:lnTo>
                <a:lnTo>
                  <a:pt x="232968" y="435610"/>
                </a:lnTo>
                <a:lnTo>
                  <a:pt x="236385" y="440690"/>
                </a:lnTo>
                <a:lnTo>
                  <a:pt x="239991" y="444500"/>
                </a:lnTo>
                <a:lnTo>
                  <a:pt x="260743" y="462280"/>
                </a:lnTo>
                <a:lnTo>
                  <a:pt x="263067" y="464820"/>
                </a:lnTo>
                <a:lnTo>
                  <a:pt x="138582" y="861060"/>
                </a:lnTo>
                <a:lnTo>
                  <a:pt x="120865" y="861060"/>
                </a:lnTo>
                <a:lnTo>
                  <a:pt x="89001" y="867410"/>
                </a:lnTo>
                <a:lnTo>
                  <a:pt x="82994" y="869950"/>
                </a:lnTo>
                <a:lnTo>
                  <a:pt x="77127" y="872490"/>
                </a:lnTo>
                <a:lnTo>
                  <a:pt x="71412" y="875030"/>
                </a:lnTo>
                <a:lnTo>
                  <a:pt x="65849" y="878840"/>
                </a:lnTo>
                <a:lnTo>
                  <a:pt x="60452" y="881380"/>
                </a:lnTo>
                <a:lnTo>
                  <a:pt x="32016" y="906780"/>
                </a:lnTo>
                <a:lnTo>
                  <a:pt x="28016" y="910590"/>
                </a:lnTo>
                <a:lnTo>
                  <a:pt x="24244" y="915670"/>
                </a:lnTo>
                <a:lnTo>
                  <a:pt x="20713" y="920750"/>
                </a:lnTo>
                <a:lnTo>
                  <a:pt x="17424" y="927100"/>
                </a:lnTo>
                <a:lnTo>
                  <a:pt x="14389" y="932180"/>
                </a:lnTo>
                <a:lnTo>
                  <a:pt x="11633" y="938530"/>
                </a:lnTo>
                <a:lnTo>
                  <a:pt x="9131" y="943610"/>
                </a:lnTo>
                <a:lnTo>
                  <a:pt x="6921" y="949960"/>
                </a:lnTo>
                <a:lnTo>
                  <a:pt x="12" y="988060"/>
                </a:lnTo>
                <a:lnTo>
                  <a:pt x="0" y="995680"/>
                </a:lnTo>
                <a:lnTo>
                  <a:pt x="317" y="1002030"/>
                </a:lnTo>
                <a:lnTo>
                  <a:pt x="8902" y="1040130"/>
                </a:lnTo>
                <a:lnTo>
                  <a:pt x="17106" y="1056640"/>
                </a:lnTo>
                <a:lnTo>
                  <a:pt x="20370" y="1062990"/>
                </a:lnTo>
                <a:lnTo>
                  <a:pt x="23876" y="1068070"/>
                </a:lnTo>
                <a:lnTo>
                  <a:pt x="27635" y="1073150"/>
                </a:lnTo>
                <a:lnTo>
                  <a:pt x="31610" y="1078230"/>
                </a:lnTo>
                <a:lnTo>
                  <a:pt x="35814" y="1082040"/>
                </a:lnTo>
                <a:lnTo>
                  <a:pt x="40246" y="1087120"/>
                </a:lnTo>
                <a:lnTo>
                  <a:pt x="76555" y="1111250"/>
                </a:lnTo>
                <a:lnTo>
                  <a:pt x="113665" y="1122680"/>
                </a:lnTo>
                <a:lnTo>
                  <a:pt x="146939" y="1122680"/>
                </a:lnTo>
                <a:lnTo>
                  <a:pt x="189814" y="1108710"/>
                </a:lnTo>
                <a:lnTo>
                  <a:pt x="200761" y="1102360"/>
                </a:lnTo>
                <a:lnTo>
                  <a:pt x="205981" y="1099820"/>
                </a:lnTo>
                <a:lnTo>
                  <a:pt x="211023" y="1096010"/>
                </a:lnTo>
                <a:lnTo>
                  <a:pt x="215874" y="1090930"/>
                </a:lnTo>
                <a:lnTo>
                  <a:pt x="220522" y="1087120"/>
                </a:lnTo>
                <a:lnTo>
                  <a:pt x="246824" y="1052830"/>
                </a:lnTo>
                <a:lnTo>
                  <a:pt x="252082" y="1040130"/>
                </a:lnTo>
                <a:lnTo>
                  <a:pt x="254292" y="1035050"/>
                </a:lnTo>
                <a:lnTo>
                  <a:pt x="261213" y="995680"/>
                </a:lnTo>
                <a:lnTo>
                  <a:pt x="261151" y="988060"/>
                </a:lnTo>
                <a:lnTo>
                  <a:pt x="252095" y="943610"/>
                </a:lnTo>
                <a:lnTo>
                  <a:pt x="245732" y="930910"/>
                </a:lnTo>
                <a:lnTo>
                  <a:pt x="241973" y="923290"/>
                </a:lnTo>
                <a:lnTo>
                  <a:pt x="237845" y="916940"/>
                </a:lnTo>
                <a:lnTo>
                  <a:pt x="233337" y="911860"/>
                </a:lnTo>
                <a:lnTo>
                  <a:pt x="228473" y="905510"/>
                </a:lnTo>
                <a:lnTo>
                  <a:pt x="223266" y="900430"/>
                </a:lnTo>
                <a:lnTo>
                  <a:pt x="217716" y="894080"/>
                </a:lnTo>
                <a:lnTo>
                  <a:pt x="211823" y="889000"/>
                </a:lnTo>
                <a:lnTo>
                  <a:pt x="208762" y="887730"/>
                </a:lnTo>
                <a:lnTo>
                  <a:pt x="334365" y="486410"/>
                </a:lnTo>
                <a:lnTo>
                  <a:pt x="349275" y="486410"/>
                </a:lnTo>
                <a:lnTo>
                  <a:pt x="354431" y="485140"/>
                </a:lnTo>
                <a:lnTo>
                  <a:pt x="359562" y="485140"/>
                </a:lnTo>
                <a:lnTo>
                  <a:pt x="374662" y="481330"/>
                </a:lnTo>
                <a:lnTo>
                  <a:pt x="379577" y="478790"/>
                </a:lnTo>
                <a:lnTo>
                  <a:pt x="384416" y="477520"/>
                </a:lnTo>
                <a:lnTo>
                  <a:pt x="389191" y="474980"/>
                </a:lnTo>
                <a:lnTo>
                  <a:pt x="393890" y="473710"/>
                </a:lnTo>
                <a:lnTo>
                  <a:pt x="398500" y="471170"/>
                </a:lnTo>
                <a:lnTo>
                  <a:pt x="403021" y="468630"/>
                </a:lnTo>
                <a:lnTo>
                  <a:pt x="407441" y="466090"/>
                </a:lnTo>
                <a:lnTo>
                  <a:pt x="411759" y="462280"/>
                </a:lnTo>
                <a:lnTo>
                  <a:pt x="413880" y="461010"/>
                </a:lnTo>
                <a:lnTo>
                  <a:pt x="538310" y="461010"/>
                </a:lnTo>
                <a:lnTo>
                  <a:pt x="458673" y="401320"/>
                </a:lnTo>
                <a:lnTo>
                  <a:pt x="459803" y="397510"/>
                </a:lnTo>
                <a:lnTo>
                  <a:pt x="466737" y="359410"/>
                </a:lnTo>
                <a:lnTo>
                  <a:pt x="466641" y="350520"/>
                </a:lnTo>
                <a:lnTo>
                  <a:pt x="458393" y="309880"/>
                </a:lnTo>
                <a:lnTo>
                  <a:pt x="456031" y="303530"/>
                </a:lnTo>
                <a:lnTo>
                  <a:pt x="453415" y="298450"/>
                </a:lnTo>
                <a:lnTo>
                  <a:pt x="450519" y="292100"/>
                </a:lnTo>
                <a:lnTo>
                  <a:pt x="447370" y="287020"/>
                </a:lnTo>
                <a:lnTo>
                  <a:pt x="427786" y="262890"/>
                </a:lnTo>
                <a:lnTo>
                  <a:pt x="423151" y="257810"/>
                </a:lnTo>
                <a:lnTo>
                  <a:pt x="396595" y="240030"/>
                </a:lnTo>
                <a:lnTo>
                  <a:pt x="390639" y="236220"/>
                </a:lnTo>
                <a:lnTo>
                  <a:pt x="384492" y="233680"/>
                </a:lnTo>
                <a:lnTo>
                  <a:pt x="378167" y="231140"/>
                </a:lnTo>
                <a:lnTo>
                  <a:pt x="371779" y="229870"/>
                </a:lnTo>
                <a:lnTo>
                  <a:pt x="365366" y="227330"/>
                </a:lnTo>
                <a:lnTo>
                  <a:pt x="358940" y="226060"/>
                </a:lnTo>
                <a:close/>
              </a:path>
              <a:path w="1026795" h="1122679">
                <a:moveTo>
                  <a:pt x="744778" y="784860"/>
                </a:moveTo>
                <a:lnTo>
                  <a:pt x="711492" y="784860"/>
                </a:lnTo>
                <a:lnTo>
                  <a:pt x="718070" y="786130"/>
                </a:lnTo>
                <a:lnTo>
                  <a:pt x="738187" y="786130"/>
                </a:lnTo>
                <a:lnTo>
                  <a:pt x="744778" y="784860"/>
                </a:lnTo>
                <a:close/>
              </a:path>
              <a:path w="1026795" h="1122679">
                <a:moveTo>
                  <a:pt x="538310" y="461010"/>
                </a:moveTo>
                <a:lnTo>
                  <a:pt x="413880" y="461010"/>
                </a:lnTo>
                <a:lnTo>
                  <a:pt x="607060" y="605790"/>
                </a:lnTo>
                <a:lnTo>
                  <a:pt x="605929" y="609600"/>
                </a:lnTo>
                <a:lnTo>
                  <a:pt x="597585" y="651510"/>
                </a:lnTo>
                <a:lnTo>
                  <a:pt x="597573" y="659130"/>
                </a:lnTo>
                <a:lnTo>
                  <a:pt x="597916" y="665480"/>
                </a:lnTo>
                <a:lnTo>
                  <a:pt x="606577" y="703580"/>
                </a:lnTo>
                <a:lnTo>
                  <a:pt x="609053" y="708660"/>
                </a:lnTo>
                <a:lnTo>
                  <a:pt x="611797" y="715010"/>
                </a:lnTo>
                <a:lnTo>
                  <a:pt x="614819" y="720090"/>
                </a:lnTo>
                <a:lnTo>
                  <a:pt x="618083" y="726440"/>
                </a:lnTo>
                <a:lnTo>
                  <a:pt x="621601" y="731520"/>
                </a:lnTo>
                <a:lnTo>
                  <a:pt x="625360" y="736600"/>
                </a:lnTo>
                <a:lnTo>
                  <a:pt x="629348" y="741680"/>
                </a:lnTo>
                <a:lnTo>
                  <a:pt x="633564" y="745490"/>
                </a:lnTo>
                <a:lnTo>
                  <a:pt x="637997" y="750570"/>
                </a:lnTo>
                <a:lnTo>
                  <a:pt x="674357" y="774700"/>
                </a:lnTo>
                <a:lnTo>
                  <a:pt x="692353" y="781050"/>
                </a:lnTo>
                <a:lnTo>
                  <a:pt x="698614" y="783590"/>
                </a:lnTo>
                <a:lnTo>
                  <a:pt x="705002" y="784860"/>
                </a:lnTo>
                <a:lnTo>
                  <a:pt x="751255" y="784860"/>
                </a:lnTo>
                <a:lnTo>
                  <a:pt x="757643" y="783590"/>
                </a:lnTo>
                <a:lnTo>
                  <a:pt x="763905" y="781050"/>
                </a:lnTo>
                <a:lnTo>
                  <a:pt x="770039" y="779780"/>
                </a:lnTo>
                <a:lnTo>
                  <a:pt x="803783" y="762000"/>
                </a:lnTo>
                <a:lnTo>
                  <a:pt x="822731" y="745490"/>
                </a:lnTo>
                <a:lnTo>
                  <a:pt x="826947" y="741680"/>
                </a:lnTo>
                <a:lnTo>
                  <a:pt x="830948" y="736600"/>
                </a:lnTo>
                <a:lnTo>
                  <a:pt x="834707" y="731520"/>
                </a:lnTo>
                <a:lnTo>
                  <a:pt x="838225" y="726440"/>
                </a:lnTo>
                <a:lnTo>
                  <a:pt x="841502" y="720090"/>
                </a:lnTo>
                <a:lnTo>
                  <a:pt x="844524" y="715010"/>
                </a:lnTo>
                <a:lnTo>
                  <a:pt x="856792" y="678180"/>
                </a:lnTo>
                <a:lnTo>
                  <a:pt x="858799" y="659130"/>
                </a:lnTo>
                <a:lnTo>
                  <a:pt x="858774" y="651510"/>
                </a:lnTo>
                <a:lnTo>
                  <a:pt x="851281" y="610870"/>
                </a:lnTo>
                <a:lnTo>
                  <a:pt x="848360" y="604520"/>
                </a:lnTo>
                <a:lnTo>
                  <a:pt x="844994" y="596900"/>
                </a:lnTo>
                <a:lnTo>
                  <a:pt x="821829" y="563880"/>
                </a:lnTo>
                <a:lnTo>
                  <a:pt x="816013" y="558800"/>
                </a:lnTo>
                <a:lnTo>
                  <a:pt x="809815" y="552450"/>
                </a:lnTo>
                <a:lnTo>
                  <a:pt x="803262" y="548640"/>
                </a:lnTo>
                <a:lnTo>
                  <a:pt x="801560" y="547370"/>
                </a:lnTo>
                <a:lnTo>
                  <a:pt x="653529" y="547370"/>
                </a:lnTo>
                <a:lnTo>
                  <a:pt x="538310" y="461010"/>
                </a:lnTo>
                <a:close/>
              </a:path>
              <a:path w="1026795" h="1122679">
                <a:moveTo>
                  <a:pt x="906322" y="0"/>
                </a:moveTo>
                <a:lnTo>
                  <a:pt x="886218" y="0"/>
                </a:lnTo>
                <a:lnTo>
                  <a:pt x="854367" y="6350"/>
                </a:lnTo>
                <a:lnTo>
                  <a:pt x="848360" y="8890"/>
                </a:lnTo>
                <a:lnTo>
                  <a:pt x="842492" y="11430"/>
                </a:lnTo>
                <a:lnTo>
                  <a:pt x="836790" y="13970"/>
                </a:lnTo>
                <a:lnTo>
                  <a:pt x="831227" y="17780"/>
                </a:lnTo>
                <a:lnTo>
                  <a:pt x="825842" y="20320"/>
                </a:lnTo>
                <a:lnTo>
                  <a:pt x="797445" y="45720"/>
                </a:lnTo>
                <a:lnTo>
                  <a:pt x="793457" y="49530"/>
                </a:lnTo>
                <a:lnTo>
                  <a:pt x="789686" y="54610"/>
                </a:lnTo>
                <a:lnTo>
                  <a:pt x="786168" y="59690"/>
                </a:lnTo>
                <a:lnTo>
                  <a:pt x="782878" y="66040"/>
                </a:lnTo>
                <a:lnTo>
                  <a:pt x="779868" y="71120"/>
                </a:lnTo>
                <a:lnTo>
                  <a:pt x="777100" y="77470"/>
                </a:lnTo>
                <a:lnTo>
                  <a:pt x="774623" y="82550"/>
                </a:lnTo>
                <a:lnTo>
                  <a:pt x="772414" y="88900"/>
                </a:lnTo>
                <a:lnTo>
                  <a:pt x="765568" y="127000"/>
                </a:lnTo>
                <a:lnTo>
                  <a:pt x="765581" y="134620"/>
                </a:lnTo>
                <a:lnTo>
                  <a:pt x="773087" y="175260"/>
                </a:lnTo>
                <a:lnTo>
                  <a:pt x="779411" y="189230"/>
                </a:lnTo>
                <a:lnTo>
                  <a:pt x="783234" y="196850"/>
                </a:lnTo>
                <a:lnTo>
                  <a:pt x="787501" y="203200"/>
                </a:lnTo>
                <a:lnTo>
                  <a:pt x="792175" y="210820"/>
                </a:lnTo>
                <a:lnTo>
                  <a:pt x="797255" y="217170"/>
                </a:lnTo>
                <a:lnTo>
                  <a:pt x="802741" y="222250"/>
                </a:lnTo>
                <a:lnTo>
                  <a:pt x="808609" y="228600"/>
                </a:lnTo>
                <a:lnTo>
                  <a:pt x="814844" y="233680"/>
                </a:lnTo>
                <a:lnTo>
                  <a:pt x="821448" y="238760"/>
                </a:lnTo>
                <a:lnTo>
                  <a:pt x="824877" y="241300"/>
                </a:lnTo>
                <a:lnTo>
                  <a:pt x="728192" y="524510"/>
                </a:lnTo>
                <a:lnTo>
                  <a:pt x="715733" y="524510"/>
                </a:lnTo>
                <a:lnTo>
                  <a:pt x="710806" y="525780"/>
                </a:lnTo>
                <a:lnTo>
                  <a:pt x="705891" y="525780"/>
                </a:lnTo>
                <a:lnTo>
                  <a:pt x="682053" y="532130"/>
                </a:lnTo>
                <a:lnTo>
                  <a:pt x="677456" y="534670"/>
                </a:lnTo>
                <a:lnTo>
                  <a:pt x="672922" y="535940"/>
                </a:lnTo>
                <a:lnTo>
                  <a:pt x="664083" y="541020"/>
                </a:lnTo>
                <a:lnTo>
                  <a:pt x="659803" y="543560"/>
                </a:lnTo>
                <a:lnTo>
                  <a:pt x="653529" y="547370"/>
                </a:lnTo>
                <a:lnTo>
                  <a:pt x="801560" y="547370"/>
                </a:lnTo>
                <a:lnTo>
                  <a:pt x="799858" y="546100"/>
                </a:lnTo>
                <a:lnTo>
                  <a:pt x="896162" y="261620"/>
                </a:lnTo>
                <a:lnTo>
                  <a:pt x="912799" y="261620"/>
                </a:lnTo>
                <a:lnTo>
                  <a:pt x="931926" y="257810"/>
                </a:lnTo>
                <a:lnTo>
                  <a:pt x="966584" y="241300"/>
                </a:lnTo>
                <a:lnTo>
                  <a:pt x="990739" y="220980"/>
                </a:lnTo>
                <a:lnTo>
                  <a:pt x="994956" y="217170"/>
                </a:lnTo>
                <a:lnTo>
                  <a:pt x="1012520" y="190500"/>
                </a:lnTo>
                <a:lnTo>
                  <a:pt x="1015276" y="185420"/>
                </a:lnTo>
                <a:lnTo>
                  <a:pt x="1017752" y="179070"/>
                </a:lnTo>
                <a:lnTo>
                  <a:pt x="1019949" y="172720"/>
                </a:lnTo>
                <a:lnTo>
                  <a:pt x="1021867" y="167640"/>
                </a:lnTo>
                <a:lnTo>
                  <a:pt x="1026782" y="134620"/>
                </a:lnTo>
                <a:lnTo>
                  <a:pt x="1026727" y="127000"/>
                </a:lnTo>
                <a:lnTo>
                  <a:pt x="1019987" y="88900"/>
                </a:lnTo>
                <a:lnTo>
                  <a:pt x="1015326" y="77470"/>
                </a:lnTo>
                <a:lnTo>
                  <a:pt x="1012583" y="71120"/>
                </a:lnTo>
                <a:lnTo>
                  <a:pt x="1009561" y="66040"/>
                </a:lnTo>
                <a:lnTo>
                  <a:pt x="1006297" y="60960"/>
                </a:lnTo>
                <a:lnTo>
                  <a:pt x="1002779" y="54610"/>
                </a:lnTo>
                <a:lnTo>
                  <a:pt x="999020" y="50800"/>
                </a:lnTo>
                <a:lnTo>
                  <a:pt x="995032" y="45720"/>
                </a:lnTo>
                <a:lnTo>
                  <a:pt x="990815" y="40640"/>
                </a:lnTo>
                <a:lnTo>
                  <a:pt x="986396" y="36830"/>
                </a:lnTo>
                <a:lnTo>
                  <a:pt x="981748" y="31750"/>
                </a:lnTo>
                <a:lnTo>
                  <a:pt x="976922" y="27940"/>
                </a:lnTo>
                <a:lnTo>
                  <a:pt x="971892" y="24130"/>
                </a:lnTo>
                <a:lnTo>
                  <a:pt x="966673" y="20320"/>
                </a:lnTo>
                <a:lnTo>
                  <a:pt x="961288" y="17780"/>
                </a:lnTo>
                <a:lnTo>
                  <a:pt x="955738" y="13970"/>
                </a:lnTo>
                <a:lnTo>
                  <a:pt x="950036" y="11430"/>
                </a:lnTo>
                <a:lnTo>
                  <a:pt x="938174" y="6350"/>
                </a:lnTo>
                <a:lnTo>
                  <a:pt x="906322" y="0"/>
                </a:lnTo>
                <a:close/>
              </a:path>
              <a:path w="1026795" h="1122679">
                <a:moveTo>
                  <a:pt x="346075" y="224790"/>
                </a:moveTo>
                <a:lnTo>
                  <a:pt x="326910" y="224790"/>
                </a:lnTo>
                <a:lnTo>
                  <a:pt x="320598" y="226060"/>
                </a:lnTo>
                <a:lnTo>
                  <a:pt x="352501" y="226060"/>
                </a:lnTo>
                <a:lnTo>
                  <a:pt x="346075" y="224790"/>
                </a:lnTo>
                <a:close/>
              </a:path>
            </a:pathLst>
          </a:custGeom>
          <a:solidFill>
            <a:srgbClr val="1FE2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312702" y="2303792"/>
            <a:ext cx="1288415" cy="1310640"/>
          </a:xfrm>
          <a:custGeom>
            <a:avLst/>
            <a:gdLst/>
            <a:ahLst/>
            <a:cxnLst/>
            <a:rect l="l" t="t" r="r" b="b"/>
            <a:pathLst>
              <a:path w="1288415" h="1310639">
                <a:moveTo>
                  <a:pt x="1287856" y="1197610"/>
                </a:moveTo>
                <a:lnTo>
                  <a:pt x="112001" y="1197610"/>
                </a:lnTo>
                <a:lnTo>
                  <a:pt x="112001" y="0"/>
                </a:lnTo>
                <a:lnTo>
                  <a:pt x="0" y="0"/>
                </a:lnTo>
                <a:lnTo>
                  <a:pt x="0" y="1197610"/>
                </a:lnTo>
                <a:lnTo>
                  <a:pt x="0" y="1310640"/>
                </a:lnTo>
                <a:lnTo>
                  <a:pt x="1287856" y="1310640"/>
                </a:lnTo>
                <a:lnTo>
                  <a:pt x="1287856" y="1197610"/>
                </a:lnTo>
                <a:close/>
              </a:path>
            </a:pathLst>
          </a:custGeom>
          <a:solidFill>
            <a:srgbClr val="1FE2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390573" y="2214854"/>
            <a:ext cx="1397635" cy="1438275"/>
          </a:xfrm>
          <a:custGeom>
            <a:avLst/>
            <a:gdLst/>
            <a:ahLst/>
            <a:cxnLst/>
            <a:rect l="l" t="t" r="r" b="b"/>
            <a:pathLst>
              <a:path w="1397635" h="1438275">
                <a:moveTo>
                  <a:pt x="449084" y="827163"/>
                </a:moveTo>
                <a:lnTo>
                  <a:pt x="441274" y="782891"/>
                </a:lnTo>
                <a:lnTo>
                  <a:pt x="421513" y="744143"/>
                </a:lnTo>
                <a:lnTo>
                  <a:pt x="391858" y="712952"/>
                </a:lnTo>
                <a:lnTo>
                  <a:pt x="354317" y="691349"/>
                </a:lnTo>
                <a:lnTo>
                  <a:pt x="310946" y="681367"/>
                </a:lnTo>
                <a:lnTo>
                  <a:pt x="299427" y="680935"/>
                </a:lnTo>
                <a:lnTo>
                  <a:pt x="295567" y="680986"/>
                </a:lnTo>
                <a:lnTo>
                  <a:pt x="251409" y="688822"/>
                </a:lnTo>
                <a:lnTo>
                  <a:pt x="212763" y="708634"/>
                </a:lnTo>
                <a:lnTo>
                  <a:pt x="181648" y="738365"/>
                </a:lnTo>
                <a:lnTo>
                  <a:pt x="160108" y="775995"/>
                </a:lnTo>
                <a:lnTo>
                  <a:pt x="150152" y="819492"/>
                </a:lnTo>
                <a:lnTo>
                  <a:pt x="149771" y="827163"/>
                </a:lnTo>
                <a:lnTo>
                  <a:pt x="149771" y="834910"/>
                </a:lnTo>
                <a:lnTo>
                  <a:pt x="157581" y="879182"/>
                </a:lnTo>
                <a:lnTo>
                  <a:pt x="177342" y="917930"/>
                </a:lnTo>
                <a:lnTo>
                  <a:pt x="206997" y="949134"/>
                </a:lnTo>
                <a:lnTo>
                  <a:pt x="244538" y="970737"/>
                </a:lnTo>
                <a:lnTo>
                  <a:pt x="287909" y="980719"/>
                </a:lnTo>
                <a:lnTo>
                  <a:pt x="299427" y="981151"/>
                </a:lnTo>
                <a:lnTo>
                  <a:pt x="303288" y="981100"/>
                </a:lnTo>
                <a:lnTo>
                  <a:pt x="347446" y="973264"/>
                </a:lnTo>
                <a:lnTo>
                  <a:pt x="386092" y="953452"/>
                </a:lnTo>
                <a:lnTo>
                  <a:pt x="417207" y="923721"/>
                </a:lnTo>
                <a:lnTo>
                  <a:pt x="438746" y="886079"/>
                </a:lnTo>
                <a:lnTo>
                  <a:pt x="448703" y="842581"/>
                </a:lnTo>
                <a:lnTo>
                  <a:pt x="449084" y="834910"/>
                </a:lnTo>
                <a:lnTo>
                  <a:pt x="449084" y="827163"/>
                </a:lnTo>
                <a:close/>
              </a:path>
              <a:path w="1397635" h="1438275">
                <a:moveTo>
                  <a:pt x="542658" y="1097864"/>
                </a:moveTo>
                <a:lnTo>
                  <a:pt x="539838" y="1094790"/>
                </a:lnTo>
                <a:lnTo>
                  <a:pt x="531698" y="1085329"/>
                </a:lnTo>
                <a:lnTo>
                  <a:pt x="525322" y="1081671"/>
                </a:lnTo>
                <a:lnTo>
                  <a:pt x="485863" y="1062177"/>
                </a:lnTo>
                <a:lnTo>
                  <a:pt x="444576" y="1047026"/>
                </a:lnTo>
                <a:lnTo>
                  <a:pt x="423354" y="1041146"/>
                </a:lnTo>
                <a:lnTo>
                  <a:pt x="415823" y="1039012"/>
                </a:lnTo>
                <a:lnTo>
                  <a:pt x="370090" y="1028776"/>
                </a:lnTo>
                <a:lnTo>
                  <a:pt x="323608" y="1023023"/>
                </a:lnTo>
                <a:lnTo>
                  <a:pt x="300202" y="1021854"/>
                </a:lnTo>
                <a:lnTo>
                  <a:pt x="296278" y="1021867"/>
                </a:lnTo>
                <a:lnTo>
                  <a:pt x="257225" y="1024089"/>
                </a:lnTo>
                <a:lnTo>
                  <a:pt x="218630" y="1030135"/>
                </a:lnTo>
                <a:lnTo>
                  <a:pt x="180771" y="1039952"/>
                </a:lnTo>
                <a:lnTo>
                  <a:pt x="177038" y="1041146"/>
                </a:lnTo>
                <a:lnTo>
                  <a:pt x="172123" y="1042530"/>
                </a:lnTo>
                <a:lnTo>
                  <a:pt x="133502" y="1055547"/>
                </a:lnTo>
                <a:lnTo>
                  <a:pt x="96240" y="1071892"/>
                </a:lnTo>
                <a:lnTo>
                  <a:pt x="60553" y="1091476"/>
                </a:lnTo>
                <a:lnTo>
                  <a:pt x="25654" y="1115390"/>
                </a:lnTo>
                <a:lnTo>
                  <a:pt x="4203" y="1147686"/>
                </a:lnTo>
                <a:lnTo>
                  <a:pt x="0" y="1322438"/>
                </a:lnTo>
                <a:lnTo>
                  <a:pt x="332714" y="1322438"/>
                </a:lnTo>
                <a:lnTo>
                  <a:pt x="332778" y="1284033"/>
                </a:lnTo>
                <a:lnTo>
                  <a:pt x="333248" y="1275956"/>
                </a:lnTo>
                <a:lnTo>
                  <a:pt x="342188" y="1237157"/>
                </a:lnTo>
                <a:lnTo>
                  <a:pt x="361403" y="1202550"/>
                </a:lnTo>
                <a:lnTo>
                  <a:pt x="386600" y="1176782"/>
                </a:lnTo>
                <a:lnTo>
                  <a:pt x="388912" y="1174851"/>
                </a:lnTo>
                <a:lnTo>
                  <a:pt x="422376" y="1152601"/>
                </a:lnTo>
                <a:lnTo>
                  <a:pt x="459346" y="1131874"/>
                </a:lnTo>
                <a:lnTo>
                  <a:pt x="497801" y="1114145"/>
                </a:lnTo>
                <a:lnTo>
                  <a:pt x="537603" y="1099477"/>
                </a:lnTo>
                <a:lnTo>
                  <a:pt x="542658" y="1097864"/>
                </a:lnTo>
                <a:close/>
              </a:path>
              <a:path w="1397635" h="1438275">
                <a:moveTo>
                  <a:pt x="760882" y="647179"/>
                </a:moveTo>
                <a:lnTo>
                  <a:pt x="637908" y="647179"/>
                </a:lnTo>
                <a:lnTo>
                  <a:pt x="638175" y="650201"/>
                </a:lnTo>
                <a:lnTo>
                  <a:pt x="655167" y="686308"/>
                </a:lnTo>
                <a:lnTo>
                  <a:pt x="690321" y="704392"/>
                </a:lnTo>
                <a:lnTo>
                  <a:pt x="699300" y="705053"/>
                </a:lnTo>
                <a:lnTo>
                  <a:pt x="702335" y="704977"/>
                </a:lnTo>
                <a:lnTo>
                  <a:pt x="739381" y="690194"/>
                </a:lnTo>
                <a:lnTo>
                  <a:pt x="759637" y="656120"/>
                </a:lnTo>
                <a:lnTo>
                  <a:pt x="760882" y="647179"/>
                </a:lnTo>
                <a:close/>
              </a:path>
              <a:path w="1397635" h="1438275">
                <a:moveTo>
                  <a:pt x="812990" y="579132"/>
                </a:moveTo>
                <a:lnTo>
                  <a:pt x="785647" y="551713"/>
                </a:lnTo>
                <a:lnTo>
                  <a:pt x="784161" y="551675"/>
                </a:lnTo>
                <a:lnTo>
                  <a:pt x="614629" y="551675"/>
                </a:lnTo>
                <a:lnTo>
                  <a:pt x="585800" y="579132"/>
                </a:lnTo>
                <a:lnTo>
                  <a:pt x="585800" y="582104"/>
                </a:lnTo>
                <a:lnTo>
                  <a:pt x="613143" y="609511"/>
                </a:lnTo>
                <a:lnTo>
                  <a:pt x="614629" y="609549"/>
                </a:lnTo>
                <a:lnTo>
                  <a:pt x="784161" y="609549"/>
                </a:lnTo>
                <a:lnTo>
                  <a:pt x="812990" y="582104"/>
                </a:lnTo>
                <a:lnTo>
                  <a:pt x="812990" y="579132"/>
                </a:lnTo>
                <a:close/>
              </a:path>
              <a:path w="1397635" h="1438275">
                <a:moveTo>
                  <a:pt x="813993" y="201307"/>
                </a:moveTo>
                <a:lnTo>
                  <a:pt x="708342" y="222338"/>
                </a:lnTo>
                <a:lnTo>
                  <a:pt x="708342" y="106959"/>
                </a:lnTo>
                <a:lnTo>
                  <a:pt x="606552" y="306260"/>
                </a:lnTo>
                <a:lnTo>
                  <a:pt x="708342" y="283108"/>
                </a:lnTo>
                <a:lnTo>
                  <a:pt x="708342" y="396354"/>
                </a:lnTo>
                <a:lnTo>
                  <a:pt x="769683" y="283108"/>
                </a:lnTo>
                <a:lnTo>
                  <a:pt x="802589" y="222338"/>
                </a:lnTo>
                <a:lnTo>
                  <a:pt x="813993" y="201307"/>
                </a:lnTo>
                <a:close/>
              </a:path>
              <a:path w="1397635" h="1438275">
                <a:moveTo>
                  <a:pt x="848385" y="943889"/>
                </a:moveTo>
                <a:lnTo>
                  <a:pt x="840574" y="899617"/>
                </a:lnTo>
                <a:lnTo>
                  <a:pt x="820813" y="860869"/>
                </a:lnTo>
                <a:lnTo>
                  <a:pt x="791159" y="829678"/>
                </a:lnTo>
                <a:lnTo>
                  <a:pt x="753618" y="808075"/>
                </a:lnTo>
                <a:lnTo>
                  <a:pt x="710247" y="798093"/>
                </a:lnTo>
                <a:lnTo>
                  <a:pt x="698728" y="797661"/>
                </a:lnTo>
                <a:lnTo>
                  <a:pt x="694867" y="797712"/>
                </a:lnTo>
                <a:lnTo>
                  <a:pt x="650709" y="805548"/>
                </a:lnTo>
                <a:lnTo>
                  <a:pt x="612051" y="825360"/>
                </a:lnTo>
                <a:lnTo>
                  <a:pt x="580936" y="855091"/>
                </a:lnTo>
                <a:lnTo>
                  <a:pt x="559396" y="892721"/>
                </a:lnTo>
                <a:lnTo>
                  <a:pt x="549440" y="936218"/>
                </a:lnTo>
                <a:lnTo>
                  <a:pt x="549059" y="943889"/>
                </a:lnTo>
                <a:lnTo>
                  <a:pt x="549059" y="951636"/>
                </a:lnTo>
                <a:lnTo>
                  <a:pt x="556869" y="995908"/>
                </a:lnTo>
                <a:lnTo>
                  <a:pt x="576630" y="1034656"/>
                </a:lnTo>
                <a:lnTo>
                  <a:pt x="606298" y="1065847"/>
                </a:lnTo>
                <a:lnTo>
                  <a:pt x="643826" y="1087450"/>
                </a:lnTo>
                <a:lnTo>
                  <a:pt x="687209" y="1097432"/>
                </a:lnTo>
                <a:lnTo>
                  <a:pt x="698728" y="1097864"/>
                </a:lnTo>
                <a:lnTo>
                  <a:pt x="702589" y="1097813"/>
                </a:lnTo>
                <a:lnTo>
                  <a:pt x="746747" y="1089977"/>
                </a:lnTo>
                <a:lnTo>
                  <a:pt x="785393" y="1070178"/>
                </a:lnTo>
                <a:lnTo>
                  <a:pt x="816508" y="1040434"/>
                </a:lnTo>
                <a:lnTo>
                  <a:pt x="838047" y="1002804"/>
                </a:lnTo>
                <a:lnTo>
                  <a:pt x="848004" y="959307"/>
                </a:lnTo>
                <a:lnTo>
                  <a:pt x="848385" y="951636"/>
                </a:lnTo>
                <a:lnTo>
                  <a:pt x="848385" y="943889"/>
                </a:lnTo>
                <a:close/>
              </a:path>
              <a:path w="1397635" h="1438275">
                <a:moveTo>
                  <a:pt x="945362" y="255270"/>
                </a:moveTo>
                <a:lnTo>
                  <a:pt x="943444" y="217170"/>
                </a:lnTo>
                <a:lnTo>
                  <a:pt x="935304" y="177800"/>
                </a:lnTo>
                <a:lnTo>
                  <a:pt x="922655" y="144780"/>
                </a:lnTo>
                <a:lnTo>
                  <a:pt x="917409" y="133350"/>
                </a:lnTo>
                <a:lnTo>
                  <a:pt x="911682" y="123190"/>
                </a:lnTo>
                <a:lnTo>
                  <a:pt x="905484" y="113030"/>
                </a:lnTo>
                <a:lnTo>
                  <a:pt x="898829" y="104140"/>
                </a:lnTo>
                <a:lnTo>
                  <a:pt x="891743" y="93980"/>
                </a:lnTo>
                <a:lnTo>
                  <a:pt x="888593" y="90271"/>
                </a:lnTo>
                <a:lnTo>
                  <a:pt x="888593" y="252730"/>
                </a:lnTo>
                <a:lnTo>
                  <a:pt x="888466" y="255270"/>
                </a:lnTo>
                <a:lnTo>
                  <a:pt x="879373" y="306070"/>
                </a:lnTo>
                <a:lnTo>
                  <a:pt x="870559" y="327660"/>
                </a:lnTo>
                <a:lnTo>
                  <a:pt x="867117" y="335280"/>
                </a:lnTo>
                <a:lnTo>
                  <a:pt x="845578" y="367030"/>
                </a:lnTo>
                <a:lnTo>
                  <a:pt x="843051" y="369570"/>
                </a:lnTo>
                <a:lnTo>
                  <a:pt x="839038" y="374650"/>
                </a:lnTo>
                <a:lnTo>
                  <a:pt x="831215" y="384810"/>
                </a:lnTo>
                <a:lnTo>
                  <a:pt x="823696" y="394970"/>
                </a:lnTo>
                <a:lnTo>
                  <a:pt x="816470" y="405130"/>
                </a:lnTo>
                <a:lnTo>
                  <a:pt x="809561" y="416560"/>
                </a:lnTo>
                <a:lnTo>
                  <a:pt x="802957" y="426720"/>
                </a:lnTo>
                <a:lnTo>
                  <a:pt x="796658" y="438150"/>
                </a:lnTo>
                <a:lnTo>
                  <a:pt x="790689" y="449580"/>
                </a:lnTo>
                <a:lnTo>
                  <a:pt x="787819" y="454660"/>
                </a:lnTo>
                <a:lnTo>
                  <a:pt x="610971" y="454660"/>
                </a:lnTo>
                <a:lnTo>
                  <a:pt x="608088" y="449580"/>
                </a:lnTo>
                <a:lnTo>
                  <a:pt x="602081" y="438150"/>
                </a:lnTo>
                <a:lnTo>
                  <a:pt x="595769" y="426720"/>
                </a:lnTo>
                <a:lnTo>
                  <a:pt x="589140" y="416560"/>
                </a:lnTo>
                <a:lnTo>
                  <a:pt x="582206" y="405130"/>
                </a:lnTo>
                <a:lnTo>
                  <a:pt x="574967" y="394970"/>
                </a:lnTo>
                <a:lnTo>
                  <a:pt x="567423" y="384810"/>
                </a:lnTo>
                <a:lnTo>
                  <a:pt x="559574" y="374650"/>
                </a:lnTo>
                <a:lnTo>
                  <a:pt x="555548" y="369570"/>
                </a:lnTo>
                <a:lnTo>
                  <a:pt x="553021" y="367030"/>
                </a:lnTo>
                <a:lnTo>
                  <a:pt x="548182" y="360680"/>
                </a:lnTo>
                <a:lnTo>
                  <a:pt x="528180" y="327660"/>
                </a:lnTo>
                <a:lnTo>
                  <a:pt x="525056" y="321310"/>
                </a:lnTo>
                <a:lnTo>
                  <a:pt x="523608" y="317500"/>
                </a:lnTo>
                <a:lnTo>
                  <a:pt x="522122" y="313690"/>
                </a:lnTo>
                <a:lnTo>
                  <a:pt x="519417" y="306070"/>
                </a:lnTo>
                <a:lnTo>
                  <a:pt x="510984" y="264160"/>
                </a:lnTo>
                <a:lnTo>
                  <a:pt x="510209" y="252730"/>
                </a:lnTo>
                <a:lnTo>
                  <a:pt x="510286" y="238760"/>
                </a:lnTo>
                <a:lnTo>
                  <a:pt x="518020" y="193040"/>
                </a:lnTo>
                <a:lnTo>
                  <a:pt x="527773" y="167640"/>
                </a:lnTo>
                <a:lnTo>
                  <a:pt x="531812" y="158750"/>
                </a:lnTo>
                <a:lnTo>
                  <a:pt x="557352" y="121920"/>
                </a:lnTo>
                <a:lnTo>
                  <a:pt x="590753" y="91440"/>
                </a:lnTo>
                <a:lnTo>
                  <a:pt x="630605" y="69850"/>
                </a:lnTo>
                <a:lnTo>
                  <a:pt x="639216" y="67310"/>
                </a:lnTo>
                <a:lnTo>
                  <a:pt x="648017" y="63500"/>
                </a:lnTo>
                <a:lnTo>
                  <a:pt x="657009" y="62230"/>
                </a:lnTo>
                <a:lnTo>
                  <a:pt x="666153" y="59690"/>
                </a:lnTo>
                <a:lnTo>
                  <a:pt x="684898" y="57150"/>
                </a:lnTo>
                <a:lnTo>
                  <a:pt x="713701" y="57150"/>
                </a:lnTo>
                <a:lnTo>
                  <a:pt x="732447" y="59690"/>
                </a:lnTo>
                <a:lnTo>
                  <a:pt x="741603" y="62230"/>
                </a:lnTo>
                <a:lnTo>
                  <a:pt x="750582" y="63500"/>
                </a:lnTo>
                <a:lnTo>
                  <a:pt x="759396" y="67310"/>
                </a:lnTo>
                <a:lnTo>
                  <a:pt x="768007" y="69850"/>
                </a:lnTo>
                <a:lnTo>
                  <a:pt x="776427" y="73660"/>
                </a:lnTo>
                <a:lnTo>
                  <a:pt x="815124" y="96520"/>
                </a:lnTo>
                <a:lnTo>
                  <a:pt x="847102" y="128270"/>
                </a:lnTo>
                <a:lnTo>
                  <a:pt x="870927" y="167640"/>
                </a:lnTo>
                <a:lnTo>
                  <a:pt x="874598" y="175260"/>
                </a:lnTo>
                <a:lnTo>
                  <a:pt x="886739" y="219710"/>
                </a:lnTo>
                <a:lnTo>
                  <a:pt x="888593" y="252730"/>
                </a:lnTo>
                <a:lnTo>
                  <a:pt x="888593" y="90271"/>
                </a:lnTo>
                <a:lnTo>
                  <a:pt x="859243" y="60960"/>
                </a:lnTo>
                <a:lnTo>
                  <a:pt x="854697" y="57150"/>
                </a:lnTo>
                <a:lnTo>
                  <a:pt x="850163" y="53340"/>
                </a:lnTo>
                <a:lnTo>
                  <a:pt x="810475" y="27940"/>
                </a:lnTo>
                <a:lnTo>
                  <a:pt x="754430" y="6350"/>
                </a:lnTo>
                <a:lnTo>
                  <a:pt x="745502" y="5080"/>
                </a:lnTo>
                <a:lnTo>
                  <a:pt x="733437" y="2540"/>
                </a:lnTo>
                <a:lnTo>
                  <a:pt x="727329" y="2540"/>
                </a:lnTo>
                <a:lnTo>
                  <a:pt x="721169" y="1270"/>
                </a:lnTo>
                <a:lnTo>
                  <a:pt x="714971" y="1270"/>
                </a:lnTo>
                <a:lnTo>
                  <a:pt x="708736" y="0"/>
                </a:lnTo>
                <a:lnTo>
                  <a:pt x="689889" y="0"/>
                </a:lnTo>
                <a:lnTo>
                  <a:pt x="683666" y="1270"/>
                </a:lnTo>
                <a:lnTo>
                  <a:pt x="677481" y="1270"/>
                </a:lnTo>
                <a:lnTo>
                  <a:pt x="671347" y="2540"/>
                </a:lnTo>
                <a:lnTo>
                  <a:pt x="665251" y="2540"/>
                </a:lnTo>
                <a:lnTo>
                  <a:pt x="653211" y="5080"/>
                </a:lnTo>
                <a:lnTo>
                  <a:pt x="610006" y="17780"/>
                </a:lnTo>
                <a:lnTo>
                  <a:pt x="567956" y="39370"/>
                </a:lnTo>
                <a:lnTo>
                  <a:pt x="548792" y="53340"/>
                </a:lnTo>
                <a:lnTo>
                  <a:pt x="539737" y="59690"/>
                </a:lnTo>
                <a:lnTo>
                  <a:pt x="531037" y="68580"/>
                </a:lnTo>
                <a:lnTo>
                  <a:pt x="522706" y="76200"/>
                </a:lnTo>
                <a:lnTo>
                  <a:pt x="514781" y="85090"/>
                </a:lnTo>
                <a:lnTo>
                  <a:pt x="487324" y="123190"/>
                </a:lnTo>
                <a:lnTo>
                  <a:pt x="467360" y="166370"/>
                </a:lnTo>
                <a:lnTo>
                  <a:pt x="456298" y="209550"/>
                </a:lnTo>
                <a:lnTo>
                  <a:pt x="453466" y="255270"/>
                </a:lnTo>
                <a:lnTo>
                  <a:pt x="453555" y="257810"/>
                </a:lnTo>
                <a:lnTo>
                  <a:pt x="459308" y="302260"/>
                </a:lnTo>
                <a:lnTo>
                  <a:pt x="472414" y="344170"/>
                </a:lnTo>
                <a:lnTo>
                  <a:pt x="476567" y="353060"/>
                </a:lnTo>
                <a:lnTo>
                  <a:pt x="481126" y="363220"/>
                </a:lnTo>
                <a:lnTo>
                  <a:pt x="486092" y="372110"/>
                </a:lnTo>
                <a:lnTo>
                  <a:pt x="491451" y="381000"/>
                </a:lnTo>
                <a:lnTo>
                  <a:pt x="497205" y="388620"/>
                </a:lnTo>
                <a:lnTo>
                  <a:pt x="503326" y="397510"/>
                </a:lnTo>
                <a:lnTo>
                  <a:pt x="509828" y="405130"/>
                </a:lnTo>
                <a:lnTo>
                  <a:pt x="513219" y="408940"/>
                </a:lnTo>
                <a:lnTo>
                  <a:pt x="517448" y="415290"/>
                </a:lnTo>
                <a:lnTo>
                  <a:pt x="525678" y="425450"/>
                </a:lnTo>
                <a:lnTo>
                  <a:pt x="533577" y="436880"/>
                </a:lnTo>
                <a:lnTo>
                  <a:pt x="541147" y="448310"/>
                </a:lnTo>
                <a:lnTo>
                  <a:pt x="548373" y="461010"/>
                </a:lnTo>
                <a:lnTo>
                  <a:pt x="555256" y="472440"/>
                </a:lnTo>
                <a:lnTo>
                  <a:pt x="561797" y="485140"/>
                </a:lnTo>
                <a:lnTo>
                  <a:pt x="567994" y="496570"/>
                </a:lnTo>
                <a:lnTo>
                  <a:pt x="570953" y="502920"/>
                </a:lnTo>
                <a:lnTo>
                  <a:pt x="571588" y="504190"/>
                </a:lnTo>
                <a:lnTo>
                  <a:pt x="573087" y="506730"/>
                </a:lnTo>
                <a:lnTo>
                  <a:pt x="574852" y="508000"/>
                </a:lnTo>
                <a:lnTo>
                  <a:pt x="576846" y="510540"/>
                </a:lnTo>
                <a:lnTo>
                  <a:pt x="579043" y="511810"/>
                </a:lnTo>
                <a:lnTo>
                  <a:pt x="581418" y="513080"/>
                </a:lnTo>
                <a:lnTo>
                  <a:pt x="817549" y="513080"/>
                </a:lnTo>
                <a:lnTo>
                  <a:pt x="819912" y="511810"/>
                </a:lnTo>
                <a:lnTo>
                  <a:pt x="822109" y="510540"/>
                </a:lnTo>
                <a:lnTo>
                  <a:pt x="824115" y="508000"/>
                </a:lnTo>
                <a:lnTo>
                  <a:pt x="825881" y="506730"/>
                </a:lnTo>
                <a:lnTo>
                  <a:pt x="827392" y="504190"/>
                </a:lnTo>
                <a:lnTo>
                  <a:pt x="828040" y="502920"/>
                </a:lnTo>
                <a:lnTo>
                  <a:pt x="830999" y="496570"/>
                </a:lnTo>
                <a:lnTo>
                  <a:pt x="837171" y="485140"/>
                </a:lnTo>
                <a:lnTo>
                  <a:pt x="843711" y="472440"/>
                </a:lnTo>
                <a:lnTo>
                  <a:pt x="850595" y="461010"/>
                </a:lnTo>
                <a:lnTo>
                  <a:pt x="854214" y="454660"/>
                </a:lnTo>
                <a:lnTo>
                  <a:pt x="857834" y="448310"/>
                </a:lnTo>
                <a:lnTo>
                  <a:pt x="865403" y="436880"/>
                </a:lnTo>
                <a:lnTo>
                  <a:pt x="873302" y="425450"/>
                </a:lnTo>
                <a:lnTo>
                  <a:pt x="881532" y="415290"/>
                </a:lnTo>
                <a:lnTo>
                  <a:pt x="885761" y="408940"/>
                </a:lnTo>
                <a:lnTo>
                  <a:pt x="889127" y="405130"/>
                </a:lnTo>
                <a:lnTo>
                  <a:pt x="895591" y="397510"/>
                </a:lnTo>
                <a:lnTo>
                  <a:pt x="901687" y="388620"/>
                </a:lnTo>
                <a:lnTo>
                  <a:pt x="907402" y="381000"/>
                </a:lnTo>
                <a:lnTo>
                  <a:pt x="912736" y="372110"/>
                </a:lnTo>
                <a:lnTo>
                  <a:pt x="917689" y="363220"/>
                </a:lnTo>
                <a:lnTo>
                  <a:pt x="922235" y="353060"/>
                </a:lnTo>
                <a:lnTo>
                  <a:pt x="926376" y="344170"/>
                </a:lnTo>
                <a:lnTo>
                  <a:pt x="939266" y="302260"/>
                </a:lnTo>
                <a:lnTo>
                  <a:pt x="945184" y="259080"/>
                </a:lnTo>
                <a:lnTo>
                  <a:pt x="945362" y="255270"/>
                </a:lnTo>
                <a:close/>
              </a:path>
              <a:path w="1397635" h="1438275">
                <a:moveTo>
                  <a:pt x="998169" y="1285875"/>
                </a:moveTo>
                <a:lnTo>
                  <a:pt x="987552" y="1248714"/>
                </a:lnTo>
                <a:lnTo>
                  <a:pt x="968324" y="1228102"/>
                </a:lnTo>
                <a:lnTo>
                  <a:pt x="964260" y="1224965"/>
                </a:lnTo>
                <a:lnTo>
                  <a:pt x="930376" y="1201966"/>
                </a:lnTo>
                <a:lnTo>
                  <a:pt x="894308" y="1182865"/>
                </a:lnTo>
                <a:lnTo>
                  <a:pt x="856361" y="1167803"/>
                </a:lnTo>
                <a:lnTo>
                  <a:pt x="821880" y="1158062"/>
                </a:lnTo>
                <a:lnTo>
                  <a:pt x="814362" y="1155903"/>
                </a:lnTo>
                <a:lnTo>
                  <a:pt x="768629" y="1145616"/>
                </a:lnTo>
                <a:lnTo>
                  <a:pt x="722147" y="1139901"/>
                </a:lnTo>
                <a:lnTo>
                  <a:pt x="698728" y="1138770"/>
                </a:lnTo>
                <a:lnTo>
                  <a:pt x="694804" y="1138770"/>
                </a:lnTo>
                <a:lnTo>
                  <a:pt x="655751" y="1140955"/>
                </a:lnTo>
                <a:lnTo>
                  <a:pt x="617156" y="1147000"/>
                </a:lnTo>
                <a:lnTo>
                  <a:pt x="579297" y="1156868"/>
                </a:lnTo>
                <a:lnTo>
                  <a:pt x="575564" y="1158062"/>
                </a:lnTo>
                <a:lnTo>
                  <a:pt x="570649" y="1159433"/>
                </a:lnTo>
                <a:lnTo>
                  <a:pt x="531990" y="1172387"/>
                </a:lnTo>
                <a:lnTo>
                  <a:pt x="494715" y="1188720"/>
                </a:lnTo>
                <a:lnTo>
                  <a:pt x="459041" y="1208328"/>
                </a:lnTo>
                <a:lnTo>
                  <a:pt x="424230" y="1232293"/>
                </a:lnTo>
                <a:lnTo>
                  <a:pt x="403148" y="1264526"/>
                </a:lnTo>
                <a:lnTo>
                  <a:pt x="399300" y="1438198"/>
                </a:lnTo>
                <a:lnTo>
                  <a:pt x="998143" y="1438198"/>
                </a:lnTo>
                <a:lnTo>
                  <a:pt x="998169" y="1285875"/>
                </a:lnTo>
                <a:close/>
              </a:path>
              <a:path w="1397635" h="1438275">
                <a:moveTo>
                  <a:pt x="1247686" y="827163"/>
                </a:moveTo>
                <a:lnTo>
                  <a:pt x="1239875" y="782891"/>
                </a:lnTo>
                <a:lnTo>
                  <a:pt x="1220114" y="744143"/>
                </a:lnTo>
                <a:lnTo>
                  <a:pt x="1190447" y="712952"/>
                </a:lnTo>
                <a:lnTo>
                  <a:pt x="1152918" y="691349"/>
                </a:lnTo>
                <a:lnTo>
                  <a:pt x="1109535" y="681367"/>
                </a:lnTo>
                <a:lnTo>
                  <a:pt x="1098016" y="680935"/>
                </a:lnTo>
                <a:lnTo>
                  <a:pt x="1094155" y="680986"/>
                </a:lnTo>
                <a:lnTo>
                  <a:pt x="1049997" y="688822"/>
                </a:lnTo>
                <a:lnTo>
                  <a:pt x="1011351" y="708634"/>
                </a:lnTo>
                <a:lnTo>
                  <a:pt x="980236" y="738365"/>
                </a:lnTo>
                <a:lnTo>
                  <a:pt x="958697" y="775995"/>
                </a:lnTo>
                <a:lnTo>
                  <a:pt x="948740" y="819492"/>
                </a:lnTo>
                <a:lnTo>
                  <a:pt x="948359" y="827163"/>
                </a:lnTo>
                <a:lnTo>
                  <a:pt x="948359" y="834910"/>
                </a:lnTo>
                <a:lnTo>
                  <a:pt x="956170" y="879182"/>
                </a:lnTo>
                <a:lnTo>
                  <a:pt x="975931" y="917930"/>
                </a:lnTo>
                <a:lnTo>
                  <a:pt x="1005586" y="949134"/>
                </a:lnTo>
                <a:lnTo>
                  <a:pt x="1043127" y="970737"/>
                </a:lnTo>
                <a:lnTo>
                  <a:pt x="1086497" y="980719"/>
                </a:lnTo>
                <a:lnTo>
                  <a:pt x="1098016" y="981151"/>
                </a:lnTo>
                <a:lnTo>
                  <a:pt x="1101877" y="981100"/>
                </a:lnTo>
                <a:lnTo>
                  <a:pt x="1146035" y="973264"/>
                </a:lnTo>
                <a:lnTo>
                  <a:pt x="1184694" y="953452"/>
                </a:lnTo>
                <a:lnTo>
                  <a:pt x="1215809" y="923721"/>
                </a:lnTo>
                <a:lnTo>
                  <a:pt x="1237348" y="886079"/>
                </a:lnTo>
                <a:lnTo>
                  <a:pt x="1247305" y="842581"/>
                </a:lnTo>
                <a:lnTo>
                  <a:pt x="1247686" y="834910"/>
                </a:lnTo>
                <a:lnTo>
                  <a:pt x="1247686" y="827163"/>
                </a:lnTo>
                <a:close/>
              </a:path>
              <a:path w="1397635" h="1438275">
                <a:moveTo>
                  <a:pt x="1397457" y="1169136"/>
                </a:moveTo>
                <a:lnTo>
                  <a:pt x="1386738" y="1131849"/>
                </a:lnTo>
                <a:lnTo>
                  <a:pt x="1367421" y="1111186"/>
                </a:lnTo>
                <a:lnTo>
                  <a:pt x="1363357" y="1108062"/>
                </a:lnTo>
                <a:lnTo>
                  <a:pt x="1329499" y="1085138"/>
                </a:lnTo>
                <a:lnTo>
                  <a:pt x="1293469" y="1066050"/>
                </a:lnTo>
                <a:lnTo>
                  <a:pt x="1255585" y="1050963"/>
                </a:lnTo>
                <a:lnTo>
                  <a:pt x="1221181" y="1041146"/>
                </a:lnTo>
                <a:lnTo>
                  <a:pt x="1213650" y="1039012"/>
                </a:lnTo>
                <a:lnTo>
                  <a:pt x="1167917" y="1028788"/>
                </a:lnTo>
                <a:lnTo>
                  <a:pt x="1121435" y="1023035"/>
                </a:lnTo>
                <a:lnTo>
                  <a:pt x="1098016" y="1021854"/>
                </a:lnTo>
                <a:lnTo>
                  <a:pt x="1094092" y="1021867"/>
                </a:lnTo>
                <a:lnTo>
                  <a:pt x="1055039" y="1024089"/>
                </a:lnTo>
                <a:lnTo>
                  <a:pt x="1016444" y="1030135"/>
                </a:lnTo>
                <a:lnTo>
                  <a:pt x="978598" y="1039952"/>
                </a:lnTo>
                <a:lnTo>
                  <a:pt x="974864" y="1041146"/>
                </a:lnTo>
                <a:lnTo>
                  <a:pt x="967409" y="1043203"/>
                </a:lnTo>
                <a:lnTo>
                  <a:pt x="923645" y="1058367"/>
                </a:lnTo>
                <a:lnTo>
                  <a:pt x="881799" y="1078166"/>
                </a:lnTo>
                <a:lnTo>
                  <a:pt x="860005" y="1091793"/>
                </a:lnTo>
                <a:lnTo>
                  <a:pt x="856602" y="1095768"/>
                </a:lnTo>
                <a:lnTo>
                  <a:pt x="854786" y="1097673"/>
                </a:lnTo>
                <a:lnTo>
                  <a:pt x="860018" y="1099121"/>
                </a:lnTo>
                <a:lnTo>
                  <a:pt x="870432" y="1102220"/>
                </a:lnTo>
                <a:lnTo>
                  <a:pt x="911098" y="1117142"/>
                </a:lnTo>
                <a:lnTo>
                  <a:pt x="949998" y="1136040"/>
                </a:lnTo>
                <a:lnTo>
                  <a:pt x="986853" y="1158760"/>
                </a:lnTo>
                <a:lnTo>
                  <a:pt x="1008722" y="1174851"/>
                </a:lnTo>
                <a:lnTo>
                  <a:pt x="1012050" y="1177366"/>
                </a:lnTo>
                <a:lnTo>
                  <a:pt x="1040269" y="1207096"/>
                </a:lnTo>
                <a:lnTo>
                  <a:pt x="1058367" y="1243431"/>
                </a:lnTo>
                <a:lnTo>
                  <a:pt x="1065110" y="1283919"/>
                </a:lnTo>
                <a:lnTo>
                  <a:pt x="1065110" y="1322438"/>
                </a:lnTo>
                <a:lnTo>
                  <a:pt x="1397444" y="1322438"/>
                </a:lnTo>
                <a:lnTo>
                  <a:pt x="1397457" y="1169136"/>
                </a:lnTo>
                <a:close/>
              </a:path>
            </a:pathLst>
          </a:custGeom>
          <a:solidFill>
            <a:srgbClr val="1FE2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9266542" y="2287904"/>
            <a:ext cx="1268730" cy="1273810"/>
          </a:xfrm>
          <a:custGeom>
            <a:avLst/>
            <a:gdLst/>
            <a:ahLst/>
            <a:cxnLst/>
            <a:rect l="l" t="t" r="r" b="b"/>
            <a:pathLst>
              <a:path w="1268729" h="1273810">
                <a:moveTo>
                  <a:pt x="534162" y="491109"/>
                </a:moveTo>
                <a:lnTo>
                  <a:pt x="275844" y="232041"/>
                </a:lnTo>
                <a:lnTo>
                  <a:pt x="231495" y="187553"/>
                </a:lnTo>
                <a:lnTo>
                  <a:pt x="233083" y="185953"/>
                </a:lnTo>
                <a:lnTo>
                  <a:pt x="191884" y="109664"/>
                </a:lnTo>
                <a:lnTo>
                  <a:pt x="55600" y="0"/>
                </a:lnTo>
                <a:lnTo>
                  <a:pt x="139" y="55626"/>
                </a:lnTo>
                <a:lnTo>
                  <a:pt x="109486" y="192316"/>
                </a:lnTo>
                <a:lnTo>
                  <a:pt x="185547" y="233641"/>
                </a:lnTo>
                <a:lnTo>
                  <a:pt x="187134" y="232041"/>
                </a:lnTo>
                <a:lnTo>
                  <a:pt x="489788" y="535622"/>
                </a:lnTo>
                <a:lnTo>
                  <a:pt x="534162" y="491109"/>
                </a:lnTo>
                <a:close/>
              </a:path>
              <a:path w="1268729" h="1273810">
                <a:moveTo>
                  <a:pt x="1268006" y="1151509"/>
                </a:moveTo>
                <a:lnTo>
                  <a:pt x="1260348" y="1111338"/>
                </a:lnTo>
                <a:lnTo>
                  <a:pt x="838403" y="675474"/>
                </a:lnTo>
                <a:lnTo>
                  <a:pt x="673608" y="840778"/>
                </a:lnTo>
                <a:lnTo>
                  <a:pt x="1084021" y="1252410"/>
                </a:lnTo>
                <a:lnTo>
                  <a:pt x="1085608" y="1250823"/>
                </a:lnTo>
                <a:lnTo>
                  <a:pt x="1087856" y="1252410"/>
                </a:lnTo>
                <a:lnTo>
                  <a:pt x="1125143" y="1269123"/>
                </a:lnTo>
                <a:lnTo>
                  <a:pt x="1149972" y="1272324"/>
                </a:lnTo>
                <a:lnTo>
                  <a:pt x="1154976" y="1272311"/>
                </a:lnTo>
                <a:lnTo>
                  <a:pt x="1194066" y="1264513"/>
                </a:lnTo>
                <a:lnTo>
                  <a:pt x="1219492" y="1250823"/>
                </a:lnTo>
                <a:lnTo>
                  <a:pt x="1220762" y="1249946"/>
                </a:lnTo>
                <a:lnTo>
                  <a:pt x="1249197" y="1219466"/>
                </a:lnTo>
                <a:lnTo>
                  <a:pt x="1264920" y="1181773"/>
                </a:lnTo>
                <a:lnTo>
                  <a:pt x="1268006" y="1156589"/>
                </a:lnTo>
                <a:lnTo>
                  <a:pt x="1268006" y="1151509"/>
                </a:lnTo>
                <a:close/>
              </a:path>
              <a:path w="1268729" h="1273810">
                <a:moveTo>
                  <a:pt x="1268247" y="219125"/>
                </a:moveTo>
                <a:lnTo>
                  <a:pt x="1268107" y="219125"/>
                </a:lnTo>
                <a:lnTo>
                  <a:pt x="1267701" y="206425"/>
                </a:lnTo>
                <a:lnTo>
                  <a:pt x="1267053" y="206425"/>
                </a:lnTo>
                <a:lnTo>
                  <a:pt x="1266126" y="193725"/>
                </a:lnTo>
                <a:lnTo>
                  <a:pt x="1264932" y="193725"/>
                </a:lnTo>
                <a:lnTo>
                  <a:pt x="1263484" y="181025"/>
                </a:lnTo>
                <a:lnTo>
                  <a:pt x="1261757" y="168325"/>
                </a:lnTo>
                <a:lnTo>
                  <a:pt x="1259763" y="168325"/>
                </a:lnTo>
                <a:lnTo>
                  <a:pt x="1257490" y="155625"/>
                </a:lnTo>
                <a:lnTo>
                  <a:pt x="1254937" y="155625"/>
                </a:lnTo>
                <a:lnTo>
                  <a:pt x="1253566" y="142925"/>
                </a:lnTo>
                <a:lnTo>
                  <a:pt x="1125220" y="282625"/>
                </a:lnTo>
                <a:lnTo>
                  <a:pt x="1023810" y="244525"/>
                </a:lnTo>
                <a:lnTo>
                  <a:pt x="998448" y="155625"/>
                </a:lnTo>
                <a:lnTo>
                  <a:pt x="1126807" y="15925"/>
                </a:lnTo>
                <a:lnTo>
                  <a:pt x="1086916" y="15925"/>
                </a:lnTo>
                <a:lnTo>
                  <a:pt x="1079576" y="3225"/>
                </a:lnTo>
                <a:lnTo>
                  <a:pt x="1020800" y="3225"/>
                </a:lnTo>
                <a:lnTo>
                  <a:pt x="1013548" y="15925"/>
                </a:lnTo>
                <a:lnTo>
                  <a:pt x="978077" y="15925"/>
                </a:lnTo>
                <a:lnTo>
                  <a:pt x="971194" y="28625"/>
                </a:lnTo>
                <a:lnTo>
                  <a:pt x="951026" y="28625"/>
                </a:lnTo>
                <a:lnTo>
                  <a:pt x="944499" y="41325"/>
                </a:lnTo>
                <a:lnTo>
                  <a:pt x="925576" y="41325"/>
                </a:lnTo>
                <a:lnTo>
                  <a:pt x="919518" y="54025"/>
                </a:lnTo>
                <a:lnTo>
                  <a:pt x="913587" y="54025"/>
                </a:lnTo>
                <a:lnTo>
                  <a:pt x="907796" y="66725"/>
                </a:lnTo>
                <a:lnTo>
                  <a:pt x="896721" y="66725"/>
                </a:lnTo>
                <a:lnTo>
                  <a:pt x="891514" y="79425"/>
                </a:lnTo>
                <a:lnTo>
                  <a:pt x="886510" y="79425"/>
                </a:lnTo>
                <a:lnTo>
                  <a:pt x="881735" y="92125"/>
                </a:lnTo>
                <a:lnTo>
                  <a:pt x="877176" y="92125"/>
                </a:lnTo>
                <a:lnTo>
                  <a:pt x="872832" y="104825"/>
                </a:lnTo>
                <a:lnTo>
                  <a:pt x="868718" y="104825"/>
                </a:lnTo>
                <a:lnTo>
                  <a:pt x="864831" y="117525"/>
                </a:lnTo>
                <a:lnTo>
                  <a:pt x="861174" y="117525"/>
                </a:lnTo>
                <a:lnTo>
                  <a:pt x="857732" y="130225"/>
                </a:lnTo>
                <a:lnTo>
                  <a:pt x="854532" y="130225"/>
                </a:lnTo>
                <a:lnTo>
                  <a:pt x="851547" y="142925"/>
                </a:lnTo>
                <a:lnTo>
                  <a:pt x="848804" y="142925"/>
                </a:lnTo>
                <a:lnTo>
                  <a:pt x="846289" y="155625"/>
                </a:lnTo>
                <a:lnTo>
                  <a:pt x="844016" y="155625"/>
                </a:lnTo>
                <a:lnTo>
                  <a:pt x="841971" y="168325"/>
                </a:lnTo>
                <a:lnTo>
                  <a:pt x="840168" y="168325"/>
                </a:lnTo>
                <a:lnTo>
                  <a:pt x="838593" y="181025"/>
                </a:lnTo>
                <a:lnTo>
                  <a:pt x="837272" y="193725"/>
                </a:lnTo>
                <a:lnTo>
                  <a:pt x="836193" y="193725"/>
                </a:lnTo>
                <a:lnTo>
                  <a:pt x="835355" y="206425"/>
                </a:lnTo>
                <a:lnTo>
                  <a:pt x="834758" y="206425"/>
                </a:lnTo>
                <a:lnTo>
                  <a:pt x="834402" y="219125"/>
                </a:lnTo>
                <a:lnTo>
                  <a:pt x="834453" y="231825"/>
                </a:lnTo>
                <a:lnTo>
                  <a:pt x="834847" y="244525"/>
                </a:lnTo>
                <a:lnTo>
                  <a:pt x="835494" y="244525"/>
                </a:lnTo>
                <a:lnTo>
                  <a:pt x="836396" y="257225"/>
                </a:lnTo>
                <a:lnTo>
                  <a:pt x="837552" y="257225"/>
                </a:lnTo>
                <a:lnTo>
                  <a:pt x="838974" y="269925"/>
                </a:lnTo>
                <a:lnTo>
                  <a:pt x="840651" y="282625"/>
                </a:lnTo>
                <a:lnTo>
                  <a:pt x="841578" y="282625"/>
                </a:lnTo>
                <a:lnTo>
                  <a:pt x="145491" y="982713"/>
                </a:lnTo>
                <a:lnTo>
                  <a:pt x="145491" y="1171625"/>
                </a:lnTo>
                <a:lnTo>
                  <a:pt x="144487" y="1171625"/>
                </a:lnTo>
                <a:lnTo>
                  <a:pt x="143484" y="1184325"/>
                </a:lnTo>
                <a:lnTo>
                  <a:pt x="140474" y="1184325"/>
                </a:lnTo>
                <a:lnTo>
                  <a:pt x="138468" y="1197025"/>
                </a:lnTo>
                <a:lnTo>
                  <a:pt x="124802" y="1197025"/>
                </a:lnTo>
                <a:lnTo>
                  <a:pt x="122402" y="1209725"/>
                </a:lnTo>
                <a:lnTo>
                  <a:pt x="96545" y="1209725"/>
                </a:lnTo>
                <a:lnTo>
                  <a:pt x="95211" y="1197025"/>
                </a:lnTo>
                <a:lnTo>
                  <a:pt x="81076" y="1197025"/>
                </a:lnTo>
                <a:lnTo>
                  <a:pt x="79502" y="1184325"/>
                </a:lnTo>
                <a:lnTo>
                  <a:pt x="74155" y="1184325"/>
                </a:lnTo>
                <a:lnTo>
                  <a:pt x="73609" y="1171625"/>
                </a:lnTo>
                <a:lnTo>
                  <a:pt x="73279" y="1171625"/>
                </a:lnTo>
                <a:lnTo>
                  <a:pt x="73710" y="1158925"/>
                </a:lnTo>
                <a:lnTo>
                  <a:pt x="77317" y="1158925"/>
                </a:lnTo>
                <a:lnTo>
                  <a:pt x="78651" y="1146225"/>
                </a:lnTo>
                <a:lnTo>
                  <a:pt x="87414" y="1146225"/>
                </a:lnTo>
                <a:lnTo>
                  <a:pt x="89522" y="1133525"/>
                </a:lnTo>
                <a:lnTo>
                  <a:pt x="129413" y="1133525"/>
                </a:lnTo>
                <a:lnTo>
                  <a:pt x="131635" y="1146225"/>
                </a:lnTo>
                <a:lnTo>
                  <a:pt x="140474" y="1146225"/>
                </a:lnTo>
                <a:lnTo>
                  <a:pt x="142151" y="1158925"/>
                </a:lnTo>
                <a:lnTo>
                  <a:pt x="145161" y="1158925"/>
                </a:lnTo>
                <a:lnTo>
                  <a:pt x="145491" y="1171625"/>
                </a:lnTo>
                <a:lnTo>
                  <a:pt x="145491" y="982713"/>
                </a:lnTo>
                <a:lnTo>
                  <a:pt x="33413" y="1095425"/>
                </a:lnTo>
                <a:lnTo>
                  <a:pt x="25857" y="1095425"/>
                </a:lnTo>
                <a:lnTo>
                  <a:pt x="21336" y="1108125"/>
                </a:lnTo>
                <a:lnTo>
                  <a:pt x="17233" y="1108125"/>
                </a:lnTo>
                <a:lnTo>
                  <a:pt x="13550" y="1120825"/>
                </a:lnTo>
                <a:lnTo>
                  <a:pt x="10312" y="1120825"/>
                </a:lnTo>
                <a:lnTo>
                  <a:pt x="7493" y="1133525"/>
                </a:lnTo>
                <a:lnTo>
                  <a:pt x="5118" y="1133525"/>
                </a:lnTo>
                <a:lnTo>
                  <a:pt x="3187" y="1146225"/>
                </a:lnTo>
                <a:lnTo>
                  <a:pt x="1714" y="1146225"/>
                </a:lnTo>
                <a:lnTo>
                  <a:pt x="673" y="1158925"/>
                </a:lnTo>
                <a:lnTo>
                  <a:pt x="101" y="1171625"/>
                </a:lnTo>
                <a:lnTo>
                  <a:pt x="355" y="1184325"/>
                </a:lnTo>
                <a:lnTo>
                  <a:pt x="1181" y="1184325"/>
                </a:lnTo>
                <a:lnTo>
                  <a:pt x="2489" y="1197025"/>
                </a:lnTo>
                <a:lnTo>
                  <a:pt x="4267" y="1197025"/>
                </a:lnTo>
                <a:lnTo>
                  <a:pt x="6515" y="1209725"/>
                </a:lnTo>
                <a:lnTo>
                  <a:pt x="9232" y="1209725"/>
                </a:lnTo>
                <a:lnTo>
                  <a:pt x="12369" y="1222425"/>
                </a:lnTo>
                <a:lnTo>
                  <a:pt x="15938" y="1222425"/>
                </a:lnTo>
                <a:lnTo>
                  <a:pt x="19900" y="1235125"/>
                </a:lnTo>
                <a:lnTo>
                  <a:pt x="24244" y="1235125"/>
                </a:lnTo>
                <a:lnTo>
                  <a:pt x="28956" y="1247825"/>
                </a:lnTo>
                <a:lnTo>
                  <a:pt x="33997" y="1247825"/>
                </a:lnTo>
                <a:lnTo>
                  <a:pt x="39382" y="1260525"/>
                </a:lnTo>
                <a:lnTo>
                  <a:pt x="51028" y="1260525"/>
                </a:lnTo>
                <a:lnTo>
                  <a:pt x="57264" y="1273225"/>
                </a:lnTo>
                <a:lnTo>
                  <a:pt x="154305" y="1273225"/>
                </a:lnTo>
                <a:lnTo>
                  <a:pt x="160718" y="1260525"/>
                </a:lnTo>
                <a:lnTo>
                  <a:pt x="172999" y="1260525"/>
                </a:lnTo>
                <a:lnTo>
                  <a:pt x="178828" y="1247825"/>
                </a:lnTo>
                <a:lnTo>
                  <a:pt x="187134" y="1247825"/>
                </a:lnTo>
                <a:lnTo>
                  <a:pt x="995286" y="435025"/>
                </a:lnTo>
                <a:lnTo>
                  <a:pt x="1021359" y="435025"/>
                </a:lnTo>
                <a:lnTo>
                  <a:pt x="1028814" y="447725"/>
                </a:lnTo>
                <a:lnTo>
                  <a:pt x="1073238" y="447725"/>
                </a:lnTo>
                <a:lnTo>
                  <a:pt x="1080528" y="435025"/>
                </a:lnTo>
                <a:lnTo>
                  <a:pt x="1123188" y="435025"/>
                </a:lnTo>
                <a:lnTo>
                  <a:pt x="1130058" y="422325"/>
                </a:lnTo>
                <a:lnTo>
                  <a:pt x="1150137" y="422325"/>
                </a:lnTo>
                <a:lnTo>
                  <a:pt x="1156639" y="409625"/>
                </a:lnTo>
                <a:lnTo>
                  <a:pt x="1175486" y="409625"/>
                </a:lnTo>
                <a:lnTo>
                  <a:pt x="1181531" y="396925"/>
                </a:lnTo>
                <a:lnTo>
                  <a:pt x="1187462" y="396925"/>
                </a:lnTo>
                <a:lnTo>
                  <a:pt x="1193241" y="384225"/>
                </a:lnTo>
                <a:lnTo>
                  <a:pt x="1204391" y="384225"/>
                </a:lnTo>
                <a:lnTo>
                  <a:pt x="1209751" y="371525"/>
                </a:lnTo>
                <a:lnTo>
                  <a:pt x="1214869" y="371525"/>
                </a:lnTo>
                <a:lnTo>
                  <a:pt x="1219708" y="358825"/>
                </a:lnTo>
                <a:lnTo>
                  <a:pt x="1224330" y="358825"/>
                </a:lnTo>
                <a:lnTo>
                  <a:pt x="1228725" y="346125"/>
                </a:lnTo>
                <a:lnTo>
                  <a:pt x="1232903" y="346125"/>
                </a:lnTo>
                <a:lnTo>
                  <a:pt x="1236865" y="333425"/>
                </a:lnTo>
                <a:lnTo>
                  <a:pt x="1240599" y="333425"/>
                </a:lnTo>
                <a:lnTo>
                  <a:pt x="1244104" y="320725"/>
                </a:lnTo>
                <a:lnTo>
                  <a:pt x="1247381" y="320725"/>
                </a:lnTo>
                <a:lnTo>
                  <a:pt x="1250429" y="308025"/>
                </a:lnTo>
                <a:lnTo>
                  <a:pt x="1253248" y="308025"/>
                </a:lnTo>
                <a:lnTo>
                  <a:pt x="1255826" y="295325"/>
                </a:lnTo>
                <a:lnTo>
                  <a:pt x="1258163" y="295325"/>
                </a:lnTo>
                <a:lnTo>
                  <a:pt x="1260271" y="282625"/>
                </a:lnTo>
                <a:lnTo>
                  <a:pt x="1262126" y="282625"/>
                </a:lnTo>
                <a:lnTo>
                  <a:pt x="1263751" y="269925"/>
                </a:lnTo>
                <a:lnTo>
                  <a:pt x="1265123" y="257225"/>
                </a:lnTo>
                <a:lnTo>
                  <a:pt x="1266253" y="257225"/>
                </a:lnTo>
                <a:lnTo>
                  <a:pt x="1267129" y="244525"/>
                </a:lnTo>
                <a:lnTo>
                  <a:pt x="1267752" y="244525"/>
                </a:lnTo>
                <a:lnTo>
                  <a:pt x="1268120" y="231825"/>
                </a:lnTo>
                <a:lnTo>
                  <a:pt x="1268247" y="219125"/>
                </a:lnTo>
                <a:close/>
              </a:path>
            </a:pathLst>
          </a:custGeom>
          <a:solidFill>
            <a:srgbClr val="1FE2D7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982470">
              <a:lnSpc>
                <a:spcPct val="100000"/>
              </a:lnSpc>
              <a:spcBef>
                <a:spcPts val="95"/>
              </a:spcBef>
            </a:pPr>
            <a:r>
              <a:rPr spc="-50" dirty="0"/>
              <a:t>HOMEWORK:</a:t>
            </a:r>
            <a:r>
              <a:rPr spc="-204" dirty="0"/>
              <a:t> </a:t>
            </a:r>
            <a:r>
              <a:rPr spc="-245" dirty="0"/>
              <a:t>Dashboards</a:t>
            </a:r>
            <a:r>
              <a:rPr spc="-10" dirty="0"/>
              <a:t> </a:t>
            </a:r>
            <a:r>
              <a:rPr dirty="0"/>
              <a:t>&amp;</a:t>
            </a:r>
            <a:r>
              <a:rPr spc="-125" dirty="0"/>
              <a:t> </a:t>
            </a:r>
            <a:r>
              <a:rPr spc="-300" dirty="0"/>
              <a:t>Stories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5646" y="830579"/>
            <a:ext cx="11760708" cy="4572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193288" y="1608836"/>
            <a:ext cx="7410450" cy="7581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1600" spc="-130" dirty="0">
                <a:solidFill>
                  <a:srgbClr val="252525"/>
                </a:solidFill>
                <a:latin typeface="DejaVu Sans"/>
                <a:cs typeface="DejaVu Sans"/>
              </a:rPr>
              <a:t>You’ve</a:t>
            </a:r>
            <a:r>
              <a:rPr sz="1600" spc="-70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155" dirty="0">
                <a:solidFill>
                  <a:srgbClr val="252525"/>
                </a:solidFill>
                <a:latin typeface="DejaVu Sans"/>
                <a:cs typeface="DejaVu Sans"/>
              </a:rPr>
              <a:t>been</a:t>
            </a:r>
            <a:r>
              <a:rPr sz="1600" spc="-45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130" dirty="0">
                <a:solidFill>
                  <a:srgbClr val="252525"/>
                </a:solidFill>
                <a:latin typeface="DejaVu Sans"/>
                <a:cs typeface="DejaVu Sans"/>
              </a:rPr>
              <a:t>hired</a:t>
            </a:r>
            <a:r>
              <a:rPr sz="1600" spc="-55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190" dirty="0">
                <a:solidFill>
                  <a:srgbClr val="252525"/>
                </a:solidFill>
                <a:latin typeface="DejaVu Sans"/>
                <a:cs typeface="DejaVu Sans"/>
              </a:rPr>
              <a:t>as</a:t>
            </a:r>
            <a:r>
              <a:rPr sz="1600" spc="-50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215" dirty="0">
                <a:solidFill>
                  <a:srgbClr val="252525"/>
                </a:solidFill>
                <a:latin typeface="DejaVu Sans"/>
                <a:cs typeface="DejaVu Sans"/>
              </a:rPr>
              <a:t>a</a:t>
            </a:r>
            <a:r>
              <a:rPr sz="1600" spc="-45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135" dirty="0">
                <a:solidFill>
                  <a:srgbClr val="252525"/>
                </a:solidFill>
                <a:latin typeface="DejaVu Sans"/>
                <a:cs typeface="DejaVu Sans"/>
              </a:rPr>
              <a:t>consultant</a:t>
            </a:r>
            <a:r>
              <a:rPr sz="1600" spc="-60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75" dirty="0">
                <a:solidFill>
                  <a:srgbClr val="252525"/>
                </a:solidFill>
                <a:latin typeface="DejaVu Sans"/>
                <a:cs typeface="DejaVu Sans"/>
              </a:rPr>
              <a:t>for</a:t>
            </a:r>
            <a:r>
              <a:rPr sz="1600" spc="-55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130" dirty="0">
                <a:solidFill>
                  <a:srgbClr val="252525"/>
                </a:solidFill>
                <a:latin typeface="DejaVu Sans"/>
                <a:cs typeface="DejaVu Sans"/>
              </a:rPr>
              <a:t>the</a:t>
            </a:r>
            <a:r>
              <a:rPr sz="1600" spc="-50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b="1" spc="-220" dirty="0">
                <a:solidFill>
                  <a:srgbClr val="252525"/>
                </a:solidFill>
                <a:latin typeface="DejaVu Sans"/>
                <a:cs typeface="DejaVu Sans"/>
              </a:rPr>
              <a:t>Washington</a:t>
            </a:r>
            <a:r>
              <a:rPr sz="1600" spc="-65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b="1" spc="-225" dirty="0">
                <a:solidFill>
                  <a:srgbClr val="252525"/>
                </a:solidFill>
                <a:latin typeface="DejaVu Sans"/>
                <a:cs typeface="DejaVu Sans"/>
              </a:rPr>
              <a:t>State</a:t>
            </a:r>
            <a:r>
              <a:rPr sz="1600" spc="-50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b="1" spc="-210" dirty="0">
                <a:solidFill>
                  <a:srgbClr val="252525"/>
                </a:solidFill>
                <a:latin typeface="DejaVu Sans"/>
                <a:cs typeface="DejaVu Sans"/>
              </a:rPr>
              <a:t>Department</a:t>
            </a:r>
            <a:r>
              <a:rPr sz="1600" spc="-85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b="1" spc="-175" dirty="0">
                <a:solidFill>
                  <a:srgbClr val="252525"/>
                </a:solidFill>
                <a:latin typeface="DejaVu Sans"/>
                <a:cs typeface="DejaVu Sans"/>
              </a:rPr>
              <a:t>of</a:t>
            </a:r>
            <a:r>
              <a:rPr sz="1600" spc="-60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b="1" spc="-275" dirty="0">
                <a:solidFill>
                  <a:srgbClr val="252525"/>
                </a:solidFill>
                <a:latin typeface="DejaVu Sans"/>
                <a:cs typeface="DejaVu Sans"/>
              </a:rPr>
              <a:t>Energy</a:t>
            </a:r>
            <a:r>
              <a:rPr sz="1600" spc="-275" dirty="0">
                <a:solidFill>
                  <a:srgbClr val="252525"/>
                </a:solidFill>
                <a:latin typeface="DejaVu Sans"/>
                <a:cs typeface="DejaVu Sans"/>
              </a:rPr>
              <a:t>, </a:t>
            </a:r>
            <a:r>
              <a:rPr sz="1600" spc="-125" dirty="0">
                <a:solidFill>
                  <a:srgbClr val="252525"/>
                </a:solidFill>
                <a:latin typeface="DejaVu Sans"/>
                <a:cs typeface="DejaVu Sans"/>
              </a:rPr>
              <a:t>where</a:t>
            </a:r>
            <a:r>
              <a:rPr sz="1600" spc="-5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120" dirty="0">
                <a:solidFill>
                  <a:srgbClr val="252525"/>
                </a:solidFill>
                <a:latin typeface="DejaVu Sans"/>
                <a:cs typeface="DejaVu Sans"/>
              </a:rPr>
              <a:t>you</a:t>
            </a:r>
            <a:r>
              <a:rPr sz="1600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75" dirty="0">
                <a:solidFill>
                  <a:srgbClr val="252525"/>
                </a:solidFill>
                <a:latin typeface="DejaVu Sans"/>
                <a:cs typeface="DejaVu Sans"/>
              </a:rPr>
              <a:t>will</a:t>
            </a:r>
            <a:r>
              <a:rPr sz="1600" spc="10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140" dirty="0">
                <a:solidFill>
                  <a:srgbClr val="252525"/>
                </a:solidFill>
                <a:latin typeface="DejaVu Sans"/>
                <a:cs typeface="DejaVu Sans"/>
              </a:rPr>
              <a:t>be</a:t>
            </a:r>
            <a:r>
              <a:rPr sz="1600" spc="25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135" dirty="0">
                <a:solidFill>
                  <a:srgbClr val="252525"/>
                </a:solidFill>
                <a:latin typeface="DejaVu Sans"/>
                <a:cs typeface="DejaVu Sans"/>
              </a:rPr>
              <a:t>responsible</a:t>
            </a:r>
            <a:r>
              <a:rPr sz="1600" spc="10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30" dirty="0">
                <a:solidFill>
                  <a:srgbClr val="252525"/>
                </a:solidFill>
                <a:latin typeface="DejaVu Sans"/>
                <a:cs typeface="DejaVu Sans"/>
              </a:rPr>
              <a:t>for</a:t>
            </a:r>
            <a:r>
              <a:rPr sz="1600" spc="20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145" dirty="0">
                <a:solidFill>
                  <a:srgbClr val="252525"/>
                </a:solidFill>
                <a:latin typeface="DejaVu Sans"/>
                <a:cs typeface="DejaVu Sans"/>
              </a:rPr>
              <a:t>planning</a:t>
            </a:r>
            <a:r>
              <a:rPr sz="1600" spc="20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120" dirty="0">
                <a:solidFill>
                  <a:srgbClr val="252525"/>
                </a:solidFill>
                <a:latin typeface="DejaVu Sans"/>
                <a:cs typeface="DejaVu Sans"/>
              </a:rPr>
              <a:t>the</a:t>
            </a:r>
            <a:r>
              <a:rPr sz="1600" spc="10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120" dirty="0">
                <a:solidFill>
                  <a:srgbClr val="252525"/>
                </a:solidFill>
                <a:latin typeface="DejaVu Sans"/>
                <a:cs typeface="DejaVu Sans"/>
              </a:rPr>
              <a:t>electric</a:t>
            </a:r>
            <a:r>
              <a:rPr sz="1600" spc="10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140" dirty="0">
                <a:solidFill>
                  <a:srgbClr val="252525"/>
                </a:solidFill>
                <a:latin typeface="DejaVu Sans"/>
                <a:cs typeface="DejaVu Sans"/>
              </a:rPr>
              <a:t>car</a:t>
            </a:r>
            <a:r>
              <a:rPr sz="1600" spc="10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160" dirty="0">
                <a:solidFill>
                  <a:srgbClr val="252525"/>
                </a:solidFill>
                <a:latin typeface="DejaVu Sans"/>
                <a:cs typeface="DejaVu Sans"/>
              </a:rPr>
              <a:t>charging</a:t>
            </a:r>
            <a:r>
              <a:rPr sz="1600" spc="25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35" dirty="0">
                <a:solidFill>
                  <a:srgbClr val="252525"/>
                </a:solidFill>
                <a:latin typeface="DejaVu Sans"/>
                <a:cs typeface="DejaVu Sans"/>
              </a:rPr>
              <a:t>infrastructure </a:t>
            </a:r>
            <a:r>
              <a:rPr sz="1600" spc="-160" dirty="0">
                <a:solidFill>
                  <a:srgbClr val="252525"/>
                </a:solidFill>
                <a:latin typeface="DejaVu Sans"/>
                <a:cs typeface="DejaVu Sans"/>
              </a:rPr>
              <a:t>and</a:t>
            </a:r>
            <a:r>
              <a:rPr sz="1600" spc="45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140" dirty="0">
                <a:solidFill>
                  <a:srgbClr val="252525"/>
                </a:solidFill>
                <a:latin typeface="DejaVu Sans"/>
                <a:cs typeface="DejaVu Sans"/>
              </a:rPr>
              <a:t>developing</a:t>
            </a:r>
            <a:r>
              <a:rPr sz="1600" spc="30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210" dirty="0">
                <a:solidFill>
                  <a:srgbClr val="252525"/>
                </a:solidFill>
                <a:latin typeface="DejaVu Sans"/>
                <a:cs typeface="DejaVu Sans"/>
              </a:rPr>
              <a:t>a</a:t>
            </a:r>
            <a:r>
              <a:rPr sz="1600" spc="45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135" dirty="0">
                <a:solidFill>
                  <a:srgbClr val="252525"/>
                </a:solidFill>
                <a:latin typeface="DejaVu Sans"/>
                <a:cs typeface="DejaVu Sans"/>
              </a:rPr>
              <a:t>rebate</a:t>
            </a:r>
            <a:r>
              <a:rPr sz="1600" spc="60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160" dirty="0">
                <a:solidFill>
                  <a:srgbClr val="252525"/>
                </a:solidFill>
                <a:latin typeface="DejaVu Sans"/>
                <a:cs typeface="DejaVu Sans"/>
              </a:rPr>
              <a:t>awareness</a:t>
            </a:r>
            <a:r>
              <a:rPr sz="1600" spc="35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25" dirty="0">
                <a:solidFill>
                  <a:srgbClr val="252525"/>
                </a:solidFill>
                <a:latin typeface="DejaVu Sans"/>
                <a:cs typeface="DejaVu Sans"/>
              </a:rPr>
              <a:t>program.</a:t>
            </a:r>
            <a:endParaRPr sz="1600">
              <a:latin typeface="DejaVu Sans"/>
              <a:cs typeface="DejaVu San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01595" y="1605534"/>
            <a:ext cx="1670685" cy="6216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24130" algn="r">
              <a:lnSpc>
                <a:spcPts val="1985"/>
              </a:lnSpc>
              <a:spcBef>
                <a:spcPts val="100"/>
              </a:spcBef>
            </a:pPr>
            <a:r>
              <a:rPr sz="1800" spc="-25" dirty="0">
                <a:solidFill>
                  <a:srgbClr val="3F3F3F"/>
                </a:solidFill>
                <a:latin typeface="DejaVu Sans"/>
                <a:cs typeface="DejaVu Sans"/>
              </a:rPr>
              <a:t>THE</a:t>
            </a:r>
            <a:endParaRPr sz="1800">
              <a:latin typeface="DejaVu Sans"/>
              <a:cs typeface="DejaVu Sans"/>
            </a:endParaRPr>
          </a:p>
          <a:p>
            <a:pPr marL="12700">
              <a:lnSpc>
                <a:spcPts val="2705"/>
              </a:lnSpc>
            </a:pPr>
            <a:r>
              <a:rPr sz="2400" b="1" spc="-190" dirty="0">
                <a:solidFill>
                  <a:srgbClr val="1FE2D7"/>
                </a:solidFill>
                <a:latin typeface="DejaVu Sans"/>
                <a:cs typeface="DejaVu Sans"/>
              </a:rPr>
              <a:t>SITUATION</a:t>
            </a:r>
            <a:endParaRPr sz="2400">
              <a:latin typeface="DejaVu Sans"/>
              <a:cs typeface="DejaVu San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919412" y="1442846"/>
            <a:ext cx="9525" cy="1088390"/>
          </a:xfrm>
          <a:custGeom>
            <a:avLst/>
            <a:gdLst/>
            <a:ahLst/>
            <a:cxnLst/>
            <a:rect l="l" t="t" r="r" b="b"/>
            <a:pathLst>
              <a:path w="9525" h="1088389">
                <a:moveTo>
                  <a:pt x="9525" y="0"/>
                </a:moveTo>
                <a:lnTo>
                  <a:pt x="0" y="0"/>
                </a:lnTo>
                <a:lnTo>
                  <a:pt x="0" y="1088390"/>
                </a:lnTo>
                <a:lnTo>
                  <a:pt x="9525" y="1088390"/>
                </a:lnTo>
                <a:lnTo>
                  <a:pt x="9525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193288" y="3039110"/>
            <a:ext cx="7827645" cy="1153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479425">
              <a:lnSpc>
                <a:spcPct val="100000"/>
              </a:lnSpc>
              <a:spcBef>
                <a:spcPts val="100"/>
              </a:spcBef>
            </a:pPr>
            <a:r>
              <a:rPr sz="1600" spc="-90" dirty="0">
                <a:solidFill>
                  <a:srgbClr val="252525"/>
                </a:solidFill>
                <a:latin typeface="DejaVu Sans"/>
                <a:cs typeface="DejaVu Sans"/>
              </a:rPr>
              <a:t>All</a:t>
            </a:r>
            <a:r>
              <a:rPr sz="1600" spc="-50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155" dirty="0">
                <a:solidFill>
                  <a:srgbClr val="252525"/>
                </a:solidFill>
                <a:latin typeface="DejaVu Sans"/>
                <a:cs typeface="DejaVu Sans"/>
              </a:rPr>
              <a:t>you’ve</a:t>
            </a:r>
            <a:r>
              <a:rPr sz="1600" spc="-60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160" dirty="0">
                <a:solidFill>
                  <a:srgbClr val="252525"/>
                </a:solidFill>
                <a:latin typeface="DejaVu Sans"/>
                <a:cs typeface="DejaVu Sans"/>
              </a:rPr>
              <a:t>been</a:t>
            </a:r>
            <a:r>
              <a:rPr sz="1600" spc="-35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150" dirty="0">
                <a:solidFill>
                  <a:srgbClr val="252525"/>
                </a:solidFill>
                <a:latin typeface="DejaVu Sans"/>
                <a:cs typeface="DejaVu Sans"/>
              </a:rPr>
              <a:t>given</a:t>
            </a:r>
            <a:r>
              <a:rPr sz="1600" spc="-70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130" dirty="0">
                <a:solidFill>
                  <a:srgbClr val="252525"/>
                </a:solidFill>
                <a:latin typeface="DejaVu Sans"/>
                <a:cs typeface="DejaVu Sans"/>
              </a:rPr>
              <a:t>is</a:t>
            </a:r>
            <a:r>
              <a:rPr sz="1600" spc="-55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185" dirty="0">
                <a:solidFill>
                  <a:srgbClr val="252525"/>
                </a:solidFill>
                <a:latin typeface="DejaVu Sans"/>
                <a:cs typeface="DejaVu Sans"/>
              </a:rPr>
              <a:t>an</a:t>
            </a:r>
            <a:r>
              <a:rPr sz="1600" spc="-45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140" dirty="0">
                <a:solidFill>
                  <a:srgbClr val="252525"/>
                </a:solidFill>
                <a:latin typeface="DejaVu Sans"/>
                <a:cs typeface="DejaVu Sans"/>
              </a:rPr>
              <a:t>incomplete</a:t>
            </a:r>
            <a:r>
              <a:rPr sz="1600" spc="-55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150" dirty="0">
                <a:solidFill>
                  <a:srgbClr val="252525"/>
                </a:solidFill>
                <a:latin typeface="DejaVu Sans"/>
                <a:cs typeface="DejaVu Sans"/>
              </a:rPr>
              <a:t>dashboard</a:t>
            </a:r>
            <a:r>
              <a:rPr sz="1600" spc="-50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125" dirty="0">
                <a:solidFill>
                  <a:srgbClr val="252525"/>
                </a:solidFill>
                <a:latin typeface="DejaVu Sans"/>
                <a:cs typeface="DejaVu Sans"/>
              </a:rPr>
              <a:t>from</a:t>
            </a:r>
            <a:r>
              <a:rPr sz="1600" spc="-50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215" dirty="0">
                <a:solidFill>
                  <a:srgbClr val="252525"/>
                </a:solidFill>
                <a:latin typeface="DejaVu Sans"/>
                <a:cs typeface="DejaVu Sans"/>
              </a:rPr>
              <a:t>a</a:t>
            </a:r>
            <a:r>
              <a:rPr sz="1600" spc="-50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125" dirty="0">
                <a:solidFill>
                  <a:srgbClr val="252525"/>
                </a:solidFill>
                <a:latin typeface="DejaVu Sans"/>
                <a:cs typeface="DejaVu Sans"/>
              </a:rPr>
              <a:t>former</a:t>
            </a:r>
            <a:r>
              <a:rPr sz="1600" spc="-55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150" dirty="0">
                <a:solidFill>
                  <a:srgbClr val="252525"/>
                </a:solidFill>
                <a:latin typeface="DejaVu Sans"/>
                <a:cs typeface="DejaVu Sans"/>
              </a:rPr>
              <a:t>colleague,</a:t>
            </a:r>
            <a:r>
              <a:rPr sz="1600" spc="-65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170" dirty="0">
                <a:solidFill>
                  <a:srgbClr val="252525"/>
                </a:solidFill>
                <a:latin typeface="DejaVu Sans"/>
                <a:cs typeface="DejaVu Sans"/>
              </a:rPr>
              <a:t>and</a:t>
            </a:r>
            <a:r>
              <a:rPr sz="1600" spc="-45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25" dirty="0">
                <a:solidFill>
                  <a:srgbClr val="252525"/>
                </a:solidFill>
                <a:latin typeface="DejaVu Sans"/>
                <a:cs typeface="DejaVu Sans"/>
              </a:rPr>
              <a:t>now </a:t>
            </a:r>
            <a:r>
              <a:rPr sz="1600" spc="-140" dirty="0">
                <a:solidFill>
                  <a:srgbClr val="252525"/>
                </a:solidFill>
                <a:latin typeface="DejaVu Sans"/>
                <a:cs typeface="DejaVu Sans"/>
              </a:rPr>
              <a:t>you’re</a:t>
            </a:r>
            <a:r>
              <a:rPr sz="1600" spc="-70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125" dirty="0">
                <a:solidFill>
                  <a:srgbClr val="252525"/>
                </a:solidFill>
                <a:latin typeface="DejaVu Sans"/>
                <a:cs typeface="DejaVu Sans"/>
              </a:rPr>
              <a:t>in</a:t>
            </a:r>
            <a:r>
              <a:rPr sz="1600" spc="-70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160" dirty="0">
                <a:solidFill>
                  <a:srgbClr val="252525"/>
                </a:solidFill>
                <a:latin typeface="DejaVu Sans"/>
                <a:cs typeface="DejaVu Sans"/>
              </a:rPr>
              <a:t>charge</a:t>
            </a:r>
            <a:r>
              <a:rPr sz="1600" spc="-75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60" dirty="0">
                <a:solidFill>
                  <a:srgbClr val="252525"/>
                </a:solidFill>
                <a:latin typeface="DejaVu Sans"/>
                <a:cs typeface="DejaVu Sans"/>
              </a:rPr>
              <a:t>of</a:t>
            </a:r>
            <a:r>
              <a:rPr sz="1600" spc="-55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150" dirty="0">
                <a:solidFill>
                  <a:srgbClr val="252525"/>
                </a:solidFill>
                <a:latin typeface="DejaVu Sans"/>
                <a:cs typeface="DejaVu Sans"/>
              </a:rPr>
              <a:t>taking</a:t>
            </a:r>
            <a:r>
              <a:rPr sz="1600" spc="-65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95" dirty="0">
                <a:solidFill>
                  <a:srgbClr val="252525"/>
                </a:solidFill>
                <a:latin typeface="DejaVu Sans"/>
                <a:cs typeface="DejaVu Sans"/>
              </a:rPr>
              <a:t>it</a:t>
            </a:r>
            <a:r>
              <a:rPr sz="1600" spc="-65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95" dirty="0">
                <a:solidFill>
                  <a:srgbClr val="252525"/>
                </a:solidFill>
                <a:latin typeface="DejaVu Sans"/>
                <a:cs typeface="DejaVu Sans"/>
              </a:rPr>
              <a:t>to</a:t>
            </a:r>
            <a:r>
              <a:rPr sz="1600" spc="-55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130" dirty="0">
                <a:solidFill>
                  <a:srgbClr val="252525"/>
                </a:solidFill>
                <a:latin typeface="DejaVu Sans"/>
                <a:cs typeface="DejaVu Sans"/>
              </a:rPr>
              <a:t>the</a:t>
            </a:r>
            <a:r>
              <a:rPr sz="1600" spc="-55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110" dirty="0">
                <a:solidFill>
                  <a:srgbClr val="252525"/>
                </a:solidFill>
                <a:latin typeface="DejaVu Sans"/>
                <a:cs typeface="DejaVu Sans"/>
              </a:rPr>
              <a:t>finish</a:t>
            </a:r>
            <a:r>
              <a:rPr sz="1600" spc="-60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130" dirty="0">
                <a:solidFill>
                  <a:srgbClr val="252525"/>
                </a:solidFill>
                <a:latin typeface="DejaVu Sans"/>
                <a:cs typeface="DejaVu Sans"/>
              </a:rPr>
              <a:t>line</a:t>
            </a:r>
            <a:r>
              <a:rPr sz="1600" spc="-75" dirty="0">
                <a:solidFill>
                  <a:srgbClr val="252525"/>
                </a:solidFill>
                <a:latin typeface="DejaVu Sans"/>
                <a:cs typeface="DejaVu Sans"/>
              </a:rPr>
              <a:t> for</a:t>
            </a:r>
            <a:r>
              <a:rPr sz="1600" spc="-60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175" dirty="0">
                <a:solidFill>
                  <a:srgbClr val="252525"/>
                </a:solidFill>
                <a:latin typeface="DejaVu Sans"/>
                <a:cs typeface="DejaVu Sans"/>
              </a:rPr>
              <a:t>an</a:t>
            </a:r>
            <a:r>
              <a:rPr sz="1600" spc="-55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145" dirty="0">
                <a:solidFill>
                  <a:srgbClr val="252525"/>
                </a:solidFill>
                <a:latin typeface="DejaVu Sans"/>
                <a:cs typeface="DejaVu Sans"/>
              </a:rPr>
              <a:t>executive</a:t>
            </a:r>
            <a:r>
              <a:rPr sz="1600" spc="-65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150" dirty="0">
                <a:solidFill>
                  <a:srgbClr val="252525"/>
                </a:solidFill>
                <a:latin typeface="DejaVu Sans"/>
                <a:cs typeface="DejaVu Sans"/>
              </a:rPr>
              <a:t>planning</a:t>
            </a:r>
            <a:r>
              <a:rPr sz="1600" spc="-70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10" dirty="0">
                <a:solidFill>
                  <a:srgbClr val="252525"/>
                </a:solidFill>
                <a:latin typeface="DejaVu Sans"/>
                <a:cs typeface="DejaVu Sans"/>
              </a:rPr>
              <a:t>meeting.</a:t>
            </a:r>
            <a:endParaRPr sz="1600">
              <a:latin typeface="DejaVu Sans"/>
              <a:cs typeface="DejaVu Sans"/>
            </a:endParaRPr>
          </a:p>
          <a:p>
            <a:pPr marL="12700">
              <a:lnSpc>
                <a:spcPct val="100000"/>
              </a:lnSpc>
              <a:spcBef>
                <a:spcPts val="1200"/>
              </a:spcBef>
            </a:pPr>
            <a:r>
              <a:rPr sz="1600" spc="-114" dirty="0">
                <a:solidFill>
                  <a:srgbClr val="252525"/>
                </a:solidFill>
                <a:latin typeface="DejaVu Sans"/>
                <a:cs typeface="DejaVu Sans"/>
              </a:rPr>
              <a:t>You’ll</a:t>
            </a:r>
            <a:r>
              <a:rPr sz="1600" spc="-75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160" dirty="0">
                <a:solidFill>
                  <a:srgbClr val="252525"/>
                </a:solidFill>
                <a:latin typeface="DejaVu Sans"/>
                <a:cs typeface="DejaVu Sans"/>
              </a:rPr>
              <a:t>need</a:t>
            </a:r>
            <a:r>
              <a:rPr sz="1600" spc="-70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95" dirty="0">
                <a:solidFill>
                  <a:srgbClr val="252525"/>
                </a:solidFill>
                <a:latin typeface="DejaVu Sans"/>
                <a:cs typeface="DejaVu Sans"/>
              </a:rPr>
              <a:t>to</a:t>
            </a:r>
            <a:r>
              <a:rPr sz="1600" spc="-70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130" dirty="0">
                <a:solidFill>
                  <a:srgbClr val="252525"/>
                </a:solidFill>
                <a:latin typeface="DejaVu Sans"/>
                <a:cs typeface="DejaVu Sans"/>
              </a:rPr>
              <a:t>build</a:t>
            </a:r>
            <a:r>
              <a:rPr sz="1600" spc="-75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110" dirty="0">
                <a:solidFill>
                  <a:srgbClr val="252525"/>
                </a:solidFill>
                <a:latin typeface="DejaVu Sans"/>
                <a:cs typeface="DejaVu Sans"/>
              </a:rPr>
              <a:t>out</a:t>
            </a:r>
            <a:r>
              <a:rPr sz="1600" spc="-70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130" dirty="0">
                <a:solidFill>
                  <a:srgbClr val="252525"/>
                </a:solidFill>
                <a:latin typeface="DejaVu Sans"/>
                <a:cs typeface="DejaVu Sans"/>
              </a:rPr>
              <a:t>the</a:t>
            </a:r>
            <a:r>
              <a:rPr sz="1600" spc="-70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150" dirty="0">
                <a:solidFill>
                  <a:srgbClr val="252525"/>
                </a:solidFill>
                <a:latin typeface="DejaVu Sans"/>
                <a:cs typeface="DejaVu Sans"/>
              </a:rPr>
              <a:t>dashboard</a:t>
            </a:r>
            <a:r>
              <a:rPr sz="1600" spc="-65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95" dirty="0">
                <a:solidFill>
                  <a:srgbClr val="252525"/>
                </a:solidFill>
                <a:latin typeface="DejaVu Sans"/>
                <a:cs typeface="DejaVu Sans"/>
              </a:rPr>
              <a:t>to</a:t>
            </a:r>
            <a:r>
              <a:rPr sz="1600" spc="-70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125" dirty="0">
                <a:solidFill>
                  <a:srgbClr val="252525"/>
                </a:solidFill>
                <a:latin typeface="DejaVu Sans"/>
                <a:cs typeface="DejaVu Sans"/>
              </a:rPr>
              <a:t>provide</a:t>
            </a:r>
            <a:r>
              <a:rPr sz="1600" spc="-70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215" dirty="0">
                <a:solidFill>
                  <a:srgbClr val="252525"/>
                </a:solidFill>
                <a:latin typeface="DejaVu Sans"/>
                <a:cs typeface="DejaVu Sans"/>
              </a:rPr>
              <a:t>a</a:t>
            </a:r>
            <a:r>
              <a:rPr sz="1600" spc="-65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90" dirty="0">
                <a:solidFill>
                  <a:srgbClr val="252525"/>
                </a:solidFill>
                <a:latin typeface="DejaVu Sans"/>
                <a:cs typeface="DejaVu Sans"/>
              </a:rPr>
              <a:t>drill-</a:t>
            </a:r>
            <a:r>
              <a:rPr sz="1600" spc="-110" dirty="0">
                <a:solidFill>
                  <a:srgbClr val="252525"/>
                </a:solidFill>
                <a:latin typeface="DejaVu Sans"/>
                <a:cs typeface="DejaVu Sans"/>
              </a:rPr>
              <a:t>down</a:t>
            </a:r>
            <a:r>
              <a:rPr sz="1600" spc="40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95" dirty="0">
                <a:solidFill>
                  <a:srgbClr val="252525"/>
                </a:solidFill>
                <a:latin typeface="DejaVu Sans"/>
                <a:cs typeface="DejaVu Sans"/>
              </a:rPr>
              <a:t>profile</a:t>
            </a:r>
            <a:r>
              <a:rPr sz="1600" spc="35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80" dirty="0">
                <a:solidFill>
                  <a:srgbClr val="252525"/>
                </a:solidFill>
                <a:latin typeface="DejaVu Sans"/>
                <a:cs typeface="DejaVu Sans"/>
              </a:rPr>
              <a:t>on</a:t>
            </a:r>
            <a:r>
              <a:rPr sz="1600" spc="30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120" dirty="0">
                <a:solidFill>
                  <a:srgbClr val="252525"/>
                </a:solidFill>
                <a:latin typeface="DejaVu Sans"/>
                <a:cs typeface="DejaVu Sans"/>
              </a:rPr>
              <a:t>current</a:t>
            </a:r>
            <a:r>
              <a:rPr sz="1600" spc="35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25" dirty="0">
                <a:solidFill>
                  <a:srgbClr val="252525"/>
                </a:solidFill>
                <a:latin typeface="DejaVu Sans"/>
                <a:cs typeface="DejaVu Sans"/>
              </a:rPr>
              <a:t>BEV</a:t>
            </a:r>
            <a:endParaRPr sz="1600">
              <a:latin typeface="DejaVu Sans"/>
              <a:cs typeface="DejaVu Sans"/>
            </a:endParaRPr>
          </a:p>
          <a:p>
            <a:pPr marL="12700">
              <a:lnSpc>
                <a:spcPct val="100000"/>
              </a:lnSpc>
            </a:pPr>
            <a:r>
              <a:rPr sz="1600" i="1" dirty="0">
                <a:solidFill>
                  <a:srgbClr val="252525"/>
                </a:solidFill>
                <a:latin typeface="Nimbus Roman No9 L"/>
                <a:cs typeface="Nimbus Roman No9 L"/>
              </a:rPr>
              <a:t>(Battery</a:t>
            </a:r>
            <a:r>
              <a:rPr sz="1600" spc="-130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i="1" spc="-30" dirty="0">
                <a:solidFill>
                  <a:srgbClr val="252525"/>
                </a:solidFill>
                <a:latin typeface="Nimbus Roman No9 L"/>
                <a:cs typeface="Nimbus Roman No9 L"/>
              </a:rPr>
              <a:t>Electric</a:t>
            </a:r>
            <a:r>
              <a:rPr sz="1600" spc="-60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i="1" spc="-30" dirty="0">
                <a:solidFill>
                  <a:srgbClr val="252525"/>
                </a:solidFill>
                <a:latin typeface="Nimbus Roman No9 L"/>
                <a:cs typeface="Nimbus Roman No9 L"/>
              </a:rPr>
              <a:t>Vehicle)</a:t>
            </a:r>
            <a:r>
              <a:rPr sz="1600" spc="-50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160" dirty="0">
                <a:solidFill>
                  <a:srgbClr val="252525"/>
                </a:solidFill>
                <a:latin typeface="DejaVu Sans"/>
                <a:cs typeface="DejaVu Sans"/>
              </a:rPr>
              <a:t>and</a:t>
            </a:r>
            <a:r>
              <a:rPr sz="1600" spc="30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10" dirty="0">
                <a:solidFill>
                  <a:srgbClr val="252525"/>
                </a:solidFill>
                <a:latin typeface="DejaVu Sans"/>
                <a:cs typeface="DejaVu Sans"/>
              </a:rPr>
              <a:t>PHEV </a:t>
            </a:r>
            <a:r>
              <a:rPr sz="1600" i="1" spc="-75" dirty="0">
                <a:solidFill>
                  <a:srgbClr val="252525"/>
                </a:solidFill>
                <a:latin typeface="Nimbus Roman No9 L"/>
                <a:cs typeface="Nimbus Roman No9 L"/>
              </a:rPr>
              <a:t>(Plug-</a:t>
            </a:r>
            <a:r>
              <a:rPr sz="1600" i="1" dirty="0">
                <a:solidFill>
                  <a:srgbClr val="252525"/>
                </a:solidFill>
                <a:latin typeface="Nimbus Roman No9 L"/>
                <a:cs typeface="Nimbus Roman No9 L"/>
              </a:rPr>
              <a:t>in</a:t>
            </a:r>
            <a:r>
              <a:rPr sz="1600" spc="-35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i="1" spc="-20" dirty="0">
                <a:solidFill>
                  <a:srgbClr val="252525"/>
                </a:solidFill>
                <a:latin typeface="Nimbus Roman No9 L"/>
                <a:cs typeface="Nimbus Roman No9 L"/>
              </a:rPr>
              <a:t>Hybrid</a:t>
            </a:r>
            <a:r>
              <a:rPr sz="1600" spc="-60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i="1" spc="-30" dirty="0">
                <a:solidFill>
                  <a:srgbClr val="252525"/>
                </a:solidFill>
                <a:latin typeface="Nimbus Roman No9 L"/>
                <a:cs typeface="Nimbus Roman No9 L"/>
              </a:rPr>
              <a:t>Electric</a:t>
            </a:r>
            <a:r>
              <a:rPr sz="1600" spc="-45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i="1" spc="-25" dirty="0">
                <a:solidFill>
                  <a:srgbClr val="252525"/>
                </a:solidFill>
                <a:latin typeface="Nimbus Roman No9 L"/>
                <a:cs typeface="Nimbus Roman No9 L"/>
              </a:rPr>
              <a:t>Vehicle)</a:t>
            </a:r>
            <a:r>
              <a:rPr sz="1600" spc="-30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120" dirty="0">
                <a:solidFill>
                  <a:srgbClr val="252525"/>
                </a:solidFill>
                <a:latin typeface="DejaVu Sans"/>
                <a:cs typeface="DejaVu Sans"/>
              </a:rPr>
              <a:t>owners</a:t>
            </a:r>
            <a:r>
              <a:rPr sz="1600" spc="-5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145" dirty="0">
                <a:solidFill>
                  <a:srgbClr val="252525"/>
                </a:solidFill>
                <a:latin typeface="DejaVu Sans"/>
                <a:cs typeface="DejaVu Sans"/>
              </a:rPr>
              <a:t>across</a:t>
            </a:r>
            <a:r>
              <a:rPr sz="1600" spc="15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110" dirty="0">
                <a:solidFill>
                  <a:srgbClr val="252525"/>
                </a:solidFill>
                <a:latin typeface="DejaVu Sans"/>
                <a:cs typeface="DejaVu Sans"/>
              </a:rPr>
              <a:t>the</a:t>
            </a:r>
            <a:r>
              <a:rPr sz="1600" spc="-10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345" dirty="0">
                <a:solidFill>
                  <a:srgbClr val="252525"/>
                </a:solidFill>
                <a:latin typeface="DejaVu Sans"/>
                <a:cs typeface="DejaVu Sans"/>
              </a:rPr>
              <a:t>state.</a:t>
            </a:r>
            <a:endParaRPr sz="1600">
              <a:latin typeface="DejaVu Sans"/>
              <a:cs typeface="DejaVu San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895348" y="3051810"/>
            <a:ext cx="866140" cy="6223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08305">
              <a:lnSpc>
                <a:spcPts val="1985"/>
              </a:lnSpc>
              <a:spcBef>
                <a:spcPts val="100"/>
              </a:spcBef>
            </a:pPr>
            <a:r>
              <a:rPr sz="1800" spc="-25" dirty="0">
                <a:solidFill>
                  <a:srgbClr val="3F3F3F"/>
                </a:solidFill>
                <a:latin typeface="DejaVu Sans"/>
                <a:cs typeface="DejaVu Sans"/>
              </a:rPr>
              <a:t>THE</a:t>
            </a:r>
            <a:endParaRPr sz="1800">
              <a:latin typeface="DejaVu Sans"/>
              <a:cs typeface="DejaVu Sans"/>
            </a:endParaRPr>
          </a:p>
          <a:p>
            <a:pPr marL="12700">
              <a:lnSpc>
                <a:spcPts val="2705"/>
              </a:lnSpc>
            </a:pPr>
            <a:r>
              <a:rPr sz="2400" b="1" spc="-265" dirty="0">
                <a:solidFill>
                  <a:srgbClr val="1FE2D7"/>
                </a:solidFill>
                <a:latin typeface="DejaVu Sans"/>
                <a:cs typeface="DejaVu Sans"/>
              </a:rPr>
              <a:t>BRIEF</a:t>
            </a:r>
            <a:endParaRPr sz="2400">
              <a:latin typeface="DejaVu Sans"/>
              <a:cs typeface="DejaVu San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919412" y="2895218"/>
            <a:ext cx="9525" cy="1434465"/>
          </a:xfrm>
          <a:custGeom>
            <a:avLst/>
            <a:gdLst/>
            <a:ahLst/>
            <a:cxnLst/>
            <a:rect l="l" t="t" r="r" b="b"/>
            <a:pathLst>
              <a:path w="9525" h="1434464">
                <a:moveTo>
                  <a:pt x="9525" y="0"/>
                </a:moveTo>
                <a:lnTo>
                  <a:pt x="0" y="0"/>
                </a:lnTo>
                <a:lnTo>
                  <a:pt x="0" y="1434338"/>
                </a:lnTo>
                <a:lnTo>
                  <a:pt x="9525" y="1434338"/>
                </a:lnTo>
                <a:lnTo>
                  <a:pt x="9525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101089" y="4873752"/>
            <a:ext cx="1651635" cy="6216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r">
              <a:lnSpc>
                <a:spcPts val="1985"/>
              </a:lnSpc>
              <a:spcBef>
                <a:spcPts val="100"/>
              </a:spcBef>
            </a:pPr>
            <a:r>
              <a:rPr sz="1800" spc="-25" dirty="0">
                <a:solidFill>
                  <a:srgbClr val="3F3F3F"/>
                </a:solidFill>
                <a:latin typeface="DejaVu Sans"/>
                <a:cs typeface="DejaVu Sans"/>
              </a:rPr>
              <a:t>THE</a:t>
            </a:r>
            <a:endParaRPr sz="1800">
              <a:latin typeface="DejaVu Sans"/>
              <a:cs typeface="DejaVu Sans"/>
            </a:endParaRPr>
          </a:p>
          <a:p>
            <a:pPr marL="12700">
              <a:lnSpc>
                <a:spcPts val="2705"/>
              </a:lnSpc>
            </a:pPr>
            <a:r>
              <a:rPr sz="2400" b="1" spc="-155" dirty="0">
                <a:solidFill>
                  <a:srgbClr val="1FE2D7"/>
                </a:solidFill>
                <a:latin typeface="DejaVu Sans"/>
                <a:cs typeface="DejaVu Sans"/>
              </a:rPr>
              <a:t>OBJECTIVE</a:t>
            </a:r>
            <a:endParaRPr sz="2400">
              <a:latin typeface="DejaVu Sans"/>
              <a:cs typeface="DejaVu San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919412" y="4712589"/>
            <a:ext cx="9525" cy="1560830"/>
          </a:xfrm>
          <a:custGeom>
            <a:avLst/>
            <a:gdLst/>
            <a:ahLst/>
            <a:cxnLst/>
            <a:rect l="l" t="t" r="r" b="b"/>
            <a:pathLst>
              <a:path w="9525" h="1560829">
                <a:moveTo>
                  <a:pt x="9525" y="0"/>
                </a:moveTo>
                <a:lnTo>
                  <a:pt x="0" y="0"/>
                </a:lnTo>
                <a:lnTo>
                  <a:pt x="0" y="1560830"/>
                </a:lnTo>
                <a:lnTo>
                  <a:pt x="9525" y="1560830"/>
                </a:lnTo>
                <a:lnTo>
                  <a:pt x="9525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3193288" y="4789982"/>
            <a:ext cx="4122420" cy="1306195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sz="1600" spc="-125" dirty="0">
                <a:solidFill>
                  <a:srgbClr val="252525"/>
                </a:solidFill>
                <a:latin typeface="DejaVu Sans"/>
                <a:cs typeface="DejaVu Sans"/>
              </a:rPr>
              <a:t>Use</a:t>
            </a:r>
            <a:r>
              <a:rPr sz="1600" spc="35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160" dirty="0">
                <a:solidFill>
                  <a:srgbClr val="252525"/>
                </a:solidFill>
                <a:latin typeface="DejaVu Sans"/>
                <a:cs typeface="DejaVu Sans"/>
              </a:rPr>
              <a:t>Tableau</a:t>
            </a:r>
            <a:r>
              <a:rPr sz="1600" spc="35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140" dirty="0">
                <a:solidFill>
                  <a:srgbClr val="252525"/>
                </a:solidFill>
                <a:latin typeface="DejaVu Sans"/>
                <a:cs typeface="DejaVu Sans"/>
              </a:rPr>
              <a:t>Desktop</a:t>
            </a:r>
            <a:r>
              <a:rPr sz="1600" spc="30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25" dirty="0">
                <a:solidFill>
                  <a:srgbClr val="252525"/>
                </a:solidFill>
                <a:latin typeface="DejaVu Sans"/>
                <a:cs typeface="DejaVu Sans"/>
              </a:rPr>
              <a:t>to:</a:t>
            </a:r>
            <a:endParaRPr sz="1600">
              <a:latin typeface="DejaVu Sans"/>
              <a:cs typeface="DejaVu Sans"/>
            </a:endParaRPr>
          </a:p>
          <a:p>
            <a:pPr marL="298450" indent="-286385">
              <a:lnSpc>
                <a:spcPct val="100000"/>
              </a:lnSpc>
              <a:spcBef>
                <a:spcPts val="600"/>
              </a:spcBef>
              <a:buChar char="•"/>
              <a:tabLst>
                <a:tab pos="298450" algn="l"/>
                <a:tab pos="299085" algn="l"/>
              </a:tabLst>
            </a:pPr>
            <a:r>
              <a:rPr sz="1600" spc="-130" dirty="0">
                <a:solidFill>
                  <a:srgbClr val="252525"/>
                </a:solidFill>
                <a:latin typeface="DejaVu Sans"/>
                <a:cs typeface="DejaVu Sans"/>
              </a:rPr>
              <a:t>Design</a:t>
            </a:r>
            <a:r>
              <a:rPr sz="1600" spc="15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160" dirty="0">
                <a:solidFill>
                  <a:srgbClr val="252525"/>
                </a:solidFill>
                <a:latin typeface="DejaVu Sans"/>
                <a:cs typeface="DejaVu Sans"/>
              </a:rPr>
              <a:t>and</a:t>
            </a:r>
            <a:r>
              <a:rPr sz="1600" spc="40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140" dirty="0">
                <a:solidFill>
                  <a:srgbClr val="252525"/>
                </a:solidFill>
                <a:latin typeface="DejaVu Sans"/>
                <a:cs typeface="DejaVu Sans"/>
              </a:rPr>
              <a:t>create</a:t>
            </a:r>
            <a:r>
              <a:rPr sz="1600" spc="35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210" dirty="0">
                <a:solidFill>
                  <a:srgbClr val="252525"/>
                </a:solidFill>
                <a:latin typeface="DejaVu Sans"/>
                <a:cs typeface="DejaVu Sans"/>
              </a:rPr>
              <a:t>a</a:t>
            </a:r>
            <a:r>
              <a:rPr sz="1600" spc="40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140" dirty="0">
                <a:solidFill>
                  <a:srgbClr val="252525"/>
                </a:solidFill>
                <a:latin typeface="DejaVu Sans"/>
                <a:cs typeface="DejaVu Sans"/>
              </a:rPr>
              <a:t>visual</a:t>
            </a:r>
            <a:r>
              <a:rPr sz="1600" spc="15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35" dirty="0">
                <a:solidFill>
                  <a:srgbClr val="252525"/>
                </a:solidFill>
                <a:latin typeface="DejaVu Sans"/>
                <a:cs typeface="DejaVu Sans"/>
              </a:rPr>
              <a:t>dashboard</a:t>
            </a:r>
            <a:endParaRPr sz="1600">
              <a:latin typeface="DejaVu Sans"/>
              <a:cs typeface="DejaVu Sans"/>
            </a:endParaRPr>
          </a:p>
          <a:p>
            <a:pPr marL="298450" indent="-286385">
              <a:lnSpc>
                <a:spcPct val="100000"/>
              </a:lnSpc>
              <a:spcBef>
                <a:spcPts val="600"/>
              </a:spcBef>
              <a:buChar char="•"/>
              <a:tabLst>
                <a:tab pos="298450" algn="l"/>
                <a:tab pos="299085" algn="l"/>
              </a:tabLst>
            </a:pPr>
            <a:r>
              <a:rPr sz="1600" spc="-135" dirty="0">
                <a:solidFill>
                  <a:srgbClr val="252525"/>
                </a:solidFill>
                <a:latin typeface="DejaVu Sans"/>
                <a:cs typeface="DejaVu Sans"/>
              </a:rPr>
              <a:t>Enable</a:t>
            </a:r>
            <a:r>
              <a:rPr sz="1600" spc="20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170" dirty="0">
                <a:solidFill>
                  <a:srgbClr val="252525"/>
                </a:solidFill>
                <a:latin typeface="DejaVu Sans"/>
                <a:cs typeface="DejaVu Sans"/>
              </a:rPr>
              <a:t>dynamic</a:t>
            </a:r>
            <a:r>
              <a:rPr sz="1600" spc="15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105" dirty="0">
                <a:solidFill>
                  <a:srgbClr val="252525"/>
                </a:solidFill>
                <a:latin typeface="DejaVu Sans"/>
                <a:cs typeface="DejaVu Sans"/>
              </a:rPr>
              <a:t>drilldown</a:t>
            </a:r>
            <a:r>
              <a:rPr sz="1600" spc="10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85" dirty="0">
                <a:solidFill>
                  <a:srgbClr val="252525"/>
                </a:solidFill>
                <a:latin typeface="DejaVu Sans"/>
                <a:cs typeface="DejaVu Sans"/>
              </a:rPr>
              <a:t>with</a:t>
            </a:r>
            <a:r>
              <a:rPr sz="1600" spc="30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125" dirty="0">
                <a:solidFill>
                  <a:srgbClr val="252525"/>
                </a:solidFill>
                <a:latin typeface="DejaVu Sans"/>
                <a:cs typeface="DejaVu Sans"/>
              </a:rPr>
              <a:t>action</a:t>
            </a:r>
            <a:r>
              <a:rPr sz="1600" spc="10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155" dirty="0">
                <a:solidFill>
                  <a:srgbClr val="252525"/>
                </a:solidFill>
                <a:latin typeface="DejaVu Sans"/>
                <a:cs typeface="DejaVu Sans"/>
              </a:rPr>
              <a:t>filters</a:t>
            </a:r>
            <a:endParaRPr sz="1600">
              <a:latin typeface="DejaVu Sans"/>
              <a:cs typeface="DejaVu Sans"/>
            </a:endParaRPr>
          </a:p>
          <a:p>
            <a:pPr marL="298450" indent="-286385">
              <a:lnSpc>
                <a:spcPct val="100000"/>
              </a:lnSpc>
              <a:spcBef>
                <a:spcPts val="600"/>
              </a:spcBef>
              <a:buChar char="•"/>
              <a:tabLst>
                <a:tab pos="298450" algn="l"/>
                <a:tab pos="299085" algn="l"/>
              </a:tabLst>
            </a:pPr>
            <a:r>
              <a:rPr sz="1600" spc="-130" dirty="0">
                <a:solidFill>
                  <a:srgbClr val="252525"/>
                </a:solidFill>
                <a:latin typeface="DejaVu Sans"/>
                <a:cs typeface="DejaVu Sans"/>
              </a:rPr>
              <a:t>Format</a:t>
            </a:r>
            <a:r>
              <a:rPr sz="1600" spc="5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120" dirty="0">
                <a:solidFill>
                  <a:srgbClr val="252525"/>
                </a:solidFill>
                <a:latin typeface="DejaVu Sans"/>
                <a:cs typeface="DejaVu Sans"/>
              </a:rPr>
              <a:t>your</a:t>
            </a:r>
            <a:r>
              <a:rPr sz="1600" spc="5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150" dirty="0">
                <a:solidFill>
                  <a:srgbClr val="252525"/>
                </a:solidFill>
                <a:latin typeface="DejaVu Sans"/>
                <a:cs typeface="DejaVu Sans"/>
              </a:rPr>
              <a:t>dashboard</a:t>
            </a:r>
            <a:r>
              <a:rPr sz="1600" spc="20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35" dirty="0">
                <a:solidFill>
                  <a:srgbClr val="252525"/>
                </a:solidFill>
                <a:latin typeface="DejaVu Sans"/>
                <a:cs typeface="DejaVu Sans"/>
              </a:rPr>
              <a:t>for</a:t>
            </a:r>
            <a:r>
              <a:rPr sz="1600" spc="20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145" dirty="0">
                <a:solidFill>
                  <a:srgbClr val="252525"/>
                </a:solidFill>
                <a:latin typeface="DejaVu Sans"/>
                <a:cs typeface="DejaVu Sans"/>
              </a:rPr>
              <a:t>mobile</a:t>
            </a:r>
            <a:r>
              <a:rPr sz="1600" spc="20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10" dirty="0">
                <a:solidFill>
                  <a:srgbClr val="252525"/>
                </a:solidFill>
                <a:latin typeface="DejaVu Sans"/>
                <a:cs typeface="DejaVu Sans"/>
              </a:rPr>
              <a:t>access</a:t>
            </a:r>
            <a:endParaRPr sz="1600">
              <a:latin typeface="DejaVu Sans"/>
              <a:cs typeface="DejaVu Sans"/>
            </a:endParaRPr>
          </a:p>
        </p:txBody>
      </p:sp>
      <p:pic>
        <p:nvPicPr>
          <p:cNvPr id="13" name="object 1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003341" y="5176476"/>
            <a:ext cx="3388848" cy="887438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87930">
              <a:lnSpc>
                <a:spcPct val="100000"/>
              </a:lnSpc>
              <a:spcBef>
                <a:spcPts val="95"/>
              </a:spcBef>
            </a:pPr>
            <a:r>
              <a:rPr b="1" spc="-415" dirty="0">
                <a:latin typeface="DejaVu Sans"/>
                <a:cs typeface="DejaVu Sans"/>
              </a:rPr>
              <a:t>The</a:t>
            </a:r>
            <a:r>
              <a:rPr spc="-160" dirty="0"/>
              <a:t> </a:t>
            </a:r>
            <a:r>
              <a:rPr b="1" spc="-475" dirty="0">
                <a:latin typeface="DejaVu Sans"/>
                <a:cs typeface="DejaVu Sans"/>
              </a:rPr>
              <a:t>Tableau</a:t>
            </a:r>
            <a:r>
              <a:rPr spc="-155" dirty="0"/>
              <a:t> </a:t>
            </a:r>
            <a:r>
              <a:rPr b="1" spc="-420" dirty="0">
                <a:latin typeface="DejaVu Sans"/>
                <a:cs typeface="DejaVu Sans"/>
              </a:rPr>
              <a:t>Desktop</a:t>
            </a:r>
            <a:r>
              <a:rPr spc="-145" dirty="0"/>
              <a:t> </a:t>
            </a:r>
            <a:r>
              <a:rPr b="1" spc="-450" dirty="0">
                <a:latin typeface="DejaVu Sans"/>
                <a:cs typeface="DejaVu Sans"/>
              </a:rPr>
              <a:t>Interface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5646" y="830579"/>
            <a:ext cx="11760708" cy="45720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3515105" y="1591788"/>
            <a:ext cx="7985125" cy="4203065"/>
            <a:chOff x="3515105" y="1591788"/>
            <a:chExt cx="7985125" cy="4203065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27962" y="1591788"/>
              <a:ext cx="7053872" cy="418422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39412" y="1603247"/>
              <a:ext cx="6984491" cy="411479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392930" y="5516118"/>
              <a:ext cx="721601" cy="278206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4427093" y="5549912"/>
              <a:ext cx="624840" cy="181610"/>
            </a:xfrm>
            <a:custGeom>
              <a:avLst/>
              <a:gdLst/>
              <a:ahLst/>
              <a:cxnLst/>
              <a:rect l="l" t="t" r="r" b="b"/>
              <a:pathLst>
                <a:path w="624839" h="181610">
                  <a:moveTo>
                    <a:pt x="624332" y="25768"/>
                  </a:moveTo>
                  <a:lnTo>
                    <a:pt x="598932" y="25768"/>
                  </a:lnTo>
                  <a:lnTo>
                    <a:pt x="598932" y="155816"/>
                  </a:lnTo>
                  <a:lnTo>
                    <a:pt x="624332" y="155816"/>
                  </a:lnTo>
                  <a:lnTo>
                    <a:pt x="624332" y="25768"/>
                  </a:lnTo>
                  <a:close/>
                </a:path>
                <a:path w="624839" h="181610">
                  <a:moveTo>
                    <a:pt x="624332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0" y="156210"/>
                  </a:lnTo>
                  <a:lnTo>
                    <a:pt x="0" y="181610"/>
                  </a:lnTo>
                  <a:lnTo>
                    <a:pt x="624332" y="181610"/>
                  </a:lnTo>
                  <a:lnTo>
                    <a:pt x="624332" y="156210"/>
                  </a:lnTo>
                  <a:lnTo>
                    <a:pt x="25400" y="156210"/>
                  </a:lnTo>
                  <a:lnTo>
                    <a:pt x="25400" y="25400"/>
                  </a:lnTo>
                  <a:lnTo>
                    <a:pt x="624332" y="25400"/>
                  </a:lnTo>
                  <a:lnTo>
                    <a:pt x="624332" y="0"/>
                  </a:lnTo>
                  <a:close/>
                </a:path>
              </a:pathLst>
            </a:custGeom>
            <a:solidFill>
              <a:srgbClr val="1FE2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024627" y="5516118"/>
              <a:ext cx="538022" cy="278206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5058791" y="5549912"/>
              <a:ext cx="440690" cy="181610"/>
            </a:xfrm>
            <a:custGeom>
              <a:avLst/>
              <a:gdLst/>
              <a:ahLst/>
              <a:cxnLst/>
              <a:rect l="l" t="t" r="r" b="b"/>
              <a:pathLst>
                <a:path w="440689" h="181610">
                  <a:moveTo>
                    <a:pt x="440690" y="25768"/>
                  </a:moveTo>
                  <a:lnTo>
                    <a:pt x="415290" y="25768"/>
                  </a:lnTo>
                  <a:lnTo>
                    <a:pt x="415290" y="155816"/>
                  </a:lnTo>
                  <a:lnTo>
                    <a:pt x="440690" y="155816"/>
                  </a:lnTo>
                  <a:lnTo>
                    <a:pt x="440690" y="25768"/>
                  </a:lnTo>
                  <a:close/>
                </a:path>
                <a:path w="440689" h="181610">
                  <a:moveTo>
                    <a:pt x="440690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0" y="156210"/>
                  </a:lnTo>
                  <a:lnTo>
                    <a:pt x="0" y="181610"/>
                  </a:lnTo>
                  <a:lnTo>
                    <a:pt x="440690" y="181610"/>
                  </a:lnTo>
                  <a:lnTo>
                    <a:pt x="440690" y="156210"/>
                  </a:lnTo>
                  <a:lnTo>
                    <a:pt x="25400" y="156210"/>
                  </a:lnTo>
                  <a:lnTo>
                    <a:pt x="25400" y="25400"/>
                  </a:lnTo>
                  <a:lnTo>
                    <a:pt x="440690" y="25400"/>
                  </a:lnTo>
                  <a:lnTo>
                    <a:pt x="440690" y="0"/>
                  </a:lnTo>
                  <a:close/>
                </a:path>
              </a:pathLst>
            </a:custGeom>
            <a:solidFill>
              <a:srgbClr val="1FE2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816345" y="5516118"/>
              <a:ext cx="5683758" cy="278206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5850509" y="5549912"/>
              <a:ext cx="5586730" cy="181610"/>
            </a:xfrm>
            <a:custGeom>
              <a:avLst/>
              <a:gdLst/>
              <a:ahLst/>
              <a:cxnLst/>
              <a:rect l="l" t="t" r="r" b="b"/>
              <a:pathLst>
                <a:path w="5586730" h="181610">
                  <a:moveTo>
                    <a:pt x="5586476" y="25768"/>
                  </a:moveTo>
                  <a:lnTo>
                    <a:pt x="5561076" y="25768"/>
                  </a:lnTo>
                  <a:lnTo>
                    <a:pt x="5561076" y="155816"/>
                  </a:lnTo>
                  <a:lnTo>
                    <a:pt x="5586476" y="155816"/>
                  </a:lnTo>
                  <a:lnTo>
                    <a:pt x="5586476" y="25768"/>
                  </a:lnTo>
                  <a:close/>
                </a:path>
                <a:path w="5586730" h="181610">
                  <a:moveTo>
                    <a:pt x="5586476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0" y="156210"/>
                  </a:lnTo>
                  <a:lnTo>
                    <a:pt x="0" y="181610"/>
                  </a:lnTo>
                  <a:lnTo>
                    <a:pt x="5586476" y="181610"/>
                  </a:lnTo>
                  <a:lnTo>
                    <a:pt x="5586476" y="156210"/>
                  </a:lnTo>
                  <a:lnTo>
                    <a:pt x="25400" y="156210"/>
                  </a:lnTo>
                  <a:lnTo>
                    <a:pt x="25400" y="25400"/>
                  </a:lnTo>
                  <a:lnTo>
                    <a:pt x="5586476" y="25400"/>
                  </a:lnTo>
                  <a:lnTo>
                    <a:pt x="5586476" y="0"/>
                  </a:lnTo>
                  <a:close/>
                </a:path>
              </a:pathLst>
            </a:custGeom>
            <a:solidFill>
              <a:srgbClr val="1FE2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549952" y="4824734"/>
              <a:ext cx="621467" cy="617134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561588" y="4836413"/>
              <a:ext cx="551687" cy="547115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515105" y="4789970"/>
              <a:ext cx="674420" cy="682713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3549269" y="4823472"/>
              <a:ext cx="577215" cy="585470"/>
            </a:xfrm>
            <a:custGeom>
              <a:avLst/>
              <a:gdLst/>
              <a:ahLst/>
              <a:cxnLst/>
              <a:rect l="l" t="t" r="r" b="b"/>
              <a:pathLst>
                <a:path w="577214" h="585470">
                  <a:moveTo>
                    <a:pt x="577088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0" y="560070"/>
                  </a:lnTo>
                  <a:lnTo>
                    <a:pt x="0" y="585470"/>
                  </a:lnTo>
                  <a:lnTo>
                    <a:pt x="577088" y="585470"/>
                  </a:lnTo>
                  <a:lnTo>
                    <a:pt x="577088" y="560692"/>
                  </a:lnTo>
                  <a:lnTo>
                    <a:pt x="577088" y="560070"/>
                  </a:lnTo>
                  <a:lnTo>
                    <a:pt x="577088" y="26022"/>
                  </a:lnTo>
                  <a:lnTo>
                    <a:pt x="551688" y="26022"/>
                  </a:lnTo>
                  <a:lnTo>
                    <a:pt x="551688" y="560070"/>
                  </a:lnTo>
                  <a:lnTo>
                    <a:pt x="25400" y="560070"/>
                  </a:lnTo>
                  <a:lnTo>
                    <a:pt x="25400" y="25400"/>
                  </a:lnTo>
                  <a:lnTo>
                    <a:pt x="577088" y="25400"/>
                  </a:lnTo>
                  <a:lnTo>
                    <a:pt x="577088" y="0"/>
                  </a:lnTo>
                  <a:close/>
                </a:path>
              </a:pathLst>
            </a:custGeom>
            <a:solidFill>
              <a:srgbClr val="1FE2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549952" y="4051320"/>
              <a:ext cx="621467" cy="617864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561588" y="4062983"/>
              <a:ext cx="551687" cy="547877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515105" y="4026458"/>
              <a:ext cx="674420" cy="683463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3549269" y="4060202"/>
              <a:ext cx="1802764" cy="1442085"/>
            </a:xfrm>
            <a:custGeom>
              <a:avLst/>
              <a:gdLst/>
              <a:ahLst/>
              <a:cxnLst/>
              <a:rect l="l" t="t" r="r" b="b"/>
              <a:pathLst>
                <a:path w="1802764" h="1442085">
                  <a:moveTo>
                    <a:pt x="577088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0" y="561340"/>
                  </a:lnTo>
                  <a:lnTo>
                    <a:pt x="0" y="586740"/>
                  </a:lnTo>
                  <a:lnTo>
                    <a:pt x="577088" y="586740"/>
                  </a:lnTo>
                  <a:lnTo>
                    <a:pt x="577088" y="561340"/>
                  </a:lnTo>
                  <a:lnTo>
                    <a:pt x="25400" y="561340"/>
                  </a:lnTo>
                  <a:lnTo>
                    <a:pt x="25400" y="25400"/>
                  </a:lnTo>
                  <a:lnTo>
                    <a:pt x="577088" y="25400"/>
                  </a:lnTo>
                  <a:lnTo>
                    <a:pt x="577088" y="0"/>
                  </a:lnTo>
                  <a:close/>
                </a:path>
                <a:path w="1802764" h="1442085">
                  <a:moveTo>
                    <a:pt x="1802511" y="1364094"/>
                  </a:moveTo>
                  <a:lnTo>
                    <a:pt x="1777123" y="1365148"/>
                  </a:lnTo>
                  <a:lnTo>
                    <a:pt x="1777034" y="1362951"/>
                  </a:lnTo>
                  <a:lnTo>
                    <a:pt x="1776984" y="1361681"/>
                  </a:lnTo>
                  <a:lnTo>
                    <a:pt x="1774659" y="1323454"/>
                  </a:lnTo>
                  <a:lnTo>
                    <a:pt x="1774571" y="1321803"/>
                  </a:lnTo>
                  <a:lnTo>
                    <a:pt x="1771446" y="1284211"/>
                  </a:lnTo>
                  <a:lnTo>
                    <a:pt x="1771269" y="1282052"/>
                  </a:lnTo>
                  <a:lnTo>
                    <a:pt x="1767154" y="1245222"/>
                  </a:lnTo>
                  <a:lnTo>
                    <a:pt x="1766824" y="1242174"/>
                  </a:lnTo>
                  <a:lnTo>
                    <a:pt x="1760982" y="1202423"/>
                  </a:lnTo>
                  <a:lnTo>
                    <a:pt x="1753362" y="1162672"/>
                  </a:lnTo>
                  <a:lnTo>
                    <a:pt x="1743710" y="1123302"/>
                  </a:lnTo>
                  <a:lnTo>
                    <a:pt x="1737995" y="1103490"/>
                  </a:lnTo>
                  <a:lnTo>
                    <a:pt x="1734261" y="1091679"/>
                  </a:lnTo>
                  <a:lnTo>
                    <a:pt x="1731772" y="1083805"/>
                  </a:lnTo>
                  <a:lnTo>
                    <a:pt x="1727860" y="1072883"/>
                  </a:lnTo>
                  <a:lnTo>
                    <a:pt x="1724787" y="1064247"/>
                  </a:lnTo>
                  <a:lnTo>
                    <a:pt x="1720824" y="1054087"/>
                  </a:lnTo>
                  <a:lnTo>
                    <a:pt x="1717167" y="1044689"/>
                  </a:lnTo>
                  <a:lnTo>
                    <a:pt x="1713166" y="1035418"/>
                  </a:lnTo>
                  <a:lnTo>
                    <a:pt x="1708785" y="1025258"/>
                  </a:lnTo>
                  <a:lnTo>
                    <a:pt x="1704771" y="1016749"/>
                  </a:lnTo>
                  <a:lnTo>
                    <a:pt x="1699641" y="1005827"/>
                  </a:lnTo>
                  <a:lnTo>
                    <a:pt x="1689735" y="986523"/>
                  </a:lnTo>
                  <a:lnTo>
                    <a:pt x="1667256" y="948042"/>
                  </a:lnTo>
                  <a:lnTo>
                    <a:pt x="1641221" y="910196"/>
                  </a:lnTo>
                  <a:lnTo>
                    <a:pt x="1611249" y="872604"/>
                  </a:lnTo>
                  <a:lnTo>
                    <a:pt x="1609890" y="871080"/>
                  </a:lnTo>
                  <a:lnTo>
                    <a:pt x="1594866" y="854062"/>
                  </a:lnTo>
                  <a:lnTo>
                    <a:pt x="1577200" y="835520"/>
                  </a:lnTo>
                  <a:lnTo>
                    <a:pt x="1559318" y="817994"/>
                  </a:lnTo>
                  <a:lnTo>
                    <a:pt x="1558544" y="817232"/>
                  </a:lnTo>
                  <a:lnTo>
                    <a:pt x="1538732" y="799071"/>
                  </a:lnTo>
                  <a:lnTo>
                    <a:pt x="1517904" y="781037"/>
                  </a:lnTo>
                  <a:lnTo>
                    <a:pt x="1496060" y="763257"/>
                  </a:lnTo>
                  <a:lnTo>
                    <a:pt x="1476679" y="748271"/>
                  </a:lnTo>
                  <a:lnTo>
                    <a:pt x="1473073" y="745477"/>
                  </a:lnTo>
                  <a:lnTo>
                    <a:pt x="1453654" y="731126"/>
                  </a:lnTo>
                  <a:lnTo>
                    <a:pt x="1449197" y="727824"/>
                  </a:lnTo>
                  <a:lnTo>
                    <a:pt x="1424305" y="710298"/>
                  </a:lnTo>
                  <a:lnTo>
                    <a:pt x="1371854" y="675627"/>
                  </a:lnTo>
                  <a:lnTo>
                    <a:pt x="1316101" y="641337"/>
                  </a:lnTo>
                  <a:lnTo>
                    <a:pt x="1266672" y="612889"/>
                  </a:lnTo>
                  <a:lnTo>
                    <a:pt x="1257300" y="607555"/>
                  </a:lnTo>
                  <a:lnTo>
                    <a:pt x="1226693" y="590664"/>
                  </a:lnTo>
                  <a:lnTo>
                    <a:pt x="1195578" y="573900"/>
                  </a:lnTo>
                  <a:lnTo>
                    <a:pt x="1175207" y="563232"/>
                  </a:lnTo>
                  <a:lnTo>
                    <a:pt x="1163828" y="557263"/>
                  </a:lnTo>
                  <a:lnTo>
                    <a:pt x="1065022" y="507606"/>
                  </a:lnTo>
                  <a:lnTo>
                    <a:pt x="996569" y="474840"/>
                  </a:lnTo>
                  <a:lnTo>
                    <a:pt x="926592" y="442201"/>
                  </a:lnTo>
                  <a:lnTo>
                    <a:pt x="834618" y="400672"/>
                  </a:lnTo>
                  <a:lnTo>
                    <a:pt x="577088" y="288048"/>
                  </a:lnTo>
                  <a:lnTo>
                    <a:pt x="577088" y="25768"/>
                  </a:lnTo>
                  <a:lnTo>
                    <a:pt x="551688" y="25768"/>
                  </a:lnTo>
                  <a:lnTo>
                    <a:pt x="551688" y="302653"/>
                  </a:lnTo>
                  <a:lnTo>
                    <a:pt x="550926" y="304406"/>
                  </a:lnTo>
                  <a:lnTo>
                    <a:pt x="551688" y="304749"/>
                  </a:lnTo>
                  <a:lnTo>
                    <a:pt x="551688" y="561200"/>
                  </a:lnTo>
                  <a:lnTo>
                    <a:pt x="577088" y="561200"/>
                  </a:lnTo>
                  <a:lnTo>
                    <a:pt x="577088" y="315798"/>
                  </a:lnTo>
                  <a:lnTo>
                    <a:pt x="772414" y="400799"/>
                  </a:lnTo>
                  <a:lnTo>
                    <a:pt x="772287" y="400672"/>
                  </a:lnTo>
                  <a:lnTo>
                    <a:pt x="844804" y="433057"/>
                  </a:lnTo>
                  <a:lnTo>
                    <a:pt x="844677" y="432930"/>
                  </a:lnTo>
                  <a:lnTo>
                    <a:pt x="916051" y="465315"/>
                  </a:lnTo>
                  <a:lnTo>
                    <a:pt x="915924" y="465315"/>
                  </a:lnTo>
                  <a:lnTo>
                    <a:pt x="985901" y="497827"/>
                  </a:lnTo>
                  <a:lnTo>
                    <a:pt x="985774" y="497827"/>
                  </a:lnTo>
                  <a:lnTo>
                    <a:pt x="1053973" y="530466"/>
                  </a:lnTo>
                  <a:lnTo>
                    <a:pt x="1053719" y="530466"/>
                  </a:lnTo>
                  <a:lnTo>
                    <a:pt x="1120013" y="563359"/>
                  </a:lnTo>
                  <a:lnTo>
                    <a:pt x="1119886" y="563232"/>
                  </a:lnTo>
                  <a:lnTo>
                    <a:pt x="1183767" y="596379"/>
                  </a:lnTo>
                  <a:lnTo>
                    <a:pt x="1183640" y="596379"/>
                  </a:lnTo>
                  <a:lnTo>
                    <a:pt x="1214628" y="613016"/>
                  </a:lnTo>
                  <a:lnTo>
                    <a:pt x="1214501" y="612889"/>
                  </a:lnTo>
                  <a:lnTo>
                    <a:pt x="1244854" y="629653"/>
                  </a:lnTo>
                  <a:lnTo>
                    <a:pt x="1244727" y="629653"/>
                  </a:lnTo>
                  <a:lnTo>
                    <a:pt x="1274445" y="646417"/>
                  </a:lnTo>
                  <a:lnTo>
                    <a:pt x="1274318" y="646417"/>
                  </a:lnTo>
                  <a:lnTo>
                    <a:pt x="1303274" y="663308"/>
                  </a:lnTo>
                  <a:lnTo>
                    <a:pt x="1303020" y="663181"/>
                  </a:lnTo>
                  <a:lnTo>
                    <a:pt x="1303223" y="663308"/>
                  </a:lnTo>
                  <a:lnTo>
                    <a:pt x="1331214" y="680072"/>
                  </a:lnTo>
                  <a:lnTo>
                    <a:pt x="1330960" y="679945"/>
                  </a:lnTo>
                  <a:lnTo>
                    <a:pt x="1331150" y="680072"/>
                  </a:lnTo>
                  <a:lnTo>
                    <a:pt x="1358265" y="697090"/>
                  </a:lnTo>
                  <a:lnTo>
                    <a:pt x="1358138" y="697090"/>
                  </a:lnTo>
                  <a:lnTo>
                    <a:pt x="1384681" y="714235"/>
                  </a:lnTo>
                  <a:lnTo>
                    <a:pt x="1384427" y="714108"/>
                  </a:lnTo>
                  <a:lnTo>
                    <a:pt x="1384604" y="714235"/>
                  </a:lnTo>
                  <a:lnTo>
                    <a:pt x="1409954" y="731253"/>
                  </a:lnTo>
                  <a:lnTo>
                    <a:pt x="1409827" y="731126"/>
                  </a:lnTo>
                  <a:lnTo>
                    <a:pt x="1434465" y="748525"/>
                  </a:lnTo>
                  <a:lnTo>
                    <a:pt x="1434211" y="748271"/>
                  </a:lnTo>
                  <a:lnTo>
                    <a:pt x="1457833" y="765797"/>
                  </a:lnTo>
                  <a:lnTo>
                    <a:pt x="1457579" y="765670"/>
                  </a:lnTo>
                  <a:lnTo>
                    <a:pt x="1457731" y="765797"/>
                  </a:lnTo>
                  <a:lnTo>
                    <a:pt x="1480312" y="783196"/>
                  </a:lnTo>
                  <a:lnTo>
                    <a:pt x="1480058" y="783069"/>
                  </a:lnTo>
                  <a:lnTo>
                    <a:pt x="1480210" y="783196"/>
                  </a:lnTo>
                  <a:lnTo>
                    <a:pt x="1501775" y="800595"/>
                  </a:lnTo>
                  <a:lnTo>
                    <a:pt x="1501394" y="800341"/>
                  </a:lnTo>
                  <a:lnTo>
                    <a:pt x="1501673" y="800595"/>
                  </a:lnTo>
                  <a:lnTo>
                    <a:pt x="1521968" y="818248"/>
                  </a:lnTo>
                  <a:lnTo>
                    <a:pt x="1541272" y="835901"/>
                  </a:lnTo>
                  <a:lnTo>
                    <a:pt x="1541018" y="835520"/>
                  </a:lnTo>
                  <a:lnTo>
                    <a:pt x="1559102" y="853351"/>
                  </a:lnTo>
                  <a:lnTo>
                    <a:pt x="1576197" y="871461"/>
                  </a:lnTo>
                  <a:lnTo>
                    <a:pt x="1575943" y="871080"/>
                  </a:lnTo>
                  <a:lnTo>
                    <a:pt x="1592199" y="889368"/>
                  </a:lnTo>
                  <a:lnTo>
                    <a:pt x="1591818" y="888987"/>
                  </a:lnTo>
                  <a:lnTo>
                    <a:pt x="1592122" y="889368"/>
                  </a:lnTo>
                  <a:lnTo>
                    <a:pt x="1607058" y="907402"/>
                  </a:lnTo>
                  <a:lnTo>
                    <a:pt x="1606677" y="907021"/>
                  </a:lnTo>
                  <a:lnTo>
                    <a:pt x="1606969" y="907402"/>
                  </a:lnTo>
                  <a:lnTo>
                    <a:pt x="1620901" y="925436"/>
                  </a:lnTo>
                  <a:lnTo>
                    <a:pt x="1620647" y="925182"/>
                  </a:lnTo>
                  <a:lnTo>
                    <a:pt x="1620824" y="925436"/>
                  </a:lnTo>
                  <a:lnTo>
                    <a:pt x="1633829" y="943559"/>
                  </a:lnTo>
                  <a:lnTo>
                    <a:pt x="1645666" y="961504"/>
                  </a:lnTo>
                  <a:lnTo>
                    <a:pt x="1645894" y="961885"/>
                  </a:lnTo>
                  <a:lnTo>
                    <a:pt x="1657096" y="980300"/>
                  </a:lnTo>
                  <a:lnTo>
                    <a:pt x="1656842" y="979919"/>
                  </a:lnTo>
                  <a:lnTo>
                    <a:pt x="1657057" y="980300"/>
                  </a:lnTo>
                  <a:lnTo>
                    <a:pt x="1667510" y="998715"/>
                  </a:lnTo>
                  <a:lnTo>
                    <a:pt x="1667256" y="998334"/>
                  </a:lnTo>
                  <a:lnTo>
                    <a:pt x="1667446" y="998715"/>
                  </a:lnTo>
                  <a:lnTo>
                    <a:pt x="1676908" y="1017257"/>
                  </a:lnTo>
                  <a:lnTo>
                    <a:pt x="1676781" y="1016749"/>
                  </a:lnTo>
                  <a:lnTo>
                    <a:pt x="1685671" y="1035799"/>
                  </a:lnTo>
                  <a:lnTo>
                    <a:pt x="1685544" y="1035418"/>
                  </a:lnTo>
                  <a:lnTo>
                    <a:pt x="1693672" y="1054468"/>
                  </a:lnTo>
                  <a:lnTo>
                    <a:pt x="1693545" y="1054087"/>
                  </a:lnTo>
                  <a:lnTo>
                    <a:pt x="1701038" y="1073264"/>
                  </a:lnTo>
                  <a:lnTo>
                    <a:pt x="1707642" y="1092060"/>
                  </a:lnTo>
                  <a:lnTo>
                    <a:pt x="1707642" y="1091679"/>
                  </a:lnTo>
                  <a:lnTo>
                    <a:pt x="1713611" y="1110729"/>
                  </a:lnTo>
                  <a:lnTo>
                    <a:pt x="1713712" y="1111110"/>
                  </a:lnTo>
                  <a:lnTo>
                    <a:pt x="1719300" y="1129957"/>
                  </a:lnTo>
                  <a:lnTo>
                    <a:pt x="1728571" y="1168285"/>
                  </a:lnTo>
                  <a:lnTo>
                    <a:pt x="1735836" y="1206360"/>
                  </a:lnTo>
                  <a:lnTo>
                    <a:pt x="1735924" y="1206995"/>
                  </a:lnTo>
                  <a:lnTo>
                    <a:pt x="1741678" y="1245603"/>
                  </a:lnTo>
                  <a:lnTo>
                    <a:pt x="1741678" y="1245222"/>
                  </a:lnTo>
                  <a:lnTo>
                    <a:pt x="1745996" y="1284592"/>
                  </a:lnTo>
                  <a:lnTo>
                    <a:pt x="1745996" y="1284211"/>
                  </a:lnTo>
                  <a:lnTo>
                    <a:pt x="1749171" y="1323835"/>
                  </a:lnTo>
                  <a:lnTo>
                    <a:pt x="1749171" y="1323454"/>
                  </a:lnTo>
                  <a:lnTo>
                    <a:pt x="1751584" y="1363078"/>
                  </a:lnTo>
                  <a:lnTo>
                    <a:pt x="1751711" y="1366215"/>
                  </a:lnTo>
                  <a:lnTo>
                    <a:pt x="1726311" y="1367269"/>
                  </a:lnTo>
                  <a:lnTo>
                    <a:pt x="1767586" y="1441818"/>
                  </a:lnTo>
                  <a:lnTo>
                    <a:pt x="1802028" y="1365148"/>
                  </a:lnTo>
                  <a:lnTo>
                    <a:pt x="1802511" y="1364094"/>
                  </a:lnTo>
                  <a:close/>
                </a:path>
              </a:pathLst>
            </a:custGeom>
            <a:solidFill>
              <a:srgbClr val="1FE2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549952" y="3304560"/>
              <a:ext cx="621467" cy="617864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561588" y="3316224"/>
              <a:ext cx="551687" cy="547877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515105" y="3263696"/>
              <a:ext cx="674420" cy="683463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3549269" y="3298202"/>
              <a:ext cx="3278504" cy="2219960"/>
            </a:xfrm>
            <a:custGeom>
              <a:avLst/>
              <a:gdLst/>
              <a:ahLst/>
              <a:cxnLst/>
              <a:rect l="l" t="t" r="r" b="b"/>
              <a:pathLst>
                <a:path w="3278504" h="2219960">
                  <a:moveTo>
                    <a:pt x="3073298" y="1797418"/>
                  </a:moveTo>
                  <a:lnTo>
                    <a:pt x="3055366" y="1779384"/>
                  </a:lnTo>
                  <a:lnTo>
                    <a:pt x="3030347" y="1755381"/>
                  </a:lnTo>
                  <a:lnTo>
                    <a:pt x="3024035" y="1749666"/>
                  </a:lnTo>
                  <a:lnTo>
                    <a:pt x="3003296" y="1730870"/>
                  </a:lnTo>
                  <a:lnTo>
                    <a:pt x="2996158" y="1724647"/>
                  </a:lnTo>
                  <a:lnTo>
                    <a:pt x="2974213" y="1705470"/>
                  </a:lnTo>
                  <a:lnTo>
                    <a:pt x="2966466" y="1698993"/>
                  </a:lnTo>
                  <a:lnTo>
                    <a:pt x="2950705" y="1685785"/>
                  </a:lnTo>
                  <a:lnTo>
                    <a:pt x="2942971" y="1679308"/>
                  </a:lnTo>
                  <a:lnTo>
                    <a:pt x="2926461" y="1665973"/>
                  </a:lnTo>
                  <a:lnTo>
                    <a:pt x="2917304" y="1658734"/>
                  </a:lnTo>
                  <a:lnTo>
                    <a:pt x="2909443" y="1652511"/>
                  </a:lnTo>
                  <a:lnTo>
                    <a:pt x="2873629" y="1624825"/>
                  </a:lnTo>
                  <a:lnTo>
                    <a:pt x="2835275" y="1596377"/>
                  </a:lnTo>
                  <a:lnTo>
                    <a:pt x="2794508" y="1567040"/>
                  </a:lnTo>
                  <a:lnTo>
                    <a:pt x="2781033" y="1557642"/>
                  </a:lnTo>
                  <a:lnTo>
                    <a:pt x="2751201" y="1536814"/>
                  </a:lnTo>
                  <a:lnTo>
                    <a:pt x="2736227" y="1526654"/>
                  </a:lnTo>
                  <a:lnTo>
                    <a:pt x="2705354" y="1505699"/>
                  </a:lnTo>
                  <a:lnTo>
                    <a:pt x="2657094" y="1473822"/>
                  </a:lnTo>
                  <a:lnTo>
                    <a:pt x="2587447" y="1428864"/>
                  </a:lnTo>
                  <a:lnTo>
                    <a:pt x="2553843" y="1407401"/>
                  </a:lnTo>
                  <a:lnTo>
                    <a:pt x="2441702" y="1338186"/>
                  </a:lnTo>
                  <a:lnTo>
                    <a:pt x="2358212" y="1287894"/>
                  </a:lnTo>
                  <a:lnTo>
                    <a:pt x="2321687" y="1266050"/>
                  </a:lnTo>
                  <a:lnTo>
                    <a:pt x="2059813" y="1114412"/>
                  </a:lnTo>
                  <a:lnTo>
                    <a:pt x="1545717" y="829551"/>
                  </a:lnTo>
                  <a:lnTo>
                    <a:pt x="577088" y="312229"/>
                  </a:lnTo>
                  <a:lnTo>
                    <a:pt x="577088" y="25400"/>
                  </a:lnTo>
                  <a:lnTo>
                    <a:pt x="577088" y="25006"/>
                  </a:lnTo>
                  <a:lnTo>
                    <a:pt x="577088" y="0"/>
                  </a:lnTo>
                  <a:lnTo>
                    <a:pt x="551688" y="0"/>
                  </a:lnTo>
                  <a:lnTo>
                    <a:pt x="551688" y="25400"/>
                  </a:lnTo>
                  <a:lnTo>
                    <a:pt x="551688" y="560070"/>
                  </a:lnTo>
                  <a:lnTo>
                    <a:pt x="25400" y="560070"/>
                  </a:lnTo>
                  <a:lnTo>
                    <a:pt x="25400" y="25400"/>
                  </a:lnTo>
                  <a:lnTo>
                    <a:pt x="551688" y="25400"/>
                  </a:lnTo>
                  <a:lnTo>
                    <a:pt x="551688" y="0"/>
                  </a:lnTo>
                  <a:lnTo>
                    <a:pt x="0" y="0"/>
                  </a:lnTo>
                  <a:lnTo>
                    <a:pt x="0" y="25400"/>
                  </a:lnTo>
                  <a:lnTo>
                    <a:pt x="0" y="560070"/>
                  </a:lnTo>
                  <a:lnTo>
                    <a:pt x="0" y="585470"/>
                  </a:lnTo>
                  <a:lnTo>
                    <a:pt x="577088" y="585470"/>
                  </a:lnTo>
                  <a:lnTo>
                    <a:pt x="577088" y="560438"/>
                  </a:lnTo>
                  <a:lnTo>
                    <a:pt x="577088" y="560070"/>
                  </a:lnTo>
                  <a:lnTo>
                    <a:pt x="577088" y="340956"/>
                  </a:lnTo>
                  <a:lnTo>
                    <a:pt x="1533652" y="851903"/>
                  </a:lnTo>
                  <a:lnTo>
                    <a:pt x="1533525" y="851903"/>
                  </a:lnTo>
                  <a:lnTo>
                    <a:pt x="1977898" y="1097267"/>
                  </a:lnTo>
                  <a:lnTo>
                    <a:pt x="1977771" y="1097140"/>
                  </a:lnTo>
                  <a:lnTo>
                    <a:pt x="2115185" y="1175245"/>
                  </a:lnTo>
                  <a:lnTo>
                    <a:pt x="2115058" y="1175245"/>
                  </a:lnTo>
                  <a:lnTo>
                    <a:pt x="2308733" y="1288021"/>
                  </a:lnTo>
                  <a:lnTo>
                    <a:pt x="2308606" y="1287894"/>
                  </a:lnTo>
                  <a:lnTo>
                    <a:pt x="2485517" y="1394828"/>
                  </a:lnTo>
                  <a:lnTo>
                    <a:pt x="2485390" y="1394828"/>
                  </a:lnTo>
                  <a:lnTo>
                    <a:pt x="2540254" y="1428991"/>
                  </a:lnTo>
                  <a:lnTo>
                    <a:pt x="2540254" y="1428864"/>
                  </a:lnTo>
                  <a:lnTo>
                    <a:pt x="2643251" y="1495031"/>
                  </a:lnTo>
                  <a:lnTo>
                    <a:pt x="2643124" y="1495031"/>
                  </a:lnTo>
                  <a:lnTo>
                    <a:pt x="2691257" y="1526781"/>
                  </a:lnTo>
                  <a:lnTo>
                    <a:pt x="2691130" y="1526654"/>
                  </a:lnTo>
                  <a:lnTo>
                    <a:pt x="2736850" y="1557769"/>
                  </a:lnTo>
                  <a:lnTo>
                    <a:pt x="2736723" y="1557642"/>
                  </a:lnTo>
                  <a:lnTo>
                    <a:pt x="2779903" y="1587741"/>
                  </a:lnTo>
                  <a:lnTo>
                    <a:pt x="2779776" y="1587741"/>
                  </a:lnTo>
                  <a:lnTo>
                    <a:pt x="2800477" y="1602473"/>
                  </a:lnTo>
                  <a:lnTo>
                    <a:pt x="2800350" y="1602346"/>
                  </a:lnTo>
                  <a:lnTo>
                    <a:pt x="2820289" y="1616824"/>
                  </a:lnTo>
                  <a:lnTo>
                    <a:pt x="2820162" y="1616824"/>
                  </a:lnTo>
                  <a:lnTo>
                    <a:pt x="2839593" y="1631175"/>
                  </a:lnTo>
                  <a:lnTo>
                    <a:pt x="2839466" y="1631048"/>
                  </a:lnTo>
                  <a:lnTo>
                    <a:pt x="2858262" y="1645145"/>
                  </a:lnTo>
                  <a:lnTo>
                    <a:pt x="2858262" y="1645018"/>
                  </a:lnTo>
                  <a:lnTo>
                    <a:pt x="2876296" y="1658861"/>
                  </a:lnTo>
                  <a:lnTo>
                    <a:pt x="2876169" y="1658734"/>
                  </a:lnTo>
                  <a:lnTo>
                    <a:pt x="2893695" y="1672450"/>
                  </a:lnTo>
                  <a:lnTo>
                    <a:pt x="2910586" y="1685912"/>
                  </a:lnTo>
                  <a:lnTo>
                    <a:pt x="2910459" y="1685785"/>
                  </a:lnTo>
                  <a:lnTo>
                    <a:pt x="2926842" y="1699120"/>
                  </a:lnTo>
                  <a:lnTo>
                    <a:pt x="2957957" y="1724901"/>
                  </a:lnTo>
                  <a:lnTo>
                    <a:pt x="2957703" y="1724647"/>
                  </a:lnTo>
                  <a:lnTo>
                    <a:pt x="2986532" y="1749920"/>
                  </a:lnTo>
                  <a:lnTo>
                    <a:pt x="3013075" y="1774050"/>
                  </a:lnTo>
                  <a:lnTo>
                    <a:pt x="3012821" y="1773923"/>
                  </a:lnTo>
                  <a:lnTo>
                    <a:pt x="3012948" y="1774050"/>
                  </a:lnTo>
                  <a:lnTo>
                    <a:pt x="3037446" y="1797418"/>
                  </a:lnTo>
                  <a:lnTo>
                    <a:pt x="3073298" y="1797418"/>
                  </a:lnTo>
                  <a:close/>
                </a:path>
                <a:path w="3278504" h="2219960">
                  <a:moveTo>
                    <a:pt x="3278505" y="2141207"/>
                  </a:moveTo>
                  <a:lnTo>
                    <a:pt x="3252774" y="2142629"/>
                  </a:lnTo>
                  <a:lnTo>
                    <a:pt x="3251631" y="2127999"/>
                  </a:lnTo>
                  <a:lnTo>
                    <a:pt x="3251454" y="2125586"/>
                  </a:lnTo>
                  <a:lnTo>
                    <a:pt x="3249168" y="2109203"/>
                  </a:lnTo>
                  <a:lnTo>
                    <a:pt x="3246374" y="2092693"/>
                  </a:lnTo>
                  <a:lnTo>
                    <a:pt x="3243973" y="2081517"/>
                  </a:lnTo>
                  <a:lnTo>
                    <a:pt x="3242818" y="2076056"/>
                  </a:lnTo>
                  <a:lnTo>
                    <a:pt x="3240176" y="2065261"/>
                  </a:lnTo>
                  <a:lnTo>
                    <a:pt x="3238627" y="2058911"/>
                  </a:lnTo>
                  <a:lnTo>
                    <a:pt x="3233547" y="2041639"/>
                  </a:lnTo>
                  <a:lnTo>
                    <a:pt x="3212338" y="1987791"/>
                  </a:lnTo>
                  <a:lnTo>
                    <a:pt x="3192526" y="1949945"/>
                  </a:lnTo>
                  <a:lnTo>
                    <a:pt x="3167634" y="1910448"/>
                  </a:lnTo>
                  <a:lnTo>
                    <a:pt x="3163659" y="1904860"/>
                  </a:lnTo>
                  <a:lnTo>
                    <a:pt x="3153029" y="1889874"/>
                  </a:lnTo>
                  <a:lnTo>
                    <a:pt x="3148914" y="1884540"/>
                  </a:lnTo>
                  <a:lnTo>
                    <a:pt x="3136900" y="1868919"/>
                  </a:lnTo>
                  <a:lnTo>
                    <a:pt x="3119120" y="1847456"/>
                  </a:lnTo>
                  <a:lnTo>
                    <a:pt x="3114535" y="1842249"/>
                  </a:lnTo>
                  <a:lnTo>
                    <a:pt x="3099689" y="1825358"/>
                  </a:lnTo>
                  <a:lnTo>
                    <a:pt x="3078480" y="1802625"/>
                  </a:lnTo>
                  <a:lnTo>
                    <a:pt x="3073425" y="1797545"/>
                  </a:lnTo>
                  <a:lnTo>
                    <a:pt x="3037586" y="1797545"/>
                  </a:lnTo>
                  <a:lnTo>
                    <a:pt x="3037446" y="1797545"/>
                  </a:lnTo>
                  <a:lnTo>
                    <a:pt x="3059938" y="1820151"/>
                  </a:lnTo>
                  <a:lnTo>
                    <a:pt x="3060166" y="1820405"/>
                  </a:lnTo>
                  <a:lnTo>
                    <a:pt x="3080893" y="1842503"/>
                  </a:lnTo>
                  <a:lnTo>
                    <a:pt x="3080766" y="1842249"/>
                  </a:lnTo>
                  <a:lnTo>
                    <a:pt x="3099943" y="1864093"/>
                  </a:lnTo>
                  <a:lnTo>
                    <a:pt x="3099689" y="1863839"/>
                  </a:lnTo>
                  <a:lnTo>
                    <a:pt x="3099892" y="1864093"/>
                  </a:lnTo>
                  <a:lnTo>
                    <a:pt x="3117215" y="1884921"/>
                  </a:lnTo>
                  <a:lnTo>
                    <a:pt x="3116961" y="1884540"/>
                  </a:lnTo>
                  <a:lnTo>
                    <a:pt x="3132709" y="1905241"/>
                  </a:lnTo>
                  <a:lnTo>
                    <a:pt x="3146755" y="1924850"/>
                  </a:lnTo>
                  <a:lnTo>
                    <a:pt x="3159125" y="1943722"/>
                  </a:lnTo>
                  <a:lnTo>
                    <a:pt x="3159353" y="1944103"/>
                  </a:lnTo>
                  <a:lnTo>
                    <a:pt x="3170682" y="1962772"/>
                  </a:lnTo>
                  <a:lnTo>
                    <a:pt x="3170428" y="1962391"/>
                  </a:lnTo>
                  <a:lnTo>
                    <a:pt x="3170631" y="1962772"/>
                  </a:lnTo>
                  <a:lnTo>
                    <a:pt x="3180588" y="1980933"/>
                  </a:lnTo>
                  <a:lnTo>
                    <a:pt x="3189478" y="1998713"/>
                  </a:lnTo>
                  <a:lnTo>
                    <a:pt x="3189224" y="1998332"/>
                  </a:lnTo>
                  <a:lnTo>
                    <a:pt x="3189389" y="1998713"/>
                  </a:lnTo>
                  <a:lnTo>
                    <a:pt x="3197047" y="2015998"/>
                  </a:lnTo>
                  <a:lnTo>
                    <a:pt x="3203702" y="2033003"/>
                  </a:lnTo>
                  <a:lnTo>
                    <a:pt x="3203448" y="2032495"/>
                  </a:lnTo>
                  <a:lnTo>
                    <a:pt x="3203613" y="2033003"/>
                  </a:lnTo>
                  <a:lnTo>
                    <a:pt x="3209417" y="2049640"/>
                  </a:lnTo>
                  <a:lnTo>
                    <a:pt x="3209163" y="2049132"/>
                  </a:lnTo>
                  <a:lnTo>
                    <a:pt x="3209302" y="2049640"/>
                  </a:lnTo>
                  <a:lnTo>
                    <a:pt x="3214116" y="2065896"/>
                  </a:lnTo>
                  <a:lnTo>
                    <a:pt x="3213989" y="2065261"/>
                  </a:lnTo>
                  <a:lnTo>
                    <a:pt x="3218053" y="2081898"/>
                  </a:lnTo>
                  <a:lnTo>
                    <a:pt x="3218053" y="2081517"/>
                  </a:lnTo>
                  <a:lnTo>
                    <a:pt x="3221482" y="2097646"/>
                  </a:lnTo>
                  <a:lnTo>
                    <a:pt x="3221355" y="2097138"/>
                  </a:lnTo>
                  <a:lnTo>
                    <a:pt x="3221431" y="2097646"/>
                  </a:lnTo>
                  <a:lnTo>
                    <a:pt x="3224149" y="2113267"/>
                  </a:lnTo>
                  <a:lnTo>
                    <a:pt x="3224022" y="2112886"/>
                  </a:lnTo>
                  <a:lnTo>
                    <a:pt x="3224072" y="2113267"/>
                  </a:lnTo>
                  <a:lnTo>
                    <a:pt x="3226181" y="2128634"/>
                  </a:lnTo>
                  <a:lnTo>
                    <a:pt x="3226181" y="2127999"/>
                  </a:lnTo>
                  <a:lnTo>
                    <a:pt x="3227438" y="2144026"/>
                  </a:lnTo>
                  <a:lnTo>
                    <a:pt x="3202432" y="2145398"/>
                  </a:lnTo>
                  <a:lnTo>
                    <a:pt x="3244596" y="2219439"/>
                  </a:lnTo>
                  <a:lnTo>
                    <a:pt x="3277882" y="2142629"/>
                  </a:lnTo>
                  <a:lnTo>
                    <a:pt x="3278505" y="2141207"/>
                  </a:lnTo>
                  <a:close/>
                </a:path>
              </a:pathLst>
            </a:custGeom>
            <a:solidFill>
              <a:srgbClr val="1FE2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735582" y="2298192"/>
            <a:ext cx="3400425" cy="2973070"/>
          </a:xfrm>
          <a:prstGeom prst="rect">
            <a:avLst/>
          </a:prstGeom>
        </p:spPr>
        <p:txBody>
          <a:bodyPr vert="horz" wrap="square" lIns="0" tIns="46990" rIns="0" bIns="0" rtlCol="0">
            <a:spAutoFit/>
          </a:bodyPr>
          <a:lstStyle/>
          <a:p>
            <a:pPr marL="295910" marR="5080" indent="-283845">
              <a:lnSpc>
                <a:spcPts val="2160"/>
              </a:lnSpc>
              <a:spcBef>
                <a:spcPts val="370"/>
              </a:spcBef>
            </a:pPr>
            <a:r>
              <a:rPr sz="2000" spc="-120" dirty="0">
                <a:solidFill>
                  <a:srgbClr val="3F3F3F"/>
                </a:solidFill>
                <a:latin typeface="DejaVu Sans"/>
                <a:cs typeface="DejaVu Sans"/>
              </a:rPr>
              <a:t>The</a:t>
            </a:r>
            <a:r>
              <a:rPr sz="2000" spc="-1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185" dirty="0">
                <a:solidFill>
                  <a:srgbClr val="3F3F3F"/>
                </a:solidFill>
                <a:latin typeface="DejaVu Sans"/>
                <a:cs typeface="DejaVu Sans"/>
              </a:rPr>
              <a:t>Tableau</a:t>
            </a:r>
            <a:r>
              <a:rPr sz="2000" spc="2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145" dirty="0">
                <a:solidFill>
                  <a:srgbClr val="3F3F3F"/>
                </a:solidFill>
                <a:latin typeface="DejaVu Sans"/>
                <a:cs typeface="DejaVu Sans"/>
              </a:rPr>
              <a:t>Desktop</a:t>
            </a:r>
            <a:r>
              <a:rPr sz="2000" spc="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185" dirty="0">
                <a:solidFill>
                  <a:srgbClr val="3F3F3F"/>
                </a:solidFill>
                <a:latin typeface="DejaVu Sans"/>
                <a:cs typeface="DejaVu Sans"/>
              </a:rPr>
              <a:t>interface </a:t>
            </a:r>
            <a:r>
              <a:rPr sz="2000" spc="-155" dirty="0">
                <a:solidFill>
                  <a:srgbClr val="3F3F3F"/>
                </a:solidFill>
                <a:latin typeface="DejaVu Sans"/>
                <a:cs typeface="DejaVu Sans"/>
              </a:rPr>
              <a:t>consists</a:t>
            </a:r>
            <a:r>
              <a:rPr sz="2000" spc="-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dirty="0">
                <a:solidFill>
                  <a:srgbClr val="3F3F3F"/>
                </a:solidFill>
                <a:latin typeface="DejaVu Sans"/>
                <a:cs typeface="DejaVu Sans"/>
              </a:rPr>
              <a:t>of</a:t>
            </a:r>
            <a:r>
              <a:rPr sz="2000" spc="-7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b="1" spc="-254" dirty="0">
                <a:solidFill>
                  <a:srgbClr val="3F3F3F"/>
                </a:solidFill>
                <a:latin typeface="DejaVu Sans"/>
                <a:cs typeface="DejaVu Sans"/>
              </a:rPr>
              <a:t>three</a:t>
            </a:r>
            <a:r>
              <a:rPr sz="2000" spc="-10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b="1" spc="-295" dirty="0">
                <a:solidFill>
                  <a:srgbClr val="3F3F3F"/>
                </a:solidFill>
                <a:latin typeface="DejaVu Sans"/>
                <a:cs typeface="DejaVu Sans"/>
              </a:rPr>
              <a:t>key</a:t>
            </a:r>
            <a:r>
              <a:rPr sz="2000" spc="-114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b="1" spc="-345" dirty="0">
                <a:solidFill>
                  <a:srgbClr val="3F3F3F"/>
                </a:solidFill>
                <a:latin typeface="DejaVu Sans"/>
                <a:cs typeface="DejaVu Sans"/>
              </a:rPr>
              <a:t>layers</a:t>
            </a:r>
            <a:r>
              <a:rPr sz="2000" spc="-345" dirty="0">
                <a:solidFill>
                  <a:srgbClr val="3F3F3F"/>
                </a:solidFill>
                <a:latin typeface="DejaVu Sans"/>
                <a:cs typeface="DejaVu Sans"/>
              </a:rPr>
              <a:t>:</a:t>
            </a:r>
            <a:endParaRPr sz="2000">
              <a:latin typeface="DejaVu Sans"/>
              <a:cs typeface="DejaVu Sans"/>
            </a:endParaRPr>
          </a:p>
          <a:p>
            <a:pPr marL="1364615" marR="675640" indent="665480" algn="just">
              <a:lnSpc>
                <a:spcPct val="276800"/>
              </a:lnSpc>
              <a:spcBef>
                <a:spcPts val="680"/>
              </a:spcBef>
            </a:pPr>
            <a:r>
              <a:rPr sz="1800" b="1" spc="-280" dirty="0">
                <a:solidFill>
                  <a:srgbClr val="3F3F3F"/>
                </a:solidFill>
                <a:latin typeface="DejaVu Sans"/>
                <a:cs typeface="DejaVu Sans"/>
              </a:rPr>
              <a:t>Sheets</a:t>
            </a:r>
            <a:r>
              <a:rPr sz="1800" spc="-28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800" b="1" spc="-150" dirty="0">
                <a:solidFill>
                  <a:srgbClr val="3F3F3F"/>
                </a:solidFill>
                <a:latin typeface="DejaVu Sans"/>
                <a:cs typeface="DejaVu Sans"/>
              </a:rPr>
              <a:t>Dashboards</a:t>
            </a:r>
            <a:r>
              <a:rPr sz="1800" spc="-15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800" b="1" spc="-225" dirty="0">
                <a:solidFill>
                  <a:srgbClr val="3F3F3F"/>
                </a:solidFill>
                <a:latin typeface="DejaVu Sans"/>
                <a:cs typeface="DejaVu Sans"/>
              </a:rPr>
              <a:t>Data</a:t>
            </a:r>
            <a:r>
              <a:rPr sz="1800" spc="-7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800" b="1" spc="-285" dirty="0">
                <a:solidFill>
                  <a:srgbClr val="3F3F3F"/>
                </a:solidFill>
                <a:latin typeface="DejaVu Sans"/>
                <a:cs typeface="DejaVu Sans"/>
              </a:rPr>
              <a:t>Sources</a:t>
            </a:r>
            <a:endParaRPr sz="1800">
              <a:latin typeface="DejaVu Sans"/>
              <a:cs typeface="DejaVu Sans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4115689" y="5113908"/>
            <a:ext cx="481330" cy="383540"/>
          </a:xfrm>
          <a:custGeom>
            <a:avLst/>
            <a:gdLst/>
            <a:ahLst/>
            <a:cxnLst/>
            <a:rect l="l" t="t" r="r" b="b"/>
            <a:pathLst>
              <a:path w="481329" h="383539">
                <a:moveTo>
                  <a:pt x="451234" y="291211"/>
                </a:moveTo>
                <a:lnTo>
                  <a:pt x="424307" y="291211"/>
                </a:lnTo>
                <a:lnTo>
                  <a:pt x="428447" y="303136"/>
                </a:lnTo>
                <a:lnTo>
                  <a:pt x="430098" y="310654"/>
                </a:lnTo>
                <a:lnTo>
                  <a:pt x="405638" y="314833"/>
                </a:lnTo>
                <a:lnTo>
                  <a:pt x="455930" y="383540"/>
                </a:lnTo>
                <a:lnTo>
                  <a:pt x="479484" y="306387"/>
                </a:lnTo>
                <a:lnTo>
                  <a:pt x="455129" y="306387"/>
                </a:lnTo>
                <a:lnTo>
                  <a:pt x="452755" y="295402"/>
                </a:lnTo>
                <a:lnTo>
                  <a:pt x="451234" y="291211"/>
                </a:lnTo>
                <a:close/>
              </a:path>
              <a:path w="481329" h="383539">
                <a:moveTo>
                  <a:pt x="480822" y="302006"/>
                </a:moveTo>
                <a:lnTo>
                  <a:pt x="455129" y="306387"/>
                </a:lnTo>
                <a:lnTo>
                  <a:pt x="479484" y="306387"/>
                </a:lnTo>
                <a:lnTo>
                  <a:pt x="480822" y="302006"/>
                </a:lnTo>
                <a:close/>
              </a:path>
              <a:path w="481329" h="383539">
                <a:moveTo>
                  <a:pt x="436689" y="257429"/>
                </a:moveTo>
                <a:lnTo>
                  <a:pt x="407543" y="257429"/>
                </a:lnTo>
                <a:lnTo>
                  <a:pt x="414401" y="269367"/>
                </a:lnTo>
                <a:lnTo>
                  <a:pt x="419862" y="280543"/>
                </a:lnTo>
                <a:lnTo>
                  <a:pt x="424434" y="291846"/>
                </a:lnTo>
                <a:lnTo>
                  <a:pt x="424307" y="291211"/>
                </a:lnTo>
                <a:lnTo>
                  <a:pt x="451234" y="291211"/>
                </a:lnTo>
                <a:lnTo>
                  <a:pt x="448056" y="282448"/>
                </a:lnTo>
                <a:lnTo>
                  <a:pt x="442849" y="269748"/>
                </a:lnTo>
                <a:lnTo>
                  <a:pt x="436689" y="257429"/>
                </a:lnTo>
                <a:close/>
              </a:path>
              <a:path w="481329" h="383539">
                <a:moveTo>
                  <a:pt x="419481" y="279781"/>
                </a:moveTo>
                <a:lnTo>
                  <a:pt x="419793" y="280543"/>
                </a:lnTo>
                <a:lnTo>
                  <a:pt x="419481" y="279781"/>
                </a:lnTo>
                <a:close/>
              </a:path>
              <a:path w="481329" h="383539">
                <a:moveTo>
                  <a:pt x="414020" y="268732"/>
                </a:moveTo>
                <a:lnTo>
                  <a:pt x="414334" y="269367"/>
                </a:lnTo>
                <a:lnTo>
                  <a:pt x="414020" y="268732"/>
                </a:lnTo>
                <a:close/>
              </a:path>
              <a:path w="481329" h="383539">
                <a:moveTo>
                  <a:pt x="391287" y="235204"/>
                </a:moveTo>
                <a:lnTo>
                  <a:pt x="400431" y="247015"/>
                </a:lnTo>
                <a:lnTo>
                  <a:pt x="407924" y="258191"/>
                </a:lnTo>
                <a:lnTo>
                  <a:pt x="407543" y="257429"/>
                </a:lnTo>
                <a:lnTo>
                  <a:pt x="436689" y="257429"/>
                </a:lnTo>
                <a:lnTo>
                  <a:pt x="436499" y="257048"/>
                </a:lnTo>
                <a:lnTo>
                  <a:pt x="429260" y="244475"/>
                </a:lnTo>
                <a:lnTo>
                  <a:pt x="423473" y="235839"/>
                </a:lnTo>
                <a:lnTo>
                  <a:pt x="391922" y="235839"/>
                </a:lnTo>
                <a:lnTo>
                  <a:pt x="391287" y="235204"/>
                </a:lnTo>
                <a:close/>
              </a:path>
              <a:path w="481329" h="383539">
                <a:moveTo>
                  <a:pt x="399923" y="246380"/>
                </a:moveTo>
                <a:lnTo>
                  <a:pt x="400353" y="247015"/>
                </a:lnTo>
                <a:lnTo>
                  <a:pt x="399923" y="246380"/>
                </a:lnTo>
                <a:close/>
              </a:path>
              <a:path w="481329" h="383539">
                <a:moveTo>
                  <a:pt x="405403" y="212979"/>
                </a:moveTo>
                <a:lnTo>
                  <a:pt x="370078" y="212979"/>
                </a:lnTo>
                <a:lnTo>
                  <a:pt x="381431" y="224205"/>
                </a:lnTo>
                <a:lnTo>
                  <a:pt x="391922" y="235839"/>
                </a:lnTo>
                <a:lnTo>
                  <a:pt x="423473" y="235839"/>
                </a:lnTo>
                <a:lnTo>
                  <a:pt x="420751" y="231775"/>
                </a:lnTo>
                <a:lnTo>
                  <a:pt x="411099" y="219329"/>
                </a:lnTo>
                <a:lnTo>
                  <a:pt x="405403" y="212979"/>
                </a:lnTo>
                <a:close/>
              </a:path>
              <a:path w="481329" h="383539">
                <a:moveTo>
                  <a:pt x="394970" y="201930"/>
                </a:moveTo>
                <a:lnTo>
                  <a:pt x="357378" y="201930"/>
                </a:lnTo>
                <a:lnTo>
                  <a:pt x="370713" y="213614"/>
                </a:lnTo>
                <a:lnTo>
                  <a:pt x="370078" y="212979"/>
                </a:lnTo>
                <a:lnTo>
                  <a:pt x="405403" y="212979"/>
                </a:lnTo>
                <a:lnTo>
                  <a:pt x="400050" y="207010"/>
                </a:lnTo>
                <a:lnTo>
                  <a:pt x="394970" y="201930"/>
                </a:lnTo>
                <a:close/>
              </a:path>
              <a:path w="481329" h="383539">
                <a:moveTo>
                  <a:pt x="369878" y="179578"/>
                </a:moveTo>
                <a:lnTo>
                  <a:pt x="327152" y="179578"/>
                </a:lnTo>
                <a:lnTo>
                  <a:pt x="343306" y="190969"/>
                </a:lnTo>
                <a:lnTo>
                  <a:pt x="357886" y="202438"/>
                </a:lnTo>
                <a:lnTo>
                  <a:pt x="357378" y="201930"/>
                </a:lnTo>
                <a:lnTo>
                  <a:pt x="394970" y="201930"/>
                </a:lnTo>
                <a:lnTo>
                  <a:pt x="387731" y="194691"/>
                </a:lnTo>
                <a:lnTo>
                  <a:pt x="373761" y="182626"/>
                </a:lnTo>
                <a:lnTo>
                  <a:pt x="369878" y="179578"/>
                </a:lnTo>
                <a:close/>
              </a:path>
              <a:path w="481329" h="383539">
                <a:moveTo>
                  <a:pt x="309880" y="168529"/>
                </a:moveTo>
                <a:lnTo>
                  <a:pt x="327660" y="179959"/>
                </a:lnTo>
                <a:lnTo>
                  <a:pt x="327152" y="179578"/>
                </a:lnTo>
                <a:lnTo>
                  <a:pt x="369878" y="179578"/>
                </a:lnTo>
                <a:lnTo>
                  <a:pt x="358394" y="170561"/>
                </a:lnTo>
                <a:lnTo>
                  <a:pt x="355690" y="168656"/>
                </a:lnTo>
                <a:lnTo>
                  <a:pt x="310261" y="168656"/>
                </a:lnTo>
                <a:lnTo>
                  <a:pt x="309880" y="168529"/>
                </a:lnTo>
                <a:close/>
              </a:path>
              <a:path w="481329" h="383539">
                <a:moveTo>
                  <a:pt x="339261" y="157226"/>
                </a:moveTo>
                <a:lnTo>
                  <a:pt x="291211" y="157226"/>
                </a:lnTo>
                <a:lnTo>
                  <a:pt x="310261" y="168656"/>
                </a:lnTo>
                <a:lnTo>
                  <a:pt x="355690" y="168656"/>
                </a:lnTo>
                <a:lnTo>
                  <a:pt x="341630" y="158750"/>
                </a:lnTo>
                <a:lnTo>
                  <a:pt x="339261" y="157226"/>
                </a:lnTo>
                <a:close/>
              </a:path>
              <a:path w="481329" h="383539">
                <a:moveTo>
                  <a:pt x="217204" y="90043"/>
                </a:moveTo>
                <a:lnTo>
                  <a:pt x="156718" y="90043"/>
                </a:lnTo>
                <a:lnTo>
                  <a:pt x="181356" y="101346"/>
                </a:lnTo>
                <a:lnTo>
                  <a:pt x="181229" y="101346"/>
                </a:lnTo>
                <a:lnTo>
                  <a:pt x="205232" y="112522"/>
                </a:lnTo>
                <a:lnTo>
                  <a:pt x="205105" y="112522"/>
                </a:lnTo>
                <a:lnTo>
                  <a:pt x="228282" y="123672"/>
                </a:lnTo>
                <a:lnTo>
                  <a:pt x="250444" y="134874"/>
                </a:lnTo>
                <a:lnTo>
                  <a:pt x="250190" y="134874"/>
                </a:lnTo>
                <a:lnTo>
                  <a:pt x="271526" y="146177"/>
                </a:lnTo>
                <a:lnTo>
                  <a:pt x="291465" y="157480"/>
                </a:lnTo>
                <a:lnTo>
                  <a:pt x="291211" y="157226"/>
                </a:lnTo>
                <a:lnTo>
                  <a:pt x="339261" y="157226"/>
                </a:lnTo>
                <a:lnTo>
                  <a:pt x="304165" y="135382"/>
                </a:lnTo>
                <a:lnTo>
                  <a:pt x="262001" y="112395"/>
                </a:lnTo>
                <a:lnTo>
                  <a:pt x="239522" y="100838"/>
                </a:lnTo>
                <a:lnTo>
                  <a:pt x="217204" y="90043"/>
                </a:lnTo>
                <a:close/>
              </a:path>
              <a:path w="481329" h="383539">
                <a:moveTo>
                  <a:pt x="271272" y="146050"/>
                </a:moveTo>
                <a:lnTo>
                  <a:pt x="271496" y="146177"/>
                </a:lnTo>
                <a:lnTo>
                  <a:pt x="271272" y="146050"/>
                </a:lnTo>
                <a:close/>
              </a:path>
              <a:path w="481329" h="383539">
                <a:moveTo>
                  <a:pt x="193650" y="78994"/>
                </a:moveTo>
                <a:lnTo>
                  <a:pt x="131572" y="78994"/>
                </a:lnTo>
                <a:lnTo>
                  <a:pt x="156845" y="90170"/>
                </a:lnTo>
                <a:lnTo>
                  <a:pt x="156718" y="90043"/>
                </a:lnTo>
                <a:lnTo>
                  <a:pt x="217204" y="90043"/>
                </a:lnTo>
                <a:lnTo>
                  <a:pt x="216154" y="89535"/>
                </a:lnTo>
                <a:lnTo>
                  <a:pt x="193650" y="78994"/>
                </a:lnTo>
                <a:close/>
              </a:path>
              <a:path w="481329" h="383539">
                <a:moveTo>
                  <a:pt x="9652" y="0"/>
                </a:moveTo>
                <a:lnTo>
                  <a:pt x="0" y="23368"/>
                </a:lnTo>
                <a:lnTo>
                  <a:pt x="106045" y="67945"/>
                </a:lnTo>
                <a:lnTo>
                  <a:pt x="105918" y="67945"/>
                </a:lnTo>
                <a:lnTo>
                  <a:pt x="131699" y="79121"/>
                </a:lnTo>
                <a:lnTo>
                  <a:pt x="131572" y="78994"/>
                </a:lnTo>
                <a:lnTo>
                  <a:pt x="193650" y="78994"/>
                </a:lnTo>
                <a:lnTo>
                  <a:pt x="192024" y="78232"/>
                </a:lnTo>
                <a:lnTo>
                  <a:pt x="167132" y="66929"/>
                </a:lnTo>
                <a:lnTo>
                  <a:pt x="141859" y="55753"/>
                </a:lnTo>
                <a:lnTo>
                  <a:pt x="63119" y="22225"/>
                </a:lnTo>
                <a:lnTo>
                  <a:pt x="9652" y="0"/>
                </a:lnTo>
                <a:close/>
              </a:path>
            </a:pathLst>
          </a:custGeom>
          <a:solidFill>
            <a:srgbClr val="1FE2D7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398395">
              <a:lnSpc>
                <a:spcPct val="100000"/>
              </a:lnSpc>
              <a:spcBef>
                <a:spcPts val="95"/>
              </a:spcBef>
            </a:pPr>
            <a:r>
              <a:rPr b="1" spc="-415" dirty="0">
                <a:latin typeface="DejaVu Sans"/>
                <a:cs typeface="DejaVu Sans"/>
              </a:rPr>
              <a:t>The</a:t>
            </a:r>
            <a:r>
              <a:rPr spc="-175" dirty="0"/>
              <a:t> </a:t>
            </a:r>
            <a:r>
              <a:rPr b="1" spc="-475" dirty="0">
                <a:latin typeface="DejaVu Sans"/>
                <a:cs typeface="DejaVu Sans"/>
              </a:rPr>
              <a:t>Tableau</a:t>
            </a:r>
            <a:r>
              <a:rPr spc="-175" dirty="0"/>
              <a:t> </a:t>
            </a:r>
            <a:r>
              <a:rPr b="1" spc="-415" dirty="0">
                <a:latin typeface="DejaVu Sans"/>
                <a:cs typeface="DejaVu Sans"/>
              </a:rPr>
              <a:t>Desktop</a:t>
            </a:r>
            <a:r>
              <a:rPr spc="-175" dirty="0"/>
              <a:t> </a:t>
            </a:r>
            <a:r>
              <a:rPr b="1" spc="-420" dirty="0">
                <a:latin typeface="DejaVu Sans"/>
                <a:cs typeface="DejaVu Sans"/>
              </a:rPr>
              <a:t>Workflow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5646" y="830579"/>
            <a:ext cx="11760708" cy="45720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821404" y="1490462"/>
            <a:ext cx="10753725" cy="3971925"/>
            <a:chOff x="821404" y="1490462"/>
            <a:chExt cx="10753725" cy="3971925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1404" y="1490462"/>
              <a:ext cx="4296980" cy="224791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32865" y="1501901"/>
              <a:ext cx="4227575" cy="2178557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925061" y="2369819"/>
              <a:ext cx="4335018" cy="2210562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950208" y="2394966"/>
              <a:ext cx="4238243" cy="2113787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241286" y="3214877"/>
              <a:ext cx="4333494" cy="2247138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266432" y="3240024"/>
              <a:ext cx="4236719" cy="2150363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1545844" y="3867150"/>
            <a:ext cx="5191125" cy="13639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i="1" dirty="0">
                <a:solidFill>
                  <a:srgbClr val="3F3F3F"/>
                </a:solidFill>
                <a:latin typeface="Nimbus Roman No9 L"/>
                <a:cs typeface="Nimbus Roman No9 L"/>
              </a:rPr>
              <a:t>Connect,</a:t>
            </a:r>
            <a:r>
              <a:rPr sz="1600" spc="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i="1" spc="-40" dirty="0">
                <a:solidFill>
                  <a:srgbClr val="3F3F3F"/>
                </a:solidFill>
                <a:latin typeface="Nimbus Roman No9 L"/>
                <a:cs typeface="Nimbus Roman No9 L"/>
              </a:rPr>
              <a:t>join,</a:t>
            </a:r>
            <a:r>
              <a:rPr sz="1600" spc="1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i="1" dirty="0">
                <a:solidFill>
                  <a:srgbClr val="3F3F3F"/>
                </a:solidFill>
                <a:latin typeface="Nimbus Roman No9 L"/>
                <a:cs typeface="Nimbus Roman No9 L"/>
              </a:rPr>
              <a:t>and</a:t>
            </a:r>
            <a:r>
              <a:rPr sz="1600" spc="2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i="1" spc="-10" dirty="0">
                <a:solidFill>
                  <a:srgbClr val="3F3F3F"/>
                </a:solidFill>
                <a:latin typeface="Nimbus Roman No9 L"/>
                <a:cs typeface="Nimbus Roman No9 L"/>
              </a:rPr>
              <a:t>filter</a:t>
            </a:r>
            <a:endParaRPr sz="1600">
              <a:latin typeface="Nimbus Roman No9 L"/>
              <a:cs typeface="Nimbus Roman No9 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600" i="1" dirty="0">
                <a:solidFill>
                  <a:srgbClr val="3F3F3F"/>
                </a:solidFill>
                <a:latin typeface="Nimbus Roman No9 L"/>
                <a:cs typeface="Nimbus Roman No9 L"/>
              </a:rPr>
              <a:t>raw</a:t>
            </a:r>
            <a:r>
              <a:rPr sz="1600" spc="-3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i="1" dirty="0">
                <a:solidFill>
                  <a:srgbClr val="3F3F3F"/>
                </a:solidFill>
                <a:latin typeface="Nimbus Roman No9 L"/>
                <a:cs typeface="Nimbus Roman No9 L"/>
              </a:rPr>
              <a:t>source</a:t>
            </a:r>
            <a:r>
              <a:rPr sz="1600" spc="-4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i="1" spc="-20" dirty="0">
                <a:solidFill>
                  <a:srgbClr val="3F3F3F"/>
                </a:solidFill>
                <a:latin typeface="Nimbus Roman No9 L"/>
                <a:cs typeface="Nimbus Roman No9 L"/>
              </a:rPr>
              <a:t>data</a:t>
            </a:r>
            <a:endParaRPr sz="1600">
              <a:latin typeface="Nimbus Roman No9 L"/>
              <a:cs typeface="Nimbus Roman No9 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350">
              <a:latin typeface="Nimbus Roman No9 L"/>
              <a:cs typeface="Nimbus Roman No9 L"/>
            </a:endParaRPr>
          </a:p>
          <a:p>
            <a:pPr marL="3101340" marR="5080">
              <a:lnSpc>
                <a:spcPct val="100000"/>
              </a:lnSpc>
            </a:pPr>
            <a:r>
              <a:rPr sz="1600" i="1" dirty="0">
                <a:solidFill>
                  <a:srgbClr val="3F3F3F"/>
                </a:solidFill>
                <a:latin typeface="Nimbus Roman No9 L"/>
                <a:cs typeface="Nimbus Roman No9 L"/>
              </a:rPr>
              <a:t>Analyze,</a:t>
            </a:r>
            <a:r>
              <a:rPr sz="1600" spc="-5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i="1" spc="-10" dirty="0">
                <a:solidFill>
                  <a:srgbClr val="3F3F3F"/>
                </a:solidFill>
                <a:latin typeface="Nimbus Roman No9 L"/>
                <a:cs typeface="Nimbus Roman No9 L"/>
              </a:rPr>
              <a:t>calculate,</a:t>
            </a:r>
            <a:r>
              <a:rPr sz="1600" spc="-5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i="1" spc="-40" dirty="0">
                <a:solidFill>
                  <a:srgbClr val="3F3F3F"/>
                </a:solidFill>
                <a:latin typeface="Nimbus Roman No9 L"/>
                <a:cs typeface="Nimbus Roman No9 L"/>
              </a:rPr>
              <a:t>blend,</a:t>
            </a:r>
            <a:r>
              <a:rPr sz="1600" spc="-4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i="1" dirty="0">
                <a:solidFill>
                  <a:srgbClr val="3F3F3F"/>
                </a:solidFill>
                <a:latin typeface="Nimbus Roman No9 L"/>
                <a:cs typeface="Nimbus Roman No9 L"/>
              </a:rPr>
              <a:t>and</a:t>
            </a:r>
            <a:r>
              <a:rPr sz="160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i="1" spc="-20" dirty="0">
                <a:solidFill>
                  <a:srgbClr val="3F3F3F"/>
                </a:solidFill>
                <a:latin typeface="Nimbus Roman No9 L"/>
                <a:cs typeface="Nimbus Roman No9 L"/>
              </a:rPr>
              <a:t>visualize</a:t>
            </a:r>
            <a:r>
              <a:rPr sz="1600" spc="-1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i="1" spc="-20" dirty="0">
                <a:solidFill>
                  <a:srgbClr val="3F3F3F"/>
                </a:solidFill>
                <a:latin typeface="Nimbus Roman No9 L"/>
                <a:cs typeface="Nimbus Roman No9 L"/>
              </a:rPr>
              <a:t>data</a:t>
            </a:r>
            <a:endParaRPr sz="1600">
              <a:latin typeface="Nimbus Roman No9 L"/>
              <a:cs typeface="Nimbus Roman No9 L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7254780" y="5566887"/>
            <a:ext cx="621030" cy="618490"/>
            <a:chOff x="7254780" y="5566887"/>
            <a:chExt cx="621030" cy="618490"/>
          </a:xfrm>
        </p:grpSpPr>
        <p:pic>
          <p:nvPicPr>
            <p:cNvPr id="13" name="object 1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254780" y="5566887"/>
              <a:ext cx="620749" cy="617864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266431" y="5578601"/>
              <a:ext cx="550925" cy="547877"/>
            </a:xfrm>
            <a:prstGeom prst="rect">
              <a:avLst/>
            </a:prstGeom>
          </p:spPr>
        </p:pic>
      </p:grpSp>
      <p:grpSp>
        <p:nvGrpSpPr>
          <p:cNvPr id="15" name="object 15"/>
          <p:cNvGrpSpPr/>
          <p:nvPr/>
        </p:nvGrpSpPr>
        <p:grpSpPr>
          <a:xfrm>
            <a:off x="821214" y="3844056"/>
            <a:ext cx="6261735" cy="2105025"/>
            <a:chOff x="821214" y="3844056"/>
            <a:chExt cx="6261735" cy="2105025"/>
          </a:xfrm>
        </p:grpSpPr>
        <p:pic>
          <p:nvPicPr>
            <p:cNvPr id="16" name="object 1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938556" y="4683764"/>
              <a:ext cx="620749" cy="617134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950208" y="4695443"/>
              <a:ext cx="550925" cy="547115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21214" y="3844056"/>
              <a:ext cx="620749" cy="617864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32865" y="3855719"/>
              <a:ext cx="550925" cy="547877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311146" y="4427981"/>
              <a:ext cx="1464564" cy="663702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618225" y="5285231"/>
              <a:ext cx="1464564" cy="663702"/>
            </a:xfrm>
            <a:prstGeom prst="rect">
              <a:avLst/>
            </a:prstGeom>
          </p:spPr>
        </p:pic>
      </p:grpSp>
      <p:sp>
        <p:nvSpPr>
          <p:cNvPr id="22" name="object 22"/>
          <p:cNvSpPr txBox="1"/>
          <p:nvPr/>
        </p:nvSpPr>
        <p:spPr>
          <a:xfrm>
            <a:off x="7973059" y="5590791"/>
            <a:ext cx="292989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600" i="1" spc="-10" dirty="0">
                <a:solidFill>
                  <a:srgbClr val="3F3F3F"/>
                </a:solidFill>
                <a:latin typeface="Nimbus Roman No9 L"/>
                <a:cs typeface="Nimbus Roman No9 L"/>
              </a:rPr>
              <a:t>Design</a:t>
            </a:r>
            <a:r>
              <a:rPr sz="1600" spc="-4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i="1" dirty="0">
                <a:solidFill>
                  <a:srgbClr val="3F3F3F"/>
                </a:solidFill>
                <a:latin typeface="Nimbus Roman No9 L"/>
                <a:cs typeface="Nimbus Roman No9 L"/>
              </a:rPr>
              <a:t>interactive</a:t>
            </a:r>
            <a:r>
              <a:rPr sz="1600" spc="-4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i="1" dirty="0">
                <a:solidFill>
                  <a:srgbClr val="3F3F3F"/>
                </a:solidFill>
                <a:latin typeface="Nimbus Roman No9 L"/>
                <a:cs typeface="Nimbus Roman No9 L"/>
              </a:rPr>
              <a:t>dashboards</a:t>
            </a:r>
            <a:r>
              <a:rPr sz="1600" spc="-4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i="1" spc="-25" dirty="0">
                <a:solidFill>
                  <a:srgbClr val="3F3F3F"/>
                </a:solidFill>
                <a:latin typeface="Nimbus Roman No9 L"/>
                <a:cs typeface="Nimbus Roman No9 L"/>
              </a:rPr>
              <a:t>and</a:t>
            </a:r>
            <a:r>
              <a:rPr sz="1600" spc="-2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i="1" dirty="0">
                <a:solidFill>
                  <a:srgbClr val="3F3F3F"/>
                </a:solidFill>
                <a:latin typeface="Nimbus Roman No9 L"/>
                <a:cs typeface="Nimbus Roman No9 L"/>
              </a:rPr>
              <a:t>stories</a:t>
            </a:r>
            <a:r>
              <a:rPr sz="1600" spc="-1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i="1" spc="55" dirty="0">
                <a:solidFill>
                  <a:srgbClr val="3F3F3F"/>
                </a:solidFill>
                <a:latin typeface="Nimbus Roman No9 L"/>
                <a:cs typeface="Nimbus Roman No9 L"/>
              </a:rPr>
              <a:t>to</a:t>
            </a:r>
            <a:r>
              <a:rPr sz="1600" spc="1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i="1" spc="-10" dirty="0">
                <a:solidFill>
                  <a:srgbClr val="3F3F3F"/>
                </a:solidFill>
                <a:latin typeface="Nimbus Roman No9 L"/>
                <a:cs typeface="Nimbus Roman No9 L"/>
              </a:rPr>
              <a:t>reveal</a:t>
            </a:r>
            <a:r>
              <a:rPr sz="160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i="1" dirty="0">
                <a:solidFill>
                  <a:srgbClr val="3F3F3F"/>
                </a:solidFill>
                <a:latin typeface="Nimbus Roman No9 L"/>
                <a:cs typeface="Nimbus Roman No9 L"/>
              </a:rPr>
              <a:t>patterns</a:t>
            </a:r>
            <a:r>
              <a:rPr sz="1600" spc="1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i="1" spc="-229" dirty="0">
                <a:solidFill>
                  <a:srgbClr val="3F3F3F"/>
                </a:solidFill>
                <a:latin typeface="Nimbus Roman No9 L"/>
                <a:cs typeface="Nimbus Roman No9 L"/>
              </a:rPr>
              <a:t>&amp;</a:t>
            </a:r>
            <a:r>
              <a:rPr sz="1600" spc="1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i="1" spc="-75" dirty="0">
                <a:solidFill>
                  <a:srgbClr val="3F3F3F"/>
                </a:solidFill>
                <a:latin typeface="Nimbus Roman No9 L"/>
                <a:cs typeface="Nimbus Roman No9 L"/>
              </a:rPr>
              <a:t>insights</a:t>
            </a:r>
            <a:endParaRPr sz="1600">
              <a:latin typeface="Nimbus Roman No9 L"/>
              <a:cs typeface="Nimbus Roman No9 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525773" y="3102851"/>
            <a:ext cx="3312795" cy="2068195"/>
            <a:chOff x="3525773" y="3102851"/>
            <a:chExt cx="3312795" cy="206819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22013" y="3102851"/>
              <a:ext cx="2916174" cy="125274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4003166" y="3136391"/>
              <a:ext cx="2772410" cy="1079500"/>
            </a:xfrm>
            <a:custGeom>
              <a:avLst/>
              <a:gdLst/>
              <a:ahLst/>
              <a:cxnLst/>
              <a:rect l="l" t="t" r="r" b="b"/>
              <a:pathLst>
                <a:path w="2772409" h="1079500">
                  <a:moveTo>
                    <a:pt x="0" y="999490"/>
                  </a:moveTo>
                  <a:lnTo>
                    <a:pt x="29718" y="1079373"/>
                  </a:lnTo>
                  <a:lnTo>
                    <a:pt x="75819" y="1007745"/>
                  </a:lnTo>
                  <a:lnTo>
                    <a:pt x="50977" y="1005039"/>
                  </a:lnTo>
                  <a:lnTo>
                    <a:pt x="51193" y="1003439"/>
                  </a:lnTo>
                  <a:lnTo>
                    <a:pt x="51596" y="1002284"/>
                  </a:lnTo>
                  <a:lnTo>
                    <a:pt x="25704" y="1002284"/>
                  </a:lnTo>
                  <a:lnTo>
                    <a:pt x="0" y="999490"/>
                  </a:lnTo>
                  <a:close/>
                </a:path>
                <a:path w="2772409" h="1079500">
                  <a:moveTo>
                    <a:pt x="1588008" y="489204"/>
                  </a:moveTo>
                  <a:lnTo>
                    <a:pt x="732282" y="670814"/>
                  </a:lnTo>
                  <a:lnTo>
                    <a:pt x="577215" y="707644"/>
                  </a:lnTo>
                  <a:lnTo>
                    <a:pt x="530352" y="719582"/>
                  </a:lnTo>
                  <a:lnTo>
                    <a:pt x="486410" y="731393"/>
                  </a:lnTo>
                  <a:lnTo>
                    <a:pt x="445389" y="742950"/>
                  </a:lnTo>
                  <a:lnTo>
                    <a:pt x="407543" y="754380"/>
                  </a:lnTo>
                  <a:lnTo>
                    <a:pt x="341630" y="776605"/>
                  </a:lnTo>
                  <a:lnTo>
                    <a:pt x="284353" y="798195"/>
                  </a:lnTo>
                  <a:lnTo>
                    <a:pt x="234315" y="819277"/>
                  </a:lnTo>
                  <a:lnTo>
                    <a:pt x="191008" y="839978"/>
                  </a:lnTo>
                  <a:lnTo>
                    <a:pt x="153797" y="860298"/>
                  </a:lnTo>
                  <a:lnTo>
                    <a:pt x="108712" y="890270"/>
                  </a:lnTo>
                  <a:lnTo>
                    <a:pt x="74430" y="919861"/>
                  </a:lnTo>
                  <a:lnTo>
                    <a:pt x="43688" y="958850"/>
                  </a:lnTo>
                  <a:lnTo>
                    <a:pt x="26289" y="998093"/>
                  </a:lnTo>
                  <a:lnTo>
                    <a:pt x="25704" y="1002284"/>
                  </a:lnTo>
                  <a:lnTo>
                    <a:pt x="51596" y="1002284"/>
                  </a:lnTo>
                  <a:lnTo>
                    <a:pt x="53455" y="996950"/>
                  </a:lnTo>
                  <a:lnTo>
                    <a:pt x="56759" y="988695"/>
                  </a:lnTo>
                  <a:lnTo>
                    <a:pt x="60655" y="980427"/>
                  </a:lnTo>
                  <a:lnTo>
                    <a:pt x="65481" y="971880"/>
                  </a:lnTo>
                  <a:lnTo>
                    <a:pt x="70764" y="963599"/>
                  </a:lnTo>
                  <a:lnTo>
                    <a:pt x="76974" y="955268"/>
                  </a:lnTo>
                  <a:lnTo>
                    <a:pt x="84582" y="946023"/>
                  </a:lnTo>
                  <a:lnTo>
                    <a:pt x="92633" y="937602"/>
                  </a:lnTo>
                  <a:lnTo>
                    <a:pt x="102108" y="928497"/>
                  </a:lnTo>
                  <a:lnTo>
                    <a:pt x="112522" y="919353"/>
                  </a:lnTo>
                  <a:lnTo>
                    <a:pt x="112666" y="919353"/>
                  </a:lnTo>
                  <a:lnTo>
                    <a:pt x="123752" y="910717"/>
                  </a:lnTo>
                  <a:lnTo>
                    <a:pt x="136994" y="901090"/>
                  </a:lnTo>
                  <a:lnTo>
                    <a:pt x="151257" y="891667"/>
                  </a:lnTo>
                  <a:lnTo>
                    <a:pt x="151413" y="891667"/>
                  </a:lnTo>
                  <a:lnTo>
                    <a:pt x="166594" y="882269"/>
                  </a:lnTo>
                  <a:lnTo>
                    <a:pt x="184023" y="872363"/>
                  </a:lnTo>
                  <a:lnTo>
                    <a:pt x="184245" y="872363"/>
                  </a:lnTo>
                  <a:lnTo>
                    <a:pt x="202819" y="862457"/>
                  </a:lnTo>
                  <a:lnTo>
                    <a:pt x="202952" y="862457"/>
                  </a:lnTo>
                  <a:lnTo>
                    <a:pt x="223012" y="852551"/>
                  </a:lnTo>
                  <a:lnTo>
                    <a:pt x="244856" y="842391"/>
                  </a:lnTo>
                  <a:lnTo>
                    <a:pt x="268478" y="832104"/>
                  </a:lnTo>
                  <a:lnTo>
                    <a:pt x="293878" y="821817"/>
                  </a:lnTo>
                  <a:lnTo>
                    <a:pt x="293624" y="821817"/>
                  </a:lnTo>
                  <a:lnTo>
                    <a:pt x="321056" y="811149"/>
                  </a:lnTo>
                  <a:lnTo>
                    <a:pt x="321274" y="811149"/>
                  </a:lnTo>
                  <a:lnTo>
                    <a:pt x="350266" y="800481"/>
                  </a:lnTo>
                  <a:lnTo>
                    <a:pt x="381381" y="789559"/>
                  </a:lnTo>
                  <a:lnTo>
                    <a:pt x="381515" y="789559"/>
                  </a:lnTo>
                  <a:lnTo>
                    <a:pt x="415290" y="778510"/>
                  </a:lnTo>
                  <a:lnTo>
                    <a:pt x="452628" y="767334"/>
                  </a:lnTo>
                  <a:lnTo>
                    <a:pt x="452374" y="767334"/>
                  </a:lnTo>
                  <a:lnTo>
                    <a:pt x="493268" y="755777"/>
                  </a:lnTo>
                  <a:lnTo>
                    <a:pt x="493490" y="755777"/>
                  </a:lnTo>
                  <a:lnTo>
                    <a:pt x="536829" y="744220"/>
                  </a:lnTo>
                  <a:lnTo>
                    <a:pt x="536702" y="744220"/>
                  </a:lnTo>
                  <a:lnTo>
                    <a:pt x="632587" y="720217"/>
                  </a:lnTo>
                  <a:lnTo>
                    <a:pt x="684276" y="708025"/>
                  </a:lnTo>
                  <a:lnTo>
                    <a:pt x="684149" y="708025"/>
                  </a:lnTo>
                  <a:lnTo>
                    <a:pt x="737997" y="695579"/>
                  </a:lnTo>
                  <a:lnTo>
                    <a:pt x="737870" y="695579"/>
                  </a:lnTo>
                  <a:lnTo>
                    <a:pt x="851154" y="670433"/>
                  </a:lnTo>
                  <a:lnTo>
                    <a:pt x="851617" y="670433"/>
                  </a:lnTo>
                  <a:lnTo>
                    <a:pt x="970280" y="644906"/>
                  </a:lnTo>
                  <a:lnTo>
                    <a:pt x="970153" y="644906"/>
                  </a:lnTo>
                  <a:lnTo>
                    <a:pt x="1652905" y="501015"/>
                  </a:lnTo>
                  <a:lnTo>
                    <a:pt x="1705368" y="489331"/>
                  </a:lnTo>
                  <a:lnTo>
                    <a:pt x="1588008" y="489331"/>
                  </a:lnTo>
                  <a:lnTo>
                    <a:pt x="1588008" y="489204"/>
                  </a:lnTo>
                  <a:close/>
                </a:path>
                <a:path w="2772409" h="1079500">
                  <a:moveTo>
                    <a:pt x="53721" y="996188"/>
                  </a:moveTo>
                  <a:lnTo>
                    <a:pt x="53340" y="996950"/>
                  </a:lnTo>
                  <a:lnTo>
                    <a:pt x="53721" y="996188"/>
                  </a:lnTo>
                  <a:close/>
                </a:path>
                <a:path w="2772409" h="1079500">
                  <a:moveTo>
                    <a:pt x="57023" y="988060"/>
                  </a:moveTo>
                  <a:lnTo>
                    <a:pt x="56642" y="988695"/>
                  </a:lnTo>
                  <a:lnTo>
                    <a:pt x="57023" y="988060"/>
                  </a:lnTo>
                  <a:close/>
                </a:path>
                <a:path w="2772409" h="1079500">
                  <a:moveTo>
                    <a:pt x="84674" y="946023"/>
                  </a:moveTo>
                  <a:lnTo>
                    <a:pt x="84074" y="946658"/>
                  </a:lnTo>
                  <a:lnTo>
                    <a:pt x="84674" y="946023"/>
                  </a:lnTo>
                  <a:close/>
                </a:path>
                <a:path w="2772409" h="1079500">
                  <a:moveTo>
                    <a:pt x="102158" y="928497"/>
                  </a:moveTo>
                  <a:lnTo>
                    <a:pt x="101727" y="928878"/>
                  </a:lnTo>
                  <a:lnTo>
                    <a:pt x="102158" y="928497"/>
                  </a:lnTo>
                  <a:close/>
                </a:path>
                <a:path w="2772409" h="1079500">
                  <a:moveTo>
                    <a:pt x="112666" y="919353"/>
                  </a:moveTo>
                  <a:lnTo>
                    <a:pt x="112522" y="919353"/>
                  </a:lnTo>
                  <a:lnTo>
                    <a:pt x="112014" y="919861"/>
                  </a:lnTo>
                  <a:lnTo>
                    <a:pt x="112666" y="919353"/>
                  </a:lnTo>
                  <a:close/>
                </a:path>
                <a:path w="2772409" h="1079500">
                  <a:moveTo>
                    <a:pt x="124079" y="910463"/>
                  </a:moveTo>
                  <a:lnTo>
                    <a:pt x="123698" y="910717"/>
                  </a:lnTo>
                  <a:lnTo>
                    <a:pt x="124079" y="910463"/>
                  </a:lnTo>
                  <a:close/>
                </a:path>
                <a:path w="2772409" h="1079500">
                  <a:moveTo>
                    <a:pt x="151413" y="891667"/>
                  </a:moveTo>
                  <a:lnTo>
                    <a:pt x="151257" y="891667"/>
                  </a:lnTo>
                  <a:lnTo>
                    <a:pt x="151003" y="891921"/>
                  </a:lnTo>
                  <a:lnTo>
                    <a:pt x="151413" y="891667"/>
                  </a:lnTo>
                  <a:close/>
                </a:path>
                <a:path w="2772409" h="1079500">
                  <a:moveTo>
                    <a:pt x="167005" y="882015"/>
                  </a:moveTo>
                  <a:lnTo>
                    <a:pt x="166497" y="882269"/>
                  </a:lnTo>
                  <a:lnTo>
                    <a:pt x="167005" y="882015"/>
                  </a:lnTo>
                  <a:close/>
                </a:path>
                <a:path w="2772409" h="1079500">
                  <a:moveTo>
                    <a:pt x="184245" y="872363"/>
                  </a:moveTo>
                  <a:lnTo>
                    <a:pt x="184023" y="872363"/>
                  </a:lnTo>
                  <a:lnTo>
                    <a:pt x="183769" y="872617"/>
                  </a:lnTo>
                  <a:lnTo>
                    <a:pt x="184245" y="872363"/>
                  </a:lnTo>
                  <a:close/>
                </a:path>
                <a:path w="2772409" h="1079500">
                  <a:moveTo>
                    <a:pt x="202952" y="862457"/>
                  </a:moveTo>
                  <a:lnTo>
                    <a:pt x="202819" y="862457"/>
                  </a:lnTo>
                  <a:lnTo>
                    <a:pt x="202438" y="862711"/>
                  </a:lnTo>
                  <a:lnTo>
                    <a:pt x="202952" y="862457"/>
                  </a:lnTo>
                  <a:close/>
                </a:path>
                <a:path w="2772409" h="1079500">
                  <a:moveTo>
                    <a:pt x="244893" y="842391"/>
                  </a:moveTo>
                  <a:lnTo>
                    <a:pt x="244602" y="842518"/>
                  </a:lnTo>
                  <a:lnTo>
                    <a:pt x="244893" y="842391"/>
                  </a:lnTo>
                  <a:close/>
                </a:path>
                <a:path w="2772409" h="1079500">
                  <a:moveTo>
                    <a:pt x="268536" y="832104"/>
                  </a:moveTo>
                  <a:lnTo>
                    <a:pt x="268224" y="832231"/>
                  </a:lnTo>
                  <a:lnTo>
                    <a:pt x="268536" y="832104"/>
                  </a:lnTo>
                  <a:close/>
                </a:path>
                <a:path w="2772409" h="1079500">
                  <a:moveTo>
                    <a:pt x="321274" y="811149"/>
                  </a:moveTo>
                  <a:lnTo>
                    <a:pt x="321056" y="811149"/>
                  </a:lnTo>
                  <a:lnTo>
                    <a:pt x="320929" y="811276"/>
                  </a:lnTo>
                  <a:lnTo>
                    <a:pt x="321274" y="811149"/>
                  </a:lnTo>
                  <a:close/>
                </a:path>
                <a:path w="2772409" h="1079500">
                  <a:moveTo>
                    <a:pt x="350372" y="800481"/>
                  </a:moveTo>
                  <a:lnTo>
                    <a:pt x="350012" y="800608"/>
                  </a:lnTo>
                  <a:lnTo>
                    <a:pt x="350372" y="800481"/>
                  </a:lnTo>
                  <a:close/>
                </a:path>
                <a:path w="2772409" h="1079500">
                  <a:moveTo>
                    <a:pt x="381515" y="789559"/>
                  </a:moveTo>
                  <a:lnTo>
                    <a:pt x="381381" y="789559"/>
                  </a:lnTo>
                  <a:lnTo>
                    <a:pt x="381127" y="789686"/>
                  </a:lnTo>
                  <a:lnTo>
                    <a:pt x="381515" y="789559"/>
                  </a:lnTo>
                  <a:close/>
                </a:path>
                <a:path w="2772409" h="1079500">
                  <a:moveTo>
                    <a:pt x="493490" y="755777"/>
                  </a:moveTo>
                  <a:lnTo>
                    <a:pt x="493268" y="755777"/>
                  </a:lnTo>
                  <a:lnTo>
                    <a:pt x="493014" y="755904"/>
                  </a:lnTo>
                  <a:lnTo>
                    <a:pt x="493490" y="755777"/>
                  </a:lnTo>
                  <a:close/>
                </a:path>
                <a:path w="2772409" h="1079500">
                  <a:moveTo>
                    <a:pt x="851617" y="670433"/>
                  </a:moveTo>
                  <a:lnTo>
                    <a:pt x="851154" y="670433"/>
                  </a:lnTo>
                  <a:lnTo>
                    <a:pt x="851027" y="670560"/>
                  </a:lnTo>
                  <a:lnTo>
                    <a:pt x="851617" y="670433"/>
                  </a:lnTo>
                  <a:close/>
                </a:path>
                <a:path w="2772409" h="1079500">
                  <a:moveTo>
                    <a:pt x="1869059" y="424815"/>
                  </a:moveTo>
                  <a:lnTo>
                    <a:pt x="1816481" y="437515"/>
                  </a:lnTo>
                  <a:lnTo>
                    <a:pt x="1816608" y="437515"/>
                  </a:lnTo>
                  <a:lnTo>
                    <a:pt x="1761871" y="450342"/>
                  </a:lnTo>
                  <a:lnTo>
                    <a:pt x="1761998" y="450342"/>
                  </a:lnTo>
                  <a:lnTo>
                    <a:pt x="1588008" y="489331"/>
                  </a:lnTo>
                  <a:lnTo>
                    <a:pt x="1705368" y="489331"/>
                  </a:lnTo>
                  <a:lnTo>
                    <a:pt x="1822450" y="462280"/>
                  </a:lnTo>
                  <a:lnTo>
                    <a:pt x="1875028" y="449580"/>
                  </a:lnTo>
                  <a:lnTo>
                    <a:pt x="1925447" y="436880"/>
                  </a:lnTo>
                  <a:lnTo>
                    <a:pt x="1970572" y="424942"/>
                  </a:lnTo>
                  <a:lnTo>
                    <a:pt x="1868932" y="424942"/>
                  </a:lnTo>
                  <a:lnTo>
                    <a:pt x="1869059" y="424815"/>
                  </a:lnTo>
                  <a:close/>
                </a:path>
                <a:path w="2772409" h="1079500">
                  <a:moveTo>
                    <a:pt x="2053717" y="375158"/>
                  </a:moveTo>
                  <a:lnTo>
                    <a:pt x="2011680" y="387350"/>
                  </a:lnTo>
                  <a:lnTo>
                    <a:pt x="2011807" y="387350"/>
                  </a:lnTo>
                  <a:lnTo>
                    <a:pt x="1966722" y="399669"/>
                  </a:lnTo>
                  <a:lnTo>
                    <a:pt x="1966976" y="399669"/>
                  </a:lnTo>
                  <a:lnTo>
                    <a:pt x="1919097" y="412242"/>
                  </a:lnTo>
                  <a:lnTo>
                    <a:pt x="1919224" y="412242"/>
                  </a:lnTo>
                  <a:lnTo>
                    <a:pt x="1868932" y="424942"/>
                  </a:lnTo>
                  <a:lnTo>
                    <a:pt x="1970572" y="424942"/>
                  </a:lnTo>
                  <a:lnTo>
                    <a:pt x="2018665" y="411734"/>
                  </a:lnTo>
                  <a:lnTo>
                    <a:pt x="2060956" y="399542"/>
                  </a:lnTo>
                  <a:lnTo>
                    <a:pt x="2100072" y="387350"/>
                  </a:lnTo>
                  <a:lnTo>
                    <a:pt x="2136775" y="375285"/>
                  </a:lnTo>
                  <a:lnTo>
                    <a:pt x="2053590" y="375285"/>
                  </a:lnTo>
                  <a:lnTo>
                    <a:pt x="2053717" y="375158"/>
                  </a:lnTo>
                  <a:close/>
                </a:path>
                <a:path w="2772409" h="1079500">
                  <a:moveTo>
                    <a:pt x="2092452" y="363093"/>
                  </a:moveTo>
                  <a:lnTo>
                    <a:pt x="2053590" y="375285"/>
                  </a:lnTo>
                  <a:lnTo>
                    <a:pt x="2136775" y="375285"/>
                  </a:lnTo>
                  <a:lnTo>
                    <a:pt x="2172313" y="363220"/>
                  </a:lnTo>
                  <a:lnTo>
                    <a:pt x="2092325" y="363220"/>
                  </a:lnTo>
                  <a:lnTo>
                    <a:pt x="2092452" y="363093"/>
                  </a:lnTo>
                  <a:close/>
                </a:path>
                <a:path w="2772409" h="1079500">
                  <a:moveTo>
                    <a:pt x="2229231" y="315722"/>
                  </a:moveTo>
                  <a:lnTo>
                    <a:pt x="2197100" y="327533"/>
                  </a:lnTo>
                  <a:lnTo>
                    <a:pt x="2197227" y="327533"/>
                  </a:lnTo>
                  <a:lnTo>
                    <a:pt x="2163572" y="339344"/>
                  </a:lnTo>
                  <a:lnTo>
                    <a:pt x="2163699" y="339344"/>
                  </a:lnTo>
                  <a:lnTo>
                    <a:pt x="2128647" y="351282"/>
                  </a:lnTo>
                  <a:lnTo>
                    <a:pt x="2128774" y="351282"/>
                  </a:lnTo>
                  <a:lnTo>
                    <a:pt x="2092325" y="363220"/>
                  </a:lnTo>
                  <a:lnTo>
                    <a:pt x="2172313" y="363220"/>
                  </a:lnTo>
                  <a:lnTo>
                    <a:pt x="2205736" y="351409"/>
                  </a:lnTo>
                  <a:lnTo>
                    <a:pt x="2237994" y="339598"/>
                  </a:lnTo>
                  <a:lnTo>
                    <a:pt x="2269109" y="327787"/>
                  </a:lnTo>
                  <a:lnTo>
                    <a:pt x="2298827" y="315849"/>
                  </a:lnTo>
                  <a:lnTo>
                    <a:pt x="2229104" y="315849"/>
                  </a:lnTo>
                  <a:lnTo>
                    <a:pt x="2229231" y="315722"/>
                  </a:lnTo>
                  <a:close/>
                </a:path>
                <a:path w="2772409" h="1079500">
                  <a:moveTo>
                    <a:pt x="2344420" y="269240"/>
                  </a:moveTo>
                  <a:lnTo>
                    <a:pt x="2317242" y="280797"/>
                  </a:lnTo>
                  <a:lnTo>
                    <a:pt x="2317496" y="280797"/>
                  </a:lnTo>
                  <a:lnTo>
                    <a:pt x="2289175" y="292354"/>
                  </a:lnTo>
                  <a:lnTo>
                    <a:pt x="2289302" y="292354"/>
                  </a:lnTo>
                  <a:lnTo>
                    <a:pt x="2259711" y="304165"/>
                  </a:lnTo>
                  <a:lnTo>
                    <a:pt x="2229104" y="315849"/>
                  </a:lnTo>
                  <a:lnTo>
                    <a:pt x="2298827" y="315849"/>
                  </a:lnTo>
                  <a:lnTo>
                    <a:pt x="2327148" y="304165"/>
                  </a:lnTo>
                  <a:lnTo>
                    <a:pt x="2354580" y="292481"/>
                  </a:lnTo>
                  <a:lnTo>
                    <a:pt x="2380615" y="280797"/>
                  </a:lnTo>
                  <a:lnTo>
                    <a:pt x="2405090" y="269367"/>
                  </a:lnTo>
                  <a:lnTo>
                    <a:pt x="2344293" y="269367"/>
                  </a:lnTo>
                  <a:lnTo>
                    <a:pt x="2344420" y="269240"/>
                  </a:lnTo>
                  <a:close/>
                </a:path>
                <a:path w="2772409" h="1079500">
                  <a:moveTo>
                    <a:pt x="2259965" y="304038"/>
                  </a:moveTo>
                  <a:lnTo>
                    <a:pt x="2259633" y="304165"/>
                  </a:lnTo>
                  <a:lnTo>
                    <a:pt x="2259965" y="304038"/>
                  </a:lnTo>
                  <a:close/>
                </a:path>
                <a:path w="2772409" h="1079500">
                  <a:moveTo>
                    <a:pt x="2394839" y="246126"/>
                  </a:moveTo>
                  <a:lnTo>
                    <a:pt x="2369947" y="257810"/>
                  </a:lnTo>
                  <a:lnTo>
                    <a:pt x="2344293" y="269367"/>
                  </a:lnTo>
                  <a:lnTo>
                    <a:pt x="2405090" y="269367"/>
                  </a:lnTo>
                  <a:lnTo>
                    <a:pt x="2429510" y="257556"/>
                  </a:lnTo>
                  <a:lnTo>
                    <a:pt x="2451747" y="246253"/>
                  </a:lnTo>
                  <a:lnTo>
                    <a:pt x="2394712" y="246253"/>
                  </a:lnTo>
                  <a:lnTo>
                    <a:pt x="2394839" y="246126"/>
                  </a:lnTo>
                  <a:close/>
                </a:path>
                <a:path w="2772409" h="1079500">
                  <a:moveTo>
                    <a:pt x="2418334" y="234696"/>
                  </a:moveTo>
                  <a:lnTo>
                    <a:pt x="2394712" y="246253"/>
                  </a:lnTo>
                  <a:lnTo>
                    <a:pt x="2451747" y="246253"/>
                  </a:lnTo>
                  <a:lnTo>
                    <a:pt x="2473502" y="234823"/>
                  </a:lnTo>
                  <a:lnTo>
                    <a:pt x="2418207" y="234823"/>
                  </a:lnTo>
                  <a:lnTo>
                    <a:pt x="2418334" y="234696"/>
                  </a:lnTo>
                  <a:close/>
                </a:path>
                <a:path w="2772409" h="1079500">
                  <a:moveTo>
                    <a:pt x="2514633" y="211963"/>
                  </a:moveTo>
                  <a:lnTo>
                    <a:pt x="2462657" y="211963"/>
                  </a:lnTo>
                  <a:lnTo>
                    <a:pt x="2440813" y="223393"/>
                  </a:lnTo>
                  <a:lnTo>
                    <a:pt x="2418207" y="234823"/>
                  </a:lnTo>
                  <a:lnTo>
                    <a:pt x="2473502" y="234823"/>
                  </a:lnTo>
                  <a:lnTo>
                    <a:pt x="2474468" y="234315"/>
                  </a:lnTo>
                  <a:lnTo>
                    <a:pt x="2495550" y="222885"/>
                  </a:lnTo>
                  <a:lnTo>
                    <a:pt x="2514633" y="211963"/>
                  </a:lnTo>
                  <a:close/>
                </a:path>
                <a:path w="2772409" h="1079500">
                  <a:moveTo>
                    <a:pt x="2440940" y="223266"/>
                  </a:moveTo>
                  <a:lnTo>
                    <a:pt x="2440690" y="223393"/>
                  </a:lnTo>
                  <a:lnTo>
                    <a:pt x="2440940" y="223266"/>
                  </a:lnTo>
                  <a:close/>
                </a:path>
                <a:path w="2772409" h="1079500">
                  <a:moveTo>
                    <a:pt x="2586784" y="166878"/>
                  </a:moveTo>
                  <a:lnTo>
                    <a:pt x="2540381" y="166878"/>
                  </a:lnTo>
                  <a:lnTo>
                    <a:pt x="2521966" y="178181"/>
                  </a:lnTo>
                  <a:lnTo>
                    <a:pt x="2502916" y="189357"/>
                  </a:lnTo>
                  <a:lnTo>
                    <a:pt x="2483104" y="200660"/>
                  </a:lnTo>
                  <a:lnTo>
                    <a:pt x="2483231" y="200660"/>
                  </a:lnTo>
                  <a:lnTo>
                    <a:pt x="2462403" y="212090"/>
                  </a:lnTo>
                  <a:lnTo>
                    <a:pt x="2462657" y="211963"/>
                  </a:lnTo>
                  <a:lnTo>
                    <a:pt x="2514633" y="211963"/>
                  </a:lnTo>
                  <a:lnTo>
                    <a:pt x="2515743" y="211328"/>
                  </a:lnTo>
                  <a:lnTo>
                    <a:pt x="2535174" y="199898"/>
                  </a:lnTo>
                  <a:lnTo>
                    <a:pt x="2553716" y="188341"/>
                  </a:lnTo>
                  <a:lnTo>
                    <a:pt x="2571623" y="176911"/>
                  </a:lnTo>
                  <a:lnTo>
                    <a:pt x="2586784" y="166878"/>
                  </a:lnTo>
                  <a:close/>
                </a:path>
                <a:path w="2772409" h="1079500">
                  <a:moveTo>
                    <a:pt x="2503043" y="189230"/>
                  </a:moveTo>
                  <a:lnTo>
                    <a:pt x="2502821" y="189357"/>
                  </a:lnTo>
                  <a:lnTo>
                    <a:pt x="2503043" y="189230"/>
                  </a:lnTo>
                  <a:close/>
                </a:path>
                <a:path w="2772409" h="1079500">
                  <a:moveTo>
                    <a:pt x="2522093" y="178054"/>
                  </a:moveTo>
                  <a:lnTo>
                    <a:pt x="2521877" y="178181"/>
                  </a:lnTo>
                  <a:lnTo>
                    <a:pt x="2522093" y="178054"/>
                  </a:lnTo>
                  <a:close/>
                </a:path>
                <a:path w="2772409" h="1079500">
                  <a:moveTo>
                    <a:pt x="2603364" y="155575"/>
                  </a:moveTo>
                  <a:lnTo>
                    <a:pt x="2557907" y="155575"/>
                  </a:lnTo>
                  <a:lnTo>
                    <a:pt x="2540127" y="167005"/>
                  </a:lnTo>
                  <a:lnTo>
                    <a:pt x="2540381" y="166878"/>
                  </a:lnTo>
                  <a:lnTo>
                    <a:pt x="2586784" y="166878"/>
                  </a:lnTo>
                  <a:lnTo>
                    <a:pt x="2588895" y="165481"/>
                  </a:lnTo>
                  <a:lnTo>
                    <a:pt x="2603364" y="155575"/>
                  </a:lnTo>
                  <a:close/>
                </a:path>
                <a:path w="2772409" h="1079500">
                  <a:moveTo>
                    <a:pt x="2663551" y="110998"/>
                  </a:moveTo>
                  <a:lnTo>
                    <a:pt x="2621788" y="110998"/>
                  </a:lnTo>
                  <a:lnTo>
                    <a:pt x="2606548" y="122301"/>
                  </a:lnTo>
                  <a:lnTo>
                    <a:pt x="2590800" y="133350"/>
                  </a:lnTo>
                  <a:lnTo>
                    <a:pt x="2574544" y="144526"/>
                  </a:lnTo>
                  <a:lnTo>
                    <a:pt x="2557653" y="155702"/>
                  </a:lnTo>
                  <a:lnTo>
                    <a:pt x="2557907" y="155575"/>
                  </a:lnTo>
                  <a:lnTo>
                    <a:pt x="2603364" y="155575"/>
                  </a:lnTo>
                  <a:lnTo>
                    <a:pt x="2605405" y="154178"/>
                  </a:lnTo>
                  <a:lnTo>
                    <a:pt x="2621534" y="142748"/>
                  </a:lnTo>
                  <a:lnTo>
                    <a:pt x="2636901" y="131445"/>
                  </a:lnTo>
                  <a:lnTo>
                    <a:pt x="2663551" y="110998"/>
                  </a:lnTo>
                  <a:close/>
                </a:path>
                <a:path w="2772409" h="1079500">
                  <a:moveTo>
                    <a:pt x="2574671" y="144399"/>
                  </a:moveTo>
                  <a:lnTo>
                    <a:pt x="2574479" y="144526"/>
                  </a:lnTo>
                  <a:lnTo>
                    <a:pt x="2574671" y="144399"/>
                  </a:lnTo>
                  <a:close/>
                </a:path>
                <a:path w="2772409" h="1079500">
                  <a:moveTo>
                    <a:pt x="2590927" y="133223"/>
                  </a:moveTo>
                  <a:lnTo>
                    <a:pt x="2590742" y="133350"/>
                  </a:lnTo>
                  <a:lnTo>
                    <a:pt x="2590927" y="133223"/>
                  </a:lnTo>
                  <a:close/>
                </a:path>
                <a:path w="2772409" h="1079500">
                  <a:moveTo>
                    <a:pt x="2606675" y="122174"/>
                  </a:moveTo>
                  <a:lnTo>
                    <a:pt x="2606494" y="122301"/>
                  </a:lnTo>
                  <a:lnTo>
                    <a:pt x="2606675" y="122174"/>
                  </a:lnTo>
                  <a:close/>
                </a:path>
                <a:path w="2772409" h="1079500">
                  <a:moveTo>
                    <a:pt x="2717492" y="66675"/>
                  </a:moveTo>
                  <a:lnTo>
                    <a:pt x="2678176" y="66675"/>
                  </a:lnTo>
                  <a:lnTo>
                    <a:pt x="2650490" y="89027"/>
                  </a:lnTo>
                  <a:lnTo>
                    <a:pt x="2621534" y="111125"/>
                  </a:lnTo>
                  <a:lnTo>
                    <a:pt x="2621788" y="110998"/>
                  </a:lnTo>
                  <a:lnTo>
                    <a:pt x="2663551" y="110998"/>
                  </a:lnTo>
                  <a:lnTo>
                    <a:pt x="2666365" y="108839"/>
                  </a:lnTo>
                  <a:lnTo>
                    <a:pt x="2694178" y="86233"/>
                  </a:lnTo>
                  <a:lnTo>
                    <a:pt x="2717492" y="66675"/>
                  </a:lnTo>
                  <a:close/>
                </a:path>
                <a:path w="2772409" h="1079500">
                  <a:moveTo>
                    <a:pt x="2650744" y="88773"/>
                  </a:moveTo>
                  <a:lnTo>
                    <a:pt x="2650412" y="89027"/>
                  </a:lnTo>
                  <a:lnTo>
                    <a:pt x="2650744" y="88773"/>
                  </a:lnTo>
                  <a:close/>
                </a:path>
                <a:path w="2772409" h="1079500">
                  <a:moveTo>
                    <a:pt x="2755392" y="0"/>
                  </a:moveTo>
                  <a:lnTo>
                    <a:pt x="2729992" y="22225"/>
                  </a:lnTo>
                  <a:lnTo>
                    <a:pt x="2730119" y="22225"/>
                  </a:lnTo>
                  <a:lnTo>
                    <a:pt x="2704465" y="44450"/>
                  </a:lnTo>
                  <a:lnTo>
                    <a:pt x="2704592" y="44450"/>
                  </a:lnTo>
                  <a:lnTo>
                    <a:pt x="2677922" y="66802"/>
                  </a:lnTo>
                  <a:lnTo>
                    <a:pt x="2678176" y="66675"/>
                  </a:lnTo>
                  <a:lnTo>
                    <a:pt x="2717492" y="66675"/>
                  </a:lnTo>
                  <a:lnTo>
                    <a:pt x="2720975" y="63754"/>
                  </a:lnTo>
                  <a:lnTo>
                    <a:pt x="2746756" y="41402"/>
                  </a:lnTo>
                  <a:lnTo>
                    <a:pt x="2772156" y="19050"/>
                  </a:lnTo>
                  <a:lnTo>
                    <a:pt x="2755392" y="0"/>
                  </a:lnTo>
                  <a:close/>
                </a:path>
              </a:pathLst>
            </a:custGeom>
            <a:solidFill>
              <a:srgbClr val="5B9A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25773" y="4347972"/>
              <a:ext cx="822959" cy="822959"/>
            </a:xfrm>
            <a:prstGeom prst="rect">
              <a:avLst/>
            </a:prstGeom>
          </p:spPr>
        </p:pic>
      </p:grpSp>
      <p:sp>
        <p:nvSpPr>
          <p:cNvPr id="6" name="object 6"/>
          <p:cNvSpPr txBox="1"/>
          <p:nvPr/>
        </p:nvSpPr>
        <p:spPr>
          <a:xfrm>
            <a:off x="3448811" y="5299709"/>
            <a:ext cx="988694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b="1" spc="-270" dirty="0">
                <a:solidFill>
                  <a:srgbClr val="3F3F3F"/>
                </a:solidFill>
                <a:latin typeface="DejaVu Sans"/>
                <a:cs typeface="DejaVu Sans"/>
              </a:rPr>
              <a:t>Desktop</a:t>
            </a:r>
            <a:endParaRPr sz="2000">
              <a:latin typeface="DejaVu Sans"/>
              <a:cs typeface="DejaVu Sans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531662" y="1823258"/>
            <a:ext cx="889461" cy="831272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3461765" y="2807715"/>
            <a:ext cx="91376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210" dirty="0">
                <a:solidFill>
                  <a:srgbClr val="ED7C30"/>
                </a:solidFill>
                <a:latin typeface="DejaVu Sans"/>
                <a:cs typeface="DejaVu Sans"/>
              </a:rPr>
              <a:t>Creator</a:t>
            </a:r>
            <a:endParaRPr sz="2000">
              <a:latin typeface="DejaVu Sans"/>
              <a:cs typeface="DejaVu Sans"/>
            </a:endParaRPr>
          </a:p>
        </p:txBody>
      </p:sp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384590" y="1874035"/>
            <a:ext cx="831272" cy="773083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6353047" y="2790698"/>
            <a:ext cx="1007744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b="1" spc="-220" dirty="0">
                <a:solidFill>
                  <a:srgbClr val="5B9AD5"/>
                </a:solidFill>
                <a:latin typeface="DejaVu Sans"/>
                <a:cs typeface="DejaVu Sans"/>
              </a:rPr>
              <a:t>Explorer</a:t>
            </a:r>
            <a:endParaRPr sz="2000">
              <a:latin typeface="DejaVu Sans"/>
              <a:cs typeface="DejaVu Sans"/>
            </a:endParaRPr>
          </a:p>
        </p:txBody>
      </p:sp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308384" y="2039250"/>
            <a:ext cx="864523" cy="507076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9357868" y="2765806"/>
            <a:ext cx="84963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b="1" spc="-215" dirty="0">
                <a:solidFill>
                  <a:srgbClr val="00B07F"/>
                </a:solidFill>
                <a:latin typeface="DejaVu Sans"/>
                <a:cs typeface="DejaVu Sans"/>
              </a:rPr>
              <a:t>Viewer</a:t>
            </a:r>
            <a:endParaRPr sz="2000">
              <a:latin typeface="DejaVu Sans"/>
              <a:cs typeface="DejaVu San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550152" y="5291582"/>
            <a:ext cx="56705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280" dirty="0">
                <a:solidFill>
                  <a:srgbClr val="3F3F3F"/>
                </a:solidFill>
                <a:latin typeface="DejaVu Sans"/>
                <a:cs typeface="DejaVu Sans"/>
              </a:rPr>
              <a:t>Prep</a:t>
            </a:r>
            <a:endParaRPr sz="2000">
              <a:latin typeface="DejaVu Sans"/>
              <a:cs typeface="DejaVu Sans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3793997" y="3089897"/>
            <a:ext cx="6356350" cy="2059939"/>
            <a:chOff x="3793997" y="3089897"/>
            <a:chExt cx="6356350" cy="2059939"/>
          </a:xfrm>
        </p:grpSpPr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389369" y="4326635"/>
              <a:ext cx="822959" cy="822959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793997" y="3144786"/>
              <a:ext cx="250774" cy="1201661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3866768" y="3178682"/>
              <a:ext cx="76200" cy="1028700"/>
            </a:xfrm>
            <a:custGeom>
              <a:avLst/>
              <a:gdLst/>
              <a:ahLst/>
              <a:cxnLst/>
              <a:rect l="l" t="t" r="r" b="b"/>
              <a:pathLst>
                <a:path w="76200" h="1028700">
                  <a:moveTo>
                    <a:pt x="76200" y="952119"/>
                  </a:moveTo>
                  <a:lnTo>
                    <a:pt x="0" y="952119"/>
                  </a:lnTo>
                  <a:lnTo>
                    <a:pt x="38100" y="1028319"/>
                  </a:lnTo>
                  <a:lnTo>
                    <a:pt x="76200" y="952119"/>
                  </a:lnTo>
                  <a:close/>
                </a:path>
                <a:path w="76200" h="1028700">
                  <a:moveTo>
                    <a:pt x="50800" y="0"/>
                  </a:moveTo>
                  <a:lnTo>
                    <a:pt x="25400" y="0"/>
                  </a:lnTo>
                  <a:lnTo>
                    <a:pt x="25400" y="952119"/>
                  </a:lnTo>
                  <a:lnTo>
                    <a:pt x="50800" y="952119"/>
                  </a:lnTo>
                  <a:lnTo>
                    <a:pt x="50800" y="0"/>
                  </a:lnTo>
                  <a:close/>
                </a:path>
              </a:pathLst>
            </a:custGeom>
            <a:solidFill>
              <a:srgbClr val="ED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863339" y="3156953"/>
              <a:ext cx="3038856" cy="1198638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3896994" y="3190874"/>
              <a:ext cx="2865755" cy="1024890"/>
            </a:xfrm>
            <a:custGeom>
              <a:avLst/>
              <a:gdLst/>
              <a:ahLst/>
              <a:cxnLst/>
              <a:rect l="l" t="t" r="r" b="b"/>
              <a:pathLst>
                <a:path w="2865754" h="1024889">
                  <a:moveTo>
                    <a:pt x="2719197" y="847217"/>
                  </a:moveTo>
                  <a:lnTo>
                    <a:pt x="2731770" y="860044"/>
                  </a:lnTo>
                  <a:lnTo>
                    <a:pt x="2743581" y="872744"/>
                  </a:lnTo>
                  <a:lnTo>
                    <a:pt x="2743439" y="872744"/>
                  </a:lnTo>
                  <a:lnTo>
                    <a:pt x="2754757" y="885571"/>
                  </a:lnTo>
                  <a:lnTo>
                    <a:pt x="2765425" y="898525"/>
                  </a:lnTo>
                  <a:lnTo>
                    <a:pt x="2785491" y="924687"/>
                  </a:lnTo>
                  <a:lnTo>
                    <a:pt x="2803804" y="950836"/>
                  </a:lnTo>
                  <a:lnTo>
                    <a:pt x="2814167" y="966990"/>
                  </a:lnTo>
                  <a:lnTo>
                    <a:pt x="2792730" y="980313"/>
                  </a:lnTo>
                  <a:lnTo>
                    <a:pt x="2865374" y="1024890"/>
                  </a:lnTo>
                  <a:lnTo>
                    <a:pt x="2858754" y="953566"/>
                  </a:lnTo>
                  <a:lnTo>
                    <a:pt x="2835757" y="953566"/>
                  </a:lnTo>
                  <a:lnTo>
                    <a:pt x="2824861" y="936625"/>
                  </a:lnTo>
                  <a:lnTo>
                    <a:pt x="2805811" y="909447"/>
                  </a:lnTo>
                  <a:lnTo>
                    <a:pt x="2785110" y="882523"/>
                  </a:lnTo>
                  <a:lnTo>
                    <a:pt x="2776991" y="872744"/>
                  </a:lnTo>
                  <a:lnTo>
                    <a:pt x="2743581" y="872744"/>
                  </a:lnTo>
                  <a:lnTo>
                    <a:pt x="2743327" y="872617"/>
                  </a:lnTo>
                  <a:lnTo>
                    <a:pt x="2776886" y="872617"/>
                  </a:lnTo>
                  <a:lnTo>
                    <a:pt x="2773934" y="869061"/>
                  </a:lnTo>
                  <a:lnTo>
                    <a:pt x="2762377" y="855726"/>
                  </a:lnTo>
                  <a:lnTo>
                    <a:pt x="2754751" y="847471"/>
                  </a:lnTo>
                  <a:lnTo>
                    <a:pt x="2719578" y="847471"/>
                  </a:lnTo>
                  <a:lnTo>
                    <a:pt x="2719197" y="847217"/>
                  </a:lnTo>
                  <a:close/>
                </a:path>
                <a:path w="2865754" h="1024889">
                  <a:moveTo>
                    <a:pt x="2857500" y="940054"/>
                  </a:moveTo>
                  <a:lnTo>
                    <a:pt x="2835757" y="953566"/>
                  </a:lnTo>
                  <a:lnTo>
                    <a:pt x="2858754" y="953566"/>
                  </a:lnTo>
                  <a:lnTo>
                    <a:pt x="2857500" y="940054"/>
                  </a:lnTo>
                  <a:close/>
                </a:path>
                <a:path w="2865754" h="1024889">
                  <a:moveTo>
                    <a:pt x="2785110" y="924306"/>
                  </a:moveTo>
                  <a:lnTo>
                    <a:pt x="2785378" y="924687"/>
                  </a:lnTo>
                  <a:lnTo>
                    <a:pt x="2785110" y="924306"/>
                  </a:lnTo>
                  <a:close/>
                </a:path>
                <a:path w="2865754" h="1024889">
                  <a:moveTo>
                    <a:pt x="2765044" y="898144"/>
                  </a:moveTo>
                  <a:lnTo>
                    <a:pt x="2765337" y="898525"/>
                  </a:lnTo>
                  <a:lnTo>
                    <a:pt x="2765044" y="898144"/>
                  </a:lnTo>
                  <a:close/>
                </a:path>
                <a:path w="2865754" h="1024889">
                  <a:moveTo>
                    <a:pt x="2754503" y="885317"/>
                  </a:moveTo>
                  <a:lnTo>
                    <a:pt x="2754713" y="885571"/>
                  </a:lnTo>
                  <a:lnTo>
                    <a:pt x="2754503" y="885317"/>
                  </a:lnTo>
                  <a:close/>
                </a:path>
                <a:path w="2865754" h="1024889">
                  <a:moveTo>
                    <a:pt x="2731516" y="859790"/>
                  </a:moveTo>
                  <a:lnTo>
                    <a:pt x="2731752" y="860044"/>
                  </a:lnTo>
                  <a:lnTo>
                    <a:pt x="2731516" y="859790"/>
                  </a:lnTo>
                  <a:close/>
                </a:path>
                <a:path w="2865754" h="1024889">
                  <a:moveTo>
                    <a:pt x="2742461" y="834644"/>
                  </a:moveTo>
                  <a:lnTo>
                    <a:pt x="2706243" y="834644"/>
                  </a:lnTo>
                  <a:lnTo>
                    <a:pt x="2719578" y="847471"/>
                  </a:lnTo>
                  <a:lnTo>
                    <a:pt x="2754751" y="847471"/>
                  </a:lnTo>
                  <a:lnTo>
                    <a:pt x="2750058" y="842391"/>
                  </a:lnTo>
                  <a:lnTo>
                    <a:pt x="2742461" y="834644"/>
                  </a:lnTo>
                  <a:close/>
                </a:path>
                <a:path w="2865754" h="1024889">
                  <a:moveTo>
                    <a:pt x="2702910" y="797814"/>
                  </a:moveTo>
                  <a:lnTo>
                    <a:pt x="2662682" y="797814"/>
                  </a:lnTo>
                  <a:lnTo>
                    <a:pt x="2678303" y="810260"/>
                  </a:lnTo>
                  <a:lnTo>
                    <a:pt x="2692781" y="822579"/>
                  </a:lnTo>
                  <a:lnTo>
                    <a:pt x="2706497" y="834898"/>
                  </a:lnTo>
                  <a:lnTo>
                    <a:pt x="2706243" y="834644"/>
                  </a:lnTo>
                  <a:lnTo>
                    <a:pt x="2742461" y="834644"/>
                  </a:lnTo>
                  <a:lnTo>
                    <a:pt x="2737231" y="829310"/>
                  </a:lnTo>
                  <a:lnTo>
                    <a:pt x="2723642" y="816229"/>
                  </a:lnTo>
                  <a:lnTo>
                    <a:pt x="2709291" y="803275"/>
                  </a:lnTo>
                  <a:lnTo>
                    <a:pt x="2702910" y="797814"/>
                  </a:lnTo>
                  <a:close/>
                </a:path>
                <a:path w="2865754" h="1024889">
                  <a:moveTo>
                    <a:pt x="2692400" y="822325"/>
                  </a:moveTo>
                  <a:lnTo>
                    <a:pt x="2692684" y="822579"/>
                  </a:lnTo>
                  <a:lnTo>
                    <a:pt x="2692400" y="822325"/>
                  </a:lnTo>
                  <a:close/>
                </a:path>
                <a:path w="2865754" h="1024889">
                  <a:moveTo>
                    <a:pt x="2677922" y="810006"/>
                  </a:moveTo>
                  <a:lnTo>
                    <a:pt x="2678222" y="810260"/>
                  </a:lnTo>
                  <a:lnTo>
                    <a:pt x="2677922" y="810006"/>
                  </a:lnTo>
                  <a:close/>
                </a:path>
                <a:path w="2865754" h="1024889">
                  <a:moveTo>
                    <a:pt x="2688324" y="785749"/>
                  </a:moveTo>
                  <a:lnTo>
                    <a:pt x="2646553" y="785749"/>
                  </a:lnTo>
                  <a:lnTo>
                    <a:pt x="2662936" y="798068"/>
                  </a:lnTo>
                  <a:lnTo>
                    <a:pt x="2662682" y="797814"/>
                  </a:lnTo>
                  <a:lnTo>
                    <a:pt x="2702910" y="797814"/>
                  </a:lnTo>
                  <a:lnTo>
                    <a:pt x="2694305" y="790448"/>
                  </a:lnTo>
                  <a:lnTo>
                    <a:pt x="2688324" y="785749"/>
                  </a:lnTo>
                  <a:close/>
                </a:path>
                <a:path w="2865754" h="1024889">
                  <a:moveTo>
                    <a:pt x="2629408" y="773811"/>
                  </a:moveTo>
                  <a:lnTo>
                    <a:pt x="2646807" y="786003"/>
                  </a:lnTo>
                  <a:lnTo>
                    <a:pt x="2646553" y="785749"/>
                  </a:lnTo>
                  <a:lnTo>
                    <a:pt x="2688324" y="785749"/>
                  </a:lnTo>
                  <a:lnTo>
                    <a:pt x="2678303" y="777875"/>
                  </a:lnTo>
                  <a:lnTo>
                    <a:pt x="2673223" y="774065"/>
                  </a:lnTo>
                  <a:lnTo>
                    <a:pt x="2629916" y="774065"/>
                  </a:lnTo>
                  <a:lnTo>
                    <a:pt x="2629408" y="773811"/>
                  </a:lnTo>
                  <a:close/>
                </a:path>
                <a:path w="2865754" h="1024889">
                  <a:moveTo>
                    <a:pt x="2657035" y="762127"/>
                  </a:moveTo>
                  <a:lnTo>
                    <a:pt x="2611501" y="762127"/>
                  </a:lnTo>
                  <a:lnTo>
                    <a:pt x="2629916" y="774065"/>
                  </a:lnTo>
                  <a:lnTo>
                    <a:pt x="2673223" y="774065"/>
                  </a:lnTo>
                  <a:lnTo>
                    <a:pt x="2661539" y="765302"/>
                  </a:lnTo>
                  <a:lnTo>
                    <a:pt x="2657035" y="762127"/>
                  </a:lnTo>
                  <a:close/>
                </a:path>
                <a:path w="2865754" h="1024889">
                  <a:moveTo>
                    <a:pt x="2640152" y="750443"/>
                  </a:moveTo>
                  <a:lnTo>
                    <a:pt x="2592451" y="750443"/>
                  </a:lnTo>
                  <a:lnTo>
                    <a:pt x="2611755" y="762381"/>
                  </a:lnTo>
                  <a:lnTo>
                    <a:pt x="2611501" y="762127"/>
                  </a:lnTo>
                  <a:lnTo>
                    <a:pt x="2657035" y="762127"/>
                  </a:lnTo>
                  <a:lnTo>
                    <a:pt x="2643886" y="752856"/>
                  </a:lnTo>
                  <a:lnTo>
                    <a:pt x="2640152" y="750443"/>
                  </a:lnTo>
                  <a:close/>
                </a:path>
                <a:path w="2865754" h="1024889">
                  <a:moveTo>
                    <a:pt x="2528824" y="716534"/>
                  </a:moveTo>
                  <a:lnTo>
                    <a:pt x="2551430" y="727837"/>
                  </a:lnTo>
                  <a:lnTo>
                    <a:pt x="2572639" y="739140"/>
                  </a:lnTo>
                  <a:lnTo>
                    <a:pt x="2592705" y="750697"/>
                  </a:lnTo>
                  <a:lnTo>
                    <a:pt x="2592451" y="750443"/>
                  </a:lnTo>
                  <a:lnTo>
                    <a:pt x="2640152" y="750443"/>
                  </a:lnTo>
                  <a:lnTo>
                    <a:pt x="2625217" y="740791"/>
                  </a:lnTo>
                  <a:lnTo>
                    <a:pt x="2605532" y="728726"/>
                  </a:lnTo>
                  <a:lnTo>
                    <a:pt x="2584831" y="716915"/>
                  </a:lnTo>
                  <a:lnTo>
                    <a:pt x="2584356" y="716661"/>
                  </a:lnTo>
                  <a:lnTo>
                    <a:pt x="2529205" y="716661"/>
                  </a:lnTo>
                  <a:lnTo>
                    <a:pt x="2528824" y="716534"/>
                  </a:lnTo>
                  <a:close/>
                </a:path>
                <a:path w="2865754" h="1024889">
                  <a:moveTo>
                    <a:pt x="2572385" y="739013"/>
                  </a:moveTo>
                  <a:lnTo>
                    <a:pt x="2572605" y="739140"/>
                  </a:lnTo>
                  <a:lnTo>
                    <a:pt x="2572385" y="739013"/>
                  </a:lnTo>
                  <a:close/>
                </a:path>
                <a:path w="2865754" h="1024889">
                  <a:moveTo>
                    <a:pt x="2551176" y="727710"/>
                  </a:moveTo>
                  <a:lnTo>
                    <a:pt x="2551414" y="727837"/>
                  </a:lnTo>
                  <a:lnTo>
                    <a:pt x="2551176" y="727710"/>
                  </a:lnTo>
                  <a:close/>
                </a:path>
                <a:path w="2865754" h="1024889">
                  <a:moveTo>
                    <a:pt x="2563699" y="705612"/>
                  </a:moveTo>
                  <a:lnTo>
                    <a:pt x="2505202" y="705612"/>
                  </a:lnTo>
                  <a:lnTo>
                    <a:pt x="2529205" y="716661"/>
                  </a:lnTo>
                  <a:lnTo>
                    <a:pt x="2584356" y="716661"/>
                  </a:lnTo>
                  <a:lnTo>
                    <a:pt x="2563699" y="705612"/>
                  </a:lnTo>
                  <a:close/>
                </a:path>
                <a:path w="2865754" h="1024889">
                  <a:moveTo>
                    <a:pt x="2542273" y="694817"/>
                  </a:moveTo>
                  <a:lnTo>
                    <a:pt x="2480310" y="694817"/>
                  </a:lnTo>
                  <a:lnTo>
                    <a:pt x="2505456" y="705739"/>
                  </a:lnTo>
                  <a:lnTo>
                    <a:pt x="2505202" y="705612"/>
                  </a:lnTo>
                  <a:lnTo>
                    <a:pt x="2563699" y="705612"/>
                  </a:lnTo>
                  <a:lnTo>
                    <a:pt x="2562987" y="705231"/>
                  </a:lnTo>
                  <a:lnTo>
                    <a:pt x="2542273" y="694817"/>
                  </a:lnTo>
                  <a:close/>
                </a:path>
                <a:path w="2865754" h="1024889">
                  <a:moveTo>
                    <a:pt x="2519326" y="684149"/>
                  </a:moveTo>
                  <a:lnTo>
                    <a:pt x="2454275" y="684149"/>
                  </a:lnTo>
                  <a:lnTo>
                    <a:pt x="2480564" y="694944"/>
                  </a:lnTo>
                  <a:lnTo>
                    <a:pt x="2480310" y="694817"/>
                  </a:lnTo>
                  <a:lnTo>
                    <a:pt x="2542273" y="694817"/>
                  </a:lnTo>
                  <a:lnTo>
                    <a:pt x="2540000" y="693674"/>
                  </a:lnTo>
                  <a:lnTo>
                    <a:pt x="2519326" y="684149"/>
                  </a:lnTo>
                  <a:close/>
                </a:path>
                <a:path w="2865754" h="1024889">
                  <a:moveTo>
                    <a:pt x="2495598" y="673735"/>
                  </a:moveTo>
                  <a:lnTo>
                    <a:pt x="2426716" y="673735"/>
                  </a:lnTo>
                  <a:lnTo>
                    <a:pt x="2454529" y="684276"/>
                  </a:lnTo>
                  <a:lnTo>
                    <a:pt x="2454275" y="684149"/>
                  </a:lnTo>
                  <a:lnTo>
                    <a:pt x="2519326" y="684149"/>
                  </a:lnTo>
                  <a:lnTo>
                    <a:pt x="2515743" y="682498"/>
                  </a:lnTo>
                  <a:lnTo>
                    <a:pt x="2495598" y="673735"/>
                  </a:lnTo>
                  <a:close/>
                </a:path>
                <a:path w="2865754" h="1024889">
                  <a:moveTo>
                    <a:pt x="2471115" y="663575"/>
                  </a:moveTo>
                  <a:lnTo>
                    <a:pt x="2397887" y="663575"/>
                  </a:lnTo>
                  <a:lnTo>
                    <a:pt x="2426970" y="673862"/>
                  </a:lnTo>
                  <a:lnTo>
                    <a:pt x="2426716" y="673735"/>
                  </a:lnTo>
                  <a:lnTo>
                    <a:pt x="2495598" y="673735"/>
                  </a:lnTo>
                  <a:lnTo>
                    <a:pt x="2490343" y="671449"/>
                  </a:lnTo>
                  <a:lnTo>
                    <a:pt x="2471115" y="663575"/>
                  </a:lnTo>
                  <a:close/>
                </a:path>
                <a:path w="2865754" h="1024889">
                  <a:moveTo>
                    <a:pt x="2445074" y="653542"/>
                  </a:moveTo>
                  <a:lnTo>
                    <a:pt x="2367407" y="653542"/>
                  </a:lnTo>
                  <a:lnTo>
                    <a:pt x="2398141" y="663702"/>
                  </a:lnTo>
                  <a:lnTo>
                    <a:pt x="2397887" y="663575"/>
                  </a:lnTo>
                  <a:lnTo>
                    <a:pt x="2471115" y="663575"/>
                  </a:lnTo>
                  <a:lnTo>
                    <a:pt x="2463673" y="660527"/>
                  </a:lnTo>
                  <a:lnTo>
                    <a:pt x="2445074" y="653542"/>
                  </a:lnTo>
                  <a:close/>
                </a:path>
                <a:path w="2865754" h="1024889">
                  <a:moveTo>
                    <a:pt x="2390325" y="634365"/>
                  </a:moveTo>
                  <a:lnTo>
                    <a:pt x="2301621" y="634365"/>
                  </a:lnTo>
                  <a:lnTo>
                    <a:pt x="2335911" y="643890"/>
                  </a:lnTo>
                  <a:lnTo>
                    <a:pt x="2335657" y="643890"/>
                  </a:lnTo>
                  <a:lnTo>
                    <a:pt x="2367661" y="653669"/>
                  </a:lnTo>
                  <a:lnTo>
                    <a:pt x="2367407" y="653542"/>
                  </a:lnTo>
                  <a:lnTo>
                    <a:pt x="2445074" y="653542"/>
                  </a:lnTo>
                  <a:lnTo>
                    <a:pt x="2435606" y="649986"/>
                  </a:lnTo>
                  <a:lnTo>
                    <a:pt x="2406142" y="639572"/>
                  </a:lnTo>
                  <a:lnTo>
                    <a:pt x="2390325" y="634365"/>
                  </a:lnTo>
                  <a:close/>
                </a:path>
                <a:path w="2865754" h="1024889">
                  <a:moveTo>
                    <a:pt x="15748" y="0"/>
                  </a:moveTo>
                  <a:lnTo>
                    <a:pt x="34163" y="46990"/>
                  </a:lnTo>
                  <a:lnTo>
                    <a:pt x="68834" y="74168"/>
                  </a:lnTo>
                  <a:lnTo>
                    <a:pt x="104140" y="101219"/>
                  </a:lnTo>
                  <a:lnTo>
                    <a:pt x="140335" y="128143"/>
                  </a:lnTo>
                  <a:lnTo>
                    <a:pt x="177800" y="154813"/>
                  </a:lnTo>
                  <a:lnTo>
                    <a:pt x="216789" y="181229"/>
                  </a:lnTo>
                  <a:lnTo>
                    <a:pt x="257683" y="207264"/>
                  </a:lnTo>
                  <a:lnTo>
                    <a:pt x="300736" y="232918"/>
                  </a:lnTo>
                  <a:lnTo>
                    <a:pt x="346202" y="258064"/>
                  </a:lnTo>
                  <a:lnTo>
                    <a:pt x="394462" y="282829"/>
                  </a:lnTo>
                  <a:lnTo>
                    <a:pt x="445643" y="306705"/>
                  </a:lnTo>
                  <a:lnTo>
                    <a:pt x="500126" y="330073"/>
                  </a:lnTo>
                  <a:lnTo>
                    <a:pt x="558419" y="352679"/>
                  </a:lnTo>
                  <a:lnTo>
                    <a:pt x="620522" y="374523"/>
                  </a:lnTo>
                  <a:lnTo>
                    <a:pt x="686943" y="395351"/>
                  </a:lnTo>
                  <a:lnTo>
                    <a:pt x="757809" y="415417"/>
                  </a:lnTo>
                  <a:lnTo>
                    <a:pt x="795782" y="424942"/>
                  </a:lnTo>
                  <a:lnTo>
                    <a:pt x="836295" y="433959"/>
                  </a:lnTo>
                  <a:lnTo>
                    <a:pt x="878967" y="442722"/>
                  </a:lnTo>
                  <a:lnTo>
                    <a:pt x="923798" y="450977"/>
                  </a:lnTo>
                  <a:lnTo>
                    <a:pt x="1018921" y="466344"/>
                  </a:lnTo>
                  <a:lnTo>
                    <a:pt x="1120521" y="480568"/>
                  </a:lnTo>
                  <a:lnTo>
                    <a:pt x="1227074" y="493776"/>
                  </a:lnTo>
                  <a:lnTo>
                    <a:pt x="1786890" y="553720"/>
                  </a:lnTo>
                  <a:lnTo>
                    <a:pt x="1786763" y="553720"/>
                  </a:lnTo>
                  <a:lnTo>
                    <a:pt x="1894586" y="566166"/>
                  </a:lnTo>
                  <a:lnTo>
                    <a:pt x="1894459" y="566166"/>
                  </a:lnTo>
                  <a:lnTo>
                    <a:pt x="1997710" y="579374"/>
                  </a:lnTo>
                  <a:lnTo>
                    <a:pt x="1997583" y="579374"/>
                  </a:lnTo>
                  <a:lnTo>
                    <a:pt x="2047113" y="586359"/>
                  </a:lnTo>
                  <a:lnTo>
                    <a:pt x="2046986" y="586359"/>
                  </a:lnTo>
                  <a:lnTo>
                    <a:pt x="2094865" y="593598"/>
                  </a:lnTo>
                  <a:lnTo>
                    <a:pt x="2094611" y="593598"/>
                  </a:lnTo>
                  <a:lnTo>
                    <a:pt x="2140712" y="601091"/>
                  </a:lnTo>
                  <a:lnTo>
                    <a:pt x="2140458" y="601091"/>
                  </a:lnTo>
                  <a:lnTo>
                    <a:pt x="2184527" y="608838"/>
                  </a:lnTo>
                  <a:lnTo>
                    <a:pt x="2184273" y="608838"/>
                  </a:lnTo>
                  <a:lnTo>
                    <a:pt x="2226056" y="616966"/>
                  </a:lnTo>
                  <a:lnTo>
                    <a:pt x="2225802" y="616966"/>
                  </a:lnTo>
                  <a:lnTo>
                    <a:pt x="2265299" y="625602"/>
                  </a:lnTo>
                  <a:lnTo>
                    <a:pt x="2265045" y="625602"/>
                  </a:lnTo>
                  <a:lnTo>
                    <a:pt x="2302002" y="634492"/>
                  </a:lnTo>
                  <a:lnTo>
                    <a:pt x="2301621" y="634365"/>
                  </a:lnTo>
                  <a:lnTo>
                    <a:pt x="2390325" y="634365"/>
                  </a:lnTo>
                  <a:lnTo>
                    <a:pt x="2342896" y="619506"/>
                  </a:lnTo>
                  <a:lnTo>
                    <a:pt x="2270887" y="600837"/>
                  </a:lnTo>
                  <a:lnTo>
                    <a:pt x="2231136" y="592074"/>
                  </a:lnTo>
                  <a:lnTo>
                    <a:pt x="2189099" y="583819"/>
                  </a:lnTo>
                  <a:lnTo>
                    <a:pt x="2144903" y="576072"/>
                  </a:lnTo>
                  <a:lnTo>
                    <a:pt x="2098675" y="568452"/>
                  </a:lnTo>
                  <a:lnTo>
                    <a:pt x="2050669" y="561213"/>
                  </a:lnTo>
                  <a:lnTo>
                    <a:pt x="2001012" y="554228"/>
                  </a:lnTo>
                  <a:lnTo>
                    <a:pt x="1897634" y="541020"/>
                  </a:lnTo>
                  <a:lnTo>
                    <a:pt x="1229995" y="468630"/>
                  </a:lnTo>
                  <a:lnTo>
                    <a:pt x="1230122" y="468630"/>
                  </a:lnTo>
                  <a:lnTo>
                    <a:pt x="1123823" y="455422"/>
                  </a:lnTo>
                  <a:lnTo>
                    <a:pt x="1123950" y="455422"/>
                  </a:lnTo>
                  <a:lnTo>
                    <a:pt x="1072515" y="448437"/>
                  </a:lnTo>
                  <a:lnTo>
                    <a:pt x="1072642" y="448437"/>
                  </a:lnTo>
                  <a:lnTo>
                    <a:pt x="1022731" y="441198"/>
                  </a:lnTo>
                  <a:lnTo>
                    <a:pt x="1022858" y="441198"/>
                  </a:lnTo>
                  <a:lnTo>
                    <a:pt x="974471" y="433705"/>
                  </a:lnTo>
                  <a:lnTo>
                    <a:pt x="974725" y="433705"/>
                  </a:lnTo>
                  <a:lnTo>
                    <a:pt x="928116" y="425958"/>
                  </a:lnTo>
                  <a:lnTo>
                    <a:pt x="928243" y="425958"/>
                  </a:lnTo>
                  <a:lnTo>
                    <a:pt x="884351" y="417830"/>
                  </a:lnTo>
                  <a:lnTo>
                    <a:pt x="883920" y="417830"/>
                  </a:lnTo>
                  <a:lnTo>
                    <a:pt x="841502" y="409194"/>
                  </a:lnTo>
                  <a:lnTo>
                    <a:pt x="841629" y="409194"/>
                  </a:lnTo>
                  <a:lnTo>
                    <a:pt x="802062" y="400304"/>
                  </a:lnTo>
                  <a:lnTo>
                    <a:pt x="801878" y="400304"/>
                  </a:lnTo>
                  <a:lnTo>
                    <a:pt x="764661" y="390906"/>
                  </a:lnTo>
                  <a:lnTo>
                    <a:pt x="764413" y="390906"/>
                  </a:lnTo>
                  <a:lnTo>
                    <a:pt x="729058" y="381127"/>
                  </a:lnTo>
                  <a:lnTo>
                    <a:pt x="728726" y="381127"/>
                  </a:lnTo>
                  <a:lnTo>
                    <a:pt x="694488" y="371094"/>
                  </a:lnTo>
                  <a:lnTo>
                    <a:pt x="694309" y="371094"/>
                  </a:lnTo>
                  <a:lnTo>
                    <a:pt x="660781" y="360807"/>
                  </a:lnTo>
                  <a:lnTo>
                    <a:pt x="660908" y="360807"/>
                  </a:lnTo>
                  <a:lnTo>
                    <a:pt x="628396" y="350393"/>
                  </a:lnTo>
                  <a:lnTo>
                    <a:pt x="628650" y="350393"/>
                  </a:lnTo>
                  <a:lnTo>
                    <a:pt x="597650" y="339725"/>
                  </a:lnTo>
                  <a:lnTo>
                    <a:pt x="567055" y="328803"/>
                  </a:lnTo>
                  <a:lnTo>
                    <a:pt x="567309" y="328803"/>
                  </a:lnTo>
                  <a:lnTo>
                    <a:pt x="538309" y="317881"/>
                  </a:lnTo>
                  <a:lnTo>
                    <a:pt x="538099" y="317881"/>
                  </a:lnTo>
                  <a:lnTo>
                    <a:pt x="509651" y="306578"/>
                  </a:lnTo>
                  <a:lnTo>
                    <a:pt x="509905" y="306578"/>
                  </a:lnTo>
                  <a:lnTo>
                    <a:pt x="482473" y="295148"/>
                  </a:lnTo>
                  <a:lnTo>
                    <a:pt x="482600" y="295148"/>
                  </a:lnTo>
                  <a:lnTo>
                    <a:pt x="455930" y="283591"/>
                  </a:lnTo>
                  <a:lnTo>
                    <a:pt x="456184" y="283591"/>
                  </a:lnTo>
                  <a:lnTo>
                    <a:pt x="430403" y="271780"/>
                  </a:lnTo>
                  <a:lnTo>
                    <a:pt x="430530" y="271780"/>
                  </a:lnTo>
                  <a:lnTo>
                    <a:pt x="405523" y="259842"/>
                  </a:lnTo>
                  <a:lnTo>
                    <a:pt x="381381" y="247777"/>
                  </a:lnTo>
                  <a:lnTo>
                    <a:pt x="358382" y="235712"/>
                  </a:lnTo>
                  <a:lnTo>
                    <a:pt x="335407" y="223393"/>
                  </a:lnTo>
                  <a:lnTo>
                    <a:pt x="335534" y="223393"/>
                  </a:lnTo>
                  <a:lnTo>
                    <a:pt x="313533" y="210947"/>
                  </a:lnTo>
                  <a:lnTo>
                    <a:pt x="292061" y="198374"/>
                  </a:lnTo>
                  <a:lnTo>
                    <a:pt x="271018" y="185674"/>
                  </a:lnTo>
                  <a:lnTo>
                    <a:pt x="230632" y="159893"/>
                  </a:lnTo>
                  <a:lnTo>
                    <a:pt x="192527" y="134112"/>
                  </a:lnTo>
                  <a:lnTo>
                    <a:pt x="155371" y="107569"/>
                  </a:lnTo>
                  <a:lnTo>
                    <a:pt x="119551" y="81026"/>
                  </a:lnTo>
                  <a:lnTo>
                    <a:pt x="84493" y="54102"/>
                  </a:lnTo>
                  <a:lnTo>
                    <a:pt x="15748" y="0"/>
                  </a:lnTo>
                  <a:close/>
                </a:path>
                <a:path w="2865754" h="1024889">
                  <a:moveTo>
                    <a:pt x="883666" y="417703"/>
                  </a:moveTo>
                  <a:lnTo>
                    <a:pt x="883920" y="417830"/>
                  </a:lnTo>
                  <a:lnTo>
                    <a:pt x="884351" y="417830"/>
                  </a:lnTo>
                  <a:lnTo>
                    <a:pt x="883666" y="417703"/>
                  </a:lnTo>
                  <a:close/>
                </a:path>
                <a:path w="2865754" h="1024889">
                  <a:moveTo>
                    <a:pt x="801497" y="400177"/>
                  </a:moveTo>
                  <a:lnTo>
                    <a:pt x="801878" y="400304"/>
                  </a:lnTo>
                  <a:lnTo>
                    <a:pt x="802062" y="400304"/>
                  </a:lnTo>
                  <a:lnTo>
                    <a:pt x="801497" y="400177"/>
                  </a:lnTo>
                  <a:close/>
                </a:path>
                <a:path w="2865754" h="1024889">
                  <a:moveTo>
                    <a:pt x="764159" y="390779"/>
                  </a:moveTo>
                  <a:lnTo>
                    <a:pt x="764413" y="390906"/>
                  </a:lnTo>
                  <a:lnTo>
                    <a:pt x="764661" y="390906"/>
                  </a:lnTo>
                  <a:lnTo>
                    <a:pt x="764159" y="390779"/>
                  </a:lnTo>
                  <a:close/>
                </a:path>
                <a:path w="2865754" h="1024889">
                  <a:moveTo>
                    <a:pt x="728599" y="381000"/>
                  </a:moveTo>
                  <a:lnTo>
                    <a:pt x="728726" y="381127"/>
                  </a:lnTo>
                  <a:lnTo>
                    <a:pt x="729058" y="381127"/>
                  </a:lnTo>
                  <a:lnTo>
                    <a:pt x="728599" y="381000"/>
                  </a:lnTo>
                  <a:close/>
                </a:path>
                <a:path w="2865754" h="1024889">
                  <a:moveTo>
                    <a:pt x="694055" y="370967"/>
                  </a:moveTo>
                  <a:lnTo>
                    <a:pt x="694309" y="371094"/>
                  </a:lnTo>
                  <a:lnTo>
                    <a:pt x="694488" y="371094"/>
                  </a:lnTo>
                  <a:lnTo>
                    <a:pt x="694055" y="370967"/>
                  </a:lnTo>
                  <a:close/>
                </a:path>
                <a:path w="2865754" h="1024889">
                  <a:moveTo>
                    <a:pt x="597281" y="339598"/>
                  </a:moveTo>
                  <a:lnTo>
                    <a:pt x="597535" y="339725"/>
                  </a:lnTo>
                  <a:lnTo>
                    <a:pt x="597281" y="339598"/>
                  </a:lnTo>
                  <a:close/>
                </a:path>
                <a:path w="2865754" h="1024889">
                  <a:moveTo>
                    <a:pt x="537972" y="317754"/>
                  </a:moveTo>
                  <a:lnTo>
                    <a:pt x="538099" y="317881"/>
                  </a:lnTo>
                  <a:lnTo>
                    <a:pt x="538309" y="317881"/>
                  </a:lnTo>
                  <a:lnTo>
                    <a:pt x="537972" y="317754"/>
                  </a:lnTo>
                  <a:close/>
                </a:path>
                <a:path w="2865754" h="1024889">
                  <a:moveTo>
                    <a:pt x="381632" y="247902"/>
                  </a:moveTo>
                  <a:close/>
                </a:path>
                <a:path w="2865754" h="1024889">
                  <a:moveTo>
                    <a:pt x="381392" y="247777"/>
                  </a:moveTo>
                  <a:lnTo>
                    <a:pt x="381632" y="247902"/>
                  </a:lnTo>
                  <a:lnTo>
                    <a:pt x="381392" y="247777"/>
                  </a:lnTo>
                  <a:close/>
                </a:path>
                <a:path w="2865754" h="1024889">
                  <a:moveTo>
                    <a:pt x="358140" y="235585"/>
                  </a:moveTo>
                  <a:lnTo>
                    <a:pt x="358267" y="235712"/>
                  </a:lnTo>
                  <a:lnTo>
                    <a:pt x="358140" y="235585"/>
                  </a:lnTo>
                  <a:close/>
                </a:path>
                <a:path w="2865754" h="1024889">
                  <a:moveTo>
                    <a:pt x="313309" y="210820"/>
                  </a:moveTo>
                  <a:lnTo>
                    <a:pt x="313436" y="210947"/>
                  </a:lnTo>
                  <a:lnTo>
                    <a:pt x="313309" y="210820"/>
                  </a:lnTo>
                  <a:close/>
                </a:path>
                <a:path w="2865754" h="1024889">
                  <a:moveTo>
                    <a:pt x="291846" y="198247"/>
                  </a:moveTo>
                  <a:lnTo>
                    <a:pt x="291973" y="198374"/>
                  </a:lnTo>
                  <a:lnTo>
                    <a:pt x="291846" y="198247"/>
                  </a:lnTo>
                  <a:close/>
                </a:path>
                <a:path w="2865754" h="1024889">
                  <a:moveTo>
                    <a:pt x="271072" y="185674"/>
                  </a:moveTo>
                  <a:lnTo>
                    <a:pt x="271272" y="185801"/>
                  </a:lnTo>
                  <a:lnTo>
                    <a:pt x="271072" y="185674"/>
                  </a:lnTo>
                  <a:close/>
                </a:path>
                <a:path w="2865754" h="1024889">
                  <a:moveTo>
                    <a:pt x="230697" y="159893"/>
                  </a:moveTo>
                  <a:lnTo>
                    <a:pt x="230886" y="160020"/>
                  </a:lnTo>
                  <a:lnTo>
                    <a:pt x="230697" y="159893"/>
                  </a:lnTo>
                  <a:close/>
                </a:path>
                <a:path w="2865754" h="1024889">
                  <a:moveTo>
                    <a:pt x="192151" y="133858"/>
                  </a:moveTo>
                  <a:lnTo>
                    <a:pt x="192405" y="134112"/>
                  </a:lnTo>
                  <a:lnTo>
                    <a:pt x="192151" y="133858"/>
                  </a:lnTo>
                  <a:close/>
                </a:path>
                <a:path w="2865754" h="1024889">
                  <a:moveTo>
                    <a:pt x="155194" y="107442"/>
                  </a:moveTo>
                  <a:lnTo>
                    <a:pt x="155321" y="107569"/>
                  </a:lnTo>
                  <a:lnTo>
                    <a:pt x="155194" y="107442"/>
                  </a:lnTo>
                  <a:close/>
                </a:path>
                <a:path w="2865754" h="1024889">
                  <a:moveTo>
                    <a:pt x="119380" y="80899"/>
                  </a:moveTo>
                  <a:lnTo>
                    <a:pt x="119507" y="81026"/>
                  </a:lnTo>
                  <a:lnTo>
                    <a:pt x="119380" y="80899"/>
                  </a:lnTo>
                  <a:close/>
                </a:path>
                <a:path w="2865754" h="1024889">
                  <a:moveTo>
                    <a:pt x="84328" y="53975"/>
                  </a:moveTo>
                  <a:lnTo>
                    <a:pt x="84455" y="54102"/>
                  </a:lnTo>
                  <a:lnTo>
                    <a:pt x="84328" y="53975"/>
                  </a:lnTo>
                  <a:close/>
                </a:path>
              </a:pathLst>
            </a:custGeom>
            <a:solidFill>
              <a:srgbClr val="ED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383129" y="4373395"/>
              <a:ext cx="766848" cy="729441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866387" y="3146297"/>
              <a:ext cx="5765292" cy="1200150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3900042" y="3180460"/>
              <a:ext cx="5591810" cy="1026160"/>
            </a:xfrm>
            <a:custGeom>
              <a:avLst/>
              <a:gdLst/>
              <a:ahLst/>
              <a:cxnLst/>
              <a:rect l="l" t="t" r="r" b="b"/>
              <a:pathLst>
                <a:path w="5591809" h="1026160">
                  <a:moveTo>
                    <a:pt x="5572027" y="981710"/>
                  </a:moveTo>
                  <a:lnTo>
                    <a:pt x="5518404" y="981710"/>
                  </a:lnTo>
                  <a:lnTo>
                    <a:pt x="5524906" y="988060"/>
                  </a:lnTo>
                  <a:lnTo>
                    <a:pt x="5508625" y="1007110"/>
                  </a:lnTo>
                  <a:lnTo>
                    <a:pt x="5591556" y="1026160"/>
                  </a:lnTo>
                  <a:lnTo>
                    <a:pt x="5572027" y="981710"/>
                  </a:lnTo>
                  <a:close/>
                </a:path>
                <a:path w="5591809" h="1026160">
                  <a:moveTo>
                    <a:pt x="5524463" y="955040"/>
                  </a:moveTo>
                  <a:lnTo>
                    <a:pt x="5484114" y="955040"/>
                  </a:lnTo>
                  <a:lnTo>
                    <a:pt x="5518658" y="982980"/>
                  </a:lnTo>
                  <a:lnTo>
                    <a:pt x="5518404" y="981710"/>
                  </a:lnTo>
                  <a:lnTo>
                    <a:pt x="5572027" y="981710"/>
                  </a:lnTo>
                  <a:lnTo>
                    <a:pt x="5565889" y="967740"/>
                  </a:lnTo>
                  <a:lnTo>
                    <a:pt x="5541162" y="967740"/>
                  </a:lnTo>
                  <a:lnTo>
                    <a:pt x="5534406" y="962660"/>
                  </a:lnTo>
                  <a:lnTo>
                    <a:pt x="5524463" y="955040"/>
                  </a:lnTo>
                  <a:close/>
                </a:path>
                <a:path w="5591809" h="1026160">
                  <a:moveTo>
                    <a:pt x="5557520" y="948690"/>
                  </a:moveTo>
                  <a:lnTo>
                    <a:pt x="5541162" y="967740"/>
                  </a:lnTo>
                  <a:lnTo>
                    <a:pt x="5565889" y="967740"/>
                  </a:lnTo>
                  <a:lnTo>
                    <a:pt x="5557520" y="948690"/>
                  </a:lnTo>
                  <a:close/>
                </a:path>
                <a:path w="5591809" h="1026160">
                  <a:moveTo>
                    <a:pt x="5392500" y="863600"/>
                  </a:moveTo>
                  <a:lnTo>
                    <a:pt x="5342255" y="863600"/>
                  </a:lnTo>
                  <a:lnTo>
                    <a:pt x="5365750" y="877570"/>
                  </a:lnTo>
                  <a:lnTo>
                    <a:pt x="5365496" y="877570"/>
                  </a:lnTo>
                  <a:lnTo>
                    <a:pt x="5387721" y="890270"/>
                  </a:lnTo>
                  <a:lnTo>
                    <a:pt x="5387467" y="890270"/>
                  </a:lnTo>
                  <a:lnTo>
                    <a:pt x="5408676" y="902970"/>
                  </a:lnTo>
                  <a:lnTo>
                    <a:pt x="5408422" y="902970"/>
                  </a:lnTo>
                  <a:lnTo>
                    <a:pt x="5428742" y="915670"/>
                  </a:lnTo>
                  <a:lnTo>
                    <a:pt x="5428488" y="915670"/>
                  </a:lnTo>
                  <a:lnTo>
                    <a:pt x="5447919" y="929640"/>
                  </a:lnTo>
                  <a:lnTo>
                    <a:pt x="5447792" y="929640"/>
                  </a:lnTo>
                  <a:lnTo>
                    <a:pt x="5466588" y="942340"/>
                  </a:lnTo>
                  <a:lnTo>
                    <a:pt x="5466334" y="942340"/>
                  </a:lnTo>
                  <a:lnTo>
                    <a:pt x="5484241" y="956310"/>
                  </a:lnTo>
                  <a:lnTo>
                    <a:pt x="5484114" y="955040"/>
                  </a:lnTo>
                  <a:lnTo>
                    <a:pt x="5524463" y="955040"/>
                  </a:lnTo>
                  <a:lnTo>
                    <a:pt x="5481320" y="922020"/>
                  </a:lnTo>
                  <a:lnTo>
                    <a:pt x="5462397" y="908050"/>
                  </a:lnTo>
                  <a:lnTo>
                    <a:pt x="5442712" y="895350"/>
                  </a:lnTo>
                  <a:lnTo>
                    <a:pt x="5422265" y="881380"/>
                  </a:lnTo>
                  <a:lnTo>
                    <a:pt x="5400675" y="868680"/>
                  </a:lnTo>
                  <a:lnTo>
                    <a:pt x="5392500" y="863600"/>
                  </a:lnTo>
                  <a:close/>
                </a:path>
                <a:path w="5591809" h="1026160">
                  <a:moveTo>
                    <a:pt x="5371071" y="850900"/>
                  </a:moveTo>
                  <a:lnTo>
                    <a:pt x="5317871" y="850900"/>
                  </a:lnTo>
                  <a:lnTo>
                    <a:pt x="5342636" y="864870"/>
                  </a:lnTo>
                  <a:lnTo>
                    <a:pt x="5342255" y="863600"/>
                  </a:lnTo>
                  <a:lnTo>
                    <a:pt x="5392500" y="863600"/>
                  </a:lnTo>
                  <a:lnTo>
                    <a:pt x="5378196" y="854710"/>
                  </a:lnTo>
                  <a:lnTo>
                    <a:pt x="5371071" y="850900"/>
                  </a:lnTo>
                  <a:close/>
                </a:path>
                <a:path w="5591809" h="1026160">
                  <a:moveTo>
                    <a:pt x="5346979" y="838200"/>
                  </a:moveTo>
                  <a:lnTo>
                    <a:pt x="5292217" y="838200"/>
                  </a:lnTo>
                  <a:lnTo>
                    <a:pt x="5318125" y="852170"/>
                  </a:lnTo>
                  <a:lnTo>
                    <a:pt x="5317871" y="850900"/>
                  </a:lnTo>
                  <a:lnTo>
                    <a:pt x="5371071" y="850900"/>
                  </a:lnTo>
                  <a:lnTo>
                    <a:pt x="5354447" y="842010"/>
                  </a:lnTo>
                  <a:lnTo>
                    <a:pt x="5346979" y="838200"/>
                  </a:lnTo>
                  <a:close/>
                </a:path>
                <a:path w="5591809" h="1026160">
                  <a:moveTo>
                    <a:pt x="9652" y="0"/>
                  </a:moveTo>
                  <a:lnTo>
                    <a:pt x="0" y="24130"/>
                  </a:lnTo>
                  <a:lnTo>
                    <a:pt x="273939" y="132080"/>
                  </a:lnTo>
                  <a:lnTo>
                    <a:pt x="310134" y="144780"/>
                  </a:lnTo>
                  <a:lnTo>
                    <a:pt x="346837" y="158750"/>
                  </a:lnTo>
                  <a:lnTo>
                    <a:pt x="422910" y="184150"/>
                  </a:lnTo>
                  <a:lnTo>
                    <a:pt x="462153" y="198120"/>
                  </a:lnTo>
                  <a:lnTo>
                    <a:pt x="543814" y="223520"/>
                  </a:lnTo>
                  <a:lnTo>
                    <a:pt x="629793" y="248920"/>
                  </a:lnTo>
                  <a:lnTo>
                    <a:pt x="674624" y="260350"/>
                  </a:lnTo>
                  <a:lnTo>
                    <a:pt x="768350" y="285750"/>
                  </a:lnTo>
                  <a:lnTo>
                    <a:pt x="817372" y="297180"/>
                  </a:lnTo>
                  <a:lnTo>
                    <a:pt x="868045" y="309880"/>
                  </a:lnTo>
                  <a:lnTo>
                    <a:pt x="920242" y="321310"/>
                  </a:lnTo>
                  <a:lnTo>
                    <a:pt x="1087501" y="355600"/>
                  </a:lnTo>
                  <a:lnTo>
                    <a:pt x="1146937" y="365760"/>
                  </a:lnTo>
                  <a:lnTo>
                    <a:pt x="1208405" y="377190"/>
                  </a:lnTo>
                  <a:lnTo>
                    <a:pt x="1271905" y="387350"/>
                  </a:lnTo>
                  <a:lnTo>
                    <a:pt x="1475613" y="417830"/>
                  </a:lnTo>
                  <a:lnTo>
                    <a:pt x="1549527" y="426720"/>
                  </a:lnTo>
                  <a:lnTo>
                    <a:pt x="1798828" y="453390"/>
                  </a:lnTo>
                  <a:lnTo>
                    <a:pt x="1984502" y="468630"/>
                  </a:lnTo>
                  <a:lnTo>
                    <a:pt x="2082165" y="474980"/>
                  </a:lnTo>
                  <a:lnTo>
                    <a:pt x="2182749" y="482600"/>
                  </a:lnTo>
                  <a:lnTo>
                    <a:pt x="3485007" y="556260"/>
                  </a:lnTo>
                  <a:lnTo>
                    <a:pt x="3591433" y="561340"/>
                  </a:lnTo>
                  <a:lnTo>
                    <a:pt x="3695827" y="567690"/>
                  </a:lnTo>
                  <a:lnTo>
                    <a:pt x="3798062" y="575310"/>
                  </a:lnTo>
                  <a:lnTo>
                    <a:pt x="3897757" y="581660"/>
                  </a:lnTo>
                  <a:lnTo>
                    <a:pt x="3897630" y="581660"/>
                  </a:lnTo>
                  <a:lnTo>
                    <a:pt x="3994404" y="588010"/>
                  </a:lnTo>
                  <a:lnTo>
                    <a:pt x="4087876" y="595630"/>
                  </a:lnTo>
                  <a:lnTo>
                    <a:pt x="4087749" y="595630"/>
                  </a:lnTo>
                  <a:lnTo>
                    <a:pt x="4263771" y="610870"/>
                  </a:lnTo>
                  <a:lnTo>
                    <a:pt x="4263644" y="610870"/>
                  </a:lnTo>
                  <a:lnTo>
                    <a:pt x="4345432" y="618490"/>
                  </a:lnTo>
                  <a:lnTo>
                    <a:pt x="4345305" y="618490"/>
                  </a:lnTo>
                  <a:lnTo>
                    <a:pt x="4422394" y="627380"/>
                  </a:lnTo>
                  <a:lnTo>
                    <a:pt x="4422267" y="627380"/>
                  </a:lnTo>
                  <a:lnTo>
                    <a:pt x="4494530" y="636270"/>
                  </a:lnTo>
                  <a:lnTo>
                    <a:pt x="4494403" y="636270"/>
                  </a:lnTo>
                  <a:lnTo>
                    <a:pt x="4561459" y="646430"/>
                  </a:lnTo>
                  <a:lnTo>
                    <a:pt x="4561332" y="646430"/>
                  </a:lnTo>
                  <a:lnTo>
                    <a:pt x="4593082" y="651510"/>
                  </a:lnTo>
                  <a:lnTo>
                    <a:pt x="4592955" y="651510"/>
                  </a:lnTo>
                  <a:lnTo>
                    <a:pt x="4623943" y="655320"/>
                  </a:lnTo>
                  <a:lnTo>
                    <a:pt x="4683760" y="665480"/>
                  </a:lnTo>
                  <a:lnTo>
                    <a:pt x="4683633" y="665480"/>
                  </a:lnTo>
                  <a:lnTo>
                    <a:pt x="4740656" y="675640"/>
                  </a:lnTo>
                  <a:lnTo>
                    <a:pt x="4740529" y="675640"/>
                  </a:lnTo>
                  <a:lnTo>
                    <a:pt x="4768088" y="681990"/>
                  </a:lnTo>
                  <a:lnTo>
                    <a:pt x="4820920" y="692150"/>
                  </a:lnTo>
                  <a:lnTo>
                    <a:pt x="4820793" y="692150"/>
                  </a:lnTo>
                  <a:lnTo>
                    <a:pt x="4846320" y="697230"/>
                  </a:lnTo>
                  <a:lnTo>
                    <a:pt x="4846193" y="697230"/>
                  </a:lnTo>
                  <a:lnTo>
                    <a:pt x="4871085" y="702310"/>
                  </a:lnTo>
                  <a:lnTo>
                    <a:pt x="4870958" y="702310"/>
                  </a:lnTo>
                  <a:lnTo>
                    <a:pt x="4895342" y="708660"/>
                  </a:lnTo>
                  <a:lnTo>
                    <a:pt x="4895215" y="708660"/>
                  </a:lnTo>
                  <a:lnTo>
                    <a:pt x="4918837" y="713740"/>
                  </a:lnTo>
                  <a:lnTo>
                    <a:pt x="4918710" y="713740"/>
                  </a:lnTo>
                  <a:lnTo>
                    <a:pt x="4941824" y="718820"/>
                  </a:lnTo>
                  <a:lnTo>
                    <a:pt x="4941697" y="718820"/>
                  </a:lnTo>
                  <a:lnTo>
                    <a:pt x="4964176" y="725170"/>
                  </a:lnTo>
                  <a:lnTo>
                    <a:pt x="4986020" y="730250"/>
                  </a:lnTo>
                  <a:lnTo>
                    <a:pt x="4985766" y="730250"/>
                  </a:lnTo>
                  <a:lnTo>
                    <a:pt x="5027930" y="741680"/>
                  </a:lnTo>
                  <a:lnTo>
                    <a:pt x="5027676" y="741680"/>
                  </a:lnTo>
                  <a:lnTo>
                    <a:pt x="5067681" y="753110"/>
                  </a:lnTo>
                  <a:lnTo>
                    <a:pt x="5067300" y="753110"/>
                  </a:lnTo>
                  <a:lnTo>
                    <a:pt x="5105146" y="765810"/>
                  </a:lnTo>
                  <a:lnTo>
                    <a:pt x="5105019" y="765810"/>
                  </a:lnTo>
                  <a:lnTo>
                    <a:pt x="5140833" y="777240"/>
                  </a:lnTo>
                  <a:lnTo>
                    <a:pt x="5140452" y="777240"/>
                  </a:lnTo>
                  <a:lnTo>
                    <a:pt x="5174488" y="789940"/>
                  </a:lnTo>
                  <a:lnTo>
                    <a:pt x="5174234" y="789940"/>
                  </a:lnTo>
                  <a:lnTo>
                    <a:pt x="5206492" y="801370"/>
                  </a:lnTo>
                  <a:lnTo>
                    <a:pt x="5206238" y="801370"/>
                  </a:lnTo>
                  <a:lnTo>
                    <a:pt x="5236718" y="814070"/>
                  </a:lnTo>
                  <a:lnTo>
                    <a:pt x="5236464" y="814070"/>
                  </a:lnTo>
                  <a:lnTo>
                    <a:pt x="5265420" y="826770"/>
                  </a:lnTo>
                  <a:lnTo>
                    <a:pt x="5265039" y="826770"/>
                  </a:lnTo>
                  <a:lnTo>
                    <a:pt x="5292471" y="839470"/>
                  </a:lnTo>
                  <a:lnTo>
                    <a:pt x="5292217" y="838200"/>
                  </a:lnTo>
                  <a:lnTo>
                    <a:pt x="5346979" y="838200"/>
                  </a:lnTo>
                  <a:lnTo>
                    <a:pt x="5329555" y="829310"/>
                  </a:lnTo>
                  <a:lnTo>
                    <a:pt x="5303266" y="815340"/>
                  </a:lnTo>
                  <a:lnTo>
                    <a:pt x="5275580" y="802640"/>
                  </a:lnTo>
                  <a:lnTo>
                    <a:pt x="5246370" y="789940"/>
                  </a:lnTo>
                  <a:lnTo>
                    <a:pt x="5215636" y="778510"/>
                  </a:lnTo>
                  <a:lnTo>
                    <a:pt x="5183251" y="765810"/>
                  </a:lnTo>
                  <a:lnTo>
                    <a:pt x="5148961" y="753110"/>
                  </a:lnTo>
                  <a:lnTo>
                    <a:pt x="5112893" y="741680"/>
                  </a:lnTo>
                  <a:lnTo>
                    <a:pt x="5074793" y="728980"/>
                  </a:lnTo>
                  <a:lnTo>
                    <a:pt x="5034661" y="717550"/>
                  </a:lnTo>
                  <a:lnTo>
                    <a:pt x="4992370" y="706120"/>
                  </a:lnTo>
                  <a:lnTo>
                    <a:pt x="4970399" y="699770"/>
                  </a:lnTo>
                  <a:lnTo>
                    <a:pt x="4924679" y="689610"/>
                  </a:lnTo>
                  <a:lnTo>
                    <a:pt x="4876546" y="678180"/>
                  </a:lnTo>
                  <a:lnTo>
                    <a:pt x="4851654" y="673100"/>
                  </a:lnTo>
                  <a:lnTo>
                    <a:pt x="4745228" y="651510"/>
                  </a:lnTo>
                  <a:lnTo>
                    <a:pt x="4597019" y="626110"/>
                  </a:lnTo>
                  <a:lnTo>
                    <a:pt x="4497832" y="610870"/>
                  </a:lnTo>
                  <a:lnTo>
                    <a:pt x="4425315" y="601980"/>
                  </a:lnTo>
                  <a:lnTo>
                    <a:pt x="4266057" y="585470"/>
                  </a:lnTo>
                  <a:lnTo>
                    <a:pt x="3996309" y="562610"/>
                  </a:lnTo>
                  <a:lnTo>
                    <a:pt x="3592830" y="535940"/>
                  </a:lnTo>
                  <a:lnTo>
                    <a:pt x="3486404" y="530860"/>
                  </a:lnTo>
                  <a:lnTo>
                    <a:pt x="2184400" y="457200"/>
                  </a:lnTo>
                  <a:lnTo>
                    <a:pt x="2083943" y="449580"/>
                  </a:lnTo>
                  <a:lnTo>
                    <a:pt x="2084070" y="449580"/>
                  </a:lnTo>
                  <a:lnTo>
                    <a:pt x="1986407" y="443230"/>
                  </a:lnTo>
                  <a:lnTo>
                    <a:pt x="1800987" y="427990"/>
                  </a:lnTo>
                  <a:lnTo>
                    <a:pt x="1801114" y="427990"/>
                  </a:lnTo>
                  <a:lnTo>
                    <a:pt x="1713865" y="419100"/>
                  </a:lnTo>
                  <a:lnTo>
                    <a:pt x="1713992" y="419100"/>
                  </a:lnTo>
                  <a:lnTo>
                    <a:pt x="1630934" y="410210"/>
                  </a:lnTo>
                  <a:lnTo>
                    <a:pt x="1631061" y="410210"/>
                  </a:lnTo>
                  <a:lnTo>
                    <a:pt x="1552448" y="401320"/>
                  </a:lnTo>
                  <a:lnTo>
                    <a:pt x="1552702" y="401320"/>
                  </a:lnTo>
                  <a:lnTo>
                    <a:pt x="1478915" y="392430"/>
                  </a:lnTo>
                  <a:lnTo>
                    <a:pt x="1479042" y="392430"/>
                  </a:lnTo>
                  <a:lnTo>
                    <a:pt x="1408938" y="382270"/>
                  </a:lnTo>
                  <a:lnTo>
                    <a:pt x="1409065" y="382270"/>
                  </a:lnTo>
                  <a:lnTo>
                    <a:pt x="1341374" y="372110"/>
                  </a:lnTo>
                  <a:lnTo>
                    <a:pt x="1341501" y="372110"/>
                  </a:lnTo>
                  <a:lnTo>
                    <a:pt x="1212596" y="351790"/>
                  </a:lnTo>
                  <a:lnTo>
                    <a:pt x="1212723" y="351790"/>
                  </a:lnTo>
                  <a:lnTo>
                    <a:pt x="1151382" y="341630"/>
                  </a:lnTo>
                  <a:lnTo>
                    <a:pt x="1151509" y="341630"/>
                  </a:lnTo>
                  <a:lnTo>
                    <a:pt x="1092073" y="330200"/>
                  </a:lnTo>
                  <a:lnTo>
                    <a:pt x="1092200" y="330200"/>
                  </a:lnTo>
                  <a:lnTo>
                    <a:pt x="1034796" y="318770"/>
                  </a:lnTo>
                  <a:lnTo>
                    <a:pt x="1034923" y="318770"/>
                  </a:lnTo>
                  <a:lnTo>
                    <a:pt x="979297" y="307340"/>
                  </a:lnTo>
                  <a:lnTo>
                    <a:pt x="979424" y="307340"/>
                  </a:lnTo>
                  <a:lnTo>
                    <a:pt x="925576" y="295910"/>
                  </a:lnTo>
                  <a:lnTo>
                    <a:pt x="925703" y="295910"/>
                  </a:lnTo>
                  <a:lnTo>
                    <a:pt x="873633" y="284480"/>
                  </a:lnTo>
                  <a:lnTo>
                    <a:pt x="873760" y="284480"/>
                  </a:lnTo>
                  <a:lnTo>
                    <a:pt x="823214" y="273050"/>
                  </a:lnTo>
                  <a:lnTo>
                    <a:pt x="823341" y="273050"/>
                  </a:lnTo>
                  <a:lnTo>
                    <a:pt x="774446" y="260350"/>
                  </a:lnTo>
                  <a:lnTo>
                    <a:pt x="774700" y="260350"/>
                  </a:lnTo>
                  <a:lnTo>
                    <a:pt x="727075" y="248920"/>
                  </a:lnTo>
                  <a:lnTo>
                    <a:pt x="727202" y="248920"/>
                  </a:lnTo>
                  <a:lnTo>
                    <a:pt x="681228" y="236220"/>
                  </a:lnTo>
                  <a:lnTo>
                    <a:pt x="681355" y="236220"/>
                  </a:lnTo>
                  <a:lnTo>
                    <a:pt x="636524" y="223520"/>
                  </a:lnTo>
                  <a:lnTo>
                    <a:pt x="636778" y="223520"/>
                  </a:lnTo>
                  <a:lnTo>
                    <a:pt x="593344" y="212090"/>
                  </a:lnTo>
                  <a:lnTo>
                    <a:pt x="551053" y="199390"/>
                  </a:lnTo>
                  <a:lnTo>
                    <a:pt x="551180" y="199390"/>
                  </a:lnTo>
                  <a:lnTo>
                    <a:pt x="510032" y="186690"/>
                  </a:lnTo>
                  <a:lnTo>
                    <a:pt x="510159" y="186690"/>
                  </a:lnTo>
                  <a:lnTo>
                    <a:pt x="470027" y="173990"/>
                  </a:lnTo>
                  <a:lnTo>
                    <a:pt x="470154" y="173990"/>
                  </a:lnTo>
                  <a:lnTo>
                    <a:pt x="431038" y="160020"/>
                  </a:lnTo>
                  <a:lnTo>
                    <a:pt x="392811" y="147320"/>
                  </a:lnTo>
                  <a:lnTo>
                    <a:pt x="392938" y="147320"/>
                  </a:lnTo>
                  <a:lnTo>
                    <a:pt x="355346" y="134620"/>
                  </a:lnTo>
                  <a:lnTo>
                    <a:pt x="355473" y="134620"/>
                  </a:lnTo>
                  <a:lnTo>
                    <a:pt x="318770" y="120650"/>
                  </a:lnTo>
                  <a:lnTo>
                    <a:pt x="318897" y="120650"/>
                  </a:lnTo>
                  <a:lnTo>
                    <a:pt x="282829" y="107950"/>
                  </a:lnTo>
                  <a:lnTo>
                    <a:pt x="247269" y="93980"/>
                  </a:lnTo>
                  <a:lnTo>
                    <a:pt x="247396" y="93980"/>
                  </a:lnTo>
                  <a:lnTo>
                    <a:pt x="212471" y="81280"/>
                  </a:lnTo>
                  <a:lnTo>
                    <a:pt x="212598" y="81280"/>
                  </a:lnTo>
                  <a:lnTo>
                    <a:pt x="143891" y="54610"/>
                  </a:lnTo>
                  <a:lnTo>
                    <a:pt x="76454" y="26670"/>
                  </a:lnTo>
                  <a:lnTo>
                    <a:pt x="9652" y="0"/>
                  </a:lnTo>
                  <a:close/>
                </a:path>
              </a:pathLst>
            </a:custGeom>
            <a:solidFill>
              <a:srgbClr val="ED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695904" y="3153809"/>
              <a:ext cx="145185" cy="1078764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9715880" y="3160394"/>
              <a:ext cx="76200" cy="1028700"/>
            </a:xfrm>
            <a:custGeom>
              <a:avLst/>
              <a:gdLst/>
              <a:ahLst/>
              <a:cxnLst/>
              <a:rect l="l" t="t" r="r" b="b"/>
              <a:pathLst>
                <a:path w="76200" h="1028700">
                  <a:moveTo>
                    <a:pt x="76200" y="952119"/>
                  </a:moveTo>
                  <a:lnTo>
                    <a:pt x="0" y="952119"/>
                  </a:lnTo>
                  <a:lnTo>
                    <a:pt x="38100" y="1028319"/>
                  </a:lnTo>
                  <a:lnTo>
                    <a:pt x="76200" y="952119"/>
                  </a:lnTo>
                  <a:close/>
                </a:path>
                <a:path w="76200" h="1028700">
                  <a:moveTo>
                    <a:pt x="50800" y="0"/>
                  </a:moveTo>
                  <a:lnTo>
                    <a:pt x="25400" y="0"/>
                  </a:lnTo>
                  <a:lnTo>
                    <a:pt x="25400" y="952119"/>
                  </a:lnTo>
                  <a:lnTo>
                    <a:pt x="50800" y="952119"/>
                  </a:lnTo>
                  <a:lnTo>
                    <a:pt x="50800" y="0"/>
                  </a:lnTo>
                  <a:close/>
                </a:path>
              </a:pathLst>
            </a:custGeom>
            <a:solidFill>
              <a:srgbClr val="00B0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720077" y="3089897"/>
              <a:ext cx="3039618" cy="1253502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6754241" y="3123945"/>
              <a:ext cx="2894965" cy="1080135"/>
            </a:xfrm>
            <a:custGeom>
              <a:avLst/>
              <a:gdLst/>
              <a:ahLst/>
              <a:cxnLst/>
              <a:rect l="l" t="t" r="r" b="b"/>
              <a:pathLst>
                <a:path w="2894965" h="1080135">
                  <a:moveTo>
                    <a:pt x="2865380" y="988568"/>
                  </a:moveTo>
                  <a:lnTo>
                    <a:pt x="2837815" y="988568"/>
                  </a:lnTo>
                  <a:lnTo>
                    <a:pt x="2841244" y="996569"/>
                  </a:lnTo>
                  <a:lnTo>
                    <a:pt x="2843987" y="1004443"/>
                  </a:lnTo>
                  <a:lnTo>
                    <a:pt x="2844114" y="1005332"/>
                  </a:lnTo>
                  <a:lnTo>
                    <a:pt x="2819273" y="1008126"/>
                  </a:lnTo>
                  <a:lnTo>
                    <a:pt x="2865628" y="1079627"/>
                  </a:lnTo>
                  <a:lnTo>
                    <a:pt x="2893908" y="1002499"/>
                  </a:lnTo>
                  <a:lnTo>
                    <a:pt x="2869298" y="1002499"/>
                  </a:lnTo>
                  <a:lnTo>
                    <a:pt x="2868676" y="998220"/>
                  </a:lnTo>
                  <a:lnTo>
                    <a:pt x="2865380" y="988568"/>
                  </a:lnTo>
                  <a:close/>
                </a:path>
                <a:path w="2894965" h="1080135">
                  <a:moveTo>
                    <a:pt x="2894965" y="999617"/>
                  </a:moveTo>
                  <a:lnTo>
                    <a:pt x="2869298" y="1002499"/>
                  </a:lnTo>
                  <a:lnTo>
                    <a:pt x="2893908" y="1002499"/>
                  </a:lnTo>
                  <a:lnTo>
                    <a:pt x="2894965" y="999617"/>
                  </a:lnTo>
                  <a:close/>
                </a:path>
                <a:path w="2894965" h="1080135">
                  <a:moveTo>
                    <a:pt x="2853235" y="963549"/>
                  </a:moveTo>
                  <a:lnTo>
                    <a:pt x="2822956" y="963549"/>
                  </a:lnTo>
                  <a:lnTo>
                    <a:pt x="2829115" y="972604"/>
                  </a:lnTo>
                  <a:lnTo>
                    <a:pt x="2833966" y="980897"/>
                  </a:lnTo>
                  <a:lnTo>
                    <a:pt x="2838069" y="989203"/>
                  </a:lnTo>
                  <a:lnTo>
                    <a:pt x="2837815" y="988568"/>
                  </a:lnTo>
                  <a:lnTo>
                    <a:pt x="2865380" y="988568"/>
                  </a:lnTo>
                  <a:lnTo>
                    <a:pt x="2865120" y="987806"/>
                  </a:lnTo>
                  <a:lnTo>
                    <a:pt x="2860929" y="978154"/>
                  </a:lnTo>
                  <a:lnTo>
                    <a:pt x="2856103" y="968502"/>
                  </a:lnTo>
                  <a:lnTo>
                    <a:pt x="2853235" y="963549"/>
                  </a:lnTo>
                  <a:close/>
                </a:path>
                <a:path w="2894965" h="1080135">
                  <a:moveTo>
                    <a:pt x="2848012" y="955167"/>
                  </a:moveTo>
                  <a:lnTo>
                    <a:pt x="2816479" y="955167"/>
                  </a:lnTo>
                  <a:lnTo>
                    <a:pt x="2823464" y="964311"/>
                  </a:lnTo>
                  <a:lnTo>
                    <a:pt x="2822956" y="963549"/>
                  </a:lnTo>
                  <a:lnTo>
                    <a:pt x="2853235" y="963549"/>
                  </a:lnTo>
                  <a:lnTo>
                    <a:pt x="2850515" y="958850"/>
                  </a:lnTo>
                  <a:lnTo>
                    <a:pt x="2848012" y="955167"/>
                  </a:lnTo>
                  <a:close/>
                </a:path>
                <a:path w="2894965" h="1080135">
                  <a:moveTo>
                    <a:pt x="2827280" y="929005"/>
                  </a:moveTo>
                  <a:lnTo>
                    <a:pt x="2790698" y="929005"/>
                  </a:lnTo>
                  <a:lnTo>
                    <a:pt x="2800731" y="938161"/>
                  </a:lnTo>
                  <a:lnTo>
                    <a:pt x="2809367" y="947039"/>
                  </a:lnTo>
                  <a:lnTo>
                    <a:pt x="2816860" y="955675"/>
                  </a:lnTo>
                  <a:lnTo>
                    <a:pt x="2816479" y="955167"/>
                  </a:lnTo>
                  <a:lnTo>
                    <a:pt x="2848012" y="955167"/>
                  </a:lnTo>
                  <a:lnTo>
                    <a:pt x="2843784" y="948944"/>
                  </a:lnTo>
                  <a:lnTo>
                    <a:pt x="2836291" y="939292"/>
                  </a:lnTo>
                  <a:lnTo>
                    <a:pt x="2827656" y="929386"/>
                  </a:lnTo>
                  <a:lnTo>
                    <a:pt x="2827280" y="929005"/>
                  </a:lnTo>
                  <a:close/>
                </a:path>
                <a:path w="2894965" h="1080135">
                  <a:moveTo>
                    <a:pt x="2808859" y="946531"/>
                  </a:moveTo>
                  <a:lnTo>
                    <a:pt x="2809303" y="947039"/>
                  </a:lnTo>
                  <a:lnTo>
                    <a:pt x="2808859" y="946531"/>
                  </a:lnTo>
                  <a:close/>
                </a:path>
                <a:path w="2894965" h="1080135">
                  <a:moveTo>
                    <a:pt x="2767584" y="910844"/>
                  </a:moveTo>
                  <a:lnTo>
                    <a:pt x="2779661" y="919873"/>
                  </a:lnTo>
                  <a:lnTo>
                    <a:pt x="2791079" y="929386"/>
                  </a:lnTo>
                  <a:lnTo>
                    <a:pt x="2790698" y="929005"/>
                  </a:lnTo>
                  <a:lnTo>
                    <a:pt x="2827280" y="929005"/>
                  </a:lnTo>
                  <a:lnTo>
                    <a:pt x="2818257" y="919861"/>
                  </a:lnTo>
                  <a:lnTo>
                    <a:pt x="2808697" y="911098"/>
                  </a:lnTo>
                  <a:lnTo>
                    <a:pt x="2768092" y="911098"/>
                  </a:lnTo>
                  <a:lnTo>
                    <a:pt x="2767584" y="910844"/>
                  </a:lnTo>
                  <a:close/>
                </a:path>
                <a:path w="2894965" h="1080135">
                  <a:moveTo>
                    <a:pt x="2753995" y="901446"/>
                  </a:moveTo>
                  <a:lnTo>
                    <a:pt x="2768092" y="911098"/>
                  </a:lnTo>
                  <a:lnTo>
                    <a:pt x="2808697" y="911098"/>
                  </a:lnTo>
                  <a:lnTo>
                    <a:pt x="2807589" y="910082"/>
                  </a:lnTo>
                  <a:lnTo>
                    <a:pt x="2797487" y="901700"/>
                  </a:lnTo>
                  <a:lnTo>
                    <a:pt x="2754503" y="901700"/>
                  </a:lnTo>
                  <a:lnTo>
                    <a:pt x="2753995" y="901446"/>
                  </a:lnTo>
                  <a:close/>
                </a:path>
                <a:path w="2894965" h="1080135">
                  <a:moveTo>
                    <a:pt x="2785022" y="892048"/>
                  </a:moveTo>
                  <a:lnTo>
                    <a:pt x="2739136" y="892048"/>
                  </a:lnTo>
                  <a:lnTo>
                    <a:pt x="2754503" y="901700"/>
                  </a:lnTo>
                  <a:lnTo>
                    <a:pt x="2797487" y="901700"/>
                  </a:lnTo>
                  <a:lnTo>
                    <a:pt x="2795651" y="900176"/>
                  </a:lnTo>
                  <a:lnTo>
                    <a:pt x="2785022" y="892048"/>
                  </a:lnTo>
                  <a:close/>
                </a:path>
                <a:path w="2894965" h="1080135">
                  <a:moveTo>
                    <a:pt x="2704846" y="872744"/>
                  </a:moveTo>
                  <a:lnTo>
                    <a:pt x="2723007" y="882650"/>
                  </a:lnTo>
                  <a:lnTo>
                    <a:pt x="2739517" y="892302"/>
                  </a:lnTo>
                  <a:lnTo>
                    <a:pt x="2739136" y="892048"/>
                  </a:lnTo>
                  <a:lnTo>
                    <a:pt x="2785022" y="892048"/>
                  </a:lnTo>
                  <a:lnTo>
                    <a:pt x="2782697" y="890270"/>
                  </a:lnTo>
                  <a:lnTo>
                    <a:pt x="2768219" y="880491"/>
                  </a:lnTo>
                  <a:lnTo>
                    <a:pt x="2756258" y="872871"/>
                  </a:lnTo>
                  <a:lnTo>
                    <a:pt x="2705227" y="872871"/>
                  </a:lnTo>
                  <a:lnTo>
                    <a:pt x="2704846" y="872744"/>
                  </a:lnTo>
                  <a:close/>
                </a:path>
                <a:path w="2894965" h="1080135">
                  <a:moveTo>
                    <a:pt x="2722753" y="882523"/>
                  </a:moveTo>
                  <a:lnTo>
                    <a:pt x="2722970" y="882650"/>
                  </a:lnTo>
                  <a:lnTo>
                    <a:pt x="2722753" y="882523"/>
                  </a:lnTo>
                  <a:close/>
                </a:path>
                <a:path w="2894965" h="1080135">
                  <a:moveTo>
                    <a:pt x="2685288" y="862838"/>
                  </a:moveTo>
                  <a:lnTo>
                    <a:pt x="2705227" y="872871"/>
                  </a:lnTo>
                  <a:lnTo>
                    <a:pt x="2756258" y="872871"/>
                  </a:lnTo>
                  <a:lnTo>
                    <a:pt x="2752471" y="870458"/>
                  </a:lnTo>
                  <a:lnTo>
                    <a:pt x="2739666" y="862965"/>
                  </a:lnTo>
                  <a:lnTo>
                    <a:pt x="2685669" y="862965"/>
                  </a:lnTo>
                  <a:lnTo>
                    <a:pt x="2685288" y="862838"/>
                  </a:lnTo>
                  <a:close/>
                </a:path>
                <a:path w="2894965" h="1080135">
                  <a:moveTo>
                    <a:pt x="2721573" y="852932"/>
                  </a:moveTo>
                  <a:lnTo>
                    <a:pt x="2664206" y="852932"/>
                  </a:lnTo>
                  <a:lnTo>
                    <a:pt x="2685669" y="862965"/>
                  </a:lnTo>
                  <a:lnTo>
                    <a:pt x="2739666" y="862965"/>
                  </a:lnTo>
                  <a:lnTo>
                    <a:pt x="2735326" y="860425"/>
                  </a:lnTo>
                  <a:lnTo>
                    <a:pt x="2721573" y="852932"/>
                  </a:lnTo>
                  <a:close/>
                </a:path>
                <a:path w="2894965" h="1080135">
                  <a:moveTo>
                    <a:pt x="2701859" y="842772"/>
                  </a:moveTo>
                  <a:lnTo>
                    <a:pt x="2641219" y="842772"/>
                  </a:lnTo>
                  <a:lnTo>
                    <a:pt x="2664460" y="853059"/>
                  </a:lnTo>
                  <a:lnTo>
                    <a:pt x="2664206" y="852932"/>
                  </a:lnTo>
                  <a:lnTo>
                    <a:pt x="2721573" y="852932"/>
                  </a:lnTo>
                  <a:lnTo>
                    <a:pt x="2716911" y="850392"/>
                  </a:lnTo>
                  <a:lnTo>
                    <a:pt x="2701859" y="842772"/>
                  </a:lnTo>
                  <a:close/>
                </a:path>
                <a:path w="2894965" h="1080135">
                  <a:moveTo>
                    <a:pt x="2680504" y="832485"/>
                  </a:moveTo>
                  <a:lnTo>
                    <a:pt x="2616581" y="832485"/>
                  </a:lnTo>
                  <a:lnTo>
                    <a:pt x="2641473" y="842899"/>
                  </a:lnTo>
                  <a:lnTo>
                    <a:pt x="2641219" y="842772"/>
                  </a:lnTo>
                  <a:lnTo>
                    <a:pt x="2701859" y="842772"/>
                  </a:lnTo>
                  <a:lnTo>
                    <a:pt x="2696591" y="840105"/>
                  </a:lnTo>
                  <a:lnTo>
                    <a:pt x="2680504" y="832485"/>
                  </a:lnTo>
                  <a:close/>
                </a:path>
                <a:path w="2894965" h="1080135">
                  <a:moveTo>
                    <a:pt x="2657396" y="822071"/>
                  </a:moveTo>
                  <a:lnTo>
                    <a:pt x="2590038" y="822071"/>
                  </a:lnTo>
                  <a:lnTo>
                    <a:pt x="2616835" y="832612"/>
                  </a:lnTo>
                  <a:lnTo>
                    <a:pt x="2616581" y="832485"/>
                  </a:lnTo>
                  <a:lnTo>
                    <a:pt x="2680504" y="832485"/>
                  </a:lnTo>
                  <a:lnTo>
                    <a:pt x="2674874" y="829818"/>
                  </a:lnTo>
                  <a:lnTo>
                    <a:pt x="2657396" y="822071"/>
                  </a:lnTo>
                  <a:close/>
                </a:path>
                <a:path w="2894965" h="1080135">
                  <a:moveTo>
                    <a:pt x="2511765" y="767588"/>
                  </a:moveTo>
                  <a:lnTo>
                    <a:pt x="2424049" y="767588"/>
                  </a:lnTo>
                  <a:lnTo>
                    <a:pt x="2463419" y="778891"/>
                  </a:lnTo>
                  <a:lnTo>
                    <a:pt x="2463165" y="778891"/>
                  </a:lnTo>
                  <a:lnTo>
                    <a:pt x="2498725" y="789940"/>
                  </a:lnTo>
                  <a:lnTo>
                    <a:pt x="2498471" y="789940"/>
                  </a:lnTo>
                  <a:lnTo>
                    <a:pt x="2531110" y="800862"/>
                  </a:lnTo>
                  <a:lnTo>
                    <a:pt x="2530983" y="800862"/>
                  </a:lnTo>
                  <a:lnTo>
                    <a:pt x="2561717" y="811530"/>
                  </a:lnTo>
                  <a:lnTo>
                    <a:pt x="2561463" y="811530"/>
                  </a:lnTo>
                  <a:lnTo>
                    <a:pt x="2590292" y="822198"/>
                  </a:lnTo>
                  <a:lnTo>
                    <a:pt x="2590038" y="822071"/>
                  </a:lnTo>
                  <a:lnTo>
                    <a:pt x="2657396" y="822071"/>
                  </a:lnTo>
                  <a:lnTo>
                    <a:pt x="2599182" y="798449"/>
                  </a:lnTo>
                  <a:lnTo>
                    <a:pt x="2539365" y="776859"/>
                  </a:lnTo>
                  <a:lnTo>
                    <a:pt x="2511765" y="767588"/>
                  </a:lnTo>
                  <a:close/>
                </a:path>
                <a:path w="2894965" h="1080135">
                  <a:moveTo>
                    <a:pt x="2391410" y="732536"/>
                  </a:moveTo>
                  <a:lnTo>
                    <a:pt x="2287270" y="732536"/>
                  </a:lnTo>
                  <a:lnTo>
                    <a:pt x="2336038" y="744474"/>
                  </a:lnTo>
                  <a:lnTo>
                    <a:pt x="2335911" y="744474"/>
                  </a:lnTo>
                  <a:lnTo>
                    <a:pt x="2381758" y="756158"/>
                  </a:lnTo>
                  <a:lnTo>
                    <a:pt x="2381631" y="756158"/>
                  </a:lnTo>
                  <a:lnTo>
                    <a:pt x="2424303" y="767715"/>
                  </a:lnTo>
                  <a:lnTo>
                    <a:pt x="2424049" y="767588"/>
                  </a:lnTo>
                  <a:lnTo>
                    <a:pt x="2511765" y="767588"/>
                  </a:lnTo>
                  <a:lnTo>
                    <a:pt x="2506472" y="765810"/>
                  </a:lnTo>
                  <a:lnTo>
                    <a:pt x="2470531" y="754507"/>
                  </a:lnTo>
                  <a:lnTo>
                    <a:pt x="2431034" y="743204"/>
                  </a:lnTo>
                  <a:lnTo>
                    <a:pt x="2391410" y="732536"/>
                  </a:lnTo>
                  <a:close/>
                </a:path>
                <a:path w="2894965" h="1080135">
                  <a:moveTo>
                    <a:pt x="2344485" y="720471"/>
                  </a:moveTo>
                  <a:lnTo>
                    <a:pt x="2235835" y="720471"/>
                  </a:lnTo>
                  <a:lnTo>
                    <a:pt x="2287270" y="732663"/>
                  </a:lnTo>
                  <a:lnTo>
                    <a:pt x="2287270" y="732536"/>
                  </a:lnTo>
                  <a:lnTo>
                    <a:pt x="2391410" y="732536"/>
                  </a:lnTo>
                  <a:lnTo>
                    <a:pt x="2388108" y="731647"/>
                  </a:lnTo>
                  <a:lnTo>
                    <a:pt x="2344485" y="720471"/>
                  </a:lnTo>
                  <a:close/>
                </a:path>
                <a:path w="2894965" h="1080135">
                  <a:moveTo>
                    <a:pt x="2241550" y="695833"/>
                  </a:moveTo>
                  <a:lnTo>
                    <a:pt x="2125726" y="695833"/>
                  </a:lnTo>
                  <a:lnTo>
                    <a:pt x="2181860" y="708279"/>
                  </a:lnTo>
                  <a:lnTo>
                    <a:pt x="2181733" y="708279"/>
                  </a:lnTo>
                  <a:lnTo>
                    <a:pt x="2235835" y="720598"/>
                  </a:lnTo>
                  <a:lnTo>
                    <a:pt x="2235835" y="720471"/>
                  </a:lnTo>
                  <a:lnTo>
                    <a:pt x="2344485" y="720471"/>
                  </a:lnTo>
                  <a:lnTo>
                    <a:pt x="2342007" y="719836"/>
                  </a:lnTo>
                  <a:lnTo>
                    <a:pt x="2293239" y="707898"/>
                  </a:lnTo>
                  <a:lnTo>
                    <a:pt x="2241550" y="695833"/>
                  </a:lnTo>
                  <a:close/>
                </a:path>
                <a:path w="2894965" h="1080135">
                  <a:moveTo>
                    <a:pt x="16256" y="0"/>
                  </a:moveTo>
                  <a:lnTo>
                    <a:pt x="26416" y="41783"/>
                  </a:lnTo>
                  <a:lnTo>
                    <a:pt x="81407" y="86741"/>
                  </a:lnTo>
                  <a:lnTo>
                    <a:pt x="141351" y="131826"/>
                  </a:lnTo>
                  <a:lnTo>
                    <a:pt x="174117" y="154559"/>
                  </a:lnTo>
                  <a:lnTo>
                    <a:pt x="209423" y="177292"/>
                  </a:lnTo>
                  <a:lnTo>
                    <a:pt x="247650" y="200279"/>
                  </a:lnTo>
                  <a:lnTo>
                    <a:pt x="288925" y="223139"/>
                  </a:lnTo>
                  <a:lnTo>
                    <a:pt x="333883" y="246253"/>
                  </a:lnTo>
                  <a:lnTo>
                    <a:pt x="382905" y="269494"/>
                  </a:lnTo>
                  <a:lnTo>
                    <a:pt x="436372" y="292862"/>
                  </a:lnTo>
                  <a:lnTo>
                    <a:pt x="494538" y="316230"/>
                  </a:lnTo>
                  <a:lnTo>
                    <a:pt x="591820" y="351790"/>
                  </a:lnTo>
                  <a:lnTo>
                    <a:pt x="663829" y="375666"/>
                  </a:lnTo>
                  <a:lnTo>
                    <a:pt x="702183" y="387731"/>
                  </a:lnTo>
                  <a:lnTo>
                    <a:pt x="742950" y="399796"/>
                  </a:lnTo>
                  <a:lnTo>
                    <a:pt x="787146" y="412115"/>
                  </a:lnTo>
                  <a:lnTo>
                    <a:pt x="834517" y="424561"/>
                  </a:lnTo>
                  <a:lnTo>
                    <a:pt x="884555" y="437134"/>
                  </a:lnTo>
                  <a:lnTo>
                    <a:pt x="937260" y="449834"/>
                  </a:lnTo>
                  <a:lnTo>
                    <a:pt x="1108583" y="488315"/>
                  </a:lnTo>
                  <a:lnTo>
                    <a:pt x="2125726" y="695960"/>
                  </a:lnTo>
                  <a:lnTo>
                    <a:pt x="2125726" y="695833"/>
                  </a:lnTo>
                  <a:lnTo>
                    <a:pt x="2241550" y="695833"/>
                  </a:lnTo>
                  <a:lnTo>
                    <a:pt x="2131060" y="671068"/>
                  </a:lnTo>
                  <a:lnTo>
                    <a:pt x="1365120" y="515747"/>
                  </a:lnTo>
                  <a:lnTo>
                    <a:pt x="1364615" y="515747"/>
                  </a:lnTo>
                  <a:lnTo>
                    <a:pt x="1236726" y="489458"/>
                  </a:lnTo>
                  <a:lnTo>
                    <a:pt x="1236853" y="489458"/>
                  </a:lnTo>
                  <a:lnTo>
                    <a:pt x="1113917" y="463550"/>
                  </a:lnTo>
                  <a:lnTo>
                    <a:pt x="1114044" y="463550"/>
                  </a:lnTo>
                  <a:lnTo>
                    <a:pt x="997839" y="437769"/>
                  </a:lnTo>
                  <a:lnTo>
                    <a:pt x="997966" y="437769"/>
                  </a:lnTo>
                  <a:lnTo>
                    <a:pt x="942975" y="425069"/>
                  </a:lnTo>
                  <a:lnTo>
                    <a:pt x="943102" y="425069"/>
                  </a:lnTo>
                  <a:lnTo>
                    <a:pt x="890524" y="412496"/>
                  </a:lnTo>
                  <a:lnTo>
                    <a:pt x="890651" y="412496"/>
                  </a:lnTo>
                  <a:lnTo>
                    <a:pt x="840740" y="399923"/>
                  </a:lnTo>
                  <a:lnTo>
                    <a:pt x="840867" y="399923"/>
                  </a:lnTo>
                  <a:lnTo>
                    <a:pt x="793750" y="387604"/>
                  </a:lnTo>
                  <a:lnTo>
                    <a:pt x="793877" y="387604"/>
                  </a:lnTo>
                  <a:lnTo>
                    <a:pt x="749935" y="375412"/>
                  </a:lnTo>
                  <a:lnTo>
                    <a:pt x="750189" y="375412"/>
                  </a:lnTo>
                  <a:lnTo>
                    <a:pt x="709851" y="363474"/>
                  </a:lnTo>
                  <a:lnTo>
                    <a:pt x="709676" y="363474"/>
                  </a:lnTo>
                  <a:lnTo>
                    <a:pt x="671449" y="351409"/>
                  </a:lnTo>
                  <a:lnTo>
                    <a:pt x="671576" y="351409"/>
                  </a:lnTo>
                  <a:lnTo>
                    <a:pt x="635000" y="339598"/>
                  </a:lnTo>
                  <a:lnTo>
                    <a:pt x="635127" y="339598"/>
                  </a:lnTo>
                  <a:lnTo>
                    <a:pt x="600322" y="327787"/>
                  </a:lnTo>
                  <a:lnTo>
                    <a:pt x="600075" y="327787"/>
                  </a:lnTo>
                  <a:lnTo>
                    <a:pt x="566547" y="315976"/>
                  </a:lnTo>
                  <a:lnTo>
                    <a:pt x="566674" y="315976"/>
                  </a:lnTo>
                  <a:lnTo>
                    <a:pt x="534289" y="304292"/>
                  </a:lnTo>
                  <a:lnTo>
                    <a:pt x="534543" y="304292"/>
                  </a:lnTo>
                  <a:lnTo>
                    <a:pt x="504013" y="292608"/>
                  </a:lnTo>
                  <a:lnTo>
                    <a:pt x="503809" y="292608"/>
                  </a:lnTo>
                  <a:lnTo>
                    <a:pt x="474539" y="281051"/>
                  </a:lnTo>
                  <a:lnTo>
                    <a:pt x="474345" y="281051"/>
                  </a:lnTo>
                  <a:lnTo>
                    <a:pt x="446331" y="269494"/>
                  </a:lnTo>
                  <a:lnTo>
                    <a:pt x="419395" y="257937"/>
                  </a:lnTo>
                  <a:lnTo>
                    <a:pt x="419227" y="257937"/>
                  </a:lnTo>
                  <a:lnTo>
                    <a:pt x="393319" y="246380"/>
                  </a:lnTo>
                  <a:lnTo>
                    <a:pt x="393573" y="246380"/>
                  </a:lnTo>
                  <a:lnTo>
                    <a:pt x="368954" y="234950"/>
                  </a:lnTo>
                  <a:lnTo>
                    <a:pt x="368808" y="234950"/>
                  </a:lnTo>
                  <a:lnTo>
                    <a:pt x="345319" y="223520"/>
                  </a:lnTo>
                  <a:lnTo>
                    <a:pt x="345186" y="223520"/>
                  </a:lnTo>
                  <a:lnTo>
                    <a:pt x="322705" y="212217"/>
                  </a:lnTo>
                  <a:lnTo>
                    <a:pt x="300863" y="200787"/>
                  </a:lnTo>
                  <a:lnTo>
                    <a:pt x="300990" y="200787"/>
                  </a:lnTo>
                  <a:lnTo>
                    <a:pt x="280035" y="189357"/>
                  </a:lnTo>
                  <a:lnTo>
                    <a:pt x="260448" y="178308"/>
                  </a:lnTo>
                  <a:lnTo>
                    <a:pt x="241474" y="167132"/>
                  </a:lnTo>
                  <a:lnTo>
                    <a:pt x="241300" y="167132"/>
                  </a:lnTo>
                  <a:lnTo>
                    <a:pt x="222758" y="155702"/>
                  </a:lnTo>
                  <a:lnTo>
                    <a:pt x="205105" y="144526"/>
                  </a:lnTo>
                  <a:lnTo>
                    <a:pt x="188406" y="133477"/>
                  </a:lnTo>
                  <a:lnTo>
                    <a:pt x="172077" y="122428"/>
                  </a:lnTo>
                  <a:lnTo>
                    <a:pt x="156261" y="111252"/>
                  </a:lnTo>
                  <a:lnTo>
                    <a:pt x="125603" y="88900"/>
                  </a:lnTo>
                  <a:lnTo>
                    <a:pt x="125819" y="88900"/>
                  </a:lnTo>
                  <a:lnTo>
                    <a:pt x="97028" y="66675"/>
                  </a:lnTo>
                  <a:lnTo>
                    <a:pt x="69753" y="44577"/>
                  </a:lnTo>
                  <a:lnTo>
                    <a:pt x="69596" y="44577"/>
                  </a:lnTo>
                  <a:lnTo>
                    <a:pt x="42824" y="22352"/>
                  </a:lnTo>
                  <a:lnTo>
                    <a:pt x="16256" y="0"/>
                  </a:lnTo>
                  <a:close/>
                </a:path>
                <a:path w="2894965" h="1080135">
                  <a:moveTo>
                    <a:pt x="1364488" y="515620"/>
                  </a:moveTo>
                  <a:lnTo>
                    <a:pt x="1364615" y="515747"/>
                  </a:lnTo>
                  <a:lnTo>
                    <a:pt x="1365120" y="515747"/>
                  </a:lnTo>
                  <a:lnTo>
                    <a:pt x="1364488" y="515620"/>
                  </a:lnTo>
                  <a:close/>
                </a:path>
                <a:path w="2894965" h="1080135">
                  <a:moveTo>
                    <a:pt x="709422" y="363347"/>
                  </a:moveTo>
                  <a:lnTo>
                    <a:pt x="709676" y="363474"/>
                  </a:lnTo>
                  <a:lnTo>
                    <a:pt x="709851" y="363474"/>
                  </a:lnTo>
                  <a:lnTo>
                    <a:pt x="709422" y="363347"/>
                  </a:lnTo>
                  <a:close/>
                </a:path>
                <a:path w="2894965" h="1080135">
                  <a:moveTo>
                    <a:pt x="599948" y="327660"/>
                  </a:moveTo>
                  <a:lnTo>
                    <a:pt x="600075" y="327787"/>
                  </a:lnTo>
                  <a:lnTo>
                    <a:pt x="600322" y="327787"/>
                  </a:lnTo>
                  <a:lnTo>
                    <a:pt x="599948" y="327660"/>
                  </a:lnTo>
                  <a:close/>
                </a:path>
                <a:path w="2894965" h="1080135">
                  <a:moveTo>
                    <a:pt x="503682" y="292481"/>
                  </a:moveTo>
                  <a:lnTo>
                    <a:pt x="503809" y="292608"/>
                  </a:lnTo>
                  <a:lnTo>
                    <a:pt x="504013" y="292608"/>
                  </a:lnTo>
                  <a:lnTo>
                    <a:pt x="503682" y="292481"/>
                  </a:lnTo>
                  <a:close/>
                </a:path>
                <a:path w="2894965" h="1080135">
                  <a:moveTo>
                    <a:pt x="474218" y="280924"/>
                  </a:moveTo>
                  <a:lnTo>
                    <a:pt x="474345" y="281051"/>
                  </a:lnTo>
                  <a:lnTo>
                    <a:pt x="474539" y="281051"/>
                  </a:lnTo>
                  <a:lnTo>
                    <a:pt x="474218" y="280924"/>
                  </a:lnTo>
                  <a:close/>
                </a:path>
                <a:path w="2894965" h="1080135">
                  <a:moveTo>
                    <a:pt x="446024" y="269367"/>
                  </a:moveTo>
                  <a:lnTo>
                    <a:pt x="446278" y="269494"/>
                  </a:lnTo>
                  <a:lnTo>
                    <a:pt x="446024" y="269367"/>
                  </a:lnTo>
                  <a:close/>
                </a:path>
                <a:path w="2894965" h="1080135">
                  <a:moveTo>
                    <a:pt x="419100" y="257810"/>
                  </a:moveTo>
                  <a:lnTo>
                    <a:pt x="419227" y="257937"/>
                  </a:lnTo>
                  <a:lnTo>
                    <a:pt x="419395" y="257937"/>
                  </a:lnTo>
                  <a:lnTo>
                    <a:pt x="419100" y="257810"/>
                  </a:lnTo>
                  <a:close/>
                </a:path>
                <a:path w="2894965" h="1080135">
                  <a:moveTo>
                    <a:pt x="368681" y="234823"/>
                  </a:moveTo>
                  <a:lnTo>
                    <a:pt x="368808" y="234950"/>
                  </a:lnTo>
                  <a:lnTo>
                    <a:pt x="368954" y="234950"/>
                  </a:lnTo>
                  <a:lnTo>
                    <a:pt x="368681" y="234823"/>
                  </a:lnTo>
                  <a:close/>
                </a:path>
                <a:path w="2894965" h="1080135">
                  <a:moveTo>
                    <a:pt x="345059" y="223393"/>
                  </a:moveTo>
                  <a:lnTo>
                    <a:pt x="345186" y="223520"/>
                  </a:lnTo>
                  <a:lnTo>
                    <a:pt x="345319" y="223520"/>
                  </a:lnTo>
                  <a:lnTo>
                    <a:pt x="345059" y="223393"/>
                  </a:lnTo>
                  <a:close/>
                </a:path>
                <a:path w="2894965" h="1080135">
                  <a:moveTo>
                    <a:pt x="322453" y="212090"/>
                  </a:moveTo>
                  <a:lnTo>
                    <a:pt x="322580" y="212217"/>
                  </a:lnTo>
                  <a:lnTo>
                    <a:pt x="322453" y="212090"/>
                  </a:lnTo>
                  <a:close/>
                </a:path>
                <a:path w="2894965" h="1080135">
                  <a:moveTo>
                    <a:pt x="280063" y="189357"/>
                  </a:moveTo>
                  <a:lnTo>
                    <a:pt x="280289" y="189484"/>
                  </a:lnTo>
                  <a:lnTo>
                    <a:pt x="280063" y="189357"/>
                  </a:lnTo>
                  <a:close/>
                </a:path>
                <a:path w="2894965" h="1080135">
                  <a:moveTo>
                    <a:pt x="260223" y="178181"/>
                  </a:moveTo>
                  <a:lnTo>
                    <a:pt x="260350" y="178308"/>
                  </a:lnTo>
                  <a:lnTo>
                    <a:pt x="260223" y="178181"/>
                  </a:lnTo>
                  <a:close/>
                </a:path>
                <a:path w="2894965" h="1080135">
                  <a:moveTo>
                    <a:pt x="241046" y="166878"/>
                  </a:moveTo>
                  <a:lnTo>
                    <a:pt x="241300" y="167132"/>
                  </a:lnTo>
                  <a:lnTo>
                    <a:pt x="241474" y="167132"/>
                  </a:lnTo>
                  <a:lnTo>
                    <a:pt x="241046" y="166878"/>
                  </a:lnTo>
                  <a:close/>
                </a:path>
                <a:path w="2894965" h="1080135">
                  <a:moveTo>
                    <a:pt x="222810" y="155702"/>
                  </a:moveTo>
                  <a:lnTo>
                    <a:pt x="223012" y="155829"/>
                  </a:lnTo>
                  <a:lnTo>
                    <a:pt x="222810" y="155702"/>
                  </a:lnTo>
                  <a:close/>
                </a:path>
                <a:path w="2894965" h="1080135">
                  <a:moveTo>
                    <a:pt x="205166" y="144526"/>
                  </a:moveTo>
                  <a:lnTo>
                    <a:pt x="205359" y="144653"/>
                  </a:lnTo>
                  <a:lnTo>
                    <a:pt x="205166" y="144526"/>
                  </a:lnTo>
                  <a:close/>
                </a:path>
                <a:path w="2894965" h="1080135">
                  <a:moveTo>
                    <a:pt x="188214" y="133350"/>
                  </a:moveTo>
                  <a:lnTo>
                    <a:pt x="188341" y="133477"/>
                  </a:lnTo>
                  <a:lnTo>
                    <a:pt x="188214" y="133350"/>
                  </a:lnTo>
                  <a:close/>
                </a:path>
                <a:path w="2894965" h="1080135">
                  <a:moveTo>
                    <a:pt x="171704" y="122174"/>
                  </a:moveTo>
                  <a:lnTo>
                    <a:pt x="171958" y="122428"/>
                  </a:lnTo>
                  <a:lnTo>
                    <a:pt x="171704" y="122174"/>
                  </a:lnTo>
                  <a:close/>
                </a:path>
                <a:path w="2894965" h="1080135">
                  <a:moveTo>
                    <a:pt x="156083" y="111125"/>
                  </a:moveTo>
                  <a:lnTo>
                    <a:pt x="156210" y="111252"/>
                  </a:lnTo>
                  <a:lnTo>
                    <a:pt x="156083" y="111125"/>
                  </a:lnTo>
                  <a:close/>
                </a:path>
                <a:path w="2894965" h="1080135">
                  <a:moveTo>
                    <a:pt x="125819" y="88900"/>
                  </a:moveTo>
                  <a:lnTo>
                    <a:pt x="125603" y="88900"/>
                  </a:lnTo>
                  <a:lnTo>
                    <a:pt x="125984" y="89027"/>
                  </a:lnTo>
                  <a:lnTo>
                    <a:pt x="125819" y="88900"/>
                  </a:lnTo>
                  <a:close/>
                </a:path>
                <a:path w="2894965" h="1080135">
                  <a:moveTo>
                    <a:pt x="97124" y="66675"/>
                  </a:moveTo>
                  <a:lnTo>
                    <a:pt x="97282" y="66802"/>
                  </a:lnTo>
                  <a:lnTo>
                    <a:pt x="97124" y="66675"/>
                  </a:lnTo>
                  <a:close/>
                </a:path>
                <a:path w="2894965" h="1080135">
                  <a:moveTo>
                    <a:pt x="69596" y="44450"/>
                  </a:moveTo>
                  <a:lnTo>
                    <a:pt x="69596" y="44577"/>
                  </a:lnTo>
                  <a:lnTo>
                    <a:pt x="69753" y="44577"/>
                  </a:lnTo>
                  <a:lnTo>
                    <a:pt x="69596" y="44450"/>
                  </a:lnTo>
                  <a:close/>
                </a:path>
                <a:path w="2894965" h="1080135">
                  <a:moveTo>
                    <a:pt x="42672" y="22225"/>
                  </a:moveTo>
                  <a:lnTo>
                    <a:pt x="42799" y="22352"/>
                  </a:lnTo>
                  <a:lnTo>
                    <a:pt x="42672" y="22225"/>
                  </a:lnTo>
                  <a:close/>
                </a:path>
              </a:pathLst>
            </a:custGeom>
            <a:solidFill>
              <a:srgbClr val="5B9A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9364980" y="5264150"/>
            <a:ext cx="77216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280" dirty="0">
                <a:solidFill>
                  <a:srgbClr val="3F3F3F"/>
                </a:solidFill>
                <a:latin typeface="DejaVu Sans"/>
                <a:cs typeface="DejaVu Sans"/>
              </a:rPr>
              <a:t>Server</a:t>
            </a:r>
            <a:endParaRPr sz="2000">
              <a:latin typeface="DejaVu Sans"/>
              <a:cs typeface="DejaVu Sans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983488" y="2196591"/>
            <a:ext cx="17767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305" dirty="0">
                <a:solidFill>
                  <a:srgbClr val="3F3F3F"/>
                </a:solidFill>
                <a:latin typeface="DejaVu Sans"/>
                <a:cs typeface="DejaVu Sans"/>
              </a:rPr>
              <a:t>USER</a:t>
            </a:r>
            <a:r>
              <a:rPr sz="2400" spc="-14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400" b="1" spc="-340" dirty="0">
                <a:solidFill>
                  <a:srgbClr val="3F3F3F"/>
                </a:solidFill>
                <a:latin typeface="DejaVu Sans"/>
                <a:cs typeface="DejaVu Sans"/>
              </a:rPr>
              <a:t>ROLES</a:t>
            </a:r>
            <a:endParaRPr sz="2400">
              <a:latin typeface="DejaVu Sans"/>
              <a:cs typeface="DejaVu Sans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109475" y="4654295"/>
            <a:ext cx="16516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240" dirty="0">
                <a:solidFill>
                  <a:srgbClr val="3F3F3F"/>
                </a:solidFill>
                <a:latin typeface="DejaVu Sans"/>
                <a:cs typeface="DejaVu Sans"/>
              </a:rPr>
              <a:t>PRODUCTS</a:t>
            </a:r>
            <a:endParaRPr sz="2400">
              <a:latin typeface="DejaVu Sans"/>
              <a:cs typeface="DejaVu Sans"/>
            </a:endParaRPr>
          </a:p>
        </p:txBody>
      </p:sp>
      <p:sp>
        <p:nvSpPr>
          <p:cNvPr id="30" name="object 3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322320">
              <a:lnSpc>
                <a:spcPct val="100000"/>
              </a:lnSpc>
              <a:spcBef>
                <a:spcPts val="95"/>
              </a:spcBef>
            </a:pPr>
            <a:r>
              <a:rPr b="1" spc="-415" dirty="0">
                <a:latin typeface="DejaVu Sans"/>
                <a:cs typeface="DejaVu Sans"/>
              </a:rPr>
              <a:t>The</a:t>
            </a:r>
            <a:r>
              <a:rPr spc="-180" dirty="0"/>
              <a:t> </a:t>
            </a:r>
            <a:r>
              <a:rPr b="1" spc="-475" dirty="0">
                <a:latin typeface="DejaVu Sans"/>
                <a:cs typeface="DejaVu Sans"/>
              </a:rPr>
              <a:t>Tableau</a:t>
            </a:r>
            <a:r>
              <a:rPr spc="-180" dirty="0"/>
              <a:t> </a:t>
            </a:r>
            <a:r>
              <a:rPr b="1" spc="-440" dirty="0">
                <a:latin typeface="DejaVu Sans"/>
                <a:cs typeface="DejaVu Sans"/>
              </a:rPr>
              <a:t>Platform</a:t>
            </a:r>
          </a:p>
        </p:txBody>
      </p:sp>
      <p:pic>
        <p:nvPicPr>
          <p:cNvPr id="31" name="object 31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215646" y="830579"/>
            <a:ext cx="11760708" cy="45720"/>
          </a:xfrm>
          <a:prstGeom prst="rect">
            <a:avLst/>
          </a:prstGeom>
        </p:spPr>
      </p:pic>
      <p:sp>
        <p:nvSpPr>
          <p:cNvPr id="32" name="object 32"/>
          <p:cNvSpPr/>
          <p:nvPr/>
        </p:nvSpPr>
        <p:spPr>
          <a:xfrm>
            <a:off x="3034919" y="1605533"/>
            <a:ext cx="6350" cy="1701164"/>
          </a:xfrm>
          <a:custGeom>
            <a:avLst/>
            <a:gdLst/>
            <a:ahLst/>
            <a:cxnLst/>
            <a:rect l="l" t="t" r="r" b="b"/>
            <a:pathLst>
              <a:path w="6350" h="1701164">
                <a:moveTo>
                  <a:pt x="6350" y="0"/>
                </a:moveTo>
                <a:lnTo>
                  <a:pt x="0" y="0"/>
                </a:lnTo>
                <a:lnTo>
                  <a:pt x="0" y="1701165"/>
                </a:lnTo>
                <a:lnTo>
                  <a:pt x="6350" y="1701165"/>
                </a:lnTo>
                <a:lnTo>
                  <a:pt x="6350" y="0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3034919" y="4123944"/>
            <a:ext cx="6350" cy="1701800"/>
          </a:xfrm>
          <a:custGeom>
            <a:avLst/>
            <a:gdLst/>
            <a:ahLst/>
            <a:cxnLst/>
            <a:rect l="l" t="t" r="r" b="b"/>
            <a:pathLst>
              <a:path w="6350" h="1701800">
                <a:moveTo>
                  <a:pt x="6350" y="0"/>
                </a:moveTo>
                <a:lnTo>
                  <a:pt x="0" y="0"/>
                </a:lnTo>
                <a:lnTo>
                  <a:pt x="0" y="1701215"/>
                </a:lnTo>
                <a:lnTo>
                  <a:pt x="6350" y="1701215"/>
                </a:lnTo>
                <a:lnTo>
                  <a:pt x="6350" y="0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604260">
              <a:lnSpc>
                <a:spcPct val="100000"/>
              </a:lnSpc>
              <a:spcBef>
                <a:spcPts val="95"/>
              </a:spcBef>
            </a:pPr>
            <a:r>
              <a:rPr b="1" spc="-355" dirty="0">
                <a:latin typeface="DejaVu Sans"/>
                <a:cs typeface="DejaVu Sans"/>
              </a:rPr>
              <a:t>Helpful</a:t>
            </a:r>
            <a:r>
              <a:rPr spc="-165" dirty="0"/>
              <a:t> </a:t>
            </a:r>
            <a:r>
              <a:rPr b="1" spc="-465" dirty="0">
                <a:latin typeface="DejaVu Sans"/>
                <a:cs typeface="DejaVu Sans"/>
              </a:rPr>
              <a:t>Resources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5646" y="830579"/>
            <a:ext cx="11760708" cy="45720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622513" y="1445490"/>
            <a:ext cx="1764664" cy="4925060"/>
            <a:chOff x="622513" y="1445490"/>
            <a:chExt cx="1764664" cy="492506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2513" y="1445490"/>
              <a:ext cx="1764111" cy="4924877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33983" y="1456944"/>
              <a:ext cx="1694687" cy="4855463"/>
            </a:xfrm>
            <a:prstGeom prst="rect">
              <a:avLst/>
            </a:prstGeom>
          </p:spPr>
        </p:pic>
      </p:grpSp>
      <p:grpSp>
        <p:nvGrpSpPr>
          <p:cNvPr id="7" name="object 7"/>
          <p:cNvGrpSpPr/>
          <p:nvPr/>
        </p:nvGrpSpPr>
        <p:grpSpPr>
          <a:xfrm>
            <a:off x="4984225" y="3185040"/>
            <a:ext cx="2534920" cy="1441450"/>
            <a:chOff x="4984225" y="3185040"/>
            <a:chExt cx="2534920" cy="1441450"/>
          </a:xfrm>
        </p:grpSpPr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984225" y="3185040"/>
              <a:ext cx="2534444" cy="1441181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995671" y="3196590"/>
              <a:ext cx="2465069" cy="1371599"/>
            </a:xfrm>
            <a:prstGeom prst="rect">
              <a:avLst/>
            </a:prstGeom>
          </p:spPr>
        </p:pic>
      </p:grpSp>
      <p:grpSp>
        <p:nvGrpSpPr>
          <p:cNvPr id="10" name="object 10"/>
          <p:cNvGrpSpPr/>
          <p:nvPr/>
        </p:nvGrpSpPr>
        <p:grpSpPr>
          <a:xfrm>
            <a:off x="4984209" y="4997141"/>
            <a:ext cx="2559050" cy="1517015"/>
            <a:chOff x="4984209" y="4997141"/>
            <a:chExt cx="2559050" cy="1517015"/>
          </a:xfrm>
        </p:grpSpPr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984209" y="4997141"/>
              <a:ext cx="2558860" cy="1516487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995672" y="5008625"/>
              <a:ext cx="2489453" cy="1447037"/>
            </a:xfrm>
            <a:prstGeom prst="rect">
              <a:avLst/>
            </a:prstGeom>
          </p:spPr>
        </p:pic>
      </p:grpSp>
      <p:grpSp>
        <p:nvGrpSpPr>
          <p:cNvPr id="13" name="object 13"/>
          <p:cNvGrpSpPr/>
          <p:nvPr/>
        </p:nvGrpSpPr>
        <p:grpSpPr>
          <a:xfrm>
            <a:off x="4984225" y="1311347"/>
            <a:ext cx="2534920" cy="1503045"/>
            <a:chOff x="4984225" y="1311347"/>
            <a:chExt cx="2534920" cy="1503045"/>
          </a:xfrm>
        </p:grpSpPr>
        <p:pic>
          <p:nvPicPr>
            <p:cNvPr id="14" name="object 1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984225" y="1311347"/>
              <a:ext cx="2534444" cy="1502772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995671" y="1322832"/>
              <a:ext cx="2465069" cy="1433321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8046463" y="5344414"/>
            <a:ext cx="3387090" cy="742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95" dirty="0">
                <a:solidFill>
                  <a:srgbClr val="3F3F3F"/>
                </a:solidFill>
                <a:latin typeface="DejaVu Sans"/>
                <a:cs typeface="DejaVu Sans"/>
              </a:rPr>
              <a:t>Connect</a:t>
            </a:r>
            <a:r>
              <a:rPr sz="1400" spc="-2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spc="-75" dirty="0">
                <a:solidFill>
                  <a:srgbClr val="3F3F3F"/>
                </a:solidFill>
                <a:latin typeface="DejaVu Sans"/>
                <a:cs typeface="DejaVu Sans"/>
              </a:rPr>
              <a:t>with</a:t>
            </a:r>
            <a:r>
              <a:rPr sz="1400" spc="-1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spc="-95" dirty="0">
                <a:solidFill>
                  <a:srgbClr val="3F3F3F"/>
                </a:solidFill>
                <a:latin typeface="DejaVu Sans"/>
                <a:cs typeface="DejaVu Sans"/>
              </a:rPr>
              <a:t>other</a:t>
            </a:r>
            <a:r>
              <a:rPr sz="1400" spc="-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spc="-130" dirty="0">
                <a:solidFill>
                  <a:srgbClr val="3F3F3F"/>
                </a:solidFill>
                <a:latin typeface="DejaVu Sans"/>
                <a:cs typeface="DejaVu Sans"/>
              </a:rPr>
              <a:t>Tableau</a:t>
            </a:r>
            <a:r>
              <a:rPr sz="1400" spc="2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spc="-120" dirty="0">
                <a:solidFill>
                  <a:srgbClr val="3F3F3F"/>
                </a:solidFill>
                <a:latin typeface="DejaVu Sans"/>
                <a:cs typeface="DejaVu Sans"/>
              </a:rPr>
              <a:t>users</a:t>
            </a:r>
            <a:r>
              <a:rPr sz="1400" spc="1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spc="-65" dirty="0">
                <a:solidFill>
                  <a:srgbClr val="3F3F3F"/>
                </a:solidFill>
                <a:latin typeface="DejaVu Sans"/>
                <a:cs typeface="DejaVu Sans"/>
              </a:rPr>
              <a:t>in</a:t>
            </a:r>
            <a:r>
              <a:rPr sz="140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spc="-175" dirty="0">
                <a:solidFill>
                  <a:srgbClr val="3F3F3F"/>
                </a:solidFill>
                <a:latin typeface="DejaVu Sans"/>
                <a:cs typeface="DejaVu Sans"/>
              </a:rPr>
              <a:t>person</a:t>
            </a:r>
            <a:endParaRPr sz="1400">
              <a:latin typeface="DejaVu Sans"/>
              <a:cs typeface="DejaVu Sans"/>
            </a:endParaRPr>
          </a:p>
          <a:p>
            <a:pPr marL="12700">
              <a:lnSpc>
                <a:spcPct val="100000"/>
              </a:lnSpc>
            </a:pPr>
            <a:r>
              <a:rPr sz="1400" spc="-135" dirty="0">
                <a:solidFill>
                  <a:srgbClr val="3F3F3F"/>
                </a:solidFill>
                <a:latin typeface="DejaVu Sans"/>
                <a:cs typeface="DejaVu Sans"/>
              </a:rPr>
              <a:t>at</a:t>
            </a:r>
            <a:r>
              <a:rPr sz="1400" spc="1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spc="-95" dirty="0">
                <a:solidFill>
                  <a:srgbClr val="3F3F3F"/>
                </a:solidFill>
                <a:latin typeface="DejaVu Sans"/>
                <a:cs typeface="DejaVu Sans"/>
              </a:rPr>
              <a:t>your</a:t>
            </a:r>
            <a:r>
              <a:rPr sz="1400" spc="2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spc="-105" dirty="0">
                <a:solidFill>
                  <a:srgbClr val="3F3F3F"/>
                </a:solidFill>
                <a:latin typeface="DejaVu Sans"/>
                <a:cs typeface="DejaVu Sans"/>
              </a:rPr>
              <a:t>local</a:t>
            </a:r>
            <a:r>
              <a:rPr sz="1400" spc="2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b="1" spc="-210" dirty="0">
                <a:solidFill>
                  <a:srgbClr val="3F3F3F"/>
                </a:solidFill>
                <a:latin typeface="DejaVu Sans"/>
                <a:cs typeface="DejaVu Sans"/>
              </a:rPr>
              <a:t>Tableau</a:t>
            </a:r>
            <a:r>
              <a:rPr sz="1400" spc="-5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b="1" spc="-170" dirty="0">
                <a:solidFill>
                  <a:srgbClr val="3F3F3F"/>
                </a:solidFill>
                <a:latin typeface="DejaVu Sans"/>
                <a:cs typeface="DejaVu Sans"/>
              </a:rPr>
              <a:t>User</a:t>
            </a:r>
            <a:r>
              <a:rPr sz="1400" spc="-7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b="1" spc="-185" dirty="0">
                <a:solidFill>
                  <a:srgbClr val="3F3F3F"/>
                </a:solidFill>
                <a:latin typeface="DejaVu Sans"/>
                <a:cs typeface="DejaVu Sans"/>
              </a:rPr>
              <a:t>Group</a:t>
            </a:r>
            <a:r>
              <a:rPr sz="1400" spc="-4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spc="-10" dirty="0">
                <a:solidFill>
                  <a:srgbClr val="3F3F3F"/>
                </a:solidFill>
                <a:latin typeface="DejaVu Sans"/>
                <a:cs typeface="DejaVu Sans"/>
              </a:rPr>
              <a:t>(TUG)</a:t>
            </a:r>
            <a:endParaRPr sz="1400">
              <a:latin typeface="DejaVu Sans"/>
              <a:cs typeface="DejaVu Sans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400" i="1" spc="-10" dirty="0">
                <a:solidFill>
                  <a:srgbClr val="3F3F3F"/>
                </a:solidFill>
                <a:latin typeface="Nimbus Roman No9 L"/>
                <a:cs typeface="Nimbus Roman No9 L"/>
              </a:rPr>
              <a:t>https://usergroups.tableau.com/</a:t>
            </a:r>
            <a:endParaRPr sz="1400">
              <a:latin typeface="Nimbus Roman No9 L"/>
              <a:cs typeface="Nimbus Roman No9 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046463" y="3411982"/>
            <a:ext cx="3444240" cy="9550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400" spc="-95" dirty="0">
                <a:solidFill>
                  <a:srgbClr val="3F3F3F"/>
                </a:solidFill>
                <a:latin typeface="DejaVu Sans"/>
                <a:cs typeface="DejaVu Sans"/>
              </a:rPr>
              <a:t>The</a:t>
            </a:r>
            <a:r>
              <a:rPr sz="1400" spc="-1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b="1" spc="-210" dirty="0">
                <a:solidFill>
                  <a:srgbClr val="3F3F3F"/>
                </a:solidFill>
                <a:latin typeface="DejaVu Sans"/>
                <a:cs typeface="DejaVu Sans"/>
              </a:rPr>
              <a:t>Tableau</a:t>
            </a:r>
            <a:r>
              <a:rPr sz="1400" spc="-5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b="1" spc="-204" dirty="0">
                <a:solidFill>
                  <a:srgbClr val="3F3F3F"/>
                </a:solidFill>
                <a:latin typeface="DejaVu Sans"/>
                <a:cs typeface="DejaVu Sans"/>
              </a:rPr>
              <a:t>Zen</a:t>
            </a:r>
            <a:r>
              <a:rPr sz="1400" spc="-8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b="1" spc="-175" dirty="0">
                <a:solidFill>
                  <a:srgbClr val="3F3F3F"/>
                </a:solidFill>
                <a:latin typeface="DejaVu Sans"/>
                <a:cs typeface="DejaVu Sans"/>
              </a:rPr>
              <a:t>Masters</a:t>
            </a:r>
            <a:r>
              <a:rPr sz="1400" spc="-6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spc="-140" dirty="0">
                <a:solidFill>
                  <a:srgbClr val="3F3F3F"/>
                </a:solidFill>
                <a:latin typeface="DejaVu Sans"/>
                <a:cs typeface="DejaVu Sans"/>
              </a:rPr>
              <a:t>are</a:t>
            </a:r>
            <a:r>
              <a:rPr sz="1400" spc="3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spc="-105" dirty="0">
                <a:solidFill>
                  <a:srgbClr val="3F3F3F"/>
                </a:solidFill>
                <a:latin typeface="DejaVu Sans"/>
                <a:cs typeface="DejaVu Sans"/>
              </a:rPr>
              <a:t>the</a:t>
            </a:r>
            <a:r>
              <a:rPr sz="1400" spc="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spc="-120" dirty="0">
                <a:solidFill>
                  <a:srgbClr val="3F3F3F"/>
                </a:solidFill>
                <a:latin typeface="DejaVu Sans"/>
                <a:cs typeface="DejaVu Sans"/>
              </a:rPr>
              <a:t>best</a:t>
            </a:r>
            <a:r>
              <a:rPr sz="1400" spc="2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spc="-65" dirty="0">
                <a:solidFill>
                  <a:srgbClr val="3F3F3F"/>
                </a:solidFill>
                <a:latin typeface="DejaVu Sans"/>
                <a:cs typeface="DejaVu Sans"/>
              </a:rPr>
              <a:t>in</a:t>
            </a:r>
            <a:r>
              <a:rPr sz="1400" spc="2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spc="-395" dirty="0">
                <a:solidFill>
                  <a:srgbClr val="3F3F3F"/>
                </a:solidFill>
                <a:latin typeface="DejaVu Sans"/>
                <a:cs typeface="DejaVu Sans"/>
              </a:rPr>
              <a:t>the</a:t>
            </a:r>
            <a:r>
              <a:rPr sz="1400" spc="-95" dirty="0">
                <a:solidFill>
                  <a:srgbClr val="3F3F3F"/>
                </a:solidFill>
                <a:latin typeface="DejaVu Sans"/>
                <a:cs typeface="DejaVu Sans"/>
              </a:rPr>
              <a:t> world,</a:t>
            </a:r>
            <a:r>
              <a:rPr sz="1400" spc="4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spc="-150" dirty="0">
                <a:solidFill>
                  <a:srgbClr val="3F3F3F"/>
                </a:solidFill>
                <a:latin typeface="DejaVu Sans"/>
                <a:cs typeface="DejaVu Sans"/>
              </a:rPr>
              <a:t>and</a:t>
            </a:r>
            <a:r>
              <a:rPr sz="1400" spc="3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spc="-165" dirty="0">
                <a:solidFill>
                  <a:srgbClr val="3F3F3F"/>
                </a:solidFill>
                <a:latin typeface="DejaVu Sans"/>
                <a:cs typeface="DejaVu Sans"/>
              </a:rPr>
              <a:t>an</a:t>
            </a:r>
            <a:r>
              <a:rPr sz="1400" spc="3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spc="-130" dirty="0">
                <a:solidFill>
                  <a:srgbClr val="3F3F3F"/>
                </a:solidFill>
                <a:latin typeface="DejaVu Sans"/>
                <a:cs typeface="DejaVu Sans"/>
              </a:rPr>
              <a:t>invaluable</a:t>
            </a:r>
            <a:r>
              <a:rPr sz="1400" spc="3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spc="-114" dirty="0">
                <a:solidFill>
                  <a:srgbClr val="3F3F3F"/>
                </a:solidFill>
                <a:latin typeface="DejaVu Sans"/>
                <a:cs typeface="DejaVu Sans"/>
              </a:rPr>
              <a:t>resource</a:t>
            </a:r>
            <a:r>
              <a:rPr sz="1400" spc="3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spc="-40" dirty="0">
                <a:solidFill>
                  <a:srgbClr val="3F3F3F"/>
                </a:solidFill>
                <a:latin typeface="DejaVu Sans"/>
                <a:cs typeface="DejaVu Sans"/>
              </a:rPr>
              <a:t>for</a:t>
            </a:r>
            <a:r>
              <a:rPr sz="1400" spc="2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spc="-80" dirty="0">
                <a:solidFill>
                  <a:srgbClr val="3F3F3F"/>
                </a:solidFill>
                <a:latin typeface="DejaVu Sans"/>
                <a:cs typeface="DejaVu Sans"/>
              </a:rPr>
              <a:t>blogs, </a:t>
            </a:r>
            <a:r>
              <a:rPr sz="1400" spc="-110" dirty="0">
                <a:solidFill>
                  <a:srgbClr val="3F3F3F"/>
                </a:solidFill>
                <a:latin typeface="DejaVu Sans"/>
                <a:cs typeface="DejaVu Sans"/>
              </a:rPr>
              <a:t>tutorials,</a:t>
            </a:r>
            <a:r>
              <a:rPr sz="1400" spc="6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spc="-140" dirty="0">
                <a:solidFill>
                  <a:srgbClr val="3F3F3F"/>
                </a:solidFill>
                <a:latin typeface="DejaVu Sans"/>
                <a:cs typeface="DejaVu Sans"/>
              </a:rPr>
              <a:t>and</a:t>
            </a:r>
            <a:r>
              <a:rPr sz="1400" spc="7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spc="-100" dirty="0">
                <a:solidFill>
                  <a:srgbClr val="3F3F3F"/>
                </a:solidFill>
                <a:latin typeface="DejaVu Sans"/>
                <a:cs typeface="DejaVu Sans"/>
              </a:rPr>
              <a:t>outside-</a:t>
            </a:r>
            <a:r>
              <a:rPr sz="1400" spc="-85" dirty="0">
                <a:solidFill>
                  <a:srgbClr val="3F3F3F"/>
                </a:solidFill>
                <a:latin typeface="DejaVu Sans"/>
                <a:cs typeface="DejaVu Sans"/>
              </a:rPr>
              <a:t>the-</a:t>
            </a:r>
            <a:r>
              <a:rPr sz="1400" spc="-130" dirty="0">
                <a:solidFill>
                  <a:srgbClr val="3F3F3F"/>
                </a:solidFill>
                <a:latin typeface="DejaVu Sans"/>
                <a:cs typeface="DejaVu Sans"/>
              </a:rPr>
              <a:t>box</a:t>
            </a:r>
            <a:r>
              <a:rPr sz="1400" spc="5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spc="-10" dirty="0">
                <a:solidFill>
                  <a:srgbClr val="3F3F3F"/>
                </a:solidFill>
                <a:latin typeface="DejaVu Sans"/>
                <a:cs typeface="DejaVu Sans"/>
              </a:rPr>
              <a:t>solutions</a:t>
            </a:r>
            <a:endParaRPr sz="1400">
              <a:latin typeface="DejaVu Sans"/>
              <a:cs typeface="DejaVu Sans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400" i="1" dirty="0">
                <a:latin typeface="Nimbus Roman No9 L"/>
                <a:cs typeface="Nimbus Roman No9 L"/>
              </a:rPr>
              <a:t>https://</a:t>
            </a:r>
            <a:r>
              <a:rPr sz="1400" i="1" dirty="0">
                <a:latin typeface="Nimbus Roman No9 L"/>
                <a:cs typeface="Nimbus Roman No9 L"/>
                <a:hlinkClick r:id="rId11"/>
              </a:rPr>
              <a:t>www.tableau.com/zen-</a:t>
            </a:r>
            <a:r>
              <a:rPr sz="1400" i="1" spc="-10" dirty="0">
                <a:latin typeface="Nimbus Roman No9 L"/>
                <a:cs typeface="Nimbus Roman No9 L"/>
                <a:hlinkClick r:id="rId11"/>
              </a:rPr>
              <a:t>masters</a:t>
            </a:r>
            <a:endParaRPr sz="1400">
              <a:latin typeface="Nimbus Roman No9 L"/>
              <a:cs typeface="Nimbus Roman No9 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8046466" y="1587753"/>
            <a:ext cx="3347085" cy="9550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95"/>
              </a:spcBef>
            </a:pPr>
            <a:r>
              <a:rPr sz="1400" spc="-95" dirty="0">
                <a:solidFill>
                  <a:srgbClr val="3F3F3F"/>
                </a:solidFill>
                <a:latin typeface="DejaVu Sans"/>
                <a:cs typeface="DejaVu Sans"/>
              </a:rPr>
              <a:t>The</a:t>
            </a:r>
            <a:r>
              <a:rPr sz="1400" spc="-2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b="1" spc="-240" dirty="0">
                <a:solidFill>
                  <a:srgbClr val="3F3F3F"/>
                </a:solidFill>
                <a:latin typeface="DejaVu Sans"/>
                <a:cs typeface="DejaVu Sans"/>
              </a:rPr>
              <a:t>Tableau</a:t>
            </a:r>
            <a:r>
              <a:rPr sz="1400" spc="13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b="1" spc="-210" dirty="0">
                <a:solidFill>
                  <a:srgbClr val="3F3F3F"/>
                </a:solidFill>
                <a:latin typeface="DejaVu Sans"/>
                <a:cs typeface="DejaVu Sans"/>
              </a:rPr>
              <a:t>Community</a:t>
            </a:r>
            <a:r>
              <a:rPr sz="1400" spc="10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b="1" spc="-220" dirty="0">
                <a:solidFill>
                  <a:srgbClr val="3F3F3F"/>
                </a:solidFill>
                <a:latin typeface="DejaVu Sans"/>
                <a:cs typeface="DejaVu Sans"/>
              </a:rPr>
              <a:t>Forums</a:t>
            </a:r>
            <a:r>
              <a:rPr sz="1400" spc="12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spc="-110" dirty="0">
                <a:solidFill>
                  <a:srgbClr val="3F3F3F"/>
                </a:solidFill>
                <a:latin typeface="DejaVu Sans"/>
                <a:cs typeface="DejaVu Sans"/>
              </a:rPr>
              <a:t>provide</a:t>
            </a:r>
            <a:r>
              <a:rPr sz="1400" spc="13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spc="-730" dirty="0">
                <a:solidFill>
                  <a:srgbClr val="3F3F3F"/>
                </a:solidFill>
                <a:latin typeface="DejaVu Sans"/>
                <a:cs typeface="DejaVu Sans"/>
              </a:rPr>
              <a:t>a</a:t>
            </a:r>
            <a:r>
              <a:rPr sz="1400" spc="-140" dirty="0">
                <a:solidFill>
                  <a:srgbClr val="3F3F3F"/>
                </a:solidFill>
                <a:latin typeface="DejaVu Sans"/>
                <a:cs typeface="DejaVu Sans"/>
              </a:rPr>
              <a:t> great</a:t>
            </a:r>
            <a:r>
              <a:rPr sz="1400" spc="2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spc="-140" dirty="0">
                <a:solidFill>
                  <a:srgbClr val="3F3F3F"/>
                </a:solidFill>
                <a:latin typeface="DejaVu Sans"/>
                <a:cs typeface="DejaVu Sans"/>
              </a:rPr>
              <a:t>space</a:t>
            </a:r>
            <a:r>
              <a:rPr sz="1400" spc="3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spc="-45" dirty="0">
                <a:solidFill>
                  <a:srgbClr val="3F3F3F"/>
                </a:solidFill>
                <a:latin typeface="DejaVu Sans"/>
                <a:cs typeface="DejaVu Sans"/>
              </a:rPr>
              <a:t>to</a:t>
            </a:r>
            <a:r>
              <a:rPr sz="1400" spc="-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spc="-170" dirty="0">
                <a:solidFill>
                  <a:srgbClr val="3F3F3F"/>
                </a:solidFill>
                <a:latin typeface="DejaVu Sans"/>
                <a:cs typeface="DejaVu Sans"/>
              </a:rPr>
              <a:t>ask</a:t>
            </a:r>
            <a:r>
              <a:rPr sz="1400" spc="6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spc="-120" dirty="0">
                <a:solidFill>
                  <a:srgbClr val="3F3F3F"/>
                </a:solidFill>
                <a:latin typeface="DejaVu Sans"/>
                <a:cs typeface="DejaVu Sans"/>
              </a:rPr>
              <a:t>questions,</a:t>
            </a:r>
            <a:r>
              <a:rPr sz="1400" spc="4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spc="-125" dirty="0">
                <a:solidFill>
                  <a:srgbClr val="3F3F3F"/>
                </a:solidFill>
                <a:latin typeface="DejaVu Sans"/>
                <a:cs typeface="DejaVu Sans"/>
              </a:rPr>
              <a:t>search</a:t>
            </a:r>
            <a:r>
              <a:rPr sz="1400" spc="4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spc="-145" dirty="0">
                <a:solidFill>
                  <a:srgbClr val="3F3F3F"/>
                </a:solidFill>
                <a:latin typeface="DejaVu Sans"/>
                <a:cs typeface="DejaVu Sans"/>
              </a:rPr>
              <a:t>topics, </a:t>
            </a:r>
            <a:r>
              <a:rPr sz="1400" spc="-150" dirty="0">
                <a:solidFill>
                  <a:srgbClr val="3F3F3F"/>
                </a:solidFill>
                <a:latin typeface="DejaVu Sans"/>
                <a:cs typeface="DejaVu Sans"/>
              </a:rPr>
              <a:t>and</a:t>
            </a:r>
            <a:r>
              <a:rPr sz="1400" spc="3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spc="-120" dirty="0">
                <a:solidFill>
                  <a:srgbClr val="3F3F3F"/>
                </a:solidFill>
                <a:latin typeface="DejaVu Sans"/>
                <a:cs typeface="DejaVu Sans"/>
              </a:rPr>
              <a:t>learn</a:t>
            </a:r>
            <a:r>
              <a:rPr sz="1400" spc="2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spc="-114" dirty="0">
                <a:solidFill>
                  <a:srgbClr val="3F3F3F"/>
                </a:solidFill>
                <a:latin typeface="DejaVu Sans"/>
                <a:cs typeface="DejaVu Sans"/>
              </a:rPr>
              <a:t>about</a:t>
            </a:r>
            <a:r>
              <a:rPr sz="1400" spc="1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spc="-105" dirty="0">
                <a:solidFill>
                  <a:srgbClr val="3F3F3F"/>
                </a:solidFill>
                <a:latin typeface="DejaVu Sans"/>
                <a:cs typeface="DejaVu Sans"/>
              </a:rPr>
              <a:t>new</a:t>
            </a:r>
            <a:r>
              <a:rPr sz="1400" spc="3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spc="-10" dirty="0">
                <a:solidFill>
                  <a:srgbClr val="3F3F3F"/>
                </a:solidFill>
                <a:latin typeface="DejaVu Sans"/>
                <a:cs typeface="DejaVu Sans"/>
              </a:rPr>
              <a:t>features</a:t>
            </a:r>
            <a:endParaRPr sz="1400">
              <a:latin typeface="DejaVu Sans"/>
              <a:cs typeface="DejaVu Sans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400" i="1" spc="-10" dirty="0">
                <a:solidFill>
                  <a:srgbClr val="3F3F3F"/>
                </a:solidFill>
                <a:latin typeface="Nimbus Roman No9 L"/>
                <a:cs typeface="Nimbus Roman No9 L"/>
              </a:rPr>
              <a:t>https://community.tableau.com/welcome</a:t>
            </a:r>
            <a:endParaRPr sz="1400">
              <a:latin typeface="Nimbus Roman No9 L"/>
              <a:cs typeface="Nimbus Roman No9 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2946909" y="2986024"/>
            <a:ext cx="1653539" cy="15119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99500"/>
              </a:lnSpc>
              <a:spcBef>
                <a:spcPts val="105"/>
              </a:spcBef>
            </a:pPr>
            <a:r>
              <a:rPr sz="1400" spc="-95" dirty="0">
                <a:solidFill>
                  <a:srgbClr val="3F3F3F"/>
                </a:solidFill>
                <a:latin typeface="DejaVu Sans"/>
                <a:cs typeface="DejaVu Sans"/>
              </a:rPr>
              <a:t>The</a:t>
            </a:r>
            <a:r>
              <a:rPr sz="1400" spc="3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b="1" spc="-175" dirty="0">
                <a:solidFill>
                  <a:srgbClr val="3F3F3F"/>
                </a:solidFill>
                <a:latin typeface="DejaVu Sans"/>
                <a:cs typeface="DejaVu Sans"/>
              </a:rPr>
              <a:t>Discover</a:t>
            </a:r>
            <a:r>
              <a:rPr sz="1400" spc="-6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spc="-130" dirty="0">
                <a:solidFill>
                  <a:srgbClr val="3F3F3F"/>
                </a:solidFill>
                <a:latin typeface="DejaVu Sans"/>
                <a:cs typeface="DejaVu Sans"/>
              </a:rPr>
              <a:t>section </a:t>
            </a:r>
            <a:r>
              <a:rPr sz="1400" dirty="0">
                <a:solidFill>
                  <a:srgbClr val="3F3F3F"/>
                </a:solidFill>
                <a:latin typeface="DejaVu Sans"/>
                <a:cs typeface="DejaVu Sans"/>
              </a:rPr>
              <a:t>of</a:t>
            </a:r>
            <a:r>
              <a:rPr sz="1400" spc="-6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spc="-100" dirty="0">
                <a:solidFill>
                  <a:srgbClr val="3F3F3F"/>
                </a:solidFill>
                <a:latin typeface="DejaVu Sans"/>
                <a:cs typeface="DejaVu Sans"/>
              </a:rPr>
              <a:t>the</a:t>
            </a:r>
            <a:r>
              <a:rPr sz="1400" spc="-1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spc="-150" dirty="0">
                <a:solidFill>
                  <a:srgbClr val="3F3F3F"/>
                </a:solidFill>
                <a:latin typeface="DejaVu Sans"/>
                <a:cs typeface="DejaVu Sans"/>
              </a:rPr>
              <a:t>home</a:t>
            </a:r>
            <a:r>
              <a:rPr sz="1400" spc="2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spc="-10" dirty="0">
                <a:solidFill>
                  <a:srgbClr val="3F3F3F"/>
                </a:solidFill>
                <a:latin typeface="DejaVu Sans"/>
                <a:cs typeface="DejaVu Sans"/>
              </a:rPr>
              <a:t>screen </a:t>
            </a:r>
            <a:r>
              <a:rPr sz="1400" spc="-114" dirty="0">
                <a:solidFill>
                  <a:srgbClr val="3F3F3F"/>
                </a:solidFill>
                <a:latin typeface="DejaVu Sans"/>
                <a:cs typeface="DejaVu Sans"/>
              </a:rPr>
              <a:t>includes</a:t>
            </a:r>
            <a:r>
              <a:rPr sz="1400" spc="3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spc="-95" dirty="0">
                <a:solidFill>
                  <a:srgbClr val="3F3F3F"/>
                </a:solidFill>
                <a:latin typeface="DejaVu Sans"/>
                <a:cs typeface="DejaVu Sans"/>
              </a:rPr>
              <a:t>helpful</a:t>
            </a:r>
            <a:r>
              <a:rPr sz="1400" spc="2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spc="-85" dirty="0">
                <a:solidFill>
                  <a:srgbClr val="3F3F3F"/>
                </a:solidFill>
                <a:latin typeface="DejaVu Sans"/>
                <a:cs typeface="DejaVu Sans"/>
              </a:rPr>
              <a:t>links </a:t>
            </a:r>
            <a:r>
              <a:rPr sz="1400" spc="-40" dirty="0">
                <a:solidFill>
                  <a:srgbClr val="3F3F3F"/>
                </a:solidFill>
                <a:latin typeface="DejaVu Sans"/>
                <a:cs typeface="DejaVu Sans"/>
              </a:rPr>
              <a:t>for</a:t>
            </a:r>
            <a:r>
              <a:rPr sz="1400" spc="-55" dirty="0">
                <a:solidFill>
                  <a:srgbClr val="3F3F3F"/>
                </a:solidFill>
                <a:latin typeface="DejaVu Sans"/>
                <a:cs typeface="DejaVu Sans"/>
              </a:rPr>
              <a:t> documentation, </a:t>
            </a:r>
            <a:r>
              <a:rPr sz="1400" spc="-120" dirty="0">
                <a:solidFill>
                  <a:srgbClr val="3F3F3F"/>
                </a:solidFill>
                <a:latin typeface="DejaVu Sans"/>
                <a:cs typeface="DejaVu Sans"/>
              </a:rPr>
              <a:t>training,</a:t>
            </a:r>
            <a:r>
              <a:rPr sz="1400" spc="4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spc="-50" dirty="0">
                <a:solidFill>
                  <a:srgbClr val="3F3F3F"/>
                </a:solidFill>
                <a:latin typeface="DejaVu Sans"/>
                <a:cs typeface="DejaVu Sans"/>
              </a:rPr>
              <a:t>downloads, </a:t>
            </a:r>
            <a:r>
              <a:rPr sz="1400" spc="-150" dirty="0">
                <a:solidFill>
                  <a:srgbClr val="3F3F3F"/>
                </a:solidFill>
                <a:latin typeface="DejaVu Sans"/>
                <a:cs typeface="DejaVu Sans"/>
              </a:rPr>
              <a:t>and</a:t>
            </a:r>
            <a:r>
              <a:rPr sz="1400" spc="5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spc="-110" dirty="0">
                <a:solidFill>
                  <a:srgbClr val="3F3F3F"/>
                </a:solidFill>
                <a:latin typeface="DejaVu Sans"/>
                <a:cs typeface="DejaVu Sans"/>
              </a:rPr>
              <a:t>inspiration</a:t>
            </a:r>
            <a:r>
              <a:rPr sz="1400" spc="7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spc="-20" dirty="0">
                <a:solidFill>
                  <a:srgbClr val="3F3F3F"/>
                </a:solidFill>
                <a:latin typeface="DejaVu Sans"/>
                <a:cs typeface="DejaVu Sans"/>
              </a:rPr>
              <a:t>from </a:t>
            </a:r>
            <a:r>
              <a:rPr sz="1400" spc="-130" dirty="0">
                <a:solidFill>
                  <a:srgbClr val="3F3F3F"/>
                </a:solidFill>
                <a:latin typeface="DejaVu Sans"/>
                <a:cs typeface="DejaVu Sans"/>
              </a:rPr>
              <a:t>Tableau</a:t>
            </a:r>
            <a:r>
              <a:rPr sz="1400" spc="1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spc="-85" dirty="0">
                <a:solidFill>
                  <a:srgbClr val="3F3F3F"/>
                </a:solidFill>
                <a:latin typeface="DejaVu Sans"/>
                <a:cs typeface="DejaVu Sans"/>
              </a:rPr>
              <a:t>Public</a:t>
            </a:r>
            <a:r>
              <a:rPr sz="1400" spc="1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spc="-60" dirty="0">
                <a:solidFill>
                  <a:srgbClr val="3F3F3F"/>
                </a:solidFill>
                <a:latin typeface="DejaVu Sans"/>
                <a:cs typeface="DejaVu Sans"/>
              </a:rPr>
              <a:t>users</a:t>
            </a:r>
            <a:endParaRPr sz="1400">
              <a:latin typeface="DejaVu Sans"/>
              <a:cs typeface="DejaVu Sans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2491956" y="1322069"/>
            <a:ext cx="297180" cy="5143500"/>
          </a:xfrm>
          <a:custGeom>
            <a:avLst/>
            <a:gdLst/>
            <a:ahLst/>
            <a:cxnLst/>
            <a:rect l="l" t="t" r="r" b="b"/>
            <a:pathLst>
              <a:path w="297180" h="5143500">
                <a:moveTo>
                  <a:pt x="58991" y="5130800"/>
                </a:moveTo>
                <a:lnTo>
                  <a:pt x="0" y="5130800"/>
                </a:lnTo>
                <a:lnTo>
                  <a:pt x="330" y="5143500"/>
                </a:lnTo>
                <a:lnTo>
                  <a:pt x="51663" y="5143500"/>
                </a:lnTo>
                <a:lnTo>
                  <a:pt x="58991" y="5130800"/>
                </a:lnTo>
                <a:close/>
              </a:path>
              <a:path w="297180" h="5143500">
                <a:moveTo>
                  <a:pt x="79781" y="5118100"/>
                </a:moveTo>
                <a:lnTo>
                  <a:pt x="37363" y="5118100"/>
                </a:lnTo>
                <a:lnTo>
                  <a:pt x="30835" y="5130800"/>
                </a:lnTo>
                <a:lnTo>
                  <a:pt x="73063" y="5130800"/>
                </a:lnTo>
                <a:lnTo>
                  <a:pt x="79781" y="5118100"/>
                </a:lnTo>
                <a:close/>
              </a:path>
              <a:path w="297180" h="5143500">
                <a:moveTo>
                  <a:pt x="92570" y="5105400"/>
                </a:moveTo>
                <a:lnTo>
                  <a:pt x="62268" y="5105400"/>
                </a:lnTo>
                <a:lnTo>
                  <a:pt x="56248" y="5118100"/>
                </a:lnTo>
                <a:lnTo>
                  <a:pt x="86283" y="5118100"/>
                </a:lnTo>
                <a:lnTo>
                  <a:pt x="92570" y="5105400"/>
                </a:lnTo>
                <a:close/>
              </a:path>
              <a:path w="297180" h="5143500">
                <a:moveTo>
                  <a:pt x="104406" y="5092700"/>
                </a:moveTo>
                <a:lnTo>
                  <a:pt x="79413" y="5092700"/>
                </a:lnTo>
                <a:lnTo>
                  <a:pt x="73863" y="5105400"/>
                </a:lnTo>
                <a:lnTo>
                  <a:pt x="98602" y="5105400"/>
                </a:lnTo>
                <a:lnTo>
                  <a:pt x="104406" y="5092700"/>
                </a:lnTo>
                <a:close/>
              </a:path>
              <a:path w="297180" h="5143500">
                <a:moveTo>
                  <a:pt x="115239" y="5080000"/>
                </a:moveTo>
                <a:lnTo>
                  <a:pt x="89954" y="5080000"/>
                </a:lnTo>
                <a:lnTo>
                  <a:pt x="84785" y="5092700"/>
                </a:lnTo>
                <a:lnTo>
                  <a:pt x="109956" y="5092700"/>
                </a:lnTo>
                <a:lnTo>
                  <a:pt x="115239" y="5080000"/>
                </a:lnTo>
                <a:close/>
              </a:path>
              <a:path w="297180" h="5143500">
                <a:moveTo>
                  <a:pt x="125006" y="5067300"/>
                </a:moveTo>
                <a:lnTo>
                  <a:pt x="99707" y="5067300"/>
                </a:lnTo>
                <a:lnTo>
                  <a:pt x="94932" y="5080000"/>
                </a:lnTo>
                <a:lnTo>
                  <a:pt x="120256" y="5080000"/>
                </a:lnTo>
                <a:lnTo>
                  <a:pt x="125006" y="5067300"/>
                </a:lnTo>
                <a:close/>
              </a:path>
              <a:path w="297180" h="5143500">
                <a:moveTo>
                  <a:pt x="157899" y="2565400"/>
                </a:moveTo>
                <a:lnTo>
                  <a:pt x="138849" y="2565400"/>
                </a:lnTo>
                <a:lnTo>
                  <a:pt x="138849" y="4940300"/>
                </a:lnTo>
                <a:lnTo>
                  <a:pt x="138430" y="4953000"/>
                </a:lnTo>
                <a:lnTo>
                  <a:pt x="137706" y="4965700"/>
                </a:lnTo>
                <a:lnTo>
                  <a:pt x="136613" y="4978400"/>
                </a:lnTo>
                <a:lnTo>
                  <a:pt x="135191" y="4978400"/>
                </a:lnTo>
                <a:lnTo>
                  <a:pt x="133438" y="4991100"/>
                </a:lnTo>
                <a:lnTo>
                  <a:pt x="131356" y="5003800"/>
                </a:lnTo>
                <a:lnTo>
                  <a:pt x="128955" y="5016500"/>
                </a:lnTo>
                <a:lnTo>
                  <a:pt x="126263" y="5016500"/>
                </a:lnTo>
                <a:lnTo>
                  <a:pt x="123266" y="5029200"/>
                </a:lnTo>
                <a:lnTo>
                  <a:pt x="119989" y="5041900"/>
                </a:lnTo>
                <a:lnTo>
                  <a:pt x="116446" y="5041900"/>
                </a:lnTo>
                <a:lnTo>
                  <a:pt x="112623" y="5054600"/>
                </a:lnTo>
                <a:lnTo>
                  <a:pt x="108559" y="5054600"/>
                </a:lnTo>
                <a:lnTo>
                  <a:pt x="104254" y="5067300"/>
                </a:lnTo>
                <a:lnTo>
                  <a:pt x="129463" y="5067300"/>
                </a:lnTo>
                <a:lnTo>
                  <a:pt x="133642" y="5054600"/>
                </a:lnTo>
                <a:lnTo>
                  <a:pt x="137502" y="5041900"/>
                </a:lnTo>
                <a:lnTo>
                  <a:pt x="141071" y="5029200"/>
                </a:lnTo>
                <a:lnTo>
                  <a:pt x="144322" y="5029200"/>
                </a:lnTo>
                <a:lnTo>
                  <a:pt x="147243" y="5016500"/>
                </a:lnTo>
                <a:lnTo>
                  <a:pt x="149834" y="5003800"/>
                </a:lnTo>
                <a:lnTo>
                  <a:pt x="152082" y="5003800"/>
                </a:lnTo>
                <a:lnTo>
                  <a:pt x="153974" y="4991100"/>
                </a:lnTo>
                <a:lnTo>
                  <a:pt x="155498" y="4978400"/>
                </a:lnTo>
                <a:lnTo>
                  <a:pt x="156667" y="4965700"/>
                </a:lnTo>
                <a:lnTo>
                  <a:pt x="157454" y="4953000"/>
                </a:lnTo>
                <a:lnTo>
                  <a:pt x="157848" y="4953000"/>
                </a:lnTo>
                <a:lnTo>
                  <a:pt x="157899" y="2565400"/>
                </a:lnTo>
                <a:close/>
              </a:path>
              <a:path w="297180" h="5143500">
                <a:moveTo>
                  <a:pt x="180301" y="2463800"/>
                </a:moveTo>
                <a:lnTo>
                  <a:pt x="159245" y="2463800"/>
                </a:lnTo>
                <a:lnTo>
                  <a:pt x="155676" y="2476500"/>
                </a:lnTo>
                <a:lnTo>
                  <a:pt x="152425" y="2489200"/>
                </a:lnTo>
                <a:lnTo>
                  <a:pt x="149504" y="2489200"/>
                </a:lnTo>
                <a:lnTo>
                  <a:pt x="146913" y="2501900"/>
                </a:lnTo>
                <a:lnTo>
                  <a:pt x="144665" y="2514600"/>
                </a:lnTo>
                <a:lnTo>
                  <a:pt x="142773" y="2527300"/>
                </a:lnTo>
                <a:lnTo>
                  <a:pt x="141249" y="2527300"/>
                </a:lnTo>
                <a:lnTo>
                  <a:pt x="140081" y="2540000"/>
                </a:lnTo>
                <a:lnTo>
                  <a:pt x="139293" y="2552700"/>
                </a:lnTo>
                <a:lnTo>
                  <a:pt x="138899" y="2565400"/>
                </a:lnTo>
                <a:lnTo>
                  <a:pt x="157949" y="2565400"/>
                </a:lnTo>
                <a:lnTo>
                  <a:pt x="158318" y="2552700"/>
                </a:lnTo>
                <a:lnTo>
                  <a:pt x="159042" y="2540000"/>
                </a:lnTo>
                <a:lnTo>
                  <a:pt x="160134" y="2540000"/>
                </a:lnTo>
                <a:lnTo>
                  <a:pt x="161556" y="2527300"/>
                </a:lnTo>
                <a:lnTo>
                  <a:pt x="163309" y="2514600"/>
                </a:lnTo>
                <a:lnTo>
                  <a:pt x="165392" y="2501900"/>
                </a:lnTo>
                <a:lnTo>
                  <a:pt x="167792" y="2501900"/>
                </a:lnTo>
                <a:lnTo>
                  <a:pt x="170484" y="2489200"/>
                </a:lnTo>
                <a:lnTo>
                  <a:pt x="173482" y="2476500"/>
                </a:lnTo>
                <a:lnTo>
                  <a:pt x="176758" y="2476500"/>
                </a:lnTo>
                <a:lnTo>
                  <a:pt x="180301" y="2463800"/>
                </a:lnTo>
                <a:close/>
              </a:path>
              <a:path w="297180" h="5143500">
                <a:moveTo>
                  <a:pt x="192493" y="2438400"/>
                </a:moveTo>
                <a:lnTo>
                  <a:pt x="171742" y="2438400"/>
                </a:lnTo>
                <a:lnTo>
                  <a:pt x="167284" y="2451100"/>
                </a:lnTo>
                <a:lnTo>
                  <a:pt x="163106" y="2463800"/>
                </a:lnTo>
                <a:lnTo>
                  <a:pt x="184124" y="2463800"/>
                </a:lnTo>
                <a:lnTo>
                  <a:pt x="188188" y="2451100"/>
                </a:lnTo>
                <a:lnTo>
                  <a:pt x="192493" y="2438400"/>
                </a:lnTo>
                <a:close/>
              </a:path>
              <a:path w="297180" h="5143500">
                <a:moveTo>
                  <a:pt x="211963" y="2413000"/>
                </a:moveTo>
                <a:lnTo>
                  <a:pt x="186791" y="2413000"/>
                </a:lnTo>
                <a:lnTo>
                  <a:pt x="181508" y="2425700"/>
                </a:lnTo>
                <a:lnTo>
                  <a:pt x="176491" y="2438400"/>
                </a:lnTo>
                <a:lnTo>
                  <a:pt x="197040" y="2438400"/>
                </a:lnTo>
                <a:lnTo>
                  <a:pt x="201815" y="2425700"/>
                </a:lnTo>
                <a:lnTo>
                  <a:pt x="206794" y="2425700"/>
                </a:lnTo>
                <a:lnTo>
                  <a:pt x="211963" y="2413000"/>
                </a:lnTo>
                <a:close/>
              </a:path>
              <a:path w="297180" h="5143500">
                <a:moveTo>
                  <a:pt x="228600" y="2400300"/>
                </a:moveTo>
                <a:lnTo>
                  <a:pt x="198145" y="2400300"/>
                </a:lnTo>
                <a:lnTo>
                  <a:pt x="192341" y="2413000"/>
                </a:lnTo>
                <a:lnTo>
                  <a:pt x="222885" y="2413000"/>
                </a:lnTo>
                <a:lnTo>
                  <a:pt x="228600" y="2400300"/>
                </a:lnTo>
                <a:close/>
              </a:path>
              <a:path w="297180" h="5143500">
                <a:moveTo>
                  <a:pt x="246672" y="2387600"/>
                </a:moveTo>
                <a:lnTo>
                  <a:pt x="216966" y="2387600"/>
                </a:lnTo>
                <a:lnTo>
                  <a:pt x="210464" y="2400300"/>
                </a:lnTo>
                <a:lnTo>
                  <a:pt x="240499" y="2400300"/>
                </a:lnTo>
                <a:lnTo>
                  <a:pt x="246672" y="2387600"/>
                </a:lnTo>
                <a:close/>
              </a:path>
              <a:path w="297180" h="5143500">
                <a:moveTo>
                  <a:pt x="279298" y="2374900"/>
                </a:moveTo>
                <a:lnTo>
                  <a:pt x="230619" y="2374900"/>
                </a:lnTo>
                <a:lnTo>
                  <a:pt x="223685" y="2387600"/>
                </a:lnTo>
                <a:lnTo>
                  <a:pt x="272554" y="2387600"/>
                </a:lnTo>
                <a:lnTo>
                  <a:pt x="279298" y="2374900"/>
                </a:lnTo>
                <a:close/>
              </a:path>
              <a:path w="297180" h="5143500">
                <a:moveTo>
                  <a:pt x="296748" y="2362200"/>
                </a:moveTo>
                <a:lnTo>
                  <a:pt x="245084" y="2362200"/>
                </a:lnTo>
                <a:lnTo>
                  <a:pt x="249326" y="2374900"/>
                </a:lnTo>
                <a:lnTo>
                  <a:pt x="296748" y="2374900"/>
                </a:lnTo>
                <a:lnTo>
                  <a:pt x="296748" y="2362200"/>
                </a:lnTo>
                <a:close/>
              </a:path>
              <a:path w="297180" h="5143500">
                <a:moveTo>
                  <a:pt x="259372" y="2349500"/>
                </a:moveTo>
                <a:lnTo>
                  <a:pt x="216966" y="2349500"/>
                </a:lnTo>
                <a:lnTo>
                  <a:pt x="223685" y="2362200"/>
                </a:lnTo>
                <a:lnTo>
                  <a:pt x="265912" y="2362200"/>
                </a:lnTo>
                <a:lnTo>
                  <a:pt x="259372" y="2349500"/>
                </a:lnTo>
                <a:close/>
              </a:path>
              <a:path w="297180" h="5143500">
                <a:moveTo>
                  <a:pt x="234480" y="2336800"/>
                </a:moveTo>
                <a:lnTo>
                  <a:pt x="204177" y="2336800"/>
                </a:lnTo>
                <a:lnTo>
                  <a:pt x="210464" y="2349500"/>
                </a:lnTo>
                <a:lnTo>
                  <a:pt x="240499" y="2349500"/>
                </a:lnTo>
                <a:lnTo>
                  <a:pt x="234480" y="2336800"/>
                </a:lnTo>
                <a:close/>
              </a:path>
              <a:path w="297180" h="5143500">
                <a:moveTo>
                  <a:pt x="217335" y="2324100"/>
                </a:moveTo>
                <a:lnTo>
                  <a:pt x="192341" y="2324100"/>
                </a:lnTo>
                <a:lnTo>
                  <a:pt x="198145" y="2336800"/>
                </a:lnTo>
                <a:lnTo>
                  <a:pt x="222885" y="2336800"/>
                </a:lnTo>
                <a:lnTo>
                  <a:pt x="217335" y="2324100"/>
                </a:lnTo>
                <a:close/>
              </a:path>
              <a:path w="297180" h="5143500">
                <a:moveTo>
                  <a:pt x="206794" y="2311400"/>
                </a:moveTo>
                <a:lnTo>
                  <a:pt x="181508" y="2311400"/>
                </a:lnTo>
                <a:lnTo>
                  <a:pt x="186791" y="2324100"/>
                </a:lnTo>
                <a:lnTo>
                  <a:pt x="211963" y="2324100"/>
                </a:lnTo>
                <a:lnTo>
                  <a:pt x="206794" y="2311400"/>
                </a:lnTo>
                <a:close/>
              </a:path>
              <a:path w="297180" h="5143500">
                <a:moveTo>
                  <a:pt x="188188" y="2286000"/>
                </a:moveTo>
                <a:lnTo>
                  <a:pt x="167284" y="2286000"/>
                </a:lnTo>
                <a:lnTo>
                  <a:pt x="171742" y="2298700"/>
                </a:lnTo>
                <a:lnTo>
                  <a:pt x="176491" y="2311400"/>
                </a:lnTo>
                <a:lnTo>
                  <a:pt x="201815" y="2311400"/>
                </a:lnTo>
                <a:lnTo>
                  <a:pt x="197040" y="2298700"/>
                </a:lnTo>
                <a:lnTo>
                  <a:pt x="192493" y="2298700"/>
                </a:lnTo>
                <a:lnTo>
                  <a:pt x="188188" y="2286000"/>
                </a:lnTo>
                <a:close/>
              </a:path>
              <a:path w="297180" h="5143500">
                <a:moveTo>
                  <a:pt x="176758" y="2260600"/>
                </a:moveTo>
                <a:lnTo>
                  <a:pt x="155676" y="2260600"/>
                </a:lnTo>
                <a:lnTo>
                  <a:pt x="159245" y="2273300"/>
                </a:lnTo>
                <a:lnTo>
                  <a:pt x="163106" y="2286000"/>
                </a:lnTo>
                <a:lnTo>
                  <a:pt x="184124" y="2286000"/>
                </a:lnTo>
                <a:lnTo>
                  <a:pt x="180301" y="2273300"/>
                </a:lnTo>
                <a:lnTo>
                  <a:pt x="176758" y="2260600"/>
                </a:lnTo>
                <a:close/>
              </a:path>
              <a:path w="297180" h="5143500">
                <a:moveTo>
                  <a:pt x="157949" y="2171700"/>
                </a:moveTo>
                <a:lnTo>
                  <a:pt x="138899" y="2171700"/>
                </a:lnTo>
                <a:lnTo>
                  <a:pt x="139293" y="2184400"/>
                </a:lnTo>
                <a:lnTo>
                  <a:pt x="140081" y="2197100"/>
                </a:lnTo>
                <a:lnTo>
                  <a:pt x="141249" y="2209800"/>
                </a:lnTo>
                <a:lnTo>
                  <a:pt x="142773" y="2222500"/>
                </a:lnTo>
                <a:lnTo>
                  <a:pt x="144665" y="2222500"/>
                </a:lnTo>
                <a:lnTo>
                  <a:pt x="146913" y="2235200"/>
                </a:lnTo>
                <a:lnTo>
                  <a:pt x="149504" y="2247900"/>
                </a:lnTo>
                <a:lnTo>
                  <a:pt x="152425" y="2260600"/>
                </a:lnTo>
                <a:lnTo>
                  <a:pt x="173482" y="2260600"/>
                </a:lnTo>
                <a:lnTo>
                  <a:pt x="170484" y="2247900"/>
                </a:lnTo>
                <a:lnTo>
                  <a:pt x="167792" y="2235200"/>
                </a:lnTo>
                <a:lnTo>
                  <a:pt x="165392" y="2235200"/>
                </a:lnTo>
                <a:lnTo>
                  <a:pt x="163309" y="2222500"/>
                </a:lnTo>
                <a:lnTo>
                  <a:pt x="161556" y="2209800"/>
                </a:lnTo>
                <a:lnTo>
                  <a:pt x="160134" y="2209800"/>
                </a:lnTo>
                <a:lnTo>
                  <a:pt x="159042" y="2197100"/>
                </a:lnTo>
                <a:lnTo>
                  <a:pt x="158318" y="2184400"/>
                </a:lnTo>
                <a:lnTo>
                  <a:pt x="157949" y="2171700"/>
                </a:lnTo>
                <a:close/>
              </a:path>
              <a:path w="297180" h="5143500">
                <a:moveTo>
                  <a:pt x="157899" y="203200"/>
                </a:moveTo>
                <a:lnTo>
                  <a:pt x="138849" y="203200"/>
                </a:lnTo>
                <a:lnTo>
                  <a:pt x="138849" y="2171700"/>
                </a:lnTo>
                <a:lnTo>
                  <a:pt x="157899" y="2171700"/>
                </a:lnTo>
                <a:lnTo>
                  <a:pt x="157899" y="203200"/>
                </a:lnTo>
                <a:close/>
              </a:path>
              <a:path w="297180" h="5143500">
                <a:moveTo>
                  <a:pt x="125006" y="76200"/>
                </a:moveTo>
                <a:lnTo>
                  <a:pt x="104254" y="76200"/>
                </a:lnTo>
                <a:lnTo>
                  <a:pt x="108559" y="88900"/>
                </a:lnTo>
                <a:lnTo>
                  <a:pt x="112623" y="101600"/>
                </a:lnTo>
                <a:lnTo>
                  <a:pt x="116446" y="101600"/>
                </a:lnTo>
                <a:lnTo>
                  <a:pt x="119989" y="114300"/>
                </a:lnTo>
                <a:lnTo>
                  <a:pt x="123266" y="114300"/>
                </a:lnTo>
                <a:lnTo>
                  <a:pt x="126263" y="127000"/>
                </a:lnTo>
                <a:lnTo>
                  <a:pt x="128955" y="139700"/>
                </a:lnTo>
                <a:lnTo>
                  <a:pt x="131356" y="139700"/>
                </a:lnTo>
                <a:lnTo>
                  <a:pt x="133438" y="152400"/>
                </a:lnTo>
                <a:lnTo>
                  <a:pt x="135191" y="165100"/>
                </a:lnTo>
                <a:lnTo>
                  <a:pt x="136613" y="177800"/>
                </a:lnTo>
                <a:lnTo>
                  <a:pt x="137706" y="177800"/>
                </a:lnTo>
                <a:lnTo>
                  <a:pt x="138430" y="190500"/>
                </a:lnTo>
                <a:lnTo>
                  <a:pt x="138798" y="203200"/>
                </a:lnTo>
                <a:lnTo>
                  <a:pt x="157848" y="203200"/>
                </a:lnTo>
                <a:lnTo>
                  <a:pt x="157454" y="190500"/>
                </a:lnTo>
                <a:lnTo>
                  <a:pt x="156667" y="177800"/>
                </a:lnTo>
                <a:lnTo>
                  <a:pt x="155498" y="165100"/>
                </a:lnTo>
                <a:lnTo>
                  <a:pt x="153974" y="165100"/>
                </a:lnTo>
                <a:lnTo>
                  <a:pt x="152082" y="152400"/>
                </a:lnTo>
                <a:lnTo>
                  <a:pt x="149834" y="139700"/>
                </a:lnTo>
                <a:lnTo>
                  <a:pt x="147243" y="127000"/>
                </a:lnTo>
                <a:lnTo>
                  <a:pt x="144322" y="127000"/>
                </a:lnTo>
                <a:lnTo>
                  <a:pt x="141071" y="114300"/>
                </a:lnTo>
                <a:lnTo>
                  <a:pt x="137502" y="101600"/>
                </a:lnTo>
                <a:lnTo>
                  <a:pt x="133642" y="88900"/>
                </a:lnTo>
                <a:lnTo>
                  <a:pt x="129463" y="88900"/>
                </a:lnTo>
                <a:lnTo>
                  <a:pt x="125006" y="76200"/>
                </a:lnTo>
                <a:close/>
              </a:path>
              <a:path w="297180" h="5143500">
                <a:moveTo>
                  <a:pt x="109956" y="50800"/>
                </a:moveTo>
                <a:lnTo>
                  <a:pt x="84785" y="50800"/>
                </a:lnTo>
                <a:lnTo>
                  <a:pt x="89954" y="63500"/>
                </a:lnTo>
                <a:lnTo>
                  <a:pt x="94932" y="63500"/>
                </a:lnTo>
                <a:lnTo>
                  <a:pt x="99707" y="76200"/>
                </a:lnTo>
                <a:lnTo>
                  <a:pt x="120256" y="76200"/>
                </a:lnTo>
                <a:lnTo>
                  <a:pt x="115239" y="63500"/>
                </a:lnTo>
                <a:lnTo>
                  <a:pt x="109956" y="50800"/>
                </a:lnTo>
                <a:close/>
              </a:path>
              <a:path w="297180" h="5143500">
                <a:moveTo>
                  <a:pt x="98602" y="38100"/>
                </a:moveTo>
                <a:lnTo>
                  <a:pt x="68148" y="38100"/>
                </a:lnTo>
                <a:lnTo>
                  <a:pt x="73863" y="50800"/>
                </a:lnTo>
                <a:lnTo>
                  <a:pt x="104406" y="50800"/>
                </a:lnTo>
                <a:lnTo>
                  <a:pt x="98602" y="38100"/>
                </a:lnTo>
                <a:close/>
              </a:path>
              <a:path w="297180" h="5143500">
                <a:moveTo>
                  <a:pt x="86283" y="25400"/>
                </a:moveTo>
                <a:lnTo>
                  <a:pt x="50076" y="25400"/>
                </a:lnTo>
                <a:lnTo>
                  <a:pt x="56248" y="38100"/>
                </a:lnTo>
                <a:lnTo>
                  <a:pt x="92570" y="38100"/>
                </a:lnTo>
                <a:lnTo>
                  <a:pt x="86283" y="25400"/>
                </a:lnTo>
                <a:close/>
              </a:path>
              <a:path w="297180" h="5143500">
                <a:moveTo>
                  <a:pt x="66128" y="12700"/>
                </a:moveTo>
                <a:lnTo>
                  <a:pt x="17449" y="12700"/>
                </a:lnTo>
                <a:lnTo>
                  <a:pt x="24193" y="25400"/>
                </a:lnTo>
                <a:lnTo>
                  <a:pt x="73063" y="25400"/>
                </a:lnTo>
                <a:lnTo>
                  <a:pt x="66128" y="12700"/>
                </a:lnTo>
                <a:close/>
              </a:path>
              <a:path w="297180" h="5143500">
                <a:moveTo>
                  <a:pt x="44145" y="0"/>
                </a:moveTo>
                <a:lnTo>
                  <a:pt x="330" y="0"/>
                </a:lnTo>
                <a:lnTo>
                  <a:pt x="0" y="12700"/>
                </a:lnTo>
                <a:lnTo>
                  <a:pt x="51663" y="12700"/>
                </a:lnTo>
                <a:lnTo>
                  <a:pt x="44145" y="0"/>
                </a:lnTo>
                <a:close/>
              </a:path>
            </a:pathLst>
          </a:custGeom>
          <a:solidFill>
            <a:srgbClr val="1FE2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656093" y="1330705"/>
            <a:ext cx="251460" cy="1498600"/>
          </a:xfrm>
          <a:custGeom>
            <a:avLst/>
            <a:gdLst/>
            <a:ahLst/>
            <a:cxnLst/>
            <a:rect l="l" t="t" r="r" b="b"/>
            <a:pathLst>
              <a:path w="251459" h="1498600">
                <a:moveTo>
                  <a:pt x="66598" y="1485900"/>
                </a:moveTo>
                <a:lnTo>
                  <a:pt x="0" y="1485900"/>
                </a:lnTo>
                <a:lnTo>
                  <a:pt x="203" y="1498600"/>
                </a:lnTo>
                <a:lnTo>
                  <a:pt x="60896" y="1498600"/>
                </a:lnTo>
                <a:lnTo>
                  <a:pt x="66598" y="1485900"/>
                </a:lnTo>
                <a:close/>
              </a:path>
              <a:path w="251459" h="1498600">
                <a:moveTo>
                  <a:pt x="87706" y="1473200"/>
                </a:moveTo>
                <a:lnTo>
                  <a:pt x="43091" y="1473200"/>
                </a:lnTo>
                <a:lnTo>
                  <a:pt x="37719" y="1485900"/>
                </a:lnTo>
                <a:lnTo>
                  <a:pt x="82702" y="1485900"/>
                </a:lnTo>
                <a:lnTo>
                  <a:pt x="87706" y="1473200"/>
                </a:lnTo>
                <a:close/>
              </a:path>
              <a:path w="251459" h="1498600">
                <a:moveTo>
                  <a:pt x="101485" y="1460500"/>
                </a:moveTo>
                <a:lnTo>
                  <a:pt x="72275" y="1460500"/>
                </a:lnTo>
                <a:lnTo>
                  <a:pt x="67805" y="1473200"/>
                </a:lnTo>
                <a:lnTo>
                  <a:pt x="97104" y="1473200"/>
                </a:lnTo>
                <a:lnTo>
                  <a:pt x="101485" y="1460500"/>
                </a:lnTo>
                <a:close/>
              </a:path>
              <a:path w="251459" h="1498600">
                <a:moveTo>
                  <a:pt x="113245" y="1447800"/>
                </a:moveTo>
                <a:lnTo>
                  <a:pt x="88277" y="1447800"/>
                </a:lnTo>
                <a:lnTo>
                  <a:pt x="84569" y="1460500"/>
                </a:lnTo>
                <a:lnTo>
                  <a:pt x="109562" y="1460500"/>
                </a:lnTo>
                <a:lnTo>
                  <a:pt x="113245" y="1447800"/>
                </a:lnTo>
                <a:close/>
              </a:path>
              <a:path w="251459" h="1498600">
                <a:moveTo>
                  <a:pt x="122745" y="1435100"/>
                </a:moveTo>
                <a:lnTo>
                  <a:pt x="101003" y="1435100"/>
                </a:lnTo>
                <a:lnTo>
                  <a:pt x="98158" y="1447800"/>
                </a:lnTo>
                <a:lnTo>
                  <a:pt x="119849" y="1447800"/>
                </a:lnTo>
                <a:lnTo>
                  <a:pt x="122745" y="1435100"/>
                </a:lnTo>
                <a:close/>
              </a:path>
              <a:path w="251459" h="1498600">
                <a:moveTo>
                  <a:pt x="127685" y="1422400"/>
                </a:moveTo>
                <a:lnTo>
                  <a:pt x="108140" y="1422400"/>
                </a:lnTo>
                <a:lnTo>
                  <a:pt x="106006" y="1435100"/>
                </a:lnTo>
                <a:lnTo>
                  <a:pt x="125361" y="1435100"/>
                </a:lnTo>
                <a:lnTo>
                  <a:pt x="127685" y="1422400"/>
                </a:lnTo>
                <a:close/>
              </a:path>
              <a:path w="251459" h="1498600">
                <a:moveTo>
                  <a:pt x="132803" y="1409700"/>
                </a:moveTo>
                <a:lnTo>
                  <a:pt x="113055" y="1409700"/>
                </a:lnTo>
                <a:lnTo>
                  <a:pt x="111671" y="1422400"/>
                </a:lnTo>
                <a:lnTo>
                  <a:pt x="131419" y="1422400"/>
                </a:lnTo>
                <a:lnTo>
                  <a:pt x="132803" y="1409700"/>
                </a:lnTo>
                <a:close/>
              </a:path>
              <a:path w="251459" h="1498600">
                <a:moveTo>
                  <a:pt x="134569" y="1397000"/>
                </a:moveTo>
                <a:lnTo>
                  <a:pt x="115023" y="1397000"/>
                </a:lnTo>
                <a:lnTo>
                  <a:pt x="114173" y="1409700"/>
                </a:lnTo>
                <a:lnTo>
                  <a:pt x="133858" y="1409700"/>
                </a:lnTo>
                <a:lnTo>
                  <a:pt x="134569" y="1397000"/>
                </a:lnTo>
                <a:close/>
              </a:path>
              <a:path w="251459" h="1498600">
                <a:moveTo>
                  <a:pt x="135013" y="850900"/>
                </a:moveTo>
                <a:lnTo>
                  <a:pt x="115976" y="850900"/>
                </a:lnTo>
                <a:lnTo>
                  <a:pt x="115925" y="1397000"/>
                </a:lnTo>
                <a:lnTo>
                  <a:pt x="134975" y="1397000"/>
                </a:lnTo>
                <a:lnTo>
                  <a:pt x="135013" y="850900"/>
                </a:lnTo>
                <a:close/>
              </a:path>
              <a:path w="251459" h="1498600">
                <a:moveTo>
                  <a:pt x="136728" y="838200"/>
                </a:moveTo>
                <a:lnTo>
                  <a:pt x="117043" y="838200"/>
                </a:lnTo>
                <a:lnTo>
                  <a:pt x="116332" y="850900"/>
                </a:lnTo>
                <a:lnTo>
                  <a:pt x="135877" y="850900"/>
                </a:lnTo>
                <a:lnTo>
                  <a:pt x="136728" y="838200"/>
                </a:lnTo>
                <a:close/>
              </a:path>
              <a:path w="251459" h="1498600">
                <a:moveTo>
                  <a:pt x="140868" y="825500"/>
                </a:moveTo>
                <a:lnTo>
                  <a:pt x="121183" y="825500"/>
                </a:lnTo>
                <a:lnTo>
                  <a:pt x="119481" y="838200"/>
                </a:lnTo>
                <a:lnTo>
                  <a:pt x="139230" y="838200"/>
                </a:lnTo>
                <a:lnTo>
                  <a:pt x="140868" y="825500"/>
                </a:lnTo>
                <a:close/>
              </a:path>
              <a:path w="251459" h="1498600">
                <a:moveTo>
                  <a:pt x="147281" y="812800"/>
                </a:moveTo>
                <a:lnTo>
                  <a:pt x="125539" y="812800"/>
                </a:lnTo>
                <a:lnTo>
                  <a:pt x="123215" y="825500"/>
                </a:lnTo>
                <a:lnTo>
                  <a:pt x="144894" y="825500"/>
                </a:lnTo>
                <a:lnTo>
                  <a:pt x="147281" y="812800"/>
                </a:lnTo>
                <a:close/>
              </a:path>
              <a:path w="251459" h="1498600">
                <a:moveTo>
                  <a:pt x="155829" y="800100"/>
                </a:moveTo>
                <a:lnTo>
                  <a:pt x="131051" y="800100"/>
                </a:lnTo>
                <a:lnTo>
                  <a:pt x="128155" y="812800"/>
                </a:lnTo>
                <a:lnTo>
                  <a:pt x="152742" y="812800"/>
                </a:lnTo>
                <a:lnTo>
                  <a:pt x="155829" y="800100"/>
                </a:lnTo>
                <a:close/>
              </a:path>
              <a:path w="251459" h="1498600">
                <a:moveTo>
                  <a:pt x="166331" y="787400"/>
                </a:moveTo>
                <a:lnTo>
                  <a:pt x="141338" y="787400"/>
                </a:lnTo>
                <a:lnTo>
                  <a:pt x="137655" y="800100"/>
                </a:lnTo>
                <a:lnTo>
                  <a:pt x="162623" y="800100"/>
                </a:lnTo>
                <a:lnTo>
                  <a:pt x="166331" y="787400"/>
                </a:lnTo>
                <a:close/>
              </a:path>
              <a:path w="251459" h="1498600">
                <a:moveTo>
                  <a:pt x="187731" y="774700"/>
                </a:moveTo>
                <a:lnTo>
                  <a:pt x="153797" y="774700"/>
                </a:lnTo>
                <a:lnTo>
                  <a:pt x="149415" y="787400"/>
                </a:lnTo>
                <a:lnTo>
                  <a:pt x="183095" y="787400"/>
                </a:lnTo>
                <a:lnTo>
                  <a:pt x="187731" y="774700"/>
                </a:lnTo>
                <a:close/>
              </a:path>
              <a:path w="251459" h="1498600">
                <a:moveTo>
                  <a:pt x="218681" y="762000"/>
                </a:moveTo>
                <a:lnTo>
                  <a:pt x="168198" y="762000"/>
                </a:lnTo>
                <a:lnTo>
                  <a:pt x="163207" y="774700"/>
                </a:lnTo>
                <a:lnTo>
                  <a:pt x="213182" y="774700"/>
                </a:lnTo>
                <a:lnTo>
                  <a:pt x="218681" y="762000"/>
                </a:lnTo>
                <a:close/>
              </a:path>
              <a:path w="251459" h="1498600">
                <a:moveTo>
                  <a:pt x="250901" y="749300"/>
                </a:moveTo>
                <a:lnTo>
                  <a:pt x="195859" y="749300"/>
                </a:lnTo>
                <a:lnTo>
                  <a:pt x="190004" y="762000"/>
                </a:lnTo>
                <a:lnTo>
                  <a:pt x="250901" y="762000"/>
                </a:lnTo>
                <a:lnTo>
                  <a:pt x="250901" y="749300"/>
                </a:lnTo>
                <a:close/>
              </a:path>
              <a:path w="251459" h="1498600">
                <a:moveTo>
                  <a:pt x="230009" y="736600"/>
                </a:moveTo>
                <a:lnTo>
                  <a:pt x="173393" y="736600"/>
                </a:lnTo>
                <a:lnTo>
                  <a:pt x="178752" y="749300"/>
                </a:lnTo>
                <a:lnTo>
                  <a:pt x="235839" y="749300"/>
                </a:lnTo>
                <a:lnTo>
                  <a:pt x="230009" y="736600"/>
                </a:lnTo>
                <a:close/>
              </a:path>
              <a:path w="251459" h="1498600">
                <a:moveTo>
                  <a:pt x="187731" y="723900"/>
                </a:moveTo>
                <a:lnTo>
                  <a:pt x="153797" y="723900"/>
                </a:lnTo>
                <a:lnTo>
                  <a:pt x="158394" y="736600"/>
                </a:lnTo>
                <a:lnTo>
                  <a:pt x="192532" y="736600"/>
                </a:lnTo>
                <a:lnTo>
                  <a:pt x="187731" y="723900"/>
                </a:lnTo>
                <a:close/>
              </a:path>
              <a:path w="251459" h="1498600">
                <a:moveTo>
                  <a:pt x="166331" y="711200"/>
                </a:moveTo>
                <a:lnTo>
                  <a:pt x="141338" y="711200"/>
                </a:lnTo>
                <a:lnTo>
                  <a:pt x="145262" y="723900"/>
                </a:lnTo>
                <a:lnTo>
                  <a:pt x="170243" y="723900"/>
                </a:lnTo>
                <a:lnTo>
                  <a:pt x="166331" y="711200"/>
                </a:lnTo>
                <a:close/>
              </a:path>
              <a:path w="251459" h="1498600">
                <a:moveTo>
                  <a:pt x="155829" y="698500"/>
                </a:moveTo>
                <a:lnTo>
                  <a:pt x="131051" y="698500"/>
                </a:lnTo>
                <a:lnTo>
                  <a:pt x="134226" y="711200"/>
                </a:lnTo>
                <a:lnTo>
                  <a:pt x="159118" y="711200"/>
                </a:lnTo>
                <a:lnTo>
                  <a:pt x="155829" y="698500"/>
                </a:lnTo>
                <a:close/>
              </a:path>
              <a:path w="251459" h="1498600">
                <a:moveTo>
                  <a:pt x="144894" y="685800"/>
                </a:moveTo>
                <a:lnTo>
                  <a:pt x="125539" y="685800"/>
                </a:lnTo>
                <a:lnTo>
                  <a:pt x="128155" y="698500"/>
                </a:lnTo>
                <a:lnTo>
                  <a:pt x="147281" y="698500"/>
                </a:lnTo>
                <a:lnTo>
                  <a:pt x="144894" y="685800"/>
                </a:lnTo>
                <a:close/>
              </a:path>
              <a:path w="251459" h="1498600">
                <a:moveTo>
                  <a:pt x="139230" y="673100"/>
                </a:moveTo>
                <a:lnTo>
                  <a:pt x="119481" y="673100"/>
                </a:lnTo>
                <a:lnTo>
                  <a:pt x="121183" y="685800"/>
                </a:lnTo>
                <a:lnTo>
                  <a:pt x="140868" y="685800"/>
                </a:lnTo>
                <a:lnTo>
                  <a:pt x="139230" y="673100"/>
                </a:lnTo>
                <a:close/>
              </a:path>
              <a:path w="251459" h="1498600">
                <a:moveTo>
                  <a:pt x="136728" y="660400"/>
                </a:moveTo>
                <a:lnTo>
                  <a:pt x="117043" y="660400"/>
                </a:lnTo>
                <a:lnTo>
                  <a:pt x="118097" y="673100"/>
                </a:lnTo>
                <a:lnTo>
                  <a:pt x="137845" y="673100"/>
                </a:lnTo>
                <a:lnTo>
                  <a:pt x="136728" y="660400"/>
                </a:lnTo>
                <a:close/>
              </a:path>
              <a:path w="251459" h="1498600">
                <a:moveTo>
                  <a:pt x="135013" y="647700"/>
                </a:moveTo>
                <a:lnTo>
                  <a:pt x="115976" y="647700"/>
                </a:lnTo>
                <a:lnTo>
                  <a:pt x="116332" y="660400"/>
                </a:lnTo>
                <a:lnTo>
                  <a:pt x="135305" y="660400"/>
                </a:lnTo>
                <a:lnTo>
                  <a:pt x="135013" y="647700"/>
                </a:lnTo>
                <a:close/>
              </a:path>
              <a:path w="251459" h="1498600">
                <a:moveTo>
                  <a:pt x="134975" y="114300"/>
                </a:moveTo>
                <a:lnTo>
                  <a:pt x="115925" y="114300"/>
                </a:lnTo>
                <a:lnTo>
                  <a:pt x="115925" y="647700"/>
                </a:lnTo>
                <a:lnTo>
                  <a:pt x="134975" y="647700"/>
                </a:lnTo>
                <a:lnTo>
                  <a:pt x="134975" y="114300"/>
                </a:lnTo>
                <a:close/>
              </a:path>
              <a:path w="251459" h="1498600">
                <a:moveTo>
                  <a:pt x="133858" y="101600"/>
                </a:moveTo>
                <a:lnTo>
                  <a:pt x="115023" y="101600"/>
                </a:lnTo>
                <a:lnTo>
                  <a:pt x="115595" y="114300"/>
                </a:lnTo>
                <a:lnTo>
                  <a:pt x="134569" y="114300"/>
                </a:lnTo>
                <a:lnTo>
                  <a:pt x="133858" y="101600"/>
                </a:lnTo>
                <a:close/>
              </a:path>
              <a:path w="251459" h="1498600">
                <a:moveTo>
                  <a:pt x="131419" y="88900"/>
                </a:moveTo>
                <a:lnTo>
                  <a:pt x="111671" y="88900"/>
                </a:lnTo>
                <a:lnTo>
                  <a:pt x="113055" y="101600"/>
                </a:lnTo>
                <a:lnTo>
                  <a:pt x="132803" y="101600"/>
                </a:lnTo>
                <a:lnTo>
                  <a:pt x="131419" y="88900"/>
                </a:lnTo>
                <a:close/>
              </a:path>
              <a:path w="251459" h="1498600">
                <a:moveTo>
                  <a:pt x="127685" y="76200"/>
                </a:moveTo>
                <a:lnTo>
                  <a:pt x="106006" y="76200"/>
                </a:lnTo>
                <a:lnTo>
                  <a:pt x="108140" y="88900"/>
                </a:lnTo>
                <a:lnTo>
                  <a:pt x="129717" y="88900"/>
                </a:lnTo>
                <a:lnTo>
                  <a:pt x="127685" y="76200"/>
                </a:lnTo>
                <a:close/>
              </a:path>
              <a:path w="251459" h="1498600">
                <a:moveTo>
                  <a:pt x="122745" y="63500"/>
                </a:moveTo>
                <a:lnTo>
                  <a:pt x="98158" y="63500"/>
                </a:lnTo>
                <a:lnTo>
                  <a:pt x="101003" y="76200"/>
                </a:lnTo>
                <a:lnTo>
                  <a:pt x="125361" y="76200"/>
                </a:lnTo>
                <a:lnTo>
                  <a:pt x="122745" y="63500"/>
                </a:lnTo>
                <a:close/>
              </a:path>
              <a:path w="251459" h="1498600">
                <a:moveTo>
                  <a:pt x="113245" y="50800"/>
                </a:moveTo>
                <a:lnTo>
                  <a:pt x="88277" y="50800"/>
                </a:lnTo>
                <a:lnTo>
                  <a:pt x="91782" y="63500"/>
                </a:lnTo>
                <a:lnTo>
                  <a:pt x="116674" y="63500"/>
                </a:lnTo>
                <a:lnTo>
                  <a:pt x="113245" y="50800"/>
                </a:lnTo>
                <a:close/>
              </a:path>
              <a:path w="251459" h="1498600">
                <a:moveTo>
                  <a:pt x="101485" y="38100"/>
                </a:moveTo>
                <a:lnTo>
                  <a:pt x="72275" y="38100"/>
                </a:lnTo>
                <a:lnTo>
                  <a:pt x="76555" y="50800"/>
                </a:lnTo>
                <a:lnTo>
                  <a:pt x="105638" y="50800"/>
                </a:lnTo>
                <a:lnTo>
                  <a:pt x="101485" y="38100"/>
                </a:lnTo>
                <a:close/>
              </a:path>
              <a:path w="251459" h="1498600">
                <a:moveTo>
                  <a:pt x="87693" y="25400"/>
                </a:moveTo>
                <a:lnTo>
                  <a:pt x="48323" y="25400"/>
                </a:lnTo>
                <a:lnTo>
                  <a:pt x="53428" y="38100"/>
                </a:lnTo>
                <a:lnTo>
                  <a:pt x="92506" y="38100"/>
                </a:lnTo>
                <a:lnTo>
                  <a:pt x="87693" y="25400"/>
                </a:lnTo>
                <a:close/>
              </a:path>
              <a:path w="251459" h="1498600">
                <a:moveTo>
                  <a:pt x="30200" y="0"/>
                </a:moveTo>
                <a:lnTo>
                  <a:pt x="203" y="0"/>
                </a:lnTo>
                <a:lnTo>
                  <a:pt x="0" y="25400"/>
                </a:lnTo>
                <a:lnTo>
                  <a:pt x="72148" y="25400"/>
                </a:lnTo>
                <a:lnTo>
                  <a:pt x="66598" y="12700"/>
                </a:lnTo>
                <a:lnTo>
                  <a:pt x="36601" y="12700"/>
                </a:lnTo>
                <a:lnTo>
                  <a:pt x="30200" y="0"/>
                </a:lnTo>
                <a:close/>
              </a:path>
            </a:pathLst>
          </a:custGeom>
          <a:solidFill>
            <a:srgbClr val="1FE2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649997" y="3156457"/>
            <a:ext cx="251460" cy="1498600"/>
          </a:xfrm>
          <a:custGeom>
            <a:avLst/>
            <a:gdLst/>
            <a:ahLst/>
            <a:cxnLst/>
            <a:rect l="l" t="t" r="r" b="b"/>
            <a:pathLst>
              <a:path w="251459" h="1498600">
                <a:moveTo>
                  <a:pt x="66598" y="1485900"/>
                </a:moveTo>
                <a:lnTo>
                  <a:pt x="0" y="1485900"/>
                </a:lnTo>
                <a:lnTo>
                  <a:pt x="203" y="1498600"/>
                </a:lnTo>
                <a:lnTo>
                  <a:pt x="60896" y="1498600"/>
                </a:lnTo>
                <a:lnTo>
                  <a:pt x="66598" y="1485900"/>
                </a:lnTo>
                <a:close/>
              </a:path>
              <a:path w="251459" h="1498600">
                <a:moveTo>
                  <a:pt x="87693" y="1473200"/>
                </a:moveTo>
                <a:lnTo>
                  <a:pt x="43091" y="1473200"/>
                </a:lnTo>
                <a:lnTo>
                  <a:pt x="37719" y="1485900"/>
                </a:lnTo>
                <a:lnTo>
                  <a:pt x="82702" y="1485900"/>
                </a:lnTo>
                <a:lnTo>
                  <a:pt x="87693" y="1473200"/>
                </a:lnTo>
                <a:close/>
              </a:path>
              <a:path w="251459" h="1498600">
                <a:moveTo>
                  <a:pt x="101485" y="1460500"/>
                </a:moveTo>
                <a:lnTo>
                  <a:pt x="72275" y="1460500"/>
                </a:lnTo>
                <a:lnTo>
                  <a:pt x="67805" y="1473200"/>
                </a:lnTo>
                <a:lnTo>
                  <a:pt x="97104" y="1473200"/>
                </a:lnTo>
                <a:lnTo>
                  <a:pt x="101485" y="1460500"/>
                </a:lnTo>
                <a:close/>
              </a:path>
              <a:path w="251459" h="1498600">
                <a:moveTo>
                  <a:pt x="113245" y="1447800"/>
                </a:moveTo>
                <a:lnTo>
                  <a:pt x="88277" y="1447800"/>
                </a:lnTo>
                <a:lnTo>
                  <a:pt x="84569" y="1460500"/>
                </a:lnTo>
                <a:lnTo>
                  <a:pt x="109562" y="1460500"/>
                </a:lnTo>
                <a:lnTo>
                  <a:pt x="113245" y="1447800"/>
                </a:lnTo>
                <a:close/>
              </a:path>
              <a:path w="251459" h="1498600">
                <a:moveTo>
                  <a:pt x="122745" y="1435100"/>
                </a:moveTo>
                <a:lnTo>
                  <a:pt x="101003" y="1435100"/>
                </a:lnTo>
                <a:lnTo>
                  <a:pt x="98158" y="1447800"/>
                </a:lnTo>
                <a:lnTo>
                  <a:pt x="119849" y="1447800"/>
                </a:lnTo>
                <a:lnTo>
                  <a:pt x="122745" y="1435100"/>
                </a:lnTo>
                <a:close/>
              </a:path>
              <a:path w="251459" h="1498600">
                <a:moveTo>
                  <a:pt x="127685" y="1422400"/>
                </a:moveTo>
                <a:lnTo>
                  <a:pt x="108140" y="1422400"/>
                </a:lnTo>
                <a:lnTo>
                  <a:pt x="106006" y="1435100"/>
                </a:lnTo>
                <a:lnTo>
                  <a:pt x="125361" y="1435100"/>
                </a:lnTo>
                <a:lnTo>
                  <a:pt x="127685" y="1422400"/>
                </a:lnTo>
                <a:close/>
              </a:path>
              <a:path w="251459" h="1498600">
                <a:moveTo>
                  <a:pt x="132803" y="1409700"/>
                </a:moveTo>
                <a:lnTo>
                  <a:pt x="113055" y="1409700"/>
                </a:lnTo>
                <a:lnTo>
                  <a:pt x="111671" y="1422400"/>
                </a:lnTo>
                <a:lnTo>
                  <a:pt x="131419" y="1422400"/>
                </a:lnTo>
                <a:lnTo>
                  <a:pt x="132803" y="1409700"/>
                </a:lnTo>
                <a:close/>
              </a:path>
              <a:path w="251459" h="1498600">
                <a:moveTo>
                  <a:pt x="134569" y="1397000"/>
                </a:moveTo>
                <a:lnTo>
                  <a:pt x="115023" y="1397000"/>
                </a:lnTo>
                <a:lnTo>
                  <a:pt x="114173" y="1409700"/>
                </a:lnTo>
                <a:lnTo>
                  <a:pt x="133858" y="1409700"/>
                </a:lnTo>
                <a:lnTo>
                  <a:pt x="134569" y="1397000"/>
                </a:lnTo>
                <a:close/>
              </a:path>
              <a:path w="251459" h="1498600">
                <a:moveTo>
                  <a:pt x="135013" y="850900"/>
                </a:moveTo>
                <a:lnTo>
                  <a:pt x="115976" y="850900"/>
                </a:lnTo>
                <a:lnTo>
                  <a:pt x="115925" y="1397000"/>
                </a:lnTo>
                <a:lnTo>
                  <a:pt x="134975" y="1397000"/>
                </a:lnTo>
                <a:lnTo>
                  <a:pt x="135013" y="850900"/>
                </a:lnTo>
                <a:close/>
              </a:path>
              <a:path w="251459" h="1498600">
                <a:moveTo>
                  <a:pt x="136728" y="838200"/>
                </a:moveTo>
                <a:lnTo>
                  <a:pt x="117043" y="838200"/>
                </a:lnTo>
                <a:lnTo>
                  <a:pt x="116332" y="850900"/>
                </a:lnTo>
                <a:lnTo>
                  <a:pt x="135877" y="850900"/>
                </a:lnTo>
                <a:lnTo>
                  <a:pt x="136728" y="838200"/>
                </a:lnTo>
                <a:close/>
              </a:path>
              <a:path w="251459" h="1498600">
                <a:moveTo>
                  <a:pt x="140868" y="825500"/>
                </a:moveTo>
                <a:lnTo>
                  <a:pt x="119481" y="825500"/>
                </a:lnTo>
                <a:lnTo>
                  <a:pt x="118097" y="838200"/>
                </a:lnTo>
                <a:lnTo>
                  <a:pt x="139230" y="838200"/>
                </a:lnTo>
                <a:lnTo>
                  <a:pt x="140868" y="825500"/>
                </a:lnTo>
                <a:close/>
              </a:path>
              <a:path w="251459" h="1498600">
                <a:moveTo>
                  <a:pt x="147281" y="812800"/>
                </a:moveTo>
                <a:lnTo>
                  <a:pt x="125539" y="812800"/>
                </a:lnTo>
                <a:lnTo>
                  <a:pt x="123215" y="825500"/>
                </a:lnTo>
                <a:lnTo>
                  <a:pt x="144894" y="825500"/>
                </a:lnTo>
                <a:lnTo>
                  <a:pt x="147281" y="812800"/>
                </a:lnTo>
                <a:close/>
              </a:path>
              <a:path w="251459" h="1498600">
                <a:moveTo>
                  <a:pt x="155829" y="800100"/>
                </a:moveTo>
                <a:lnTo>
                  <a:pt x="131051" y="800100"/>
                </a:lnTo>
                <a:lnTo>
                  <a:pt x="128155" y="812800"/>
                </a:lnTo>
                <a:lnTo>
                  <a:pt x="152742" y="812800"/>
                </a:lnTo>
                <a:lnTo>
                  <a:pt x="155829" y="800100"/>
                </a:lnTo>
                <a:close/>
              </a:path>
              <a:path w="251459" h="1498600">
                <a:moveTo>
                  <a:pt x="166331" y="787400"/>
                </a:moveTo>
                <a:lnTo>
                  <a:pt x="141338" y="787400"/>
                </a:lnTo>
                <a:lnTo>
                  <a:pt x="137655" y="800100"/>
                </a:lnTo>
                <a:lnTo>
                  <a:pt x="162623" y="800100"/>
                </a:lnTo>
                <a:lnTo>
                  <a:pt x="166331" y="787400"/>
                </a:lnTo>
                <a:close/>
              </a:path>
              <a:path w="251459" h="1498600">
                <a:moveTo>
                  <a:pt x="187731" y="774700"/>
                </a:moveTo>
                <a:lnTo>
                  <a:pt x="153797" y="774700"/>
                </a:lnTo>
                <a:lnTo>
                  <a:pt x="149415" y="787400"/>
                </a:lnTo>
                <a:lnTo>
                  <a:pt x="183095" y="787400"/>
                </a:lnTo>
                <a:lnTo>
                  <a:pt x="187731" y="774700"/>
                </a:lnTo>
                <a:close/>
              </a:path>
              <a:path w="251459" h="1498600">
                <a:moveTo>
                  <a:pt x="213182" y="762000"/>
                </a:moveTo>
                <a:lnTo>
                  <a:pt x="168198" y="762000"/>
                </a:lnTo>
                <a:lnTo>
                  <a:pt x="163207" y="774700"/>
                </a:lnTo>
                <a:lnTo>
                  <a:pt x="207810" y="774700"/>
                </a:lnTo>
                <a:lnTo>
                  <a:pt x="213182" y="762000"/>
                </a:lnTo>
                <a:close/>
              </a:path>
              <a:path w="251459" h="1498600">
                <a:moveTo>
                  <a:pt x="250901" y="749300"/>
                </a:moveTo>
                <a:lnTo>
                  <a:pt x="195859" y="749300"/>
                </a:lnTo>
                <a:lnTo>
                  <a:pt x="190004" y="762000"/>
                </a:lnTo>
                <a:lnTo>
                  <a:pt x="250901" y="762000"/>
                </a:lnTo>
                <a:lnTo>
                  <a:pt x="250901" y="749300"/>
                </a:lnTo>
                <a:close/>
              </a:path>
              <a:path w="251459" h="1498600">
                <a:moveTo>
                  <a:pt x="230009" y="736600"/>
                </a:moveTo>
                <a:lnTo>
                  <a:pt x="173393" y="736600"/>
                </a:lnTo>
                <a:lnTo>
                  <a:pt x="178752" y="749300"/>
                </a:lnTo>
                <a:lnTo>
                  <a:pt x="235839" y="749300"/>
                </a:lnTo>
                <a:lnTo>
                  <a:pt x="230009" y="736600"/>
                </a:lnTo>
                <a:close/>
              </a:path>
              <a:path w="251459" h="1498600">
                <a:moveTo>
                  <a:pt x="187731" y="723900"/>
                </a:moveTo>
                <a:lnTo>
                  <a:pt x="153797" y="723900"/>
                </a:lnTo>
                <a:lnTo>
                  <a:pt x="158394" y="736600"/>
                </a:lnTo>
                <a:lnTo>
                  <a:pt x="192519" y="736600"/>
                </a:lnTo>
                <a:lnTo>
                  <a:pt x="187731" y="723900"/>
                </a:lnTo>
                <a:close/>
              </a:path>
              <a:path w="251459" h="1498600">
                <a:moveTo>
                  <a:pt x="170243" y="711200"/>
                </a:moveTo>
                <a:lnTo>
                  <a:pt x="141338" y="711200"/>
                </a:lnTo>
                <a:lnTo>
                  <a:pt x="145262" y="723900"/>
                </a:lnTo>
                <a:lnTo>
                  <a:pt x="174345" y="723900"/>
                </a:lnTo>
                <a:lnTo>
                  <a:pt x="170243" y="711200"/>
                </a:lnTo>
                <a:close/>
              </a:path>
              <a:path w="251459" h="1498600">
                <a:moveTo>
                  <a:pt x="155829" y="698500"/>
                </a:moveTo>
                <a:lnTo>
                  <a:pt x="131051" y="698500"/>
                </a:lnTo>
                <a:lnTo>
                  <a:pt x="134226" y="711200"/>
                </a:lnTo>
                <a:lnTo>
                  <a:pt x="159118" y="711200"/>
                </a:lnTo>
                <a:lnTo>
                  <a:pt x="155829" y="698500"/>
                </a:lnTo>
                <a:close/>
              </a:path>
              <a:path w="251459" h="1498600">
                <a:moveTo>
                  <a:pt x="147281" y="685800"/>
                </a:moveTo>
                <a:lnTo>
                  <a:pt x="125539" y="685800"/>
                </a:lnTo>
                <a:lnTo>
                  <a:pt x="128155" y="698500"/>
                </a:lnTo>
                <a:lnTo>
                  <a:pt x="149898" y="698500"/>
                </a:lnTo>
                <a:lnTo>
                  <a:pt x="147281" y="685800"/>
                </a:lnTo>
                <a:close/>
              </a:path>
              <a:path w="251459" h="1498600">
                <a:moveTo>
                  <a:pt x="140868" y="673100"/>
                </a:moveTo>
                <a:lnTo>
                  <a:pt x="119481" y="673100"/>
                </a:lnTo>
                <a:lnTo>
                  <a:pt x="121183" y="685800"/>
                </a:lnTo>
                <a:lnTo>
                  <a:pt x="142760" y="685800"/>
                </a:lnTo>
                <a:lnTo>
                  <a:pt x="140868" y="673100"/>
                </a:lnTo>
                <a:close/>
              </a:path>
              <a:path w="251459" h="1498600">
                <a:moveTo>
                  <a:pt x="136728" y="660400"/>
                </a:moveTo>
                <a:lnTo>
                  <a:pt x="117043" y="660400"/>
                </a:lnTo>
                <a:lnTo>
                  <a:pt x="118097" y="673100"/>
                </a:lnTo>
                <a:lnTo>
                  <a:pt x="137845" y="673100"/>
                </a:lnTo>
                <a:lnTo>
                  <a:pt x="136728" y="660400"/>
                </a:lnTo>
                <a:close/>
              </a:path>
              <a:path w="251459" h="1498600">
                <a:moveTo>
                  <a:pt x="135013" y="647700"/>
                </a:moveTo>
                <a:lnTo>
                  <a:pt x="115976" y="647700"/>
                </a:lnTo>
                <a:lnTo>
                  <a:pt x="116332" y="660400"/>
                </a:lnTo>
                <a:lnTo>
                  <a:pt x="135305" y="660400"/>
                </a:lnTo>
                <a:lnTo>
                  <a:pt x="135013" y="647700"/>
                </a:lnTo>
                <a:close/>
              </a:path>
              <a:path w="251459" h="1498600">
                <a:moveTo>
                  <a:pt x="134975" y="114300"/>
                </a:moveTo>
                <a:lnTo>
                  <a:pt x="115925" y="114300"/>
                </a:lnTo>
                <a:lnTo>
                  <a:pt x="115925" y="647700"/>
                </a:lnTo>
                <a:lnTo>
                  <a:pt x="134975" y="647700"/>
                </a:lnTo>
                <a:lnTo>
                  <a:pt x="134975" y="114300"/>
                </a:lnTo>
                <a:close/>
              </a:path>
              <a:path w="251459" h="1498600">
                <a:moveTo>
                  <a:pt x="134569" y="101600"/>
                </a:moveTo>
                <a:lnTo>
                  <a:pt x="115023" y="101600"/>
                </a:lnTo>
                <a:lnTo>
                  <a:pt x="115595" y="114300"/>
                </a:lnTo>
                <a:lnTo>
                  <a:pt x="134924" y="114300"/>
                </a:lnTo>
                <a:lnTo>
                  <a:pt x="134569" y="101600"/>
                </a:lnTo>
                <a:close/>
              </a:path>
              <a:path w="251459" h="1498600">
                <a:moveTo>
                  <a:pt x="131419" y="88900"/>
                </a:moveTo>
                <a:lnTo>
                  <a:pt x="113055" y="88900"/>
                </a:lnTo>
                <a:lnTo>
                  <a:pt x="114173" y="101600"/>
                </a:lnTo>
                <a:lnTo>
                  <a:pt x="132803" y="101600"/>
                </a:lnTo>
                <a:lnTo>
                  <a:pt x="131419" y="88900"/>
                </a:lnTo>
                <a:close/>
              </a:path>
              <a:path w="251459" h="1498600">
                <a:moveTo>
                  <a:pt x="127685" y="76200"/>
                </a:moveTo>
                <a:lnTo>
                  <a:pt x="108140" y="76200"/>
                </a:lnTo>
                <a:lnTo>
                  <a:pt x="110032" y="88900"/>
                </a:lnTo>
                <a:lnTo>
                  <a:pt x="129717" y="88900"/>
                </a:lnTo>
                <a:lnTo>
                  <a:pt x="127685" y="76200"/>
                </a:lnTo>
                <a:close/>
              </a:path>
              <a:path w="251459" h="1498600">
                <a:moveTo>
                  <a:pt x="122745" y="63500"/>
                </a:moveTo>
                <a:lnTo>
                  <a:pt x="101003" y="63500"/>
                </a:lnTo>
                <a:lnTo>
                  <a:pt x="103619" y="76200"/>
                </a:lnTo>
                <a:lnTo>
                  <a:pt x="125361" y="76200"/>
                </a:lnTo>
                <a:lnTo>
                  <a:pt x="122745" y="63500"/>
                </a:lnTo>
                <a:close/>
              </a:path>
              <a:path w="251459" h="1498600">
                <a:moveTo>
                  <a:pt x="113245" y="50800"/>
                </a:moveTo>
                <a:lnTo>
                  <a:pt x="88277" y="50800"/>
                </a:lnTo>
                <a:lnTo>
                  <a:pt x="91782" y="63500"/>
                </a:lnTo>
                <a:lnTo>
                  <a:pt x="116674" y="63500"/>
                </a:lnTo>
                <a:lnTo>
                  <a:pt x="113245" y="50800"/>
                </a:lnTo>
                <a:close/>
              </a:path>
              <a:path w="251459" h="1498600">
                <a:moveTo>
                  <a:pt x="101485" y="38100"/>
                </a:moveTo>
                <a:lnTo>
                  <a:pt x="72275" y="38100"/>
                </a:lnTo>
                <a:lnTo>
                  <a:pt x="76555" y="50800"/>
                </a:lnTo>
                <a:lnTo>
                  <a:pt x="105638" y="50800"/>
                </a:lnTo>
                <a:lnTo>
                  <a:pt x="101485" y="38100"/>
                </a:lnTo>
                <a:close/>
              </a:path>
              <a:path w="251459" h="1498600">
                <a:moveTo>
                  <a:pt x="87693" y="25400"/>
                </a:moveTo>
                <a:lnTo>
                  <a:pt x="48323" y="25400"/>
                </a:lnTo>
                <a:lnTo>
                  <a:pt x="53428" y="38100"/>
                </a:lnTo>
                <a:lnTo>
                  <a:pt x="92506" y="38100"/>
                </a:lnTo>
                <a:lnTo>
                  <a:pt x="87693" y="25400"/>
                </a:lnTo>
                <a:close/>
              </a:path>
              <a:path w="251459" h="1498600">
                <a:moveTo>
                  <a:pt x="30200" y="0"/>
                </a:moveTo>
                <a:lnTo>
                  <a:pt x="203" y="0"/>
                </a:lnTo>
                <a:lnTo>
                  <a:pt x="0" y="25400"/>
                </a:lnTo>
                <a:lnTo>
                  <a:pt x="72148" y="25400"/>
                </a:lnTo>
                <a:lnTo>
                  <a:pt x="66598" y="12700"/>
                </a:lnTo>
                <a:lnTo>
                  <a:pt x="36601" y="12700"/>
                </a:lnTo>
                <a:lnTo>
                  <a:pt x="30200" y="0"/>
                </a:lnTo>
                <a:close/>
              </a:path>
            </a:pathLst>
          </a:custGeom>
          <a:solidFill>
            <a:srgbClr val="1FE2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649997" y="4966970"/>
            <a:ext cx="251460" cy="1498600"/>
          </a:xfrm>
          <a:custGeom>
            <a:avLst/>
            <a:gdLst/>
            <a:ahLst/>
            <a:cxnLst/>
            <a:rect l="l" t="t" r="r" b="b"/>
            <a:pathLst>
              <a:path w="251459" h="1498600">
                <a:moveTo>
                  <a:pt x="66598" y="1485900"/>
                </a:moveTo>
                <a:lnTo>
                  <a:pt x="0" y="1485900"/>
                </a:lnTo>
                <a:lnTo>
                  <a:pt x="203" y="1498600"/>
                </a:lnTo>
                <a:lnTo>
                  <a:pt x="60896" y="1498600"/>
                </a:lnTo>
                <a:lnTo>
                  <a:pt x="66598" y="1485900"/>
                </a:lnTo>
                <a:close/>
              </a:path>
              <a:path w="251459" h="1498600">
                <a:moveTo>
                  <a:pt x="87693" y="1473200"/>
                </a:moveTo>
                <a:lnTo>
                  <a:pt x="43091" y="1473200"/>
                </a:lnTo>
                <a:lnTo>
                  <a:pt x="37719" y="1485900"/>
                </a:lnTo>
                <a:lnTo>
                  <a:pt x="82702" y="1485900"/>
                </a:lnTo>
                <a:lnTo>
                  <a:pt x="87693" y="1473200"/>
                </a:lnTo>
                <a:close/>
              </a:path>
              <a:path w="251459" h="1498600">
                <a:moveTo>
                  <a:pt x="101485" y="1460500"/>
                </a:moveTo>
                <a:lnTo>
                  <a:pt x="72275" y="1460500"/>
                </a:lnTo>
                <a:lnTo>
                  <a:pt x="67805" y="1473200"/>
                </a:lnTo>
                <a:lnTo>
                  <a:pt x="97104" y="1473200"/>
                </a:lnTo>
                <a:lnTo>
                  <a:pt x="101485" y="1460500"/>
                </a:lnTo>
                <a:close/>
              </a:path>
              <a:path w="251459" h="1498600">
                <a:moveTo>
                  <a:pt x="113245" y="1447800"/>
                </a:moveTo>
                <a:lnTo>
                  <a:pt x="88277" y="1447800"/>
                </a:lnTo>
                <a:lnTo>
                  <a:pt x="84569" y="1460500"/>
                </a:lnTo>
                <a:lnTo>
                  <a:pt x="109562" y="1460500"/>
                </a:lnTo>
                <a:lnTo>
                  <a:pt x="113245" y="1447800"/>
                </a:lnTo>
                <a:close/>
              </a:path>
              <a:path w="251459" h="1498600">
                <a:moveTo>
                  <a:pt x="122745" y="1435100"/>
                </a:moveTo>
                <a:lnTo>
                  <a:pt x="101003" y="1435100"/>
                </a:lnTo>
                <a:lnTo>
                  <a:pt x="98145" y="1447800"/>
                </a:lnTo>
                <a:lnTo>
                  <a:pt x="119849" y="1447800"/>
                </a:lnTo>
                <a:lnTo>
                  <a:pt x="122745" y="1435100"/>
                </a:lnTo>
                <a:close/>
              </a:path>
              <a:path w="251459" h="1498600">
                <a:moveTo>
                  <a:pt x="127685" y="1422400"/>
                </a:moveTo>
                <a:lnTo>
                  <a:pt x="108140" y="1422400"/>
                </a:lnTo>
                <a:lnTo>
                  <a:pt x="106006" y="1435100"/>
                </a:lnTo>
                <a:lnTo>
                  <a:pt x="125361" y="1435100"/>
                </a:lnTo>
                <a:lnTo>
                  <a:pt x="127685" y="1422400"/>
                </a:lnTo>
                <a:close/>
              </a:path>
              <a:path w="251459" h="1498600">
                <a:moveTo>
                  <a:pt x="132803" y="1409700"/>
                </a:moveTo>
                <a:lnTo>
                  <a:pt x="113055" y="1409700"/>
                </a:lnTo>
                <a:lnTo>
                  <a:pt x="111671" y="1422400"/>
                </a:lnTo>
                <a:lnTo>
                  <a:pt x="131419" y="1422400"/>
                </a:lnTo>
                <a:lnTo>
                  <a:pt x="132803" y="1409700"/>
                </a:lnTo>
                <a:close/>
              </a:path>
              <a:path w="251459" h="1498600">
                <a:moveTo>
                  <a:pt x="134569" y="1397000"/>
                </a:moveTo>
                <a:lnTo>
                  <a:pt x="115023" y="1397000"/>
                </a:lnTo>
                <a:lnTo>
                  <a:pt x="114173" y="1409700"/>
                </a:lnTo>
                <a:lnTo>
                  <a:pt x="133858" y="1409700"/>
                </a:lnTo>
                <a:lnTo>
                  <a:pt x="134569" y="1397000"/>
                </a:lnTo>
                <a:close/>
              </a:path>
              <a:path w="251459" h="1498600">
                <a:moveTo>
                  <a:pt x="135013" y="850900"/>
                </a:moveTo>
                <a:lnTo>
                  <a:pt x="115976" y="850900"/>
                </a:lnTo>
                <a:lnTo>
                  <a:pt x="115925" y="1397000"/>
                </a:lnTo>
                <a:lnTo>
                  <a:pt x="134975" y="1397000"/>
                </a:lnTo>
                <a:lnTo>
                  <a:pt x="135013" y="850900"/>
                </a:lnTo>
                <a:close/>
              </a:path>
              <a:path w="251459" h="1498600">
                <a:moveTo>
                  <a:pt x="136728" y="838200"/>
                </a:moveTo>
                <a:lnTo>
                  <a:pt x="117043" y="838200"/>
                </a:lnTo>
                <a:lnTo>
                  <a:pt x="116332" y="850900"/>
                </a:lnTo>
                <a:lnTo>
                  <a:pt x="135877" y="850900"/>
                </a:lnTo>
                <a:lnTo>
                  <a:pt x="136728" y="838200"/>
                </a:lnTo>
                <a:close/>
              </a:path>
              <a:path w="251459" h="1498600">
                <a:moveTo>
                  <a:pt x="140868" y="825500"/>
                </a:moveTo>
                <a:lnTo>
                  <a:pt x="121183" y="825500"/>
                </a:lnTo>
                <a:lnTo>
                  <a:pt x="119481" y="838200"/>
                </a:lnTo>
                <a:lnTo>
                  <a:pt x="139230" y="838200"/>
                </a:lnTo>
                <a:lnTo>
                  <a:pt x="140868" y="825500"/>
                </a:lnTo>
                <a:close/>
              </a:path>
              <a:path w="251459" h="1498600">
                <a:moveTo>
                  <a:pt x="147281" y="812800"/>
                </a:moveTo>
                <a:lnTo>
                  <a:pt x="125539" y="812800"/>
                </a:lnTo>
                <a:lnTo>
                  <a:pt x="123215" y="825500"/>
                </a:lnTo>
                <a:lnTo>
                  <a:pt x="144894" y="825500"/>
                </a:lnTo>
                <a:lnTo>
                  <a:pt x="147281" y="812800"/>
                </a:lnTo>
                <a:close/>
              </a:path>
              <a:path w="251459" h="1498600">
                <a:moveTo>
                  <a:pt x="155829" y="800100"/>
                </a:moveTo>
                <a:lnTo>
                  <a:pt x="131051" y="800100"/>
                </a:lnTo>
                <a:lnTo>
                  <a:pt x="128155" y="812800"/>
                </a:lnTo>
                <a:lnTo>
                  <a:pt x="152755" y="812800"/>
                </a:lnTo>
                <a:lnTo>
                  <a:pt x="155829" y="800100"/>
                </a:lnTo>
                <a:close/>
              </a:path>
              <a:path w="251459" h="1498600">
                <a:moveTo>
                  <a:pt x="166331" y="787400"/>
                </a:moveTo>
                <a:lnTo>
                  <a:pt x="141338" y="787400"/>
                </a:lnTo>
                <a:lnTo>
                  <a:pt x="137655" y="800100"/>
                </a:lnTo>
                <a:lnTo>
                  <a:pt x="162623" y="800100"/>
                </a:lnTo>
                <a:lnTo>
                  <a:pt x="166331" y="787400"/>
                </a:lnTo>
                <a:close/>
              </a:path>
              <a:path w="251459" h="1498600">
                <a:moveTo>
                  <a:pt x="187731" y="774700"/>
                </a:moveTo>
                <a:lnTo>
                  <a:pt x="153809" y="774700"/>
                </a:lnTo>
                <a:lnTo>
                  <a:pt x="149415" y="787400"/>
                </a:lnTo>
                <a:lnTo>
                  <a:pt x="183095" y="787400"/>
                </a:lnTo>
                <a:lnTo>
                  <a:pt x="187731" y="774700"/>
                </a:lnTo>
                <a:close/>
              </a:path>
              <a:path w="251459" h="1498600">
                <a:moveTo>
                  <a:pt x="218681" y="762000"/>
                </a:moveTo>
                <a:lnTo>
                  <a:pt x="168198" y="762000"/>
                </a:lnTo>
                <a:lnTo>
                  <a:pt x="163207" y="774700"/>
                </a:lnTo>
                <a:lnTo>
                  <a:pt x="213182" y="774700"/>
                </a:lnTo>
                <a:lnTo>
                  <a:pt x="218681" y="762000"/>
                </a:lnTo>
                <a:close/>
              </a:path>
              <a:path w="251459" h="1498600">
                <a:moveTo>
                  <a:pt x="250901" y="749300"/>
                </a:moveTo>
                <a:lnTo>
                  <a:pt x="195859" y="749300"/>
                </a:lnTo>
                <a:lnTo>
                  <a:pt x="190004" y="762000"/>
                </a:lnTo>
                <a:lnTo>
                  <a:pt x="250901" y="762000"/>
                </a:lnTo>
                <a:lnTo>
                  <a:pt x="250901" y="749300"/>
                </a:lnTo>
                <a:close/>
              </a:path>
              <a:path w="251459" h="1498600">
                <a:moveTo>
                  <a:pt x="230009" y="736600"/>
                </a:moveTo>
                <a:lnTo>
                  <a:pt x="173393" y="736600"/>
                </a:lnTo>
                <a:lnTo>
                  <a:pt x="178765" y="749300"/>
                </a:lnTo>
                <a:lnTo>
                  <a:pt x="235839" y="749300"/>
                </a:lnTo>
                <a:lnTo>
                  <a:pt x="230009" y="736600"/>
                </a:lnTo>
                <a:close/>
              </a:path>
              <a:path w="251459" h="1498600">
                <a:moveTo>
                  <a:pt x="187731" y="723900"/>
                </a:moveTo>
                <a:lnTo>
                  <a:pt x="153797" y="723900"/>
                </a:lnTo>
                <a:lnTo>
                  <a:pt x="158394" y="736600"/>
                </a:lnTo>
                <a:lnTo>
                  <a:pt x="192519" y="736600"/>
                </a:lnTo>
                <a:lnTo>
                  <a:pt x="187731" y="723900"/>
                </a:lnTo>
                <a:close/>
              </a:path>
              <a:path w="251459" h="1498600">
                <a:moveTo>
                  <a:pt x="166331" y="711200"/>
                </a:moveTo>
                <a:lnTo>
                  <a:pt x="141338" y="711200"/>
                </a:lnTo>
                <a:lnTo>
                  <a:pt x="145262" y="723900"/>
                </a:lnTo>
                <a:lnTo>
                  <a:pt x="170243" y="723900"/>
                </a:lnTo>
                <a:lnTo>
                  <a:pt x="166331" y="711200"/>
                </a:lnTo>
                <a:close/>
              </a:path>
              <a:path w="251459" h="1498600">
                <a:moveTo>
                  <a:pt x="155829" y="698500"/>
                </a:moveTo>
                <a:lnTo>
                  <a:pt x="131051" y="698500"/>
                </a:lnTo>
                <a:lnTo>
                  <a:pt x="134226" y="711200"/>
                </a:lnTo>
                <a:lnTo>
                  <a:pt x="159118" y="711200"/>
                </a:lnTo>
                <a:lnTo>
                  <a:pt x="155829" y="698500"/>
                </a:lnTo>
                <a:close/>
              </a:path>
              <a:path w="251459" h="1498600">
                <a:moveTo>
                  <a:pt x="144894" y="685800"/>
                </a:moveTo>
                <a:lnTo>
                  <a:pt x="125539" y="685800"/>
                </a:lnTo>
                <a:lnTo>
                  <a:pt x="128155" y="698500"/>
                </a:lnTo>
                <a:lnTo>
                  <a:pt x="147281" y="698500"/>
                </a:lnTo>
                <a:lnTo>
                  <a:pt x="144894" y="685800"/>
                </a:lnTo>
                <a:close/>
              </a:path>
              <a:path w="251459" h="1498600">
                <a:moveTo>
                  <a:pt x="139230" y="673100"/>
                </a:moveTo>
                <a:lnTo>
                  <a:pt x="119481" y="673100"/>
                </a:lnTo>
                <a:lnTo>
                  <a:pt x="121183" y="685800"/>
                </a:lnTo>
                <a:lnTo>
                  <a:pt x="140868" y="685800"/>
                </a:lnTo>
                <a:lnTo>
                  <a:pt x="139230" y="673100"/>
                </a:lnTo>
                <a:close/>
              </a:path>
              <a:path w="251459" h="1498600">
                <a:moveTo>
                  <a:pt x="136728" y="660400"/>
                </a:moveTo>
                <a:lnTo>
                  <a:pt x="117043" y="660400"/>
                </a:lnTo>
                <a:lnTo>
                  <a:pt x="118097" y="673100"/>
                </a:lnTo>
                <a:lnTo>
                  <a:pt x="137845" y="673100"/>
                </a:lnTo>
                <a:lnTo>
                  <a:pt x="136728" y="660400"/>
                </a:lnTo>
                <a:close/>
              </a:path>
              <a:path w="251459" h="1498600">
                <a:moveTo>
                  <a:pt x="135013" y="647700"/>
                </a:moveTo>
                <a:lnTo>
                  <a:pt x="115976" y="647700"/>
                </a:lnTo>
                <a:lnTo>
                  <a:pt x="116332" y="660400"/>
                </a:lnTo>
                <a:lnTo>
                  <a:pt x="135305" y="660400"/>
                </a:lnTo>
                <a:lnTo>
                  <a:pt x="135013" y="647700"/>
                </a:lnTo>
                <a:close/>
              </a:path>
              <a:path w="251459" h="1498600">
                <a:moveTo>
                  <a:pt x="134975" y="114300"/>
                </a:moveTo>
                <a:lnTo>
                  <a:pt x="115925" y="114300"/>
                </a:lnTo>
                <a:lnTo>
                  <a:pt x="115925" y="647700"/>
                </a:lnTo>
                <a:lnTo>
                  <a:pt x="134975" y="647700"/>
                </a:lnTo>
                <a:lnTo>
                  <a:pt x="134975" y="114300"/>
                </a:lnTo>
                <a:close/>
              </a:path>
              <a:path w="251459" h="1498600">
                <a:moveTo>
                  <a:pt x="133858" y="101600"/>
                </a:moveTo>
                <a:lnTo>
                  <a:pt x="115023" y="101600"/>
                </a:lnTo>
                <a:lnTo>
                  <a:pt x="115595" y="114300"/>
                </a:lnTo>
                <a:lnTo>
                  <a:pt x="134569" y="114300"/>
                </a:lnTo>
                <a:lnTo>
                  <a:pt x="133858" y="101600"/>
                </a:lnTo>
                <a:close/>
              </a:path>
              <a:path w="251459" h="1498600">
                <a:moveTo>
                  <a:pt x="131419" y="88900"/>
                </a:moveTo>
                <a:lnTo>
                  <a:pt x="111671" y="88900"/>
                </a:lnTo>
                <a:lnTo>
                  <a:pt x="113055" y="101600"/>
                </a:lnTo>
                <a:lnTo>
                  <a:pt x="132803" y="101600"/>
                </a:lnTo>
                <a:lnTo>
                  <a:pt x="131419" y="88900"/>
                </a:lnTo>
                <a:close/>
              </a:path>
              <a:path w="251459" h="1498600">
                <a:moveTo>
                  <a:pt x="127685" y="76200"/>
                </a:moveTo>
                <a:lnTo>
                  <a:pt x="106006" y="76200"/>
                </a:lnTo>
                <a:lnTo>
                  <a:pt x="108140" y="88900"/>
                </a:lnTo>
                <a:lnTo>
                  <a:pt x="129717" y="88900"/>
                </a:lnTo>
                <a:lnTo>
                  <a:pt x="127685" y="76200"/>
                </a:lnTo>
                <a:close/>
              </a:path>
              <a:path w="251459" h="1498600">
                <a:moveTo>
                  <a:pt x="122745" y="63500"/>
                </a:moveTo>
                <a:lnTo>
                  <a:pt x="98158" y="63500"/>
                </a:lnTo>
                <a:lnTo>
                  <a:pt x="101003" y="76200"/>
                </a:lnTo>
                <a:lnTo>
                  <a:pt x="125361" y="76200"/>
                </a:lnTo>
                <a:lnTo>
                  <a:pt x="122745" y="63500"/>
                </a:lnTo>
                <a:close/>
              </a:path>
              <a:path w="251459" h="1498600">
                <a:moveTo>
                  <a:pt x="113245" y="50800"/>
                </a:moveTo>
                <a:lnTo>
                  <a:pt x="88277" y="50800"/>
                </a:lnTo>
                <a:lnTo>
                  <a:pt x="91782" y="63500"/>
                </a:lnTo>
                <a:lnTo>
                  <a:pt x="116674" y="63500"/>
                </a:lnTo>
                <a:lnTo>
                  <a:pt x="113245" y="50800"/>
                </a:lnTo>
                <a:close/>
              </a:path>
              <a:path w="251459" h="1498600">
                <a:moveTo>
                  <a:pt x="101485" y="38100"/>
                </a:moveTo>
                <a:lnTo>
                  <a:pt x="72275" y="38100"/>
                </a:lnTo>
                <a:lnTo>
                  <a:pt x="76555" y="50800"/>
                </a:lnTo>
                <a:lnTo>
                  <a:pt x="105638" y="50800"/>
                </a:lnTo>
                <a:lnTo>
                  <a:pt x="101485" y="38100"/>
                </a:lnTo>
                <a:close/>
              </a:path>
              <a:path w="251459" h="1498600">
                <a:moveTo>
                  <a:pt x="87693" y="25400"/>
                </a:moveTo>
                <a:lnTo>
                  <a:pt x="48323" y="25400"/>
                </a:lnTo>
                <a:lnTo>
                  <a:pt x="53428" y="38100"/>
                </a:lnTo>
                <a:lnTo>
                  <a:pt x="92506" y="38100"/>
                </a:lnTo>
                <a:lnTo>
                  <a:pt x="87693" y="25400"/>
                </a:lnTo>
                <a:close/>
              </a:path>
              <a:path w="251459" h="1498600">
                <a:moveTo>
                  <a:pt x="30200" y="0"/>
                </a:moveTo>
                <a:lnTo>
                  <a:pt x="203" y="0"/>
                </a:lnTo>
                <a:lnTo>
                  <a:pt x="0" y="25400"/>
                </a:lnTo>
                <a:lnTo>
                  <a:pt x="72148" y="25400"/>
                </a:lnTo>
                <a:lnTo>
                  <a:pt x="66598" y="12700"/>
                </a:lnTo>
                <a:lnTo>
                  <a:pt x="36601" y="12700"/>
                </a:lnTo>
                <a:lnTo>
                  <a:pt x="30200" y="0"/>
                </a:lnTo>
                <a:close/>
              </a:path>
            </a:pathLst>
          </a:custGeom>
          <a:solidFill>
            <a:srgbClr val="1FE2D7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9DBEFB9-4144-DE10-80CE-C02C2F46F19F}"/>
              </a:ext>
            </a:extLst>
          </p:cNvPr>
          <p:cNvSpPr/>
          <p:nvPr/>
        </p:nvSpPr>
        <p:spPr>
          <a:xfrm>
            <a:off x="1371600" y="2819400"/>
            <a:ext cx="9906000" cy="1219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Connecting &amp; Blending Datasets</a:t>
            </a:r>
          </a:p>
        </p:txBody>
      </p:sp>
    </p:spTree>
    <p:extLst>
      <p:ext uri="{BB962C8B-B14F-4D97-AF65-F5344CB8AC3E}">
        <p14:creationId xmlns:p14="http://schemas.microsoft.com/office/powerpoint/2010/main" val="35353346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023611" y="1422907"/>
            <a:ext cx="5957570" cy="1682114"/>
          </a:xfrm>
          <a:prstGeom prst="rect">
            <a:avLst/>
          </a:prstGeom>
        </p:spPr>
        <p:txBody>
          <a:bodyPr vert="horz" wrap="square" lIns="0" tIns="46990" rIns="0" bIns="0" rtlCol="0">
            <a:spAutoFit/>
          </a:bodyPr>
          <a:lstStyle/>
          <a:p>
            <a:pPr marL="12700" marR="257175">
              <a:lnSpc>
                <a:spcPts val="2160"/>
              </a:lnSpc>
              <a:spcBef>
                <a:spcPts val="370"/>
              </a:spcBef>
            </a:pPr>
            <a:r>
              <a:rPr sz="2000" spc="-185" dirty="0">
                <a:solidFill>
                  <a:srgbClr val="3F3F3F"/>
                </a:solidFill>
                <a:latin typeface="DejaVu Sans"/>
                <a:cs typeface="DejaVu Sans"/>
              </a:rPr>
              <a:t>Tableau</a:t>
            </a:r>
            <a:r>
              <a:rPr sz="2000" spc="2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145" dirty="0">
                <a:solidFill>
                  <a:srgbClr val="3F3F3F"/>
                </a:solidFill>
                <a:latin typeface="DejaVu Sans"/>
                <a:cs typeface="DejaVu Sans"/>
              </a:rPr>
              <a:t>Desktop</a:t>
            </a:r>
            <a:r>
              <a:rPr sz="2000" spc="-1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155" dirty="0">
                <a:solidFill>
                  <a:srgbClr val="3F3F3F"/>
                </a:solidFill>
                <a:latin typeface="DejaVu Sans"/>
                <a:cs typeface="DejaVu Sans"/>
              </a:rPr>
              <a:t>allows</a:t>
            </a:r>
            <a:r>
              <a:rPr sz="2000" spc="-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195" dirty="0">
                <a:solidFill>
                  <a:srgbClr val="3F3F3F"/>
                </a:solidFill>
                <a:latin typeface="DejaVu Sans"/>
                <a:cs typeface="DejaVu Sans"/>
              </a:rPr>
              <a:t>enables</a:t>
            </a:r>
            <a:r>
              <a:rPr sz="2000" spc="1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180" dirty="0">
                <a:solidFill>
                  <a:srgbClr val="3F3F3F"/>
                </a:solidFill>
                <a:latin typeface="DejaVu Sans"/>
                <a:cs typeface="DejaVu Sans"/>
              </a:rPr>
              <a:t>users</a:t>
            </a:r>
            <a:r>
              <a:rPr sz="2000" spc="2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30" dirty="0">
                <a:solidFill>
                  <a:srgbClr val="3F3F3F"/>
                </a:solidFill>
                <a:latin typeface="DejaVu Sans"/>
                <a:cs typeface="DejaVu Sans"/>
              </a:rPr>
              <a:t>to</a:t>
            </a:r>
            <a:r>
              <a:rPr sz="2000" spc="1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160" dirty="0">
                <a:solidFill>
                  <a:srgbClr val="3F3F3F"/>
                </a:solidFill>
                <a:latin typeface="DejaVu Sans"/>
                <a:cs typeface="DejaVu Sans"/>
              </a:rPr>
              <a:t>connect</a:t>
            </a:r>
            <a:r>
              <a:rPr sz="2000" spc="1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610" dirty="0">
                <a:solidFill>
                  <a:srgbClr val="3F3F3F"/>
                </a:solidFill>
                <a:latin typeface="DejaVu Sans"/>
                <a:cs typeface="DejaVu Sans"/>
              </a:rPr>
              <a:t>to</a:t>
            </a:r>
            <a:r>
              <a:rPr sz="2000" spc="-155" dirty="0">
                <a:solidFill>
                  <a:srgbClr val="3F3F3F"/>
                </a:solidFill>
                <a:latin typeface="DejaVu Sans"/>
                <a:cs typeface="DejaVu Sans"/>
              </a:rPr>
              <a:t> virtually</a:t>
            </a:r>
            <a:r>
              <a:rPr sz="2000" spc="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i="1" dirty="0">
                <a:solidFill>
                  <a:srgbClr val="3F3F3F"/>
                </a:solidFill>
                <a:latin typeface="Nimbus Roman No9 L"/>
                <a:cs typeface="Nimbus Roman No9 L"/>
              </a:rPr>
              <a:t>any</a:t>
            </a:r>
            <a:r>
              <a:rPr sz="2000" spc="3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210" dirty="0">
                <a:solidFill>
                  <a:srgbClr val="3F3F3F"/>
                </a:solidFill>
                <a:latin typeface="DejaVu Sans"/>
                <a:cs typeface="DejaVu Sans"/>
              </a:rPr>
              <a:t>data</a:t>
            </a:r>
            <a:r>
              <a:rPr sz="2000" spc="3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160" dirty="0">
                <a:solidFill>
                  <a:srgbClr val="3F3F3F"/>
                </a:solidFill>
                <a:latin typeface="DejaVu Sans"/>
                <a:cs typeface="DejaVu Sans"/>
              </a:rPr>
              <a:t>source</a:t>
            </a:r>
            <a:r>
              <a:rPr sz="2000" spc="1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30" dirty="0">
                <a:solidFill>
                  <a:srgbClr val="3F3F3F"/>
                </a:solidFill>
                <a:latin typeface="DejaVu Sans"/>
                <a:cs typeface="DejaVu Sans"/>
              </a:rPr>
              <a:t>or</a:t>
            </a:r>
            <a:r>
              <a:rPr sz="2000" spc="3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165" dirty="0">
                <a:solidFill>
                  <a:srgbClr val="3F3F3F"/>
                </a:solidFill>
                <a:latin typeface="DejaVu Sans"/>
                <a:cs typeface="DejaVu Sans"/>
              </a:rPr>
              <a:t>platform,</a:t>
            </a:r>
            <a:r>
              <a:rPr sz="2000" spc="1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60" dirty="0">
                <a:solidFill>
                  <a:srgbClr val="3F3F3F"/>
                </a:solidFill>
                <a:latin typeface="DejaVu Sans"/>
                <a:cs typeface="DejaVu Sans"/>
              </a:rPr>
              <a:t>including:</a:t>
            </a:r>
            <a:endParaRPr sz="2000">
              <a:latin typeface="DejaVu Sans"/>
              <a:cs typeface="DejaVu Sans"/>
            </a:endParaRPr>
          </a:p>
          <a:p>
            <a:pPr marL="915035" indent="-343535">
              <a:lnSpc>
                <a:spcPct val="100000"/>
              </a:lnSpc>
              <a:spcBef>
                <a:spcPts val="1550"/>
              </a:spcBef>
              <a:buChar char="•"/>
              <a:tabLst>
                <a:tab pos="915035" algn="l"/>
                <a:tab pos="915669" algn="l"/>
              </a:tabLst>
            </a:pPr>
            <a:r>
              <a:rPr sz="1600" spc="-110" dirty="0">
                <a:solidFill>
                  <a:srgbClr val="3F3F3F"/>
                </a:solidFill>
                <a:latin typeface="DejaVu Sans"/>
                <a:cs typeface="DejaVu Sans"/>
              </a:rPr>
              <a:t>Flat</a:t>
            </a:r>
            <a:r>
              <a:rPr sz="160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110" dirty="0">
                <a:solidFill>
                  <a:srgbClr val="3F3F3F"/>
                </a:solidFill>
                <a:latin typeface="DejaVu Sans"/>
                <a:cs typeface="DejaVu Sans"/>
              </a:rPr>
              <a:t>Files</a:t>
            </a:r>
            <a:r>
              <a:rPr sz="160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i="1" spc="-50" dirty="0">
                <a:solidFill>
                  <a:srgbClr val="3F3F3F"/>
                </a:solidFill>
                <a:latin typeface="Nimbus Roman No9 L"/>
                <a:cs typeface="Nimbus Roman No9 L"/>
              </a:rPr>
              <a:t>(xlsx,</a:t>
            </a:r>
            <a:r>
              <a:rPr sz="1600" spc="1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i="1" dirty="0">
                <a:solidFill>
                  <a:srgbClr val="3F3F3F"/>
                </a:solidFill>
                <a:latin typeface="Nimbus Roman No9 L"/>
                <a:cs typeface="Nimbus Roman No9 L"/>
              </a:rPr>
              <a:t>csv,</a:t>
            </a:r>
            <a:r>
              <a:rPr sz="1600" spc="-2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i="1" dirty="0">
                <a:solidFill>
                  <a:srgbClr val="3F3F3F"/>
                </a:solidFill>
                <a:latin typeface="Nimbus Roman No9 L"/>
                <a:cs typeface="Nimbus Roman No9 L"/>
              </a:rPr>
              <a:t>access,</a:t>
            </a:r>
            <a:r>
              <a:rPr sz="1600" spc="-1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i="1" dirty="0">
                <a:solidFill>
                  <a:srgbClr val="3F3F3F"/>
                </a:solidFill>
                <a:latin typeface="Nimbus Roman No9 L"/>
                <a:cs typeface="Nimbus Roman No9 L"/>
              </a:rPr>
              <a:t>pdf,</a:t>
            </a:r>
            <a:r>
              <a:rPr sz="1600" spc="-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i="1" dirty="0">
                <a:solidFill>
                  <a:srgbClr val="3F3F3F"/>
                </a:solidFill>
                <a:latin typeface="Nimbus Roman No9 L"/>
                <a:cs typeface="Nimbus Roman No9 L"/>
              </a:rPr>
              <a:t>tdsx,</a:t>
            </a:r>
            <a:r>
              <a:rPr sz="160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i="1" spc="-10" dirty="0">
                <a:solidFill>
                  <a:srgbClr val="3F3F3F"/>
                </a:solidFill>
                <a:latin typeface="Nimbus Roman No9 L"/>
                <a:cs typeface="Nimbus Roman No9 L"/>
              </a:rPr>
              <a:t>etc.)</a:t>
            </a:r>
            <a:endParaRPr sz="1600">
              <a:latin typeface="Nimbus Roman No9 L"/>
              <a:cs typeface="Nimbus Roman No9 L"/>
            </a:endParaRPr>
          </a:p>
          <a:p>
            <a:pPr marL="915035" indent="-343535">
              <a:lnSpc>
                <a:spcPct val="100000"/>
              </a:lnSpc>
              <a:spcBef>
                <a:spcPts val="600"/>
              </a:spcBef>
              <a:buChar char="•"/>
              <a:tabLst>
                <a:tab pos="915035" algn="l"/>
                <a:tab pos="915669" algn="l"/>
              </a:tabLst>
            </a:pPr>
            <a:r>
              <a:rPr sz="1600" spc="-160" dirty="0">
                <a:solidFill>
                  <a:srgbClr val="3F3F3F"/>
                </a:solidFill>
                <a:latin typeface="DejaVu Sans"/>
                <a:cs typeface="DejaVu Sans"/>
              </a:rPr>
              <a:t>Servers</a:t>
            </a:r>
            <a:r>
              <a:rPr sz="1600" spc="-1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i="1" spc="-60" dirty="0">
                <a:solidFill>
                  <a:srgbClr val="3F3F3F"/>
                </a:solidFill>
                <a:latin typeface="Nimbus Roman No9 L"/>
                <a:cs typeface="Nimbus Roman No9 L"/>
              </a:rPr>
              <a:t>(SQL,</a:t>
            </a:r>
            <a:r>
              <a:rPr sz="1600" spc="-7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i="1" spc="-20" dirty="0">
                <a:solidFill>
                  <a:srgbClr val="3F3F3F"/>
                </a:solidFill>
                <a:latin typeface="Nimbus Roman No9 L"/>
                <a:cs typeface="Nimbus Roman No9 L"/>
              </a:rPr>
              <a:t>Oracle,</a:t>
            </a:r>
            <a:r>
              <a:rPr sz="1600" spc="-5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i="1" dirty="0">
                <a:solidFill>
                  <a:srgbClr val="3F3F3F"/>
                </a:solidFill>
                <a:latin typeface="Nimbus Roman No9 L"/>
                <a:cs typeface="Nimbus Roman No9 L"/>
              </a:rPr>
              <a:t>Hadoop,</a:t>
            </a:r>
            <a:r>
              <a:rPr sz="1600" spc="-4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i="1" dirty="0">
                <a:solidFill>
                  <a:srgbClr val="3F3F3F"/>
                </a:solidFill>
                <a:latin typeface="Nimbus Roman No9 L"/>
                <a:cs typeface="Nimbus Roman No9 L"/>
              </a:rPr>
              <a:t>Redshift,</a:t>
            </a:r>
            <a:r>
              <a:rPr sz="1600" spc="-5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i="1" dirty="0">
                <a:solidFill>
                  <a:srgbClr val="3F3F3F"/>
                </a:solidFill>
                <a:latin typeface="Nimbus Roman No9 L"/>
                <a:cs typeface="Nimbus Roman No9 L"/>
              </a:rPr>
              <a:t>Tableau</a:t>
            </a:r>
            <a:r>
              <a:rPr sz="1600" spc="-4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i="1" spc="-10" dirty="0">
                <a:solidFill>
                  <a:srgbClr val="3F3F3F"/>
                </a:solidFill>
                <a:latin typeface="Nimbus Roman No9 L"/>
                <a:cs typeface="Nimbus Roman No9 L"/>
              </a:rPr>
              <a:t>Server,</a:t>
            </a:r>
            <a:r>
              <a:rPr sz="1600" spc="-5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i="1" spc="-100" dirty="0">
                <a:solidFill>
                  <a:srgbClr val="3F3F3F"/>
                </a:solidFill>
                <a:latin typeface="Nimbus Roman No9 L"/>
                <a:cs typeface="Nimbus Roman No9 L"/>
              </a:rPr>
              <a:t>etc.)</a:t>
            </a:r>
            <a:endParaRPr sz="1600">
              <a:latin typeface="Nimbus Roman No9 L"/>
              <a:cs typeface="Nimbus Roman No9 L"/>
            </a:endParaRPr>
          </a:p>
          <a:p>
            <a:pPr marL="915035" indent="-343535">
              <a:lnSpc>
                <a:spcPct val="100000"/>
              </a:lnSpc>
              <a:spcBef>
                <a:spcPts val="545"/>
              </a:spcBef>
              <a:buChar char="•"/>
              <a:tabLst>
                <a:tab pos="915035" algn="l"/>
                <a:tab pos="915669" algn="l"/>
              </a:tabLst>
            </a:pPr>
            <a:r>
              <a:rPr sz="1600" spc="-180" dirty="0">
                <a:solidFill>
                  <a:srgbClr val="3F3F3F"/>
                </a:solidFill>
                <a:latin typeface="DejaVu Sans"/>
                <a:cs typeface="DejaVu Sans"/>
              </a:rPr>
              <a:t>Saved</a:t>
            </a:r>
            <a:r>
              <a:rPr sz="1600" spc="-1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145" dirty="0">
                <a:solidFill>
                  <a:srgbClr val="3F3F3F"/>
                </a:solidFill>
                <a:latin typeface="DejaVu Sans"/>
                <a:cs typeface="DejaVu Sans"/>
              </a:rPr>
              <a:t>Data</a:t>
            </a:r>
            <a:r>
              <a:rPr sz="1600" spc="-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155" dirty="0">
                <a:solidFill>
                  <a:srgbClr val="3F3F3F"/>
                </a:solidFill>
                <a:latin typeface="DejaVu Sans"/>
                <a:cs typeface="DejaVu Sans"/>
              </a:rPr>
              <a:t>Sources</a:t>
            </a:r>
            <a:r>
              <a:rPr sz="1600" spc="-1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i="1" dirty="0">
                <a:solidFill>
                  <a:srgbClr val="3F3F3F"/>
                </a:solidFill>
                <a:latin typeface="Nimbus Roman No9 L"/>
                <a:cs typeface="Nimbus Roman No9 L"/>
              </a:rPr>
              <a:t>(Bookmarked</a:t>
            </a:r>
            <a:r>
              <a:rPr sz="1600" spc="1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i="1" dirty="0">
                <a:solidFill>
                  <a:srgbClr val="3F3F3F"/>
                </a:solidFill>
                <a:latin typeface="Nimbus Roman No9 L"/>
                <a:cs typeface="Nimbus Roman No9 L"/>
              </a:rPr>
              <a:t>sources</a:t>
            </a:r>
            <a:r>
              <a:rPr sz="1600" spc="-2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i="1" dirty="0">
                <a:solidFill>
                  <a:srgbClr val="3F3F3F"/>
                </a:solidFill>
                <a:latin typeface="Nimbus Roman No9 L"/>
                <a:cs typeface="Nimbus Roman No9 L"/>
              </a:rPr>
              <a:t>for</a:t>
            </a:r>
            <a:r>
              <a:rPr sz="160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i="1" dirty="0">
                <a:solidFill>
                  <a:srgbClr val="3F3F3F"/>
                </a:solidFill>
                <a:latin typeface="Nimbus Roman No9 L"/>
                <a:cs typeface="Nimbus Roman No9 L"/>
              </a:rPr>
              <a:t>easy</a:t>
            </a:r>
            <a:r>
              <a:rPr sz="1600" spc="-1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i="1" spc="-10" dirty="0">
                <a:solidFill>
                  <a:srgbClr val="3F3F3F"/>
                </a:solidFill>
                <a:latin typeface="Nimbus Roman No9 L"/>
                <a:cs typeface="Nimbus Roman No9 L"/>
              </a:rPr>
              <a:t>access)</a:t>
            </a:r>
            <a:endParaRPr sz="1600">
              <a:latin typeface="Nimbus Roman No9 L"/>
              <a:cs typeface="Nimbus Roman No9 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158490">
              <a:lnSpc>
                <a:spcPct val="100000"/>
              </a:lnSpc>
              <a:spcBef>
                <a:spcPts val="95"/>
              </a:spcBef>
            </a:pPr>
            <a:r>
              <a:rPr b="1" spc="-395" dirty="0">
                <a:latin typeface="DejaVu Sans"/>
                <a:cs typeface="DejaVu Sans"/>
              </a:rPr>
              <a:t>Data</a:t>
            </a:r>
            <a:r>
              <a:rPr spc="-175" dirty="0"/>
              <a:t> </a:t>
            </a:r>
            <a:r>
              <a:rPr b="1" spc="-385" dirty="0">
                <a:latin typeface="DejaVu Sans"/>
                <a:cs typeface="DejaVu Sans"/>
              </a:rPr>
              <a:t>Connection</a:t>
            </a:r>
            <a:r>
              <a:rPr spc="-155" dirty="0"/>
              <a:t> </a:t>
            </a:r>
            <a:r>
              <a:rPr b="1" spc="-580" dirty="0">
                <a:latin typeface="DejaVu Sans"/>
                <a:cs typeface="DejaVu Sans"/>
              </a:rPr>
              <a:t>Types</a:t>
            </a: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5646" y="830579"/>
            <a:ext cx="11760708" cy="45720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621006" y="1335006"/>
            <a:ext cx="4039870" cy="4836160"/>
            <a:chOff x="621006" y="1335006"/>
            <a:chExt cx="4039870" cy="4836160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21006" y="1335006"/>
              <a:ext cx="4039408" cy="4835686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32460" y="1346454"/>
              <a:ext cx="3970019" cy="4766309"/>
            </a:xfrm>
            <a:prstGeom prst="rect">
              <a:avLst/>
            </a:prstGeom>
          </p:spPr>
        </p:pic>
      </p:grpSp>
      <p:grpSp>
        <p:nvGrpSpPr>
          <p:cNvPr id="8" name="object 8"/>
          <p:cNvGrpSpPr/>
          <p:nvPr/>
        </p:nvGrpSpPr>
        <p:grpSpPr>
          <a:xfrm>
            <a:off x="5026152" y="3652067"/>
            <a:ext cx="2327275" cy="1419225"/>
            <a:chOff x="5026152" y="3652067"/>
            <a:chExt cx="2327275" cy="1419225"/>
          </a:xfrm>
        </p:grpSpPr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061185" y="3652067"/>
              <a:ext cx="2273844" cy="935332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072634" y="3663695"/>
              <a:ext cx="2204465" cy="865631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026152" y="3996677"/>
              <a:ext cx="2327148" cy="623328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5060315" y="4030992"/>
              <a:ext cx="2230120" cy="1040130"/>
            </a:xfrm>
            <a:custGeom>
              <a:avLst/>
              <a:gdLst/>
              <a:ahLst/>
              <a:cxnLst/>
              <a:rect l="l" t="t" r="r" b="b"/>
              <a:pathLst>
                <a:path w="2230120" h="1040129">
                  <a:moveTo>
                    <a:pt x="638327" y="609714"/>
                  </a:moveTo>
                  <a:lnTo>
                    <a:pt x="638302" y="609206"/>
                  </a:lnTo>
                  <a:lnTo>
                    <a:pt x="638302" y="609714"/>
                  </a:lnTo>
                  <a:close/>
                </a:path>
                <a:path w="2230120" h="1040129">
                  <a:moveTo>
                    <a:pt x="2229866" y="0"/>
                  </a:moveTo>
                  <a:lnTo>
                    <a:pt x="2204466" y="0"/>
                  </a:lnTo>
                  <a:lnTo>
                    <a:pt x="2204466" y="25400"/>
                  </a:lnTo>
                  <a:lnTo>
                    <a:pt x="2204466" y="500380"/>
                  </a:lnTo>
                  <a:lnTo>
                    <a:pt x="25400" y="500380"/>
                  </a:lnTo>
                  <a:lnTo>
                    <a:pt x="25400" y="25400"/>
                  </a:lnTo>
                  <a:lnTo>
                    <a:pt x="2204466" y="25400"/>
                  </a:lnTo>
                  <a:lnTo>
                    <a:pt x="2204466" y="0"/>
                  </a:lnTo>
                  <a:lnTo>
                    <a:pt x="0" y="0"/>
                  </a:lnTo>
                  <a:lnTo>
                    <a:pt x="0" y="25400"/>
                  </a:lnTo>
                  <a:lnTo>
                    <a:pt x="0" y="500380"/>
                  </a:lnTo>
                  <a:lnTo>
                    <a:pt x="0" y="525780"/>
                  </a:lnTo>
                  <a:lnTo>
                    <a:pt x="612114" y="525780"/>
                  </a:lnTo>
                  <a:lnTo>
                    <a:pt x="612013" y="565264"/>
                  </a:lnTo>
                  <a:lnTo>
                    <a:pt x="612902" y="610476"/>
                  </a:lnTo>
                  <a:lnTo>
                    <a:pt x="616204" y="655307"/>
                  </a:lnTo>
                  <a:lnTo>
                    <a:pt x="623062" y="699122"/>
                  </a:lnTo>
                  <a:lnTo>
                    <a:pt x="634619" y="741413"/>
                  </a:lnTo>
                  <a:lnTo>
                    <a:pt x="652272" y="781926"/>
                  </a:lnTo>
                  <a:lnTo>
                    <a:pt x="677164" y="819772"/>
                  </a:lnTo>
                  <a:lnTo>
                    <a:pt x="710184" y="854443"/>
                  </a:lnTo>
                  <a:lnTo>
                    <a:pt x="751967" y="885177"/>
                  </a:lnTo>
                  <a:lnTo>
                    <a:pt x="801370" y="912482"/>
                  </a:lnTo>
                  <a:lnTo>
                    <a:pt x="857250" y="936739"/>
                  </a:lnTo>
                  <a:lnTo>
                    <a:pt x="918591" y="958837"/>
                  </a:lnTo>
                  <a:lnTo>
                    <a:pt x="984250" y="979030"/>
                  </a:lnTo>
                  <a:lnTo>
                    <a:pt x="1053211" y="997699"/>
                  </a:lnTo>
                  <a:lnTo>
                    <a:pt x="1122108" y="1014945"/>
                  </a:lnTo>
                  <a:lnTo>
                    <a:pt x="1116076" y="1039736"/>
                  </a:lnTo>
                  <a:lnTo>
                    <a:pt x="1199134" y="1020686"/>
                  </a:lnTo>
                  <a:lnTo>
                    <a:pt x="1163180" y="990282"/>
                  </a:lnTo>
                  <a:lnTo>
                    <a:pt x="1134110" y="965695"/>
                  </a:lnTo>
                  <a:lnTo>
                    <a:pt x="1128115" y="990282"/>
                  </a:lnTo>
                  <a:lnTo>
                    <a:pt x="1059929" y="973188"/>
                  </a:lnTo>
                  <a:lnTo>
                    <a:pt x="1059434" y="973061"/>
                  </a:lnTo>
                  <a:lnTo>
                    <a:pt x="1059561" y="973188"/>
                  </a:lnTo>
                  <a:lnTo>
                    <a:pt x="1024890" y="963917"/>
                  </a:lnTo>
                  <a:lnTo>
                    <a:pt x="1025144" y="963917"/>
                  </a:lnTo>
                  <a:lnTo>
                    <a:pt x="991692" y="954646"/>
                  </a:lnTo>
                  <a:lnTo>
                    <a:pt x="991235" y="954519"/>
                  </a:lnTo>
                  <a:lnTo>
                    <a:pt x="991362" y="954646"/>
                  </a:lnTo>
                  <a:lnTo>
                    <a:pt x="958761" y="944867"/>
                  </a:lnTo>
                  <a:lnTo>
                    <a:pt x="958342" y="944740"/>
                  </a:lnTo>
                  <a:lnTo>
                    <a:pt x="958596" y="944867"/>
                  </a:lnTo>
                  <a:lnTo>
                    <a:pt x="926465" y="934707"/>
                  </a:lnTo>
                  <a:lnTo>
                    <a:pt x="926719" y="934707"/>
                  </a:lnTo>
                  <a:lnTo>
                    <a:pt x="896213" y="924166"/>
                  </a:lnTo>
                  <a:lnTo>
                    <a:pt x="895858" y="924039"/>
                  </a:lnTo>
                  <a:lnTo>
                    <a:pt x="896112" y="924166"/>
                  </a:lnTo>
                  <a:lnTo>
                    <a:pt x="866394" y="913117"/>
                  </a:lnTo>
                  <a:lnTo>
                    <a:pt x="866775" y="913244"/>
                  </a:lnTo>
                  <a:lnTo>
                    <a:pt x="866457" y="913117"/>
                  </a:lnTo>
                  <a:lnTo>
                    <a:pt x="839190" y="901814"/>
                  </a:lnTo>
                  <a:lnTo>
                    <a:pt x="838581" y="901560"/>
                  </a:lnTo>
                  <a:lnTo>
                    <a:pt x="839089" y="901814"/>
                  </a:lnTo>
                  <a:lnTo>
                    <a:pt x="812457" y="889571"/>
                  </a:lnTo>
                  <a:lnTo>
                    <a:pt x="788631" y="877176"/>
                  </a:lnTo>
                  <a:lnTo>
                    <a:pt x="787908" y="876795"/>
                  </a:lnTo>
                  <a:lnTo>
                    <a:pt x="788416" y="877176"/>
                  </a:lnTo>
                  <a:lnTo>
                    <a:pt x="765263" y="863511"/>
                  </a:lnTo>
                  <a:lnTo>
                    <a:pt x="744728" y="849617"/>
                  </a:lnTo>
                  <a:lnTo>
                    <a:pt x="745617" y="850125"/>
                  </a:lnTo>
                  <a:lnTo>
                    <a:pt x="744982" y="849617"/>
                  </a:lnTo>
                  <a:lnTo>
                    <a:pt x="727519" y="835647"/>
                  </a:lnTo>
                  <a:lnTo>
                    <a:pt x="726567" y="834885"/>
                  </a:lnTo>
                  <a:lnTo>
                    <a:pt x="727329" y="835647"/>
                  </a:lnTo>
                  <a:lnTo>
                    <a:pt x="711479" y="820407"/>
                  </a:lnTo>
                  <a:lnTo>
                    <a:pt x="710565" y="819518"/>
                  </a:lnTo>
                  <a:lnTo>
                    <a:pt x="711327" y="820407"/>
                  </a:lnTo>
                  <a:lnTo>
                    <a:pt x="697293" y="804316"/>
                  </a:lnTo>
                  <a:lnTo>
                    <a:pt x="684530" y="786879"/>
                  </a:lnTo>
                  <a:lnTo>
                    <a:pt x="685292" y="787768"/>
                  </a:lnTo>
                  <a:lnTo>
                    <a:pt x="684758" y="786879"/>
                  </a:lnTo>
                  <a:lnTo>
                    <a:pt x="674776" y="770166"/>
                  </a:lnTo>
                  <a:lnTo>
                    <a:pt x="665784" y="751674"/>
                  </a:lnTo>
                  <a:lnTo>
                    <a:pt x="658368" y="732650"/>
                  </a:lnTo>
                  <a:lnTo>
                    <a:pt x="658749" y="733539"/>
                  </a:lnTo>
                  <a:lnTo>
                    <a:pt x="658469" y="732650"/>
                  </a:lnTo>
                  <a:lnTo>
                    <a:pt x="652526" y="713346"/>
                  </a:lnTo>
                  <a:lnTo>
                    <a:pt x="652780" y="714108"/>
                  </a:lnTo>
                  <a:lnTo>
                    <a:pt x="652589" y="713346"/>
                  </a:lnTo>
                  <a:lnTo>
                    <a:pt x="647877" y="693737"/>
                  </a:lnTo>
                  <a:lnTo>
                    <a:pt x="644258" y="673722"/>
                  </a:lnTo>
                  <a:lnTo>
                    <a:pt x="644232" y="673544"/>
                  </a:lnTo>
                  <a:lnTo>
                    <a:pt x="644182" y="673087"/>
                  </a:lnTo>
                  <a:lnTo>
                    <a:pt x="641540" y="652767"/>
                  </a:lnTo>
                  <a:lnTo>
                    <a:pt x="641477" y="652259"/>
                  </a:lnTo>
                  <a:lnTo>
                    <a:pt x="641477" y="652767"/>
                  </a:lnTo>
                  <a:lnTo>
                    <a:pt x="639597" y="631304"/>
                  </a:lnTo>
                  <a:lnTo>
                    <a:pt x="639572" y="630923"/>
                  </a:lnTo>
                  <a:lnTo>
                    <a:pt x="639572" y="631304"/>
                  </a:lnTo>
                  <a:lnTo>
                    <a:pt x="638365" y="610476"/>
                  </a:lnTo>
                  <a:lnTo>
                    <a:pt x="638302" y="609714"/>
                  </a:lnTo>
                  <a:lnTo>
                    <a:pt x="637413" y="564934"/>
                  </a:lnTo>
                  <a:lnTo>
                    <a:pt x="637514" y="525780"/>
                  </a:lnTo>
                  <a:lnTo>
                    <a:pt x="2229866" y="525780"/>
                  </a:lnTo>
                  <a:lnTo>
                    <a:pt x="2229866" y="500494"/>
                  </a:lnTo>
                  <a:lnTo>
                    <a:pt x="2229866" y="25400"/>
                  </a:lnTo>
                  <a:lnTo>
                    <a:pt x="2229866" y="25260"/>
                  </a:lnTo>
                  <a:lnTo>
                    <a:pt x="2229866" y="0"/>
                  </a:lnTo>
                  <a:close/>
                </a:path>
              </a:pathLst>
            </a:custGeom>
            <a:solidFill>
              <a:srgbClr val="1FE2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" name="object 13"/>
          <p:cNvGrpSpPr/>
          <p:nvPr/>
        </p:nvGrpSpPr>
        <p:grpSpPr>
          <a:xfrm>
            <a:off x="6341353" y="4690573"/>
            <a:ext cx="5227955" cy="1061720"/>
            <a:chOff x="6341353" y="4690573"/>
            <a:chExt cx="5227955" cy="1061720"/>
          </a:xfrm>
        </p:grpSpPr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341353" y="4690573"/>
              <a:ext cx="5227341" cy="1061377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6387871" y="4699253"/>
              <a:ext cx="5143500" cy="977265"/>
            </a:xfrm>
            <a:custGeom>
              <a:avLst/>
              <a:gdLst/>
              <a:ahLst/>
              <a:cxnLst/>
              <a:rect l="l" t="t" r="r" b="b"/>
              <a:pathLst>
                <a:path w="5143500" h="977264">
                  <a:moveTo>
                    <a:pt x="5076291" y="0"/>
                  </a:moveTo>
                  <a:lnTo>
                    <a:pt x="67157" y="0"/>
                  </a:lnTo>
                  <a:lnTo>
                    <a:pt x="65430" y="25"/>
                  </a:lnTo>
                  <a:lnTo>
                    <a:pt x="28270" y="12395"/>
                  </a:lnTo>
                  <a:lnTo>
                    <a:pt x="4635" y="42557"/>
                  </a:lnTo>
                  <a:lnTo>
                    <a:pt x="0" y="65455"/>
                  </a:lnTo>
                  <a:lnTo>
                    <a:pt x="0" y="911479"/>
                  </a:lnTo>
                  <a:lnTo>
                    <a:pt x="12369" y="948613"/>
                  </a:lnTo>
                  <a:lnTo>
                    <a:pt x="42532" y="972223"/>
                  </a:lnTo>
                  <a:lnTo>
                    <a:pt x="67157" y="976884"/>
                  </a:lnTo>
                  <a:lnTo>
                    <a:pt x="5076291" y="976884"/>
                  </a:lnTo>
                  <a:lnTo>
                    <a:pt x="5115179" y="964488"/>
                  </a:lnTo>
                  <a:lnTo>
                    <a:pt x="5138813" y="934364"/>
                  </a:lnTo>
                  <a:lnTo>
                    <a:pt x="5143449" y="911479"/>
                  </a:lnTo>
                  <a:lnTo>
                    <a:pt x="5143449" y="65455"/>
                  </a:lnTo>
                  <a:lnTo>
                    <a:pt x="5131079" y="28295"/>
                  </a:lnTo>
                  <a:lnTo>
                    <a:pt x="5100917" y="4660"/>
                  </a:lnTo>
                  <a:lnTo>
                    <a:pt x="507629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7378950" y="4982464"/>
            <a:ext cx="3884929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-170" dirty="0">
                <a:solidFill>
                  <a:srgbClr val="3F3F3F"/>
                </a:solidFill>
                <a:latin typeface="DejaVu Sans"/>
                <a:cs typeface="DejaVu Sans"/>
              </a:rPr>
              <a:t>PRO</a:t>
            </a:r>
            <a:r>
              <a:rPr sz="1600" spc="-7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b="1" spc="-145" dirty="0">
                <a:solidFill>
                  <a:srgbClr val="3F3F3F"/>
                </a:solidFill>
                <a:latin typeface="DejaVu Sans"/>
                <a:cs typeface="DejaVu Sans"/>
              </a:rPr>
              <a:t>TIP</a:t>
            </a:r>
            <a:r>
              <a:rPr sz="1600" spc="-145" dirty="0">
                <a:solidFill>
                  <a:srgbClr val="3F3F3F"/>
                </a:solidFill>
                <a:latin typeface="DejaVu Sans"/>
                <a:cs typeface="DejaVu Sans"/>
              </a:rPr>
              <a:t>:</a:t>
            </a:r>
            <a:r>
              <a:rPr sz="1600" spc="-8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spc="-100" dirty="0">
                <a:solidFill>
                  <a:srgbClr val="252525"/>
                </a:solidFill>
                <a:latin typeface="DejaVu Sans"/>
                <a:cs typeface="DejaVu Sans"/>
              </a:rPr>
              <a:t>Don’t</a:t>
            </a:r>
            <a:r>
              <a:rPr sz="1400" spc="-50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400" spc="-140" dirty="0">
                <a:solidFill>
                  <a:srgbClr val="252525"/>
                </a:solidFill>
                <a:latin typeface="DejaVu Sans"/>
                <a:cs typeface="DejaVu Sans"/>
              </a:rPr>
              <a:t>go</a:t>
            </a:r>
            <a:r>
              <a:rPr sz="1400" spc="-55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400" spc="-150" dirty="0">
                <a:solidFill>
                  <a:srgbClr val="252525"/>
                </a:solidFill>
                <a:latin typeface="DejaVu Sans"/>
                <a:cs typeface="DejaVu Sans"/>
              </a:rPr>
              <a:t>back</a:t>
            </a:r>
            <a:r>
              <a:rPr sz="1400" spc="-40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400" spc="-85" dirty="0">
                <a:solidFill>
                  <a:srgbClr val="252525"/>
                </a:solidFill>
                <a:latin typeface="DejaVu Sans"/>
                <a:cs typeface="DejaVu Sans"/>
              </a:rPr>
              <a:t>to</a:t>
            </a:r>
            <a:r>
              <a:rPr sz="1400" spc="-60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400" spc="-114" dirty="0">
                <a:solidFill>
                  <a:srgbClr val="252525"/>
                </a:solidFill>
                <a:latin typeface="DejaVu Sans"/>
                <a:cs typeface="DejaVu Sans"/>
              </a:rPr>
              <a:t>the</a:t>
            </a:r>
            <a:r>
              <a:rPr sz="1400" spc="-45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400" spc="-170" dirty="0">
                <a:solidFill>
                  <a:srgbClr val="252525"/>
                </a:solidFill>
                <a:latin typeface="DejaVu Sans"/>
                <a:cs typeface="DejaVu Sans"/>
              </a:rPr>
              <a:t>main</a:t>
            </a:r>
            <a:r>
              <a:rPr sz="1400" spc="-40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400" spc="-165" dirty="0">
                <a:solidFill>
                  <a:srgbClr val="252525"/>
                </a:solidFill>
                <a:latin typeface="DejaVu Sans"/>
                <a:cs typeface="DejaVu Sans"/>
              </a:rPr>
              <a:t>menu</a:t>
            </a:r>
            <a:r>
              <a:rPr sz="1400" spc="-35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400" spc="-85" dirty="0">
                <a:solidFill>
                  <a:srgbClr val="252525"/>
                </a:solidFill>
                <a:latin typeface="DejaVu Sans"/>
                <a:cs typeface="DejaVu Sans"/>
              </a:rPr>
              <a:t>to</a:t>
            </a:r>
            <a:r>
              <a:rPr sz="1400" spc="-65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400" spc="-140" dirty="0">
                <a:solidFill>
                  <a:srgbClr val="252525"/>
                </a:solidFill>
                <a:latin typeface="DejaVu Sans"/>
                <a:cs typeface="DejaVu Sans"/>
              </a:rPr>
              <a:t>add</a:t>
            </a:r>
            <a:endParaRPr sz="1400">
              <a:latin typeface="DejaVu Sans"/>
              <a:cs typeface="DejaVu Sans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400" spc="-195" dirty="0">
                <a:solidFill>
                  <a:srgbClr val="252525"/>
                </a:solidFill>
                <a:latin typeface="DejaVu Sans"/>
                <a:cs typeface="DejaVu Sans"/>
              </a:rPr>
              <a:t>a</a:t>
            </a:r>
            <a:r>
              <a:rPr sz="1400" spc="25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400" spc="-105" dirty="0">
                <a:solidFill>
                  <a:srgbClr val="252525"/>
                </a:solidFill>
                <a:latin typeface="DejaVu Sans"/>
                <a:cs typeface="DejaVu Sans"/>
              </a:rPr>
              <a:t>new</a:t>
            </a:r>
            <a:r>
              <a:rPr sz="1400" spc="35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400" spc="-114" dirty="0">
                <a:solidFill>
                  <a:srgbClr val="252525"/>
                </a:solidFill>
                <a:latin typeface="DejaVu Sans"/>
                <a:cs typeface="DejaVu Sans"/>
              </a:rPr>
              <a:t>source,</a:t>
            </a:r>
            <a:r>
              <a:rPr sz="1400" spc="45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400" spc="-125" dirty="0">
                <a:solidFill>
                  <a:srgbClr val="252525"/>
                </a:solidFill>
                <a:latin typeface="DejaVu Sans"/>
                <a:cs typeface="DejaVu Sans"/>
              </a:rPr>
              <a:t>use</a:t>
            </a:r>
            <a:r>
              <a:rPr sz="1400" spc="45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400" spc="-105" dirty="0">
                <a:solidFill>
                  <a:srgbClr val="252525"/>
                </a:solidFill>
                <a:latin typeface="DejaVu Sans"/>
                <a:cs typeface="DejaVu Sans"/>
              </a:rPr>
              <a:t>the</a:t>
            </a:r>
            <a:r>
              <a:rPr sz="1400" spc="20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400" b="1" spc="-180" dirty="0">
                <a:solidFill>
                  <a:srgbClr val="252525"/>
                </a:solidFill>
                <a:latin typeface="DejaVu Sans"/>
                <a:cs typeface="DejaVu Sans"/>
              </a:rPr>
              <a:t>New</a:t>
            </a:r>
            <a:r>
              <a:rPr sz="1400" spc="-55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400" b="1" spc="-185" dirty="0">
                <a:solidFill>
                  <a:srgbClr val="252525"/>
                </a:solidFill>
                <a:latin typeface="DejaVu Sans"/>
                <a:cs typeface="DejaVu Sans"/>
              </a:rPr>
              <a:t>Data</a:t>
            </a:r>
            <a:r>
              <a:rPr sz="1400" spc="-65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400" b="1" spc="-200" dirty="0">
                <a:solidFill>
                  <a:srgbClr val="252525"/>
                </a:solidFill>
                <a:latin typeface="DejaVu Sans"/>
                <a:cs typeface="DejaVu Sans"/>
              </a:rPr>
              <a:t>Source</a:t>
            </a:r>
            <a:r>
              <a:rPr sz="1400" spc="-55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400" spc="-10" dirty="0">
                <a:solidFill>
                  <a:srgbClr val="252525"/>
                </a:solidFill>
                <a:latin typeface="DejaVu Sans"/>
                <a:cs typeface="DejaVu Sans"/>
              </a:rPr>
              <a:t>menu!</a:t>
            </a:r>
            <a:endParaRPr sz="1400">
              <a:latin typeface="DejaVu Sans"/>
              <a:cs typeface="DejaVu Sans"/>
            </a:endParaRPr>
          </a:p>
        </p:txBody>
      </p:sp>
      <p:pic>
        <p:nvPicPr>
          <p:cNvPr id="17" name="object 17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6480048" y="4828794"/>
            <a:ext cx="770381" cy="799337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811145">
              <a:lnSpc>
                <a:spcPct val="100000"/>
              </a:lnSpc>
              <a:spcBef>
                <a:spcPts val="95"/>
              </a:spcBef>
            </a:pPr>
            <a:r>
              <a:rPr b="1" spc="-395" dirty="0">
                <a:latin typeface="DejaVu Sans"/>
                <a:cs typeface="DejaVu Sans"/>
              </a:rPr>
              <a:t>Data</a:t>
            </a:r>
            <a:r>
              <a:rPr spc="-175" dirty="0"/>
              <a:t> </a:t>
            </a:r>
            <a:r>
              <a:rPr b="1" spc="-385" dirty="0">
                <a:latin typeface="DejaVu Sans"/>
                <a:cs typeface="DejaVu Sans"/>
              </a:rPr>
              <a:t>Connection</a:t>
            </a:r>
            <a:r>
              <a:rPr spc="-155" dirty="0"/>
              <a:t> </a:t>
            </a:r>
            <a:r>
              <a:rPr b="1" spc="-509" dirty="0">
                <a:latin typeface="DejaVu Sans"/>
                <a:cs typeface="DejaVu Sans"/>
              </a:rPr>
              <a:t>Examples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5646" y="830579"/>
            <a:ext cx="11760708" cy="45720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550099" y="1595539"/>
            <a:ext cx="3035300" cy="1910080"/>
            <a:chOff x="550099" y="1595539"/>
            <a:chExt cx="3035300" cy="191008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50099" y="1595539"/>
              <a:ext cx="3016887" cy="185336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61594" y="1607057"/>
              <a:ext cx="2947415" cy="178384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29155" y="1823465"/>
              <a:ext cx="1956054" cy="1681734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663319" y="1858022"/>
              <a:ext cx="1859280" cy="1583690"/>
            </a:xfrm>
            <a:custGeom>
              <a:avLst/>
              <a:gdLst/>
              <a:ahLst/>
              <a:cxnLst/>
              <a:rect l="l" t="t" r="r" b="b"/>
              <a:pathLst>
                <a:path w="1859279" h="1583689">
                  <a:moveTo>
                    <a:pt x="1858772" y="0"/>
                  </a:moveTo>
                  <a:lnTo>
                    <a:pt x="1833372" y="0"/>
                  </a:lnTo>
                  <a:lnTo>
                    <a:pt x="1833372" y="25400"/>
                  </a:lnTo>
                  <a:lnTo>
                    <a:pt x="1833372" y="1558290"/>
                  </a:lnTo>
                  <a:lnTo>
                    <a:pt x="25400" y="1558290"/>
                  </a:lnTo>
                  <a:lnTo>
                    <a:pt x="25400" y="25400"/>
                  </a:lnTo>
                  <a:lnTo>
                    <a:pt x="1833372" y="25400"/>
                  </a:lnTo>
                  <a:lnTo>
                    <a:pt x="1833372" y="0"/>
                  </a:lnTo>
                  <a:lnTo>
                    <a:pt x="0" y="0"/>
                  </a:lnTo>
                  <a:lnTo>
                    <a:pt x="0" y="25400"/>
                  </a:lnTo>
                  <a:lnTo>
                    <a:pt x="0" y="1558290"/>
                  </a:lnTo>
                  <a:lnTo>
                    <a:pt x="0" y="1583690"/>
                  </a:lnTo>
                  <a:lnTo>
                    <a:pt x="1858772" y="1583690"/>
                  </a:lnTo>
                  <a:lnTo>
                    <a:pt x="1858772" y="1558658"/>
                  </a:lnTo>
                  <a:lnTo>
                    <a:pt x="1858772" y="1558290"/>
                  </a:lnTo>
                  <a:lnTo>
                    <a:pt x="1858772" y="25400"/>
                  </a:lnTo>
                  <a:lnTo>
                    <a:pt x="1858772" y="25006"/>
                  </a:lnTo>
                  <a:lnTo>
                    <a:pt x="1858772" y="0"/>
                  </a:lnTo>
                  <a:close/>
                </a:path>
              </a:pathLst>
            </a:custGeom>
            <a:solidFill>
              <a:srgbClr val="1FE2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4386834" y="1740354"/>
            <a:ext cx="3115310" cy="1708150"/>
            <a:chOff x="4386834" y="1740354"/>
            <a:chExt cx="3115310" cy="1708150"/>
          </a:xfrm>
        </p:grpSpPr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396703" y="1740354"/>
              <a:ext cx="3105223" cy="170775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408170" y="1751838"/>
              <a:ext cx="3035807" cy="1638299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386834" y="2143506"/>
              <a:ext cx="1111796" cy="761238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4420997" y="2178062"/>
              <a:ext cx="1014730" cy="662940"/>
            </a:xfrm>
            <a:custGeom>
              <a:avLst/>
              <a:gdLst/>
              <a:ahLst/>
              <a:cxnLst/>
              <a:rect l="l" t="t" r="r" b="b"/>
              <a:pathLst>
                <a:path w="1014729" h="662939">
                  <a:moveTo>
                    <a:pt x="1014476" y="0"/>
                  </a:moveTo>
                  <a:lnTo>
                    <a:pt x="989076" y="0"/>
                  </a:lnTo>
                  <a:lnTo>
                    <a:pt x="989076" y="25400"/>
                  </a:lnTo>
                  <a:lnTo>
                    <a:pt x="989076" y="637540"/>
                  </a:lnTo>
                  <a:lnTo>
                    <a:pt x="25400" y="637540"/>
                  </a:lnTo>
                  <a:lnTo>
                    <a:pt x="25400" y="25400"/>
                  </a:lnTo>
                  <a:lnTo>
                    <a:pt x="989076" y="25400"/>
                  </a:lnTo>
                  <a:lnTo>
                    <a:pt x="989076" y="0"/>
                  </a:lnTo>
                  <a:lnTo>
                    <a:pt x="0" y="0"/>
                  </a:lnTo>
                  <a:lnTo>
                    <a:pt x="0" y="25400"/>
                  </a:lnTo>
                  <a:lnTo>
                    <a:pt x="0" y="637540"/>
                  </a:lnTo>
                  <a:lnTo>
                    <a:pt x="0" y="662940"/>
                  </a:lnTo>
                  <a:lnTo>
                    <a:pt x="1014476" y="662940"/>
                  </a:lnTo>
                  <a:lnTo>
                    <a:pt x="1014476" y="638162"/>
                  </a:lnTo>
                  <a:lnTo>
                    <a:pt x="1014476" y="637540"/>
                  </a:lnTo>
                  <a:lnTo>
                    <a:pt x="1014476" y="25400"/>
                  </a:lnTo>
                  <a:lnTo>
                    <a:pt x="1014476" y="25006"/>
                  </a:lnTo>
                  <a:lnTo>
                    <a:pt x="1014476" y="0"/>
                  </a:lnTo>
                  <a:close/>
                </a:path>
              </a:pathLst>
            </a:custGeom>
            <a:solidFill>
              <a:srgbClr val="1FE2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" name="object 14"/>
          <p:cNvGrpSpPr/>
          <p:nvPr/>
        </p:nvGrpSpPr>
        <p:grpSpPr>
          <a:xfrm>
            <a:off x="8288199" y="1421834"/>
            <a:ext cx="3374390" cy="2286635"/>
            <a:chOff x="8288199" y="1421834"/>
            <a:chExt cx="3374390" cy="2286635"/>
          </a:xfrm>
        </p:grpSpPr>
        <p:pic>
          <p:nvPicPr>
            <p:cNvPr id="15" name="object 1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288199" y="1421834"/>
              <a:ext cx="1650640" cy="1611744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299703" y="1433321"/>
              <a:ext cx="1581149" cy="1542287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695943" y="2064257"/>
              <a:ext cx="2966466" cy="1639062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721090" y="2089403"/>
              <a:ext cx="2869691" cy="1542287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674607" y="2251709"/>
              <a:ext cx="1098842" cy="1456182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8708771" y="2286012"/>
              <a:ext cx="1002030" cy="1358900"/>
            </a:xfrm>
            <a:custGeom>
              <a:avLst/>
              <a:gdLst/>
              <a:ahLst/>
              <a:cxnLst/>
              <a:rect l="l" t="t" r="r" b="b"/>
              <a:pathLst>
                <a:path w="1002029" h="1358900">
                  <a:moveTo>
                    <a:pt x="1001522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0" y="1333500"/>
                  </a:lnTo>
                  <a:lnTo>
                    <a:pt x="0" y="1358900"/>
                  </a:lnTo>
                  <a:lnTo>
                    <a:pt x="1001522" y="1358900"/>
                  </a:lnTo>
                  <a:lnTo>
                    <a:pt x="1001522" y="1333500"/>
                  </a:lnTo>
                  <a:lnTo>
                    <a:pt x="25400" y="1333500"/>
                  </a:lnTo>
                  <a:lnTo>
                    <a:pt x="25400" y="25400"/>
                  </a:lnTo>
                  <a:lnTo>
                    <a:pt x="976122" y="25400"/>
                  </a:lnTo>
                  <a:lnTo>
                    <a:pt x="976122" y="1333360"/>
                  </a:lnTo>
                  <a:lnTo>
                    <a:pt x="1001522" y="1333360"/>
                  </a:lnTo>
                  <a:lnTo>
                    <a:pt x="1001522" y="25400"/>
                  </a:lnTo>
                  <a:lnTo>
                    <a:pt x="1001522" y="25260"/>
                  </a:lnTo>
                  <a:lnTo>
                    <a:pt x="1001522" y="0"/>
                  </a:lnTo>
                  <a:close/>
                </a:path>
              </a:pathLst>
            </a:custGeom>
            <a:solidFill>
              <a:srgbClr val="1FE2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752345" y="3992886"/>
            <a:ext cx="2623185" cy="1737995"/>
          </a:xfrm>
          <a:prstGeom prst="rect">
            <a:avLst/>
          </a:prstGeom>
        </p:spPr>
        <p:txBody>
          <a:bodyPr vert="horz" wrap="square" lIns="0" tIns="838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60"/>
              </a:spcBef>
            </a:pPr>
            <a:r>
              <a:rPr sz="1800" b="1" spc="-260" dirty="0">
                <a:solidFill>
                  <a:srgbClr val="3F3F3F"/>
                </a:solidFill>
                <a:latin typeface="DejaVu Sans"/>
                <a:cs typeface="DejaVu Sans"/>
              </a:rPr>
              <a:t>Text</a:t>
            </a:r>
            <a:r>
              <a:rPr sz="1800" spc="-9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800" b="1" spc="-20" dirty="0">
                <a:solidFill>
                  <a:srgbClr val="3F3F3F"/>
                </a:solidFill>
                <a:latin typeface="DejaVu Sans"/>
                <a:cs typeface="DejaVu Sans"/>
              </a:rPr>
              <a:t>Files</a:t>
            </a:r>
            <a:endParaRPr sz="1800">
              <a:latin typeface="DejaVu Sans"/>
              <a:cs typeface="DejaVu Sans"/>
            </a:endParaRPr>
          </a:p>
          <a:p>
            <a:pPr marL="12700" marR="5080">
              <a:lnSpc>
                <a:spcPct val="90000"/>
              </a:lnSpc>
              <a:spcBef>
                <a:spcPts val="605"/>
              </a:spcBef>
            </a:pPr>
            <a:r>
              <a:rPr sz="1400" spc="-70" dirty="0">
                <a:solidFill>
                  <a:srgbClr val="3F3F3F"/>
                </a:solidFill>
                <a:latin typeface="DejaVu Sans"/>
                <a:cs typeface="DejaVu Sans"/>
              </a:rPr>
              <a:t>When</a:t>
            </a:r>
            <a:r>
              <a:rPr sz="1400" spc="-4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spc="-100" dirty="0">
                <a:solidFill>
                  <a:srgbClr val="3F3F3F"/>
                </a:solidFill>
                <a:latin typeface="DejaVu Sans"/>
                <a:cs typeface="DejaVu Sans"/>
              </a:rPr>
              <a:t>you</a:t>
            </a:r>
            <a:r>
              <a:rPr sz="1400" spc="-1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spc="-110" dirty="0">
                <a:solidFill>
                  <a:srgbClr val="3F3F3F"/>
                </a:solidFill>
                <a:latin typeface="DejaVu Sans"/>
                <a:cs typeface="DejaVu Sans"/>
              </a:rPr>
              <a:t>connect</a:t>
            </a:r>
            <a:r>
              <a:rPr sz="140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spc="-35" dirty="0">
                <a:solidFill>
                  <a:srgbClr val="3F3F3F"/>
                </a:solidFill>
                <a:latin typeface="DejaVu Sans"/>
                <a:cs typeface="DejaVu Sans"/>
              </a:rPr>
              <a:t>to</a:t>
            </a:r>
            <a:r>
              <a:rPr sz="1400" spc="-2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spc="-195" dirty="0">
                <a:solidFill>
                  <a:srgbClr val="3F3F3F"/>
                </a:solidFill>
                <a:latin typeface="DejaVu Sans"/>
                <a:cs typeface="DejaVu Sans"/>
              </a:rPr>
              <a:t>a</a:t>
            </a:r>
            <a:r>
              <a:rPr sz="1400" spc="2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spc="-10" dirty="0">
                <a:solidFill>
                  <a:srgbClr val="3F3F3F"/>
                </a:solidFill>
                <a:latin typeface="DejaVu Sans"/>
                <a:cs typeface="DejaVu Sans"/>
              </a:rPr>
              <a:t>simple </a:t>
            </a:r>
            <a:r>
              <a:rPr sz="1400" spc="-60" dirty="0">
                <a:solidFill>
                  <a:srgbClr val="3F3F3F"/>
                </a:solidFill>
                <a:latin typeface="DejaVu Sans"/>
                <a:cs typeface="DejaVu Sans"/>
              </a:rPr>
              <a:t>CSV/txt</a:t>
            </a:r>
            <a:r>
              <a:rPr sz="1400" spc="-5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spc="-85" dirty="0">
                <a:solidFill>
                  <a:srgbClr val="3F3F3F"/>
                </a:solidFill>
                <a:latin typeface="DejaVu Sans"/>
                <a:cs typeface="DejaVu Sans"/>
              </a:rPr>
              <a:t>file,</a:t>
            </a:r>
            <a:r>
              <a:rPr sz="140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spc="-130" dirty="0">
                <a:solidFill>
                  <a:srgbClr val="3F3F3F"/>
                </a:solidFill>
                <a:latin typeface="DejaVu Sans"/>
                <a:cs typeface="DejaVu Sans"/>
              </a:rPr>
              <a:t>Tableau</a:t>
            </a:r>
            <a:r>
              <a:rPr sz="1400" spc="1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spc="-65" dirty="0">
                <a:solidFill>
                  <a:srgbClr val="3F3F3F"/>
                </a:solidFill>
                <a:latin typeface="DejaVu Sans"/>
                <a:cs typeface="DejaVu Sans"/>
              </a:rPr>
              <a:t>will</a:t>
            </a:r>
            <a:r>
              <a:rPr sz="1400" spc="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spc="-160" dirty="0">
                <a:solidFill>
                  <a:srgbClr val="3F3F3F"/>
                </a:solidFill>
                <a:latin typeface="DejaVu Sans"/>
                <a:cs typeface="DejaVu Sans"/>
              </a:rPr>
              <a:t>populate </a:t>
            </a:r>
            <a:r>
              <a:rPr sz="1400" spc="-100" dirty="0">
                <a:solidFill>
                  <a:srgbClr val="3F3F3F"/>
                </a:solidFill>
                <a:latin typeface="DejaVu Sans"/>
                <a:cs typeface="DejaVu Sans"/>
              </a:rPr>
              <a:t>the</a:t>
            </a:r>
            <a:r>
              <a:rPr sz="1400" spc="5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spc="-145" dirty="0">
                <a:solidFill>
                  <a:srgbClr val="3F3F3F"/>
                </a:solidFill>
                <a:latin typeface="DejaVu Sans"/>
                <a:cs typeface="DejaVu Sans"/>
              </a:rPr>
              <a:t>data</a:t>
            </a:r>
            <a:r>
              <a:rPr sz="1400" spc="4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spc="-140" dirty="0">
                <a:solidFill>
                  <a:srgbClr val="3F3F3F"/>
                </a:solidFill>
                <a:latin typeface="DejaVu Sans"/>
                <a:cs typeface="DejaVu Sans"/>
              </a:rPr>
              <a:t>pane</a:t>
            </a:r>
            <a:r>
              <a:rPr sz="1400" spc="5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spc="-135" dirty="0">
                <a:solidFill>
                  <a:srgbClr val="3F3F3F"/>
                </a:solidFill>
                <a:latin typeface="DejaVu Sans"/>
                <a:cs typeface="DejaVu Sans"/>
              </a:rPr>
              <a:t>automatically</a:t>
            </a:r>
            <a:r>
              <a:rPr sz="1400" spc="3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spc="-105" dirty="0">
                <a:solidFill>
                  <a:srgbClr val="3F3F3F"/>
                </a:solidFill>
                <a:latin typeface="DejaVu Sans"/>
                <a:cs typeface="DejaVu Sans"/>
              </a:rPr>
              <a:t>since </a:t>
            </a:r>
            <a:r>
              <a:rPr sz="1400" spc="-125" dirty="0">
                <a:solidFill>
                  <a:srgbClr val="3F3F3F"/>
                </a:solidFill>
                <a:latin typeface="DejaVu Sans"/>
                <a:cs typeface="DejaVu Sans"/>
              </a:rPr>
              <a:t>it’s</a:t>
            </a:r>
            <a:r>
              <a:rPr sz="1400" spc="-5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spc="-195" dirty="0">
                <a:solidFill>
                  <a:srgbClr val="3F3F3F"/>
                </a:solidFill>
                <a:latin typeface="DejaVu Sans"/>
                <a:cs typeface="DejaVu Sans"/>
              </a:rPr>
              <a:t>a</a:t>
            </a:r>
            <a:r>
              <a:rPr sz="1400" spc="-5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spc="-125" dirty="0">
                <a:solidFill>
                  <a:srgbClr val="3F3F3F"/>
                </a:solidFill>
                <a:latin typeface="DejaVu Sans"/>
                <a:cs typeface="DejaVu Sans"/>
              </a:rPr>
              <a:t>single</a:t>
            </a:r>
            <a:r>
              <a:rPr sz="1400" spc="-4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spc="-10" dirty="0">
                <a:solidFill>
                  <a:srgbClr val="3F3F3F"/>
                </a:solidFill>
                <a:latin typeface="DejaVu Sans"/>
                <a:cs typeface="DejaVu Sans"/>
              </a:rPr>
              <a:t>table</a:t>
            </a:r>
            <a:endParaRPr sz="1400">
              <a:latin typeface="DejaVu Sans"/>
              <a:cs typeface="DejaVu Sans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300">
              <a:latin typeface="DejaVu Sans"/>
              <a:cs typeface="DejaVu Sans"/>
            </a:endParaRPr>
          </a:p>
          <a:p>
            <a:pPr marL="12700" marR="194310">
              <a:lnSpc>
                <a:spcPts val="1300"/>
              </a:lnSpc>
              <a:spcBef>
                <a:spcPts val="5"/>
              </a:spcBef>
            </a:pPr>
            <a:r>
              <a:rPr sz="1200" b="1" i="1" spc="60" dirty="0">
                <a:solidFill>
                  <a:srgbClr val="3F3F3F"/>
                </a:solidFill>
                <a:latin typeface="Nimbus Sans L"/>
                <a:cs typeface="Nimbus Sans L"/>
              </a:rPr>
              <a:t>NOTE:</a:t>
            </a:r>
            <a:r>
              <a:rPr sz="1200" spc="-6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Data</a:t>
            </a:r>
            <a:r>
              <a:rPr sz="1200" spc="-1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Interpreter</a:t>
            </a:r>
            <a:r>
              <a:rPr sz="1200" spc="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is</a:t>
            </a:r>
            <a:r>
              <a:rPr sz="1200" spc="-2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spc="-20" dirty="0">
                <a:solidFill>
                  <a:srgbClr val="3F3F3F"/>
                </a:solidFill>
                <a:latin typeface="Nimbus Roman No9 L"/>
                <a:cs typeface="Nimbus Roman No9 L"/>
              </a:rPr>
              <a:t>available</a:t>
            </a:r>
            <a:r>
              <a:rPr sz="1200" spc="-4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spc="-130" dirty="0">
                <a:solidFill>
                  <a:srgbClr val="3F3F3F"/>
                </a:solidFill>
                <a:latin typeface="Nimbus Roman No9 L"/>
                <a:cs typeface="Nimbus Roman No9 L"/>
              </a:rPr>
              <a:t>for</a:t>
            </a:r>
            <a:r>
              <a:rPr sz="1200" spc="-13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text/csv</a:t>
            </a:r>
            <a:r>
              <a:rPr sz="1200" spc="35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spc="-10" dirty="0">
                <a:solidFill>
                  <a:srgbClr val="3F3F3F"/>
                </a:solidFill>
                <a:latin typeface="Nimbus Roman No9 L"/>
                <a:cs typeface="Nimbus Roman No9 L"/>
              </a:rPr>
              <a:t>files</a:t>
            </a:r>
            <a:endParaRPr sz="1200">
              <a:latin typeface="Nimbus Roman No9 L"/>
              <a:cs typeface="Nimbus Roman No9 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575554" y="3992883"/>
            <a:ext cx="2750185" cy="1737995"/>
          </a:xfrm>
          <a:prstGeom prst="rect">
            <a:avLst/>
          </a:prstGeom>
        </p:spPr>
        <p:txBody>
          <a:bodyPr vert="horz" wrap="square" lIns="0" tIns="838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60"/>
              </a:spcBef>
            </a:pPr>
            <a:r>
              <a:rPr sz="1800" b="1" spc="-215" dirty="0">
                <a:solidFill>
                  <a:srgbClr val="3F3F3F"/>
                </a:solidFill>
                <a:latin typeface="DejaVu Sans"/>
                <a:cs typeface="DejaVu Sans"/>
              </a:rPr>
              <a:t>Excel</a:t>
            </a:r>
            <a:r>
              <a:rPr sz="1800" spc="-10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800" b="1" spc="-10" dirty="0">
                <a:solidFill>
                  <a:srgbClr val="3F3F3F"/>
                </a:solidFill>
                <a:latin typeface="DejaVu Sans"/>
                <a:cs typeface="DejaVu Sans"/>
              </a:rPr>
              <a:t>Files</a:t>
            </a:r>
            <a:endParaRPr sz="1800">
              <a:latin typeface="DejaVu Sans"/>
              <a:cs typeface="DejaVu Sans"/>
            </a:endParaRPr>
          </a:p>
          <a:p>
            <a:pPr marL="12700" marR="5080">
              <a:lnSpc>
                <a:spcPct val="90000"/>
              </a:lnSpc>
              <a:spcBef>
                <a:spcPts val="605"/>
              </a:spcBef>
            </a:pPr>
            <a:r>
              <a:rPr sz="1400" spc="-70" dirty="0">
                <a:solidFill>
                  <a:srgbClr val="3F3F3F"/>
                </a:solidFill>
                <a:latin typeface="DejaVu Sans"/>
                <a:cs typeface="DejaVu Sans"/>
              </a:rPr>
              <a:t>When</a:t>
            </a:r>
            <a:r>
              <a:rPr sz="1400" spc="-4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spc="-100" dirty="0">
                <a:solidFill>
                  <a:srgbClr val="3F3F3F"/>
                </a:solidFill>
                <a:latin typeface="DejaVu Sans"/>
                <a:cs typeface="DejaVu Sans"/>
              </a:rPr>
              <a:t>you</a:t>
            </a:r>
            <a:r>
              <a:rPr sz="140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spc="-110" dirty="0">
                <a:solidFill>
                  <a:srgbClr val="3F3F3F"/>
                </a:solidFill>
                <a:latin typeface="DejaVu Sans"/>
                <a:cs typeface="DejaVu Sans"/>
              </a:rPr>
              <a:t>connect</a:t>
            </a:r>
            <a:r>
              <a:rPr sz="1400" spc="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spc="-35" dirty="0">
                <a:solidFill>
                  <a:srgbClr val="3F3F3F"/>
                </a:solidFill>
                <a:latin typeface="DejaVu Sans"/>
                <a:cs typeface="DejaVu Sans"/>
              </a:rPr>
              <a:t>to</a:t>
            </a:r>
            <a:r>
              <a:rPr sz="1400" spc="-1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spc="-160" dirty="0">
                <a:solidFill>
                  <a:srgbClr val="3F3F3F"/>
                </a:solidFill>
                <a:latin typeface="DejaVu Sans"/>
                <a:cs typeface="DejaVu Sans"/>
              </a:rPr>
              <a:t>an</a:t>
            </a:r>
            <a:r>
              <a:rPr sz="1400" spc="2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spc="-130" dirty="0">
                <a:solidFill>
                  <a:srgbClr val="3F3F3F"/>
                </a:solidFill>
                <a:latin typeface="DejaVu Sans"/>
                <a:cs typeface="DejaVu Sans"/>
              </a:rPr>
              <a:t>Excel</a:t>
            </a:r>
            <a:r>
              <a:rPr sz="1400" spc="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spc="-100" dirty="0">
                <a:solidFill>
                  <a:srgbClr val="3F3F3F"/>
                </a:solidFill>
                <a:latin typeface="DejaVu Sans"/>
                <a:cs typeface="DejaVu Sans"/>
              </a:rPr>
              <a:t>file, </a:t>
            </a:r>
            <a:r>
              <a:rPr sz="1400" spc="-130" dirty="0">
                <a:solidFill>
                  <a:srgbClr val="3F3F3F"/>
                </a:solidFill>
                <a:latin typeface="DejaVu Sans"/>
                <a:cs typeface="DejaVu Sans"/>
              </a:rPr>
              <a:t>Tableau</a:t>
            </a:r>
            <a:r>
              <a:rPr sz="1400" spc="1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spc="-65" dirty="0">
                <a:solidFill>
                  <a:srgbClr val="3F3F3F"/>
                </a:solidFill>
                <a:latin typeface="DejaVu Sans"/>
                <a:cs typeface="DejaVu Sans"/>
              </a:rPr>
              <a:t>will</a:t>
            </a:r>
            <a:r>
              <a:rPr sz="1400" spc="-4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spc="-125" dirty="0">
                <a:solidFill>
                  <a:srgbClr val="3F3F3F"/>
                </a:solidFill>
                <a:latin typeface="DejaVu Sans"/>
                <a:cs typeface="DejaVu Sans"/>
              </a:rPr>
              <a:t>display</a:t>
            </a:r>
            <a:r>
              <a:rPr sz="1400" spc="1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spc="-195" dirty="0">
                <a:solidFill>
                  <a:srgbClr val="3F3F3F"/>
                </a:solidFill>
                <a:latin typeface="DejaVu Sans"/>
                <a:cs typeface="DejaVu Sans"/>
              </a:rPr>
              <a:t>a</a:t>
            </a:r>
            <a:r>
              <a:rPr sz="1400" spc="2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spc="-80" dirty="0">
                <a:solidFill>
                  <a:srgbClr val="3F3F3F"/>
                </a:solidFill>
                <a:latin typeface="DejaVu Sans"/>
                <a:cs typeface="DejaVu Sans"/>
              </a:rPr>
              <a:t>list</a:t>
            </a:r>
            <a:r>
              <a:rPr sz="1400" spc="-1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dirty="0">
                <a:solidFill>
                  <a:srgbClr val="3F3F3F"/>
                </a:solidFill>
                <a:latin typeface="DejaVu Sans"/>
                <a:cs typeface="DejaVu Sans"/>
              </a:rPr>
              <a:t>of</a:t>
            </a:r>
            <a:r>
              <a:rPr sz="1400" spc="-1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spc="-20" dirty="0">
                <a:solidFill>
                  <a:srgbClr val="3F3F3F"/>
                </a:solidFill>
                <a:latin typeface="DejaVu Sans"/>
                <a:cs typeface="DejaVu Sans"/>
              </a:rPr>
              <a:t>tabs </a:t>
            </a:r>
            <a:r>
              <a:rPr sz="1400" spc="-145" dirty="0">
                <a:solidFill>
                  <a:srgbClr val="3F3F3F"/>
                </a:solidFill>
                <a:latin typeface="DejaVu Sans"/>
                <a:cs typeface="DejaVu Sans"/>
              </a:rPr>
              <a:t>and</a:t>
            </a:r>
            <a:r>
              <a:rPr sz="1400" spc="4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spc="-165" dirty="0">
                <a:solidFill>
                  <a:srgbClr val="3F3F3F"/>
                </a:solidFill>
                <a:latin typeface="DejaVu Sans"/>
                <a:cs typeface="DejaVu Sans"/>
              </a:rPr>
              <a:t>named</a:t>
            </a:r>
            <a:r>
              <a:rPr sz="1400" spc="5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spc="-145" dirty="0">
                <a:solidFill>
                  <a:srgbClr val="3F3F3F"/>
                </a:solidFill>
                <a:latin typeface="DejaVu Sans"/>
                <a:cs typeface="DejaVu Sans"/>
              </a:rPr>
              <a:t>ranges</a:t>
            </a:r>
            <a:r>
              <a:rPr sz="1400" spc="5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spc="-120" dirty="0">
                <a:solidFill>
                  <a:srgbClr val="3F3F3F"/>
                </a:solidFill>
                <a:latin typeface="DejaVu Sans"/>
                <a:cs typeface="DejaVu Sans"/>
              </a:rPr>
              <a:t>contained</a:t>
            </a:r>
            <a:r>
              <a:rPr sz="1400" spc="4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spc="-145" dirty="0">
                <a:solidFill>
                  <a:srgbClr val="3F3F3F"/>
                </a:solidFill>
                <a:latin typeface="DejaVu Sans"/>
                <a:cs typeface="DejaVu Sans"/>
              </a:rPr>
              <a:t>within </a:t>
            </a:r>
            <a:r>
              <a:rPr sz="1400" spc="-100" dirty="0">
                <a:solidFill>
                  <a:srgbClr val="3F3F3F"/>
                </a:solidFill>
                <a:latin typeface="DejaVu Sans"/>
                <a:cs typeface="DejaVu Sans"/>
              </a:rPr>
              <a:t>the</a:t>
            </a:r>
            <a:r>
              <a:rPr sz="140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spc="-10" dirty="0">
                <a:solidFill>
                  <a:srgbClr val="3F3F3F"/>
                </a:solidFill>
                <a:latin typeface="DejaVu Sans"/>
                <a:cs typeface="DejaVu Sans"/>
              </a:rPr>
              <a:t>workbook</a:t>
            </a:r>
            <a:endParaRPr sz="1400">
              <a:latin typeface="DejaVu Sans"/>
              <a:cs typeface="DejaVu Sans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300">
              <a:latin typeface="DejaVu Sans"/>
              <a:cs typeface="DejaVu Sans"/>
            </a:endParaRPr>
          </a:p>
          <a:p>
            <a:pPr marL="12700" marR="320675">
              <a:lnSpc>
                <a:spcPts val="1300"/>
              </a:lnSpc>
              <a:spcBef>
                <a:spcPts val="5"/>
              </a:spcBef>
            </a:pPr>
            <a:r>
              <a:rPr sz="1200" b="1" i="1" spc="60" dirty="0">
                <a:solidFill>
                  <a:srgbClr val="3F3F3F"/>
                </a:solidFill>
                <a:latin typeface="Nimbus Sans L"/>
                <a:cs typeface="Nimbus Sans L"/>
              </a:rPr>
              <a:t>NOTE:</a:t>
            </a:r>
            <a:r>
              <a:rPr sz="1200" spc="-6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Data</a:t>
            </a:r>
            <a:r>
              <a:rPr sz="1200" spc="-1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Interpreter</a:t>
            </a:r>
            <a:r>
              <a:rPr sz="1200" spc="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is</a:t>
            </a:r>
            <a:r>
              <a:rPr sz="1200" spc="-2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spc="-20" dirty="0">
                <a:solidFill>
                  <a:srgbClr val="3F3F3F"/>
                </a:solidFill>
                <a:latin typeface="Nimbus Roman No9 L"/>
                <a:cs typeface="Nimbus Roman No9 L"/>
              </a:rPr>
              <a:t>available</a:t>
            </a:r>
            <a:r>
              <a:rPr sz="1200" spc="-4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spc="-125" dirty="0">
                <a:solidFill>
                  <a:srgbClr val="3F3F3F"/>
                </a:solidFill>
                <a:latin typeface="Nimbus Roman No9 L"/>
                <a:cs typeface="Nimbus Roman No9 L"/>
              </a:rPr>
              <a:t>for</a:t>
            </a:r>
            <a:r>
              <a:rPr sz="1200" spc="-12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spc="-20" dirty="0">
                <a:solidFill>
                  <a:srgbClr val="3F3F3F"/>
                </a:solidFill>
                <a:latin typeface="Nimbus Roman No9 L"/>
                <a:cs typeface="Nimbus Roman No9 L"/>
              </a:rPr>
              <a:t>Excel</a:t>
            </a:r>
            <a:r>
              <a:rPr sz="1200" spc="-5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spc="-10" dirty="0">
                <a:solidFill>
                  <a:srgbClr val="3F3F3F"/>
                </a:solidFill>
                <a:latin typeface="Nimbus Roman No9 L"/>
                <a:cs typeface="Nimbus Roman No9 L"/>
              </a:rPr>
              <a:t>files</a:t>
            </a:r>
            <a:endParaRPr sz="1200">
              <a:latin typeface="Nimbus Roman No9 L"/>
              <a:cs typeface="Nimbus Roman No9 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8492236" y="3992883"/>
            <a:ext cx="2772410" cy="1737995"/>
          </a:xfrm>
          <a:prstGeom prst="rect">
            <a:avLst/>
          </a:prstGeom>
        </p:spPr>
        <p:txBody>
          <a:bodyPr vert="horz" wrap="square" lIns="0" tIns="838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60"/>
              </a:spcBef>
            </a:pPr>
            <a:r>
              <a:rPr sz="1800" b="1" spc="-265" dirty="0">
                <a:solidFill>
                  <a:srgbClr val="3F3F3F"/>
                </a:solidFill>
                <a:latin typeface="DejaVu Sans"/>
                <a:cs typeface="DejaVu Sans"/>
              </a:rPr>
              <a:t>Databases</a:t>
            </a:r>
            <a:endParaRPr sz="1800">
              <a:latin typeface="DejaVu Sans"/>
              <a:cs typeface="DejaVu Sans"/>
            </a:endParaRPr>
          </a:p>
          <a:p>
            <a:pPr marL="12700" marR="59690">
              <a:lnSpc>
                <a:spcPct val="90000"/>
              </a:lnSpc>
              <a:spcBef>
                <a:spcPts val="605"/>
              </a:spcBef>
            </a:pPr>
            <a:r>
              <a:rPr sz="1400" spc="-70" dirty="0">
                <a:solidFill>
                  <a:srgbClr val="3F3F3F"/>
                </a:solidFill>
                <a:latin typeface="DejaVu Sans"/>
                <a:cs typeface="DejaVu Sans"/>
              </a:rPr>
              <a:t>When</a:t>
            </a:r>
            <a:r>
              <a:rPr sz="1400" spc="-4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spc="-100" dirty="0">
                <a:solidFill>
                  <a:srgbClr val="3F3F3F"/>
                </a:solidFill>
                <a:latin typeface="DejaVu Sans"/>
                <a:cs typeface="DejaVu Sans"/>
              </a:rPr>
              <a:t>you</a:t>
            </a:r>
            <a:r>
              <a:rPr sz="1400" spc="-1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spc="-110" dirty="0">
                <a:solidFill>
                  <a:srgbClr val="3F3F3F"/>
                </a:solidFill>
                <a:latin typeface="DejaVu Sans"/>
                <a:cs typeface="DejaVu Sans"/>
              </a:rPr>
              <a:t>connect</a:t>
            </a:r>
            <a:r>
              <a:rPr sz="140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spc="-35" dirty="0">
                <a:solidFill>
                  <a:srgbClr val="3F3F3F"/>
                </a:solidFill>
                <a:latin typeface="DejaVu Sans"/>
                <a:cs typeface="DejaVu Sans"/>
              </a:rPr>
              <a:t>to</a:t>
            </a:r>
            <a:r>
              <a:rPr sz="1400" spc="-3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spc="-190" dirty="0">
                <a:solidFill>
                  <a:srgbClr val="3F3F3F"/>
                </a:solidFill>
                <a:latin typeface="DejaVu Sans"/>
                <a:cs typeface="DejaVu Sans"/>
              </a:rPr>
              <a:t>a</a:t>
            </a:r>
            <a:r>
              <a:rPr sz="1400" spc="1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spc="-90" dirty="0">
                <a:solidFill>
                  <a:srgbClr val="3F3F3F"/>
                </a:solidFill>
                <a:latin typeface="DejaVu Sans"/>
                <a:cs typeface="DejaVu Sans"/>
              </a:rPr>
              <a:t>database, </a:t>
            </a:r>
            <a:r>
              <a:rPr sz="1400" spc="-100" dirty="0">
                <a:solidFill>
                  <a:srgbClr val="3F3F3F"/>
                </a:solidFill>
                <a:latin typeface="DejaVu Sans"/>
                <a:cs typeface="DejaVu Sans"/>
              </a:rPr>
              <a:t>you</a:t>
            </a:r>
            <a:r>
              <a:rPr sz="1400" spc="-1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spc="-145" dirty="0">
                <a:solidFill>
                  <a:srgbClr val="3F3F3F"/>
                </a:solidFill>
                <a:latin typeface="DejaVu Sans"/>
                <a:cs typeface="DejaVu Sans"/>
              </a:rPr>
              <a:t>must</a:t>
            </a:r>
            <a:r>
              <a:rPr sz="1400" spc="3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spc="-105" dirty="0">
                <a:solidFill>
                  <a:srgbClr val="3F3F3F"/>
                </a:solidFill>
                <a:latin typeface="DejaVu Sans"/>
                <a:cs typeface="DejaVu Sans"/>
              </a:rPr>
              <a:t>enter</a:t>
            </a:r>
            <a:r>
              <a:rPr sz="1400" spc="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spc="-120" dirty="0">
                <a:solidFill>
                  <a:srgbClr val="3F3F3F"/>
                </a:solidFill>
                <a:latin typeface="DejaVu Sans"/>
                <a:cs typeface="DejaVu Sans"/>
              </a:rPr>
              <a:t>credentials</a:t>
            </a:r>
            <a:r>
              <a:rPr sz="1400" spc="1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spc="-65" dirty="0">
                <a:solidFill>
                  <a:srgbClr val="3F3F3F"/>
                </a:solidFill>
                <a:latin typeface="DejaVu Sans"/>
                <a:cs typeface="DejaVu Sans"/>
              </a:rPr>
              <a:t>in</a:t>
            </a:r>
            <a:r>
              <a:rPr sz="1400" spc="1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spc="-185" dirty="0">
                <a:solidFill>
                  <a:srgbClr val="3F3F3F"/>
                </a:solidFill>
                <a:latin typeface="DejaVu Sans"/>
                <a:cs typeface="DejaVu Sans"/>
              </a:rPr>
              <a:t>order </a:t>
            </a:r>
            <a:r>
              <a:rPr sz="1400" spc="-30" dirty="0">
                <a:solidFill>
                  <a:srgbClr val="3F3F3F"/>
                </a:solidFill>
                <a:latin typeface="DejaVu Sans"/>
                <a:cs typeface="DejaVu Sans"/>
              </a:rPr>
              <a:t>to</a:t>
            </a:r>
            <a:r>
              <a:rPr sz="1400" spc="-1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spc="-140" dirty="0">
                <a:solidFill>
                  <a:srgbClr val="3F3F3F"/>
                </a:solidFill>
                <a:latin typeface="DejaVu Sans"/>
                <a:cs typeface="DejaVu Sans"/>
              </a:rPr>
              <a:t>access</a:t>
            </a:r>
            <a:r>
              <a:rPr sz="1400" spc="3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spc="-105" dirty="0">
                <a:solidFill>
                  <a:srgbClr val="3F3F3F"/>
                </a:solidFill>
                <a:latin typeface="DejaVu Sans"/>
                <a:cs typeface="DejaVu Sans"/>
              </a:rPr>
              <a:t>the</a:t>
            </a:r>
            <a:r>
              <a:rPr sz="1400" spc="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spc="-160" dirty="0">
                <a:solidFill>
                  <a:srgbClr val="3F3F3F"/>
                </a:solidFill>
                <a:latin typeface="DejaVu Sans"/>
                <a:cs typeface="DejaVu Sans"/>
              </a:rPr>
              <a:t>schemas,</a:t>
            </a:r>
            <a:r>
              <a:rPr sz="1400" spc="3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spc="-125" dirty="0">
                <a:solidFill>
                  <a:srgbClr val="3F3F3F"/>
                </a:solidFill>
                <a:latin typeface="DejaVu Sans"/>
                <a:cs typeface="DejaVu Sans"/>
              </a:rPr>
              <a:t>tables</a:t>
            </a:r>
            <a:r>
              <a:rPr sz="1400" spc="1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spc="-25" dirty="0">
                <a:solidFill>
                  <a:srgbClr val="3F3F3F"/>
                </a:solidFill>
                <a:latin typeface="DejaVu Sans"/>
                <a:cs typeface="DejaVu Sans"/>
              </a:rPr>
              <a:t>and </a:t>
            </a:r>
            <a:r>
              <a:rPr sz="1400" spc="-110" dirty="0">
                <a:solidFill>
                  <a:srgbClr val="3F3F3F"/>
                </a:solidFill>
                <a:latin typeface="DejaVu Sans"/>
                <a:cs typeface="DejaVu Sans"/>
              </a:rPr>
              <a:t>views</a:t>
            </a:r>
            <a:r>
              <a:rPr sz="1400" spc="1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spc="-30" dirty="0">
                <a:solidFill>
                  <a:srgbClr val="3F3F3F"/>
                </a:solidFill>
                <a:latin typeface="DejaVu Sans"/>
                <a:cs typeface="DejaVu Sans"/>
              </a:rPr>
              <a:t>available</a:t>
            </a:r>
            <a:endParaRPr sz="1400">
              <a:latin typeface="DejaVu Sans"/>
              <a:cs typeface="DejaVu Sans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300">
              <a:latin typeface="DejaVu Sans"/>
              <a:cs typeface="DejaVu Sans"/>
            </a:endParaRPr>
          </a:p>
          <a:p>
            <a:pPr marL="12700" marR="5080">
              <a:lnSpc>
                <a:spcPts val="1300"/>
              </a:lnSpc>
              <a:spcBef>
                <a:spcPts val="5"/>
              </a:spcBef>
            </a:pPr>
            <a:r>
              <a:rPr sz="1200" b="1" i="1" spc="60" dirty="0">
                <a:solidFill>
                  <a:srgbClr val="3F3F3F"/>
                </a:solidFill>
                <a:latin typeface="Nimbus Sans L"/>
                <a:cs typeface="Nimbus Sans L"/>
              </a:rPr>
              <a:t>NOTE:</a:t>
            </a:r>
            <a:r>
              <a:rPr sz="1200" spc="-6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Data</a:t>
            </a:r>
            <a:r>
              <a:rPr sz="1200" spc="-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Interpreter</a:t>
            </a:r>
            <a:r>
              <a:rPr sz="1200" spc="1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is</a:t>
            </a:r>
            <a:r>
              <a:rPr sz="1200" spc="-1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NOT</a:t>
            </a:r>
            <a:r>
              <a:rPr sz="1200" spc="-2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spc="-20" dirty="0">
                <a:solidFill>
                  <a:srgbClr val="3F3F3F"/>
                </a:solidFill>
                <a:latin typeface="Nimbus Roman No9 L"/>
                <a:cs typeface="Nimbus Roman No9 L"/>
              </a:rPr>
              <a:t>available</a:t>
            </a:r>
            <a:r>
              <a:rPr sz="1200" spc="-3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spc="-150" dirty="0">
                <a:solidFill>
                  <a:srgbClr val="3F3F3F"/>
                </a:solidFill>
                <a:latin typeface="Nimbus Roman No9 L"/>
                <a:cs typeface="Nimbus Roman No9 L"/>
              </a:rPr>
              <a:t>for</a:t>
            </a:r>
            <a:r>
              <a:rPr sz="1200" spc="-15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database</a:t>
            </a:r>
            <a:r>
              <a:rPr sz="1200" spc="12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spc="-10" dirty="0">
                <a:solidFill>
                  <a:srgbClr val="3F3F3F"/>
                </a:solidFill>
                <a:latin typeface="Nimbus Roman No9 L"/>
                <a:cs typeface="Nimbus Roman No9 L"/>
              </a:rPr>
              <a:t>connections</a:t>
            </a:r>
            <a:endParaRPr sz="1200">
              <a:latin typeface="Nimbus Roman No9 L"/>
              <a:cs typeface="Nimbus Roman No9 L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3964876" y="1286636"/>
            <a:ext cx="9525" cy="4998085"/>
          </a:xfrm>
          <a:custGeom>
            <a:avLst/>
            <a:gdLst/>
            <a:ahLst/>
            <a:cxnLst/>
            <a:rect l="l" t="t" r="r" b="b"/>
            <a:pathLst>
              <a:path w="9525" h="4998085">
                <a:moveTo>
                  <a:pt x="9525" y="0"/>
                </a:moveTo>
                <a:lnTo>
                  <a:pt x="0" y="0"/>
                </a:lnTo>
                <a:lnTo>
                  <a:pt x="0" y="4997666"/>
                </a:lnTo>
                <a:lnTo>
                  <a:pt x="9525" y="4997666"/>
                </a:lnTo>
                <a:lnTo>
                  <a:pt x="9525" y="0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851838" y="1286636"/>
            <a:ext cx="9525" cy="4998085"/>
          </a:xfrm>
          <a:custGeom>
            <a:avLst/>
            <a:gdLst/>
            <a:ahLst/>
            <a:cxnLst/>
            <a:rect l="l" t="t" r="r" b="b"/>
            <a:pathLst>
              <a:path w="9525" h="4998085">
                <a:moveTo>
                  <a:pt x="9525" y="0"/>
                </a:moveTo>
                <a:lnTo>
                  <a:pt x="0" y="0"/>
                </a:lnTo>
                <a:lnTo>
                  <a:pt x="0" y="4997666"/>
                </a:lnTo>
                <a:lnTo>
                  <a:pt x="9525" y="4997666"/>
                </a:lnTo>
                <a:lnTo>
                  <a:pt x="9525" y="0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890520">
              <a:lnSpc>
                <a:spcPct val="100000"/>
              </a:lnSpc>
              <a:spcBef>
                <a:spcPts val="95"/>
              </a:spcBef>
            </a:pPr>
            <a:r>
              <a:rPr b="1" spc="-415" dirty="0">
                <a:latin typeface="DejaVu Sans"/>
                <a:cs typeface="DejaVu Sans"/>
              </a:rPr>
              <a:t>The</a:t>
            </a:r>
            <a:r>
              <a:rPr spc="-170" dirty="0"/>
              <a:t> </a:t>
            </a:r>
            <a:r>
              <a:rPr b="1" spc="-400" dirty="0">
                <a:latin typeface="DejaVu Sans"/>
                <a:cs typeface="DejaVu Sans"/>
              </a:rPr>
              <a:t>Data</a:t>
            </a:r>
            <a:r>
              <a:rPr spc="-170" dirty="0"/>
              <a:t> </a:t>
            </a:r>
            <a:r>
              <a:rPr b="1" spc="-440" dirty="0">
                <a:latin typeface="DejaVu Sans"/>
                <a:cs typeface="DejaVu Sans"/>
              </a:rPr>
              <a:t>Source</a:t>
            </a:r>
            <a:r>
              <a:rPr spc="-170" dirty="0"/>
              <a:t> </a:t>
            </a:r>
            <a:r>
              <a:rPr b="1" spc="-450" dirty="0">
                <a:latin typeface="DejaVu Sans"/>
                <a:cs typeface="DejaVu Sans"/>
              </a:rPr>
              <a:t>Interface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5646" y="830579"/>
            <a:ext cx="11760708" cy="45720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2020061" y="1604744"/>
            <a:ext cx="8547100" cy="4321810"/>
            <a:chOff x="2020061" y="1604744"/>
            <a:chExt cx="8547100" cy="432181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51292" y="1604744"/>
              <a:ext cx="8497084" cy="4321383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62734" y="1616202"/>
              <a:ext cx="8427719" cy="425195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387851" y="1842516"/>
              <a:ext cx="5287517" cy="1447800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3422015" y="1877072"/>
              <a:ext cx="5190490" cy="1350010"/>
            </a:xfrm>
            <a:custGeom>
              <a:avLst/>
              <a:gdLst/>
              <a:ahLst/>
              <a:cxnLst/>
              <a:rect l="l" t="t" r="r" b="b"/>
              <a:pathLst>
                <a:path w="5190490" h="1350010">
                  <a:moveTo>
                    <a:pt x="5190236" y="0"/>
                  </a:moveTo>
                  <a:lnTo>
                    <a:pt x="5164836" y="0"/>
                  </a:lnTo>
                  <a:lnTo>
                    <a:pt x="5164836" y="25400"/>
                  </a:lnTo>
                  <a:lnTo>
                    <a:pt x="5164836" y="1324610"/>
                  </a:lnTo>
                  <a:lnTo>
                    <a:pt x="25400" y="1324610"/>
                  </a:lnTo>
                  <a:lnTo>
                    <a:pt x="25400" y="25400"/>
                  </a:lnTo>
                  <a:lnTo>
                    <a:pt x="5164836" y="25400"/>
                  </a:lnTo>
                  <a:lnTo>
                    <a:pt x="5164836" y="0"/>
                  </a:lnTo>
                  <a:lnTo>
                    <a:pt x="0" y="0"/>
                  </a:lnTo>
                  <a:lnTo>
                    <a:pt x="0" y="25400"/>
                  </a:lnTo>
                  <a:lnTo>
                    <a:pt x="0" y="1324610"/>
                  </a:lnTo>
                  <a:lnTo>
                    <a:pt x="0" y="1350010"/>
                  </a:lnTo>
                  <a:lnTo>
                    <a:pt x="5190236" y="1350010"/>
                  </a:lnTo>
                  <a:lnTo>
                    <a:pt x="5190236" y="1324724"/>
                  </a:lnTo>
                  <a:lnTo>
                    <a:pt x="5190236" y="25400"/>
                  </a:lnTo>
                  <a:lnTo>
                    <a:pt x="5190236" y="25006"/>
                  </a:lnTo>
                  <a:lnTo>
                    <a:pt x="5190236" y="0"/>
                  </a:lnTo>
                  <a:close/>
                </a:path>
              </a:pathLst>
            </a:custGeom>
            <a:solidFill>
              <a:srgbClr val="1FE2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958578" y="1631492"/>
              <a:ext cx="608101" cy="393903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9992741" y="1664982"/>
              <a:ext cx="511175" cy="297180"/>
            </a:xfrm>
            <a:custGeom>
              <a:avLst/>
              <a:gdLst/>
              <a:ahLst/>
              <a:cxnLst/>
              <a:rect l="l" t="t" r="r" b="b"/>
              <a:pathLst>
                <a:path w="511175" h="297180">
                  <a:moveTo>
                    <a:pt x="510794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0" y="271780"/>
                  </a:lnTo>
                  <a:lnTo>
                    <a:pt x="0" y="297180"/>
                  </a:lnTo>
                  <a:lnTo>
                    <a:pt x="510794" y="297180"/>
                  </a:lnTo>
                  <a:lnTo>
                    <a:pt x="510794" y="271894"/>
                  </a:lnTo>
                  <a:lnTo>
                    <a:pt x="510794" y="26022"/>
                  </a:lnTo>
                  <a:lnTo>
                    <a:pt x="485394" y="26022"/>
                  </a:lnTo>
                  <a:lnTo>
                    <a:pt x="485394" y="271780"/>
                  </a:lnTo>
                  <a:lnTo>
                    <a:pt x="25400" y="271780"/>
                  </a:lnTo>
                  <a:lnTo>
                    <a:pt x="25400" y="25400"/>
                  </a:lnTo>
                  <a:lnTo>
                    <a:pt x="510794" y="25400"/>
                  </a:lnTo>
                  <a:lnTo>
                    <a:pt x="510794" y="0"/>
                  </a:lnTo>
                  <a:close/>
                </a:path>
              </a:pathLst>
            </a:custGeom>
            <a:solidFill>
              <a:srgbClr val="1FE2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646414" y="1649006"/>
              <a:ext cx="1018819" cy="393153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8680577" y="1682762"/>
              <a:ext cx="922019" cy="295910"/>
            </a:xfrm>
            <a:custGeom>
              <a:avLst/>
              <a:gdLst/>
              <a:ahLst/>
              <a:cxnLst/>
              <a:rect l="l" t="t" r="r" b="b"/>
              <a:pathLst>
                <a:path w="922020" h="295910">
                  <a:moveTo>
                    <a:pt x="921512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0" y="270510"/>
                  </a:lnTo>
                  <a:lnTo>
                    <a:pt x="0" y="295910"/>
                  </a:lnTo>
                  <a:lnTo>
                    <a:pt x="921512" y="295910"/>
                  </a:lnTo>
                  <a:lnTo>
                    <a:pt x="921512" y="270878"/>
                  </a:lnTo>
                  <a:lnTo>
                    <a:pt x="921512" y="270510"/>
                  </a:lnTo>
                  <a:lnTo>
                    <a:pt x="921512" y="25768"/>
                  </a:lnTo>
                  <a:lnTo>
                    <a:pt x="896112" y="25768"/>
                  </a:lnTo>
                  <a:lnTo>
                    <a:pt x="896112" y="270510"/>
                  </a:lnTo>
                  <a:lnTo>
                    <a:pt x="25400" y="270510"/>
                  </a:lnTo>
                  <a:lnTo>
                    <a:pt x="25400" y="25400"/>
                  </a:lnTo>
                  <a:lnTo>
                    <a:pt x="921512" y="25400"/>
                  </a:lnTo>
                  <a:lnTo>
                    <a:pt x="921512" y="0"/>
                  </a:lnTo>
                  <a:close/>
                </a:path>
              </a:pathLst>
            </a:custGeom>
            <a:solidFill>
              <a:srgbClr val="1FE2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020061" y="1831086"/>
              <a:ext cx="1417320" cy="2109978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2054225" y="1865642"/>
              <a:ext cx="1320165" cy="2011680"/>
            </a:xfrm>
            <a:custGeom>
              <a:avLst/>
              <a:gdLst/>
              <a:ahLst/>
              <a:cxnLst/>
              <a:rect l="l" t="t" r="r" b="b"/>
              <a:pathLst>
                <a:path w="1320164" h="2011679">
                  <a:moveTo>
                    <a:pt x="1320038" y="0"/>
                  </a:moveTo>
                  <a:lnTo>
                    <a:pt x="1294638" y="0"/>
                  </a:lnTo>
                  <a:lnTo>
                    <a:pt x="1294638" y="25400"/>
                  </a:lnTo>
                  <a:lnTo>
                    <a:pt x="1294638" y="1986280"/>
                  </a:lnTo>
                  <a:lnTo>
                    <a:pt x="25400" y="1986280"/>
                  </a:lnTo>
                  <a:lnTo>
                    <a:pt x="25400" y="25400"/>
                  </a:lnTo>
                  <a:lnTo>
                    <a:pt x="1294638" y="25400"/>
                  </a:lnTo>
                  <a:lnTo>
                    <a:pt x="1294638" y="0"/>
                  </a:lnTo>
                  <a:lnTo>
                    <a:pt x="0" y="0"/>
                  </a:lnTo>
                  <a:lnTo>
                    <a:pt x="0" y="25400"/>
                  </a:lnTo>
                  <a:lnTo>
                    <a:pt x="0" y="1986280"/>
                  </a:lnTo>
                  <a:lnTo>
                    <a:pt x="0" y="2011680"/>
                  </a:lnTo>
                  <a:lnTo>
                    <a:pt x="1320038" y="2011680"/>
                  </a:lnTo>
                  <a:lnTo>
                    <a:pt x="1320038" y="1986902"/>
                  </a:lnTo>
                  <a:lnTo>
                    <a:pt x="1320038" y="1986280"/>
                  </a:lnTo>
                  <a:lnTo>
                    <a:pt x="1320038" y="25400"/>
                  </a:lnTo>
                  <a:lnTo>
                    <a:pt x="1320038" y="25006"/>
                  </a:lnTo>
                  <a:lnTo>
                    <a:pt x="1320038" y="0"/>
                  </a:lnTo>
                  <a:close/>
                </a:path>
              </a:pathLst>
            </a:custGeom>
            <a:solidFill>
              <a:srgbClr val="1FE2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284479" y="1847589"/>
            <a:ext cx="1612900" cy="712470"/>
          </a:xfrm>
          <a:prstGeom prst="rect">
            <a:avLst/>
          </a:prstGeom>
        </p:spPr>
        <p:txBody>
          <a:bodyPr vert="horz" wrap="square" lIns="0" tIns="80010" rIns="0" bIns="0" rtlCol="0">
            <a:spAutoFit/>
          </a:bodyPr>
          <a:lstStyle/>
          <a:p>
            <a:pPr marL="12700" indent="156210">
              <a:lnSpc>
                <a:spcPct val="100000"/>
              </a:lnSpc>
              <a:spcBef>
                <a:spcPts val="630"/>
              </a:spcBef>
            </a:pPr>
            <a:r>
              <a:rPr sz="1400" b="1" spc="-175" dirty="0">
                <a:solidFill>
                  <a:srgbClr val="3F3F3F"/>
                </a:solidFill>
                <a:latin typeface="DejaVu Sans"/>
                <a:cs typeface="DejaVu Sans"/>
              </a:rPr>
              <a:t>Connections</a:t>
            </a:r>
            <a:r>
              <a:rPr sz="1400" spc="-4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b="1" spc="-200" dirty="0">
                <a:solidFill>
                  <a:srgbClr val="3F3F3F"/>
                </a:solidFill>
                <a:latin typeface="DejaVu Sans"/>
                <a:cs typeface="DejaVu Sans"/>
              </a:rPr>
              <a:t>Pane</a:t>
            </a:r>
            <a:endParaRPr sz="1400">
              <a:latin typeface="DejaVu Sans"/>
              <a:cs typeface="DejaVu Sans"/>
            </a:endParaRPr>
          </a:p>
          <a:p>
            <a:pPr marL="107950" marR="5080" indent="-95250">
              <a:lnSpc>
                <a:spcPts val="1300"/>
              </a:lnSpc>
              <a:spcBef>
                <a:spcPts val="620"/>
              </a:spcBef>
            </a:pP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View</a:t>
            </a:r>
            <a:r>
              <a:rPr sz="1200" spc="2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connections,</a:t>
            </a:r>
            <a:r>
              <a:rPr sz="1200" spc="3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spc="-10" dirty="0">
                <a:solidFill>
                  <a:srgbClr val="3F3F3F"/>
                </a:solidFill>
                <a:latin typeface="Nimbus Roman No9 L"/>
                <a:cs typeface="Nimbus Roman No9 L"/>
              </a:rPr>
              <a:t>sheets,</a:t>
            </a:r>
            <a:r>
              <a:rPr sz="1200" spc="-1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schemas,</a:t>
            </a:r>
            <a:r>
              <a:rPr sz="1200" spc="3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tables</a:t>
            </a:r>
            <a:r>
              <a:rPr sz="1200" spc="3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spc="-175" dirty="0">
                <a:solidFill>
                  <a:srgbClr val="3F3F3F"/>
                </a:solidFill>
                <a:latin typeface="Nimbus Roman No9 L"/>
                <a:cs typeface="Nimbus Roman No9 L"/>
              </a:rPr>
              <a:t>&amp;</a:t>
            </a:r>
            <a:r>
              <a:rPr sz="1200" spc="4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spc="-45" dirty="0">
                <a:solidFill>
                  <a:srgbClr val="3F3F3F"/>
                </a:solidFill>
                <a:latin typeface="Nimbus Roman No9 L"/>
                <a:cs typeface="Nimbus Roman No9 L"/>
              </a:rPr>
              <a:t>views</a:t>
            </a:r>
            <a:endParaRPr sz="1200">
              <a:latin typeface="Nimbus Roman No9 L"/>
              <a:cs typeface="Nimbus Roman No9 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0735309" y="2053078"/>
            <a:ext cx="1010285" cy="876935"/>
          </a:xfrm>
          <a:prstGeom prst="rect">
            <a:avLst/>
          </a:prstGeom>
        </p:spPr>
        <p:txBody>
          <a:bodyPr vert="horz" wrap="square" lIns="0" tIns="800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30"/>
              </a:spcBef>
            </a:pPr>
            <a:r>
              <a:rPr sz="1400" b="1" spc="-20" dirty="0">
                <a:solidFill>
                  <a:srgbClr val="3F3F3F"/>
                </a:solidFill>
                <a:latin typeface="DejaVu Sans"/>
                <a:cs typeface="DejaVu Sans"/>
              </a:rPr>
              <a:t>Filters</a:t>
            </a:r>
            <a:endParaRPr sz="1400" dirty="0">
              <a:latin typeface="DejaVu Sans"/>
              <a:cs typeface="DejaVu Sans"/>
            </a:endParaRPr>
          </a:p>
          <a:p>
            <a:pPr marL="12700" marR="5080">
              <a:lnSpc>
                <a:spcPts val="1300"/>
              </a:lnSpc>
              <a:spcBef>
                <a:spcPts val="620"/>
              </a:spcBef>
            </a:pPr>
            <a:r>
              <a:rPr sz="1200" i="1" spc="-10" dirty="0">
                <a:solidFill>
                  <a:srgbClr val="3F3F3F"/>
                </a:solidFill>
                <a:latin typeface="Nimbus Roman No9 L"/>
                <a:cs typeface="Nimbus Roman No9 L"/>
              </a:rPr>
              <a:t>Allow</a:t>
            </a:r>
            <a:r>
              <a:rPr sz="1200" spc="-2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you</a:t>
            </a:r>
            <a:r>
              <a:rPr sz="120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spc="-25" dirty="0">
                <a:solidFill>
                  <a:srgbClr val="3F3F3F"/>
                </a:solidFill>
                <a:latin typeface="Nimbus Roman No9 L"/>
                <a:cs typeface="Nimbus Roman No9 L"/>
              </a:rPr>
              <a:t>to</a:t>
            </a:r>
            <a:r>
              <a:rPr sz="1200" spc="-2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spc="-10" dirty="0">
                <a:solidFill>
                  <a:srgbClr val="3F3F3F"/>
                </a:solidFill>
                <a:latin typeface="Nimbus Roman No9 L"/>
                <a:cs typeface="Nimbus Roman No9 L"/>
              </a:rPr>
              <a:t>filter</a:t>
            </a:r>
            <a:r>
              <a:rPr sz="1200" spc="1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down</a:t>
            </a:r>
            <a:r>
              <a:rPr sz="1200" spc="2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spc="-50" dirty="0">
                <a:solidFill>
                  <a:srgbClr val="3F3F3F"/>
                </a:solidFill>
                <a:latin typeface="Nimbus Roman No9 L"/>
                <a:cs typeface="Nimbus Roman No9 L"/>
              </a:rPr>
              <a:t>your</a:t>
            </a:r>
            <a:r>
              <a:rPr sz="1200" spc="-5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data</a:t>
            </a:r>
            <a:r>
              <a:rPr sz="1200" spc="8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spc="-10" dirty="0">
                <a:solidFill>
                  <a:srgbClr val="3F3F3F"/>
                </a:solidFill>
                <a:latin typeface="Nimbus Roman No9 L"/>
                <a:cs typeface="Nimbus Roman No9 L"/>
              </a:rPr>
              <a:t>source</a:t>
            </a:r>
            <a:endParaRPr sz="1200" dirty="0">
              <a:latin typeface="Nimbus Roman No9 L"/>
              <a:cs typeface="Nimbus Roman No9 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005318" y="1089407"/>
            <a:ext cx="2783840" cy="403860"/>
          </a:xfrm>
          <a:prstGeom prst="rect">
            <a:avLst/>
          </a:prstGeom>
        </p:spPr>
        <p:txBody>
          <a:bodyPr vert="horz" wrap="square" lIns="0" tIns="33019" rIns="0" bIns="0" rtlCol="0">
            <a:spAutoFit/>
          </a:bodyPr>
          <a:lstStyle/>
          <a:p>
            <a:pPr marL="12700" marR="5080">
              <a:lnSpc>
                <a:spcPct val="90400"/>
              </a:lnSpc>
              <a:spcBef>
                <a:spcPts val="259"/>
              </a:spcBef>
            </a:pPr>
            <a:r>
              <a:rPr sz="1400" b="1" spc="-170" dirty="0">
                <a:solidFill>
                  <a:srgbClr val="3F3F3F"/>
                </a:solidFill>
                <a:latin typeface="DejaVu Sans"/>
                <a:cs typeface="DejaVu Sans"/>
              </a:rPr>
              <a:t>Connection</a:t>
            </a:r>
            <a:r>
              <a:rPr sz="1400" spc="-5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b="1" spc="-220" dirty="0">
                <a:solidFill>
                  <a:srgbClr val="3F3F3F"/>
                </a:solidFill>
                <a:latin typeface="DejaVu Sans"/>
                <a:cs typeface="DejaVu Sans"/>
              </a:rPr>
              <a:t>Type</a:t>
            </a:r>
            <a:r>
              <a:rPr sz="1400" spc="-6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spc="-50" dirty="0">
                <a:solidFill>
                  <a:srgbClr val="3F3F3F"/>
                </a:solidFill>
                <a:latin typeface="Nimbus Roman No9 L"/>
                <a:cs typeface="Nimbus Roman No9 L"/>
              </a:rPr>
              <a:t>(Live</a:t>
            </a:r>
            <a:r>
              <a:rPr sz="1200" spc="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vs.</a:t>
            </a:r>
            <a:r>
              <a:rPr sz="1200" spc="-1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extract)</a:t>
            </a:r>
            <a:r>
              <a:rPr sz="1200" spc="3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spc="-65" dirty="0">
                <a:solidFill>
                  <a:srgbClr val="3F3F3F"/>
                </a:solidFill>
                <a:latin typeface="Nimbus Roman No9 L"/>
                <a:cs typeface="Nimbus Roman No9 L"/>
              </a:rPr>
              <a:t>Note:</a:t>
            </a:r>
            <a:r>
              <a:rPr sz="1200" spc="-6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Extract</a:t>
            </a:r>
            <a:r>
              <a:rPr sz="1200" spc="-3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only</a:t>
            </a:r>
            <a:r>
              <a:rPr sz="1200" spc="-5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in</a:t>
            </a:r>
            <a:r>
              <a:rPr sz="1200" spc="-5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Tableau</a:t>
            </a:r>
            <a:r>
              <a:rPr sz="1200" spc="-5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spc="-30" dirty="0">
                <a:solidFill>
                  <a:srgbClr val="3F3F3F"/>
                </a:solidFill>
                <a:latin typeface="Nimbus Roman No9 L"/>
                <a:cs typeface="Nimbus Roman No9 L"/>
              </a:rPr>
              <a:t>Public</a:t>
            </a:r>
            <a:r>
              <a:rPr sz="1200" spc="-4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spc="-25" dirty="0">
                <a:solidFill>
                  <a:srgbClr val="3F3F3F"/>
                </a:solidFill>
                <a:latin typeface="Nimbus Roman No9 L"/>
                <a:cs typeface="Nimbus Roman No9 L"/>
              </a:rPr>
              <a:t>App</a:t>
            </a:r>
            <a:endParaRPr sz="1200">
              <a:latin typeface="Nimbus Roman No9 L"/>
              <a:cs typeface="Nimbus Roman No9 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214365" y="1074926"/>
            <a:ext cx="2130425" cy="403860"/>
          </a:xfrm>
          <a:prstGeom prst="rect">
            <a:avLst/>
          </a:prstGeom>
        </p:spPr>
        <p:txBody>
          <a:bodyPr vert="horz" wrap="square" lIns="0" tIns="33019" rIns="0" bIns="0" rtlCol="0">
            <a:spAutoFit/>
          </a:bodyPr>
          <a:lstStyle/>
          <a:p>
            <a:pPr marL="12700" marR="5080">
              <a:lnSpc>
                <a:spcPct val="90400"/>
              </a:lnSpc>
              <a:spcBef>
                <a:spcPts val="259"/>
              </a:spcBef>
            </a:pPr>
            <a:r>
              <a:rPr sz="1400" b="1" spc="-200" dirty="0">
                <a:solidFill>
                  <a:srgbClr val="3F3F3F"/>
                </a:solidFill>
                <a:latin typeface="DejaVu Sans"/>
                <a:cs typeface="DejaVu Sans"/>
              </a:rPr>
              <a:t>Canvas</a:t>
            </a:r>
            <a:r>
              <a:rPr sz="1400" spc="6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spc="-25" dirty="0">
                <a:solidFill>
                  <a:srgbClr val="3F3F3F"/>
                </a:solidFill>
                <a:latin typeface="Nimbus Roman No9 L"/>
                <a:cs typeface="Nimbus Roman No9 L"/>
              </a:rPr>
              <a:t>Visually</a:t>
            </a:r>
            <a:r>
              <a:rPr sz="1200" spc="2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represents</a:t>
            </a:r>
            <a:r>
              <a:rPr sz="1200" spc="3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spc="-70" dirty="0">
                <a:solidFill>
                  <a:srgbClr val="3F3F3F"/>
                </a:solidFill>
                <a:latin typeface="Nimbus Roman No9 L"/>
                <a:cs typeface="Nimbus Roman No9 L"/>
              </a:rPr>
              <a:t>joins</a:t>
            </a:r>
            <a:r>
              <a:rPr sz="1200" spc="-7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or</a:t>
            </a:r>
            <a:r>
              <a:rPr sz="1200" spc="-2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unions</a:t>
            </a:r>
            <a:r>
              <a:rPr sz="1200" spc="-1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applied</a:t>
            </a:r>
            <a:r>
              <a:rPr sz="1200" spc="-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to</a:t>
            </a:r>
            <a:r>
              <a:rPr sz="1200" spc="-2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source</a:t>
            </a:r>
            <a:r>
              <a:rPr sz="1200" spc="-1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spc="-20" dirty="0">
                <a:solidFill>
                  <a:srgbClr val="3F3F3F"/>
                </a:solidFill>
                <a:latin typeface="Nimbus Roman No9 L"/>
                <a:cs typeface="Nimbus Roman No9 L"/>
              </a:rPr>
              <a:t>data</a:t>
            </a:r>
            <a:endParaRPr sz="1200">
              <a:latin typeface="Nimbus Roman No9 L"/>
              <a:cs typeface="Nimbus Roman No9 L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3385565" y="3418344"/>
            <a:ext cx="7202805" cy="2349500"/>
            <a:chOff x="3385565" y="3418344"/>
            <a:chExt cx="7202805" cy="2349500"/>
          </a:xfrm>
        </p:grpSpPr>
        <p:pic>
          <p:nvPicPr>
            <p:cNvPr id="20" name="object 2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385565" y="3418344"/>
              <a:ext cx="7202424" cy="2349246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3419728" y="3451872"/>
              <a:ext cx="7105650" cy="2252980"/>
            </a:xfrm>
            <a:custGeom>
              <a:avLst/>
              <a:gdLst/>
              <a:ahLst/>
              <a:cxnLst/>
              <a:rect l="l" t="t" r="r" b="b"/>
              <a:pathLst>
                <a:path w="7105650" h="2252979">
                  <a:moveTo>
                    <a:pt x="7105142" y="26022"/>
                  </a:moveTo>
                  <a:lnTo>
                    <a:pt x="7079742" y="26022"/>
                  </a:lnTo>
                  <a:lnTo>
                    <a:pt x="7079742" y="2227186"/>
                  </a:lnTo>
                  <a:lnTo>
                    <a:pt x="7105142" y="2227186"/>
                  </a:lnTo>
                  <a:lnTo>
                    <a:pt x="7105142" y="26022"/>
                  </a:lnTo>
                  <a:close/>
                </a:path>
                <a:path w="7105650" h="2252979">
                  <a:moveTo>
                    <a:pt x="7105142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0" y="2227580"/>
                  </a:lnTo>
                  <a:lnTo>
                    <a:pt x="0" y="2252980"/>
                  </a:lnTo>
                  <a:lnTo>
                    <a:pt x="7105142" y="2252980"/>
                  </a:lnTo>
                  <a:lnTo>
                    <a:pt x="7105142" y="2227580"/>
                  </a:lnTo>
                  <a:lnTo>
                    <a:pt x="25400" y="2227580"/>
                  </a:lnTo>
                  <a:lnTo>
                    <a:pt x="25400" y="25400"/>
                  </a:lnTo>
                  <a:lnTo>
                    <a:pt x="7105142" y="25400"/>
                  </a:lnTo>
                  <a:lnTo>
                    <a:pt x="7105142" y="0"/>
                  </a:lnTo>
                  <a:close/>
                </a:path>
              </a:pathLst>
            </a:custGeom>
            <a:solidFill>
              <a:srgbClr val="1FE2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10743945" y="4509765"/>
            <a:ext cx="1179195" cy="1041400"/>
          </a:xfrm>
          <a:prstGeom prst="rect">
            <a:avLst/>
          </a:prstGeom>
        </p:spPr>
        <p:txBody>
          <a:bodyPr vert="horz" wrap="square" lIns="0" tIns="800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30"/>
              </a:spcBef>
            </a:pPr>
            <a:r>
              <a:rPr sz="1400" b="1" spc="-185" dirty="0">
                <a:solidFill>
                  <a:srgbClr val="3F3F3F"/>
                </a:solidFill>
                <a:latin typeface="DejaVu Sans"/>
                <a:cs typeface="DejaVu Sans"/>
              </a:rPr>
              <a:t>Data</a:t>
            </a:r>
            <a:r>
              <a:rPr sz="1400" spc="-4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b="1" spc="-20" dirty="0">
                <a:solidFill>
                  <a:srgbClr val="3F3F3F"/>
                </a:solidFill>
                <a:latin typeface="DejaVu Sans"/>
                <a:cs typeface="DejaVu Sans"/>
              </a:rPr>
              <a:t>Grid</a:t>
            </a:r>
            <a:endParaRPr sz="1400" dirty="0">
              <a:latin typeface="DejaVu Sans"/>
              <a:cs typeface="DejaVu Sans"/>
            </a:endParaRPr>
          </a:p>
          <a:p>
            <a:pPr marL="12700" marR="5080">
              <a:lnSpc>
                <a:spcPts val="1300"/>
              </a:lnSpc>
              <a:spcBef>
                <a:spcPts val="620"/>
              </a:spcBef>
            </a:pPr>
            <a:r>
              <a:rPr sz="1200" i="1" spc="-10" dirty="0">
                <a:solidFill>
                  <a:srgbClr val="3F3F3F"/>
                </a:solidFill>
                <a:latin typeface="Nimbus Roman No9 L"/>
                <a:cs typeface="Nimbus Roman No9 L"/>
              </a:rPr>
              <a:t>Displays</a:t>
            </a:r>
            <a:r>
              <a:rPr sz="1200" spc="-4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a</a:t>
            </a:r>
            <a:r>
              <a:rPr sz="1200" spc="-4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spc="-30" dirty="0">
                <a:solidFill>
                  <a:srgbClr val="3F3F3F"/>
                </a:solidFill>
                <a:latin typeface="Nimbus Roman No9 L"/>
                <a:cs typeface="Nimbus Roman No9 L"/>
              </a:rPr>
              <a:t>preview</a:t>
            </a:r>
            <a:r>
              <a:rPr sz="1200" spc="-3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of</a:t>
            </a:r>
            <a:r>
              <a:rPr sz="1200" spc="5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the</a:t>
            </a:r>
            <a:r>
              <a:rPr sz="1200" spc="4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rows</a:t>
            </a:r>
            <a:r>
              <a:rPr sz="1200" spc="5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spc="-25" dirty="0">
                <a:solidFill>
                  <a:srgbClr val="3F3F3F"/>
                </a:solidFill>
                <a:latin typeface="Nimbus Roman No9 L"/>
                <a:cs typeface="Nimbus Roman No9 L"/>
              </a:rPr>
              <a:t>and</a:t>
            </a:r>
            <a:r>
              <a:rPr sz="1200" spc="-2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columns</a:t>
            </a:r>
            <a:r>
              <a:rPr sz="1200" spc="-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in</a:t>
            </a:r>
            <a:r>
              <a:rPr sz="1200" spc="-2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spc="-20" dirty="0">
                <a:solidFill>
                  <a:srgbClr val="3F3F3F"/>
                </a:solidFill>
                <a:latin typeface="Nimbus Roman No9 L"/>
                <a:cs typeface="Nimbus Roman No9 L"/>
              </a:rPr>
              <a:t>your</a:t>
            </a:r>
            <a:r>
              <a:rPr sz="1200" spc="-2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source</a:t>
            </a:r>
            <a:r>
              <a:rPr sz="1200" spc="1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spc="-20" dirty="0">
                <a:solidFill>
                  <a:srgbClr val="3F3F3F"/>
                </a:solidFill>
                <a:latin typeface="Nimbus Roman No9 L"/>
                <a:cs typeface="Nimbus Roman No9 L"/>
              </a:rPr>
              <a:t>data</a:t>
            </a:r>
            <a:endParaRPr sz="1200" dirty="0">
              <a:latin typeface="Nimbus Roman No9 L"/>
              <a:cs typeface="Nimbus Roman No9 L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4565141" y="4381487"/>
            <a:ext cx="2353310" cy="2068195"/>
            <a:chOff x="4565141" y="4381487"/>
            <a:chExt cx="2353310" cy="2068195"/>
          </a:xfrm>
        </p:grpSpPr>
        <p:pic>
          <p:nvPicPr>
            <p:cNvPr id="24" name="object 2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597145" y="4396003"/>
              <a:ext cx="2306574" cy="2042922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622291" y="4421123"/>
              <a:ext cx="2209799" cy="1946147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565141" y="4381487"/>
              <a:ext cx="2353055" cy="2068068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4599305" y="4415802"/>
              <a:ext cx="2256155" cy="1971039"/>
            </a:xfrm>
            <a:custGeom>
              <a:avLst/>
              <a:gdLst/>
              <a:ahLst/>
              <a:cxnLst/>
              <a:rect l="l" t="t" r="r" b="b"/>
              <a:pathLst>
                <a:path w="2256154" h="1971039">
                  <a:moveTo>
                    <a:pt x="2255774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0" y="1945640"/>
                  </a:lnTo>
                  <a:lnTo>
                    <a:pt x="0" y="1971040"/>
                  </a:lnTo>
                  <a:lnTo>
                    <a:pt x="2255774" y="1971040"/>
                  </a:lnTo>
                  <a:lnTo>
                    <a:pt x="2255774" y="1945640"/>
                  </a:lnTo>
                  <a:lnTo>
                    <a:pt x="25400" y="1945640"/>
                  </a:lnTo>
                  <a:lnTo>
                    <a:pt x="25400" y="25400"/>
                  </a:lnTo>
                  <a:lnTo>
                    <a:pt x="2230374" y="25400"/>
                  </a:lnTo>
                  <a:lnTo>
                    <a:pt x="2230374" y="1945246"/>
                  </a:lnTo>
                  <a:lnTo>
                    <a:pt x="2255774" y="1945246"/>
                  </a:lnTo>
                  <a:lnTo>
                    <a:pt x="2255774" y="25400"/>
                  </a:lnTo>
                  <a:lnTo>
                    <a:pt x="2255774" y="25260"/>
                  </a:lnTo>
                  <a:lnTo>
                    <a:pt x="2255774" y="0"/>
                  </a:lnTo>
                  <a:close/>
                </a:path>
              </a:pathLst>
            </a:custGeom>
            <a:solidFill>
              <a:srgbClr val="1FE2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7235443" y="6083553"/>
            <a:ext cx="2636520" cy="4038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1610"/>
              </a:lnSpc>
              <a:spcBef>
                <a:spcPts val="95"/>
              </a:spcBef>
            </a:pPr>
            <a:r>
              <a:rPr sz="1400" b="1" spc="-180" dirty="0">
                <a:solidFill>
                  <a:srgbClr val="3F3F3F"/>
                </a:solidFill>
                <a:latin typeface="DejaVu Sans"/>
                <a:cs typeface="DejaVu Sans"/>
              </a:rPr>
              <a:t>Metadata</a:t>
            </a:r>
            <a:r>
              <a:rPr sz="1400" spc="-6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b="1" spc="-155" dirty="0">
                <a:solidFill>
                  <a:srgbClr val="3F3F3F"/>
                </a:solidFill>
                <a:latin typeface="DejaVu Sans"/>
                <a:cs typeface="DejaVu Sans"/>
              </a:rPr>
              <a:t>Grid</a:t>
            </a:r>
            <a:r>
              <a:rPr sz="1400" spc="-6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spc="-10" dirty="0">
                <a:solidFill>
                  <a:srgbClr val="3F3F3F"/>
                </a:solidFill>
                <a:latin typeface="Nimbus Roman No9 L"/>
                <a:cs typeface="Nimbus Roman No9 L"/>
              </a:rPr>
              <a:t>Provides</a:t>
            </a:r>
            <a:r>
              <a:rPr sz="1200" spc="-7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basic</a:t>
            </a:r>
            <a:r>
              <a:rPr sz="1200" spc="-3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spc="-20" dirty="0">
                <a:solidFill>
                  <a:srgbClr val="3F3F3F"/>
                </a:solidFill>
                <a:latin typeface="Nimbus Roman No9 L"/>
                <a:cs typeface="Nimbus Roman No9 L"/>
              </a:rPr>
              <a:t>data</a:t>
            </a:r>
            <a:endParaRPr sz="1200">
              <a:latin typeface="Nimbus Roman No9 L"/>
              <a:cs typeface="Nimbus Roman No9 L"/>
            </a:endParaRPr>
          </a:p>
          <a:p>
            <a:pPr marL="12700">
              <a:lnSpc>
                <a:spcPts val="1370"/>
              </a:lnSpc>
            </a:pP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source</a:t>
            </a:r>
            <a:r>
              <a:rPr sz="1200" spc="3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attributes</a:t>
            </a:r>
            <a:r>
              <a:rPr sz="1200" spc="3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spc="-25" dirty="0">
                <a:solidFill>
                  <a:srgbClr val="3F3F3F"/>
                </a:solidFill>
                <a:latin typeface="Nimbus Roman No9 L"/>
                <a:cs typeface="Nimbus Roman No9 L"/>
              </a:rPr>
              <a:t>(field</a:t>
            </a:r>
            <a:r>
              <a:rPr sz="1200" spc="2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names,</a:t>
            </a:r>
            <a:r>
              <a:rPr sz="1200" spc="2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tables,</a:t>
            </a:r>
            <a:r>
              <a:rPr sz="1200" spc="1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spc="-55" dirty="0">
                <a:solidFill>
                  <a:srgbClr val="3F3F3F"/>
                </a:solidFill>
                <a:latin typeface="Nimbus Roman No9 L"/>
                <a:cs typeface="Nimbus Roman No9 L"/>
              </a:rPr>
              <a:t>etc.)</a:t>
            </a:r>
            <a:endParaRPr sz="1200">
              <a:latin typeface="Nimbus Roman No9 L"/>
              <a:cs typeface="Nimbus Roman No9 L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1600581" y="1490090"/>
            <a:ext cx="9408160" cy="4563110"/>
            <a:chOff x="1600581" y="1490090"/>
            <a:chExt cx="9408160" cy="4563110"/>
          </a:xfrm>
        </p:grpSpPr>
        <p:sp>
          <p:nvSpPr>
            <p:cNvPr id="30" name="object 30"/>
            <p:cNvSpPr/>
            <p:nvPr/>
          </p:nvSpPr>
          <p:spPr>
            <a:xfrm>
              <a:off x="1600581" y="1503044"/>
              <a:ext cx="4144645" cy="3495040"/>
            </a:xfrm>
            <a:custGeom>
              <a:avLst/>
              <a:gdLst/>
              <a:ahLst/>
              <a:cxnLst/>
              <a:rect l="l" t="t" r="r" b="b"/>
              <a:pathLst>
                <a:path w="4144645" h="3495040">
                  <a:moveTo>
                    <a:pt x="457581" y="1352804"/>
                  </a:moveTo>
                  <a:lnTo>
                    <a:pt x="417195" y="1351534"/>
                  </a:lnTo>
                  <a:lnTo>
                    <a:pt x="377317" y="1349756"/>
                  </a:lnTo>
                  <a:lnTo>
                    <a:pt x="377571" y="1349756"/>
                  </a:lnTo>
                  <a:lnTo>
                    <a:pt x="340194" y="1347216"/>
                  </a:lnTo>
                  <a:lnTo>
                    <a:pt x="338328" y="1347089"/>
                  </a:lnTo>
                  <a:lnTo>
                    <a:pt x="338836" y="1347216"/>
                  </a:lnTo>
                  <a:lnTo>
                    <a:pt x="300609" y="1343025"/>
                  </a:lnTo>
                  <a:lnTo>
                    <a:pt x="301117" y="1343025"/>
                  </a:lnTo>
                  <a:lnTo>
                    <a:pt x="283413" y="1340358"/>
                  </a:lnTo>
                  <a:lnTo>
                    <a:pt x="282575" y="1340231"/>
                  </a:lnTo>
                  <a:lnTo>
                    <a:pt x="282956" y="1340358"/>
                  </a:lnTo>
                  <a:lnTo>
                    <a:pt x="264922" y="1337056"/>
                  </a:lnTo>
                  <a:lnTo>
                    <a:pt x="265303" y="1337056"/>
                  </a:lnTo>
                  <a:lnTo>
                    <a:pt x="247815" y="1333284"/>
                  </a:lnTo>
                  <a:lnTo>
                    <a:pt x="231013" y="1328801"/>
                  </a:lnTo>
                  <a:lnTo>
                    <a:pt x="231648" y="1328928"/>
                  </a:lnTo>
                  <a:lnTo>
                    <a:pt x="231241" y="1328801"/>
                  </a:lnTo>
                  <a:lnTo>
                    <a:pt x="215798" y="1323848"/>
                  </a:lnTo>
                  <a:lnTo>
                    <a:pt x="215011" y="1323594"/>
                  </a:lnTo>
                  <a:lnTo>
                    <a:pt x="215646" y="1323848"/>
                  </a:lnTo>
                  <a:lnTo>
                    <a:pt x="199644" y="1317752"/>
                  </a:lnTo>
                  <a:lnTo>
                    <a:pt x="200406" y="1318006"/>
                  </a:lnTo>
                  <a:lnTo>
                    <a:pt x="199834" y="1317752"/>
                  </a:lnTo>
                  <a:lnTo>
                    <a:pt x="185394" y="1311186"/>
                  </a:lnTo>
                  <a:lnTo>
                    <a:pt x="172135" y="1304036"/>
                  </a:lnTo>
                  <a:lnTo>
                    <a:pt x="171196" y="1303528"/>
                  </a:lnTo>
                  <a:lnTo>
                    <a:pt x="171958" y="1304036"/>
                  </a:lnTo>
                  <a:lnTo>
                    <a:pt x="158902" y="1295654"/>
                  </a:lnTo>
                  <a:lnTo>
                    <a:pt x="158115" y="1295146"/>
                  </a:lnTo>
                  <a:lnTo>
                    <a:pt x="158750" y="1295654"/>
                  </a:lnTo>
                  <a:lnTo>
                    <a:pt x="145796" y="1286065"/>
                  </a:lnTo>
                  <a:lnTo>
                    <a:pt x="134200" y="1276350"/>
                  </a:lnTo>
                  <a:lnTo>
                    <a:pt x="133604" y="1275842"/>
                  </a:lnTo>
                  <a:lnTo>
                    <a:pt x="134112" y="1276350"/>
                  </a:lnTo>
                  <a:lnTo>
                    <a:pt x="122440" y="1265288"/>
                  </a:lnTo>
                  <a:lnTo>
                    <a:pt x="111721" y="1253998"/>
                  </a:lnTo>
                  <a:lnTo>
                    <a:pt x="111252" y="1253490"/>
                  </a:lnTo>
                  <a:lnTo>
                    <a:pt x="111633" y="1253998"/>
                  </a:lnTo>
                  <a:lnTo>
                    <a:pt x="101155" y="1241679"/>
                  </a:lnTo>
                  <a:lnTo>
                    <a:pt x="100838" y="1241298"/>
                  </a:lnTo>
                  <a:lnTo>
                    <a:pt x="101092" y="1241679"/>
                  </a:lnTo>
                  <a:lnTo>
                    <a:pt x="90970" y="1228725"/>
                  </a:lnTo>
                  <a:lnTo>
                    <a:pt x="90678" y="1228344"/>
                  </a:lnTo>
                  <a:lnTo>
                    <a:pt x="90932" y="1228725"/>
                  </a:lnTo>
                  <a:lnTo>
                    <a:pt x="81102" y="1214983"/>
                  </a:lnTo>
                  <a:lnTo>
                    <a:pt x="62522" y="1186421"/>
                  </a:lnTo>
                  <a:lnTo>
                    <a:pt x="54229" y="1171841"/>
                  </a:lnTo>
                  <a:lnTo>
                    <a:pt x="47434" y="1159865"/>
                  </a:lnTo>
                  <a:lnTo>
                    <a:pt x="69469" y="1148080"/>
                  </a:lnTo>
                  <a:lnTo>
                    <a:pt x="0" y="1098804"/>
                  </a:lnTo>
                  <a:lnTo>
                    <a:pt x="2286" y="1184021"/>
                  </a:lnTo>
                  <a:lnTo>
                    <a:pt x="25057" y="1171841"/>
                  </a:lnTo>
                  <a:lnTo>
                    <a:pt x="40894" y="1199769"/>
                  </a:lnTo>
                  <a:lnTo>
                    <a:pt x="70485" y="1243838"/>
                  </a:lnTo>
                  <a:lnTo>
                    <a:pt x="104521" y="1283208"/>
                  </a:lnTo>
                  <a:lnTo>
                    <a:pt x="144018" y="1316355"/>
                  </a:lnTo>
                  <a:lnTo>
                    <a:pt x="190246" y="1341374"/>
                  </a:lnTo>
                  <a:lnTo>
                    <a:pt x="241935" y="1357884"/>
                  </a:lnTo>
                  <a:lnTo>
                    <a:pt x="297688" y="1368171"/>
                  </a:lnTo>
                  <a:lnTo>
                    <a:pt x="336296" y="1372489"/>
                  </a:lnTo>
                  <a:lnTo>
                    <a:pt x="376047" y="1375156"/>
                  </a:lnTo>
                  <a:lnTo>
                    <a:pt x="416306" y="1376934"/>
                  </a:lnTo>
                  <a:lnTo>
                    <a:pt x="456819" y="1378204"/>
                  </a:lnTo>
                  <a:lnTo>
                    <a:pt x="457581" y="1352804"/>
                  </a:lnTo>
                  <a:close/>
                </a:path>
                <a:path w="4144645" h="3495040">
                  <a:moveTo>
                    <a:pt x="2034540" y="1954784"/>
                  </a:moveTo>
                  <a:lnTo>
                    <a:pt x="2028825" y="1897888"/>
                  </a:lnTo>
                  <a:lnTo>
                    <a:pt x="2009775" y="1899920"/>
                  </a:lnTo>
                  <a:lnTo>
                    <a:pt x="2015617" y="1956689"/>
                  </a:lnTo>
                  <a:lnTo>
                    <a:pt x="2034540" y="1954784"/>
                  </a:lnTo>
                  <a:close/>
                </a:path>
                <a:path w="4144645" h="3495040">
                  <a:moveTo>
                    <a:pt x="2042414" y="2030603"/>
                  </a:moveTo>
                  <a:lnTo>
                    <a:pt x="2038477" y="1993138"/>
                  </a:lnTo>
                  <a:lnTo>
                    <a:pt x="2036572" y="1973707"/>
                  </a:lnTo>
                  <a:lnTo>
                    <a:pt x="2017522" y="1975739"/>
                  </a:lnTo>
                  <a:lnTo>
                    <a:pt x="2023491" y="2032508"/>
                  </a:lnTo>
                  <a:lnTo>
                    <a:pt x="2042414" y="2030603"/>
                  </a:lnTo>
                  <a:close/>
                </a:path>
                <a:path w="4144645" h="3495040">
                  <a:moveTo>
                    <a:pt x="2050415" y="2106295"/>
                  </a:moveTo>
                  <a:lnTo>
                    <a:pt x="2048395" y="2087880"/>
                  </a:lnTo>
                  <a:lnTo>
                    <a:pt x="2044446" y="2049526"/>
                  </a:lnTo>
                  <a:lnTo>
                    <a:pt x="2025396" y="2051431"/>
                  </a:lnTo>
                  <a:lnTo>
                    <a:pt x="2029460" y="2089785"/>
                  </a:lnTo>
                  <a:lnTo>
                    <a:pt x="2031492" y="2108327"/>
                  </a:lnTo>
                  <a:lnTo>
                    <a:pt x="2050415" y="2106295"/>
                  </a:lnTo>
                  <a:close/>
                </a:path>
                <a:path w="4144645" h="3495040">
                  <a:moveTo>
                    <a:pt x="2058543" y="2181860"/>
                  </a:moveTo>
                  <a:lnTo>
                    <a:pt x="2052447" y="2125218"/>
                  </a:lnTo>
                  <a:lnTo>
                    <a:pt x="2033524" y="2127250"/>
                  </a:lnTo>
                  <a:lnTo>
                    <a:pt x="2039620" y="2183892"/>
                  </a:lnTo>
                  <a:lnTo>
                    <a:pt x="2039620" y="2184146"/>
                  </a:lnTo>
                  <a:lnTo>
                    <a:pt x="2058543" y="2181987"/>
                  </a:lnTo>
                  <a:lnTo>
                    <a:pt x="2058543" y="2181860"/>
                  </a:lnTo>
                  <a:close/>
                </a:path>
                <a:path w="4144645" h="3495040">
                  <a:moveTo>
                    <a:pt x="2067306" y="2257679"/>
                  </a:moveTo>
                  <a:lnTo>
                    <a:pt x="2060829" y="2200910"/>
                  </a:lnTo>
                  <a:lnTo>
                    <a:pt x="2041906" y="2203069"/>
                  </a:lnTo>
                  <a:lnTo>
                    <a:pt x="2048383" y="2259838"/>
                  </a:lnTo>
                  <a:lnTo>
                    <a:pt x="2067306" y="2257679"/>
                  </a:lnTo>
                  <a:close/>
                </a:path>
                <a:path w="4144645" h="3495040">
                  <a:moveTo>
                    <a:pt x="2076323" y="2333244"/>
                  </a:moveTo>
                  <a:lnTo>
                    <a:pt x="2069465" y="2276602"/>
                  </a:lnTo>
                  <a:lnTo>
                    <a:pt x="2050542" y="2278888"/>
                  </a:lnTo>
                  <a:lnTo>
                    <a:pt x="2057527" y="2335657"/>
                  </a:lnTo>
                  <a:lnTo>
                    <a:pt x="2076323" y="2333244"/>
                  </a:lnTo>
                  <a:close/>
                </a:path>
                <a:path w="4144645" h="3495040">
                  <a:moveTo>
                    <a:pt x="2085975" y="2408809"/>
                  </a:moveTo>
                  <a:lnTo>
                    <a:pt x="2080387" y="2366137"/>
                  </a:lnTo>
                  <a:lnTo>
                    <a:pt x="2078736" y="2352167"/>
                  </a:lnTo>
                  <a:lnTo>
                    <a:pt x="2059813" y="2354453"/>
                  </a:lnTo>
                  <a:lnTo>
                    <a:pt x="2061464" y="2368550"/>
                  </a:lnTo>
                  <a:lnTo>
                    <a:pt x="2067179" y="2411222"/>
                  </a:lnTo>
                  <a:lnTo>
                    <a:pt x="2085975" y="2408809"/>
                  </a:lnTo>
                  <a:close/>
                </a:path>
                <a:path w="4144645" h="3495040">
                  <a:moveTo>
                    <a:pt x="2096389" y="2484247"/>
                  </a:moveTo>
                  <a:lnTo>
                    <a:pt x="2092198" y="2455672"/>
                  </a:lnTo>
                  <a:lnTo>
                    <a:pt x="2092325" y="2455672"/>
                  </a:lnTo>
                  <a:lnTo>
                    <a:pt x="2088515" y="2427605"/>
                  </a:lnTo>
                  <a:lnTo>
                    <a:pt x="2069719" y="2430145"/>
                  </a:lnTo>
                  <a:lnTo>
                    <a:pt x="2073402" y="2458212"/>
                  </a:lnTo>
                  <a:lnTo>
                    <a:pt x="2077466" y="2486914"/>
                  </a:lnTo>
                  <a:lnTo>
                    <a:pt x="2096389" y="2484247"/>
                  </a:lnTo>
                  <a:close/>
                </a:path>
                <a:path w="4144645" h="3495040">
                  <a:moveTo>
                    <a:pt x="2107565" y="2559431"/>
                  </a:moveTo>
                  <a:lnTo>
                    <a:pt x="2105025" y="2543048"/>
                  </a:lnTo>
                  <a:lnTo>
                    <a:pt x="2099056" y="2503043"/>
                  </a:lnTo>
                  <a:lnTo>
                    <a:pt x="2080133" y="2505837"/>
                  </a:lnTo>
                  <a:lnTo>
                    <a:pt x="2086229" y="2545969"/>
                  </a:lnTo>
                  <a:lnTo>
                    <a:pt x="2088769" y="2562352"/>
                  </a:lnTo>
                  <a:lnTo>
                    <a:pt x="2107565" y="2559431"/>
                  </a:lnTo>
                  <a:close/>
                </a:path>
                <a:path w="4144645" h="3495040">
                  <a:moveTo>
                    <a:pt x="2119884" y="2634361"/>
                  </a:moveTo>
                  <a:lnTo>
                    <a:pt x="2118753" y="2628011"/>
                  </a:lnTo>
                  <a:lnTo>
                    <a:pt x="2111756" y="2585847"/>
                  </a:lnTo>
                  <a:lnTo>
                    <a:pt x="2110613" y="2578227"/>
                  </a:lnTo>
                  <a:lnTo>
                    <a:pt x="2091690" y="2581148"/>
                  </a:lnTo>
                  <a:lnTo>
                    <a:pt x="2092960" y="2588895"/>
                  </a:lnTo>
                  <a:lnTo>
                    <a:pt x="2100072" y="2631186"/>
                  </a:lnTo>
                  <a:lnTo>
                    <a:pt x="2101215" y="2637790"/>
                  </a:lnTo>
                  <a:lnTo>
                    <a:pt x="2119884" y="2634361"/>
                  </a:lnTo>
                  <a:close/>
                </a:path>
                <a:path w="4144645" h="3495040">
                  <a:moveTo>
                    <a:pt x="2133600" y="2709291"/>
                  </a:moveTo>
                  <a:lnTo>
                    <a:pt x="2126119" y="2669286"/>
                  </a:lnTo>
                  <a:lnTo>
                    <a:pt x="2123313" y="2653157"/>
                  </a:lnTo>
                  <a:lnTo>
                    <a:pt x="2104517" y="2656459"/>
                  </a:lnTo>
                  <a:lnTo>
                    <a:pt x="2107311" y="2672588"/>
                  </a:lnTo>
                  <a:lnTo>
                    <a:pt x="2114931" y="2712847"/>
                  </a:lnTo>
                  <a:lnTo>
                    <a:pt x="2133600" y="2709291"/>
                  </a:lnTo>
                  <a:close/>
                </a:path>
                <a:path w="4144645" h="3495040">
                  <a:moveTo>
                    <a:pt x="2148840" y="2783713"/>
                  </a:moveTo>
                  <a:lnTo>
                    <a:pt x="2141626" y="2749677"/>
                  </a:lnTo>
                  <a:lnTo>
                    <a:pt x="2141601" y="2749550"/>
                  </a:lnTo>
                  <a:lnTo>
                    <a:pt x="2141601" y="2749677"/>
                  </a:lnTo>
                  <a:lnTo>
                    <a:pt x="2137283" y="2727833"/>
                  </a:lnTo>
                  <a:lnTo>
                    <a:pt x="2118614" y="2731516"/>
                  </a:lnTo>
                  <a:lnTo>
                    <a:pt x="2122932" y="2753360"/>
                  </a:lnTo>
                  <a:lnTo>
                    <a:pt x="2130171" y="2787650"/>
                  </a:lnTo>
                  <a:lnTo>
                    <a:pt x="2148840" y="2783713"/>
                  </a:lnTo>
                  <a:close/>
                </a:path>
                <a:path w="4144645" h="3495040">
                  <a:moveTo>
                    <a:pt x="2166112" y="2857627"/>
                  </a:moveTo>
                  <a:lnTo>
                    <a:pt x="2158517" y="2826385"/>
                  </a:lnTo>
                  <a:lnTo>
                    <a:pt x="2158492" y="2826258"/>
                  </a:lnTo>
                  <a:lnTo>
                    <a:pt x="2158492" y="2826385"/>
                  </a:lnTo>
                  <a:lnTo>
                    <a:pt x="2153031" y="2802128"/>
                  </a:lnTo>
                  <a:lnTo>
                    <a:pt x="2134362" y="2806446"/>
                  </a:lnTo>
                  <a:lnTo>
                    <a:pt x="2139950" y="2830703"/>
                  </a:lnTo>
                  <a:lnTo>
                    <a:pt x="2147570" y="2862199"/>
                  </a:lnTo>
                  <a:lnTo>
                    <a:pt x="2166112" y="2857627"/>
                  </a:lnTo>
                  <a:close/>
                </a:path>
                <a:path w="4144645" h="3495040">
                  <a:moveTo>
                    <a:pt x="2185797" y="2930906"/>
                  </a:moveTo>
                  <a:lnTo>
                    <a:pt x="2176932" y="2899410"/>
                  </a:lnTo>
                  <a:lnTo>
                    <a:pt x="2176907" y="2899283"/>
                  </a:lnTo>
                  <a:lnTo>
                    <a:pt x="2176907" y="2899410"/>
                  </a:lnTo>
                  <a:lnTo>
                    <a:pt x="2170811" y="2875915"/>
                  </a:lnTo>
                  <a:lnTo>
                    <a:pt x="2152396" y="2880741"/>
                  </a:lnTo>
                  <a:lnTo>
                    <a:pt x="2158492" y="2904236"/>
                  </a:lnTo>
                  <a:lnTo>
                    <a:pt x="2167382" y="2936113"/>
                  </a:lnTo>
                  <a:lnTo>
                    <a:pt x="2185797" y="2930906"/>
                  </a:lnTo>
                  <a:close/>
                </a:path>
                <a:path w="4144645" h="3495040">
                  <a:moveTo>
                    <a:pt x="2208276" y="3003042"/>
                  </a:moveTo>
                  <a:lnTo>
                    <a:pt x="2207590" y="3000756"/>
                  </a:lnTo>
                  <a:lnTo>
                    <a:pt x="2207514" y="3000502"/>
                  </a:lnTo>
                  <a:lnTo>
                    <a:pt x="2207514" y="3000756"/>
                  </a:lnTo>
                  <a:lnTo>
                    <a:pt x="2196922" y="2968117"/>
                  </a:lnTo>
                  <a:lnTo>
                    <a:pt x="2196896" y="2967977"/>
                  </a:lnTo>
                  <a:lnTo>
                    <a:pt x="2196973" y="2968117"/>
                  </a:lnTo>
                  <a:lnTo>
                    <a:pt x="2196884" y="2967863"/>
                  </a:lnTo>
                  <a:lnTo>
                    <a:pt x="2191131" y="2948940"/>
                  </a:lnTo>
                  <a:lnTo>
                    <a:pt x="2172843" y="2954528"/>
                  </a:lnTo>
                  <a:lnTo>
                    <a:pt x="2178685" y="2973705"/>
                  </a:lnTo>
                  <a:lnTo>
                    <a:pt x="2189480" y="3006725"/>
                  </a:lnTo>
                  <a:lnTo>
                    <a:pt x="2190369" y="3009392"/>
                  </a:lnTo>
                  <a:lnTo>
                    <a:pt x="2208276" y="3003042"/>
                  </a:lnTo>
                  <a:close/>
                </a:path>
                <a:path w="4144645" h="3495040">
                  <a:moveTo>
                    <a:pt x="2234946" y="3073781"/>
                  </a:moveTo>
                  <a:lnTo>
                    <a:pt x="2230221" y="3062478"/>
                  </a:lnTo>
                  <a:lnTo>
                    <a:pt x="2230183" y="3062351"/>
                  </a:lnTo>
                  <a:lnTo>
                    <a:pt x="2230145" y="3062224"/>
                  </a:lnTo>
                  <a:lnTo>
                    <a:pt x="2218652" y="3032252"/>
                  </a:lnTo>
                  <a:lnTo>
                    <a:pt x="2218563" y="3031998"/>
                  </a:lnTo>
                  <a:lnTo>
                    <a:pt x="2218563" y="3032252"/>
                  </a:lnTo>
                  <a:lnTo>
                    <a:pt x="2214626" y="3021076"/>
                  </a:lnTo>
                  <a:lnTo>
                    <a:pt x="2196719" y="3027299"/>
                  </a:lnTo>
                  <a:lnTo>
                    <a:pt x="2200656" y="3038729"/>
                  </a:lnTo>
                  <a:lnTo>
                    <a:pt x="2212467" y="3069463"/>
                  </a:lnTo>
                  <a:lnTo>
                    <a:pt x="2217420" y="3081147"/>
                  </a:lnTo>
                  <a:lnTo>
                    <a:pt x="2234946" y="3073781"/>
                  </a:lnTo>
                  <a:close/>
                </a:path>
                <a:path w="4144645" h="3495040">
                  <a:moveTo>
                    <a:pt x="2266569" y="3142488"/>
                  </a:moveTo>
                  <a:lnTo>
                    <a:pt x="2254935" y="3119120"/>
                  </a:lnTo>
                  <a:lnTo>
                    <a:pt x="2254758" y="3118739"/>
                  </a:lnTo>
                  <a:lnTo>
                    <a:pt x="2254885" y="3119120"/>
                  </a:lnTo>
                  <a:lnTo>
                    <a:pt x="2242299" y="3091434"/>
                  </a:lnTo>
                  <a:lnTo>
                    <a:pt x="2224659" y="3098800"/>
                  </a:lnTo>
                  <a:lnTo>
                    <a:pt x="2224786" y="3098927"/>
                  </a:lnTo>
                  <a:lnTo>
                    <a:pt x="2237613" y="3127121"/>
                  </a:lnTo>
                  <a:lnTo>
                    <a:pt x="2249551" y="3150997"/>
                  </a:lnTo>
                  <a:lnTo>
                    <a:pt x="2266569" y="3142488"/>
                  </a:lnTo>
                  <a:close/>
                </a:path>
                <a:path w="4144645" h="3495040">
                  <a:moveTo>
                    <a:pt x="2304796" y="3206877"/>
                  </a:moveTo>
                  <a:lnTo>
                    <a:pt x="2295766" y="3193389"/>
                  </a:lnTo>
                  <a:lnTo>
                    <a:pt x="2281580" y="3170047"/>
                  </a:lnTo>
                  <a:lnTo>
                    <a:pt x="2281428" y="3169793"/>
                  </a:lnTo>
                  <a:lnTo>
                    <a:pt x="2281555" y="3170047"/>
                  </a:lnTo>
                  <a:lnTo>
                    <a:pt x="2275459" y="3158871"/>
                  </a:lnTo>
                  <a:lnTo>
                    <a:pt x="2258695" y="3168015"/>
                  </a:lnTo>
                  <a:lnTo>
                    <a:pt x="2265045" y="3179445"/>
                  </a:lnTo>
                  <a:lnTo>
                    <a:pt x="2279650" y="3203575"/>
                  </a:lnTo>
                  <a:lnTo>
                    <a:pt x="2288921" y="3217545"/>
                  </a:lnTo>
                  <a:lnTo>
                    <a:pt x="2304796" y="3206877"/>
                  </a:lnTo>
                  <a:close/>
                </a:path>
                <a:path w="4144645" h="3495040">
                  <a:moveTo>
                    <a:pt x="2350897" y="3265805"/>
                  </a:moveTo>
                  <a:lnTo>
                    <a:pt x="2341448" y="3255137"/>
                  </a:lnTo>
                  <a:lnTo>
                    <a:pt x="2341118" y="3254756"/>
                  </a:lnTo>
                  <a:lnTo>
                    <a:pt x="2341372" y="3255137"/>
                  </a:lnTo>
                  <a:lnTo>
                    <a:pt x="2325370" y="3235579"/>
                  </a:lnTo>
                  <a:lnTo>
                    <a:pt x="2325624" y="3235833"/>
                  </a:lnTo>
                  <a:lnTo>
                    <a:pt x="2325433" y="3235579"/>
                  </a:lnTo>
                  <a:lnTo>
                    <a:pt x="2315464" y="3222117"/>
                  </a:lnTo>
                  <a:lnTo>
                    <a:pt x="2300097" y="3233420"/>
                  </a:lnTo>
                  <a:lnTo>
                    <a:pt x="2310511" y="3247390"/>
                  </a:lnTo>
                  <a:lnTo>
                    <a:pt x="2326767" y="3267329"/>
                  </a:lnTo>
                  <a:lnTo>
                    <a:pt x="2336673" y="3278505"/>
                  </a:lnTo>
                  <a:lnTo>
                    <a:pt x="2350897" y="3265805"/>
                  </a:lnTo>
                  <a:close/>
                </a:path>
                <a:path w="4144645" h="3495040">
                  <a:moveTo>
                    <a:pt x="2405253" y="3316986"/>
                  </a:moveTo>
                  <a:lnTo>
                    <a:pt x="2391029" y="3305302"/>
                  </a:lnTo>
                  <a:lnTo>
                    <a:pt x="2391410" y="3305556"/>
                  </a:lnTo>
                  <a:lnTo>
                    <a:pt x="2391130" y="3305302"/>
                  </a:lnTo>
                  <a:lnTo>
                    <a:pt x="2374277" y="3289935"/>
                  </a:lnTo>
                  <a:lnTo>
                    <a:pt x="2374011" y="3289681"/>
                  </a:lnTo>
                  <a:lnTo>
                    <a:pt x="2363597" y="3279267"/>
                  </a:lnTo>
                  <a:lnTo>
                    <a:pt x="2350135" y="3292729"/>
                  </a:lnTo>
                  <a:lnTo>
                    <a:pt x="2360930" y="3303524"/>
                  </a:lnTo>
                  <a:lnTo>
                    <a:pt x="2378710" y="3319780"/>
                  </a:lnTo>
                  <a:lnTo>
                    <a:pt x="2393061" y="3331718"/>
                  </a:lnTo>
                  <a:lnTo>
                    <a:pt x="2405253" y="3316986"/>
                  </a:lnTo>
                  <a:close/>
                </a:path>
                <a:path w="4144645" h="3495040">
                  <a:moveTo>
                    <a:pt x="2466594" y="3358896"/>
                  </a:moveTo>
                  <a:lnTo>
                    <a:pt x="2464117" y="3357499"/>
                  </a:lnTo>
                  <a:lnTo>
                    <a:pt x="2463673" y="3357245"/>
                  </a:lnTo>
                  <a:lnTo>
                    <a:pt x="2464054" y="3357499"/>
                  </a:lnTo>
                  <a:lnTo>
                    <a:pt x="2444940" y="3345726"/>
                  </a:lnTo>
                  <a:lnTo>
                    <a:pt x="2426462" y="3333242"/>
                  </a:lnTo>
                  <a:lnTo>
                    <a:pt x="2426843" y="3333496"/>
                  </a:lnTo>
                  <a:lnTo>
                    <a:pt x="2426500" y="3333242"/>
                  </a:lnTo>
                  <a:lnTo>
                    <a:pt x="2419985" y="3328416"/>
                  </a:lnTo>
                  <a:lnTo>
                    <a:pt x="2408555" y="3343656"/>
                  </a:lnTo>
                  <a:lnTo>
                    <a:pt x="2415667" y="3348990"/>
                  </a:lnTo>
                  <a:lnTo>
                    <a:pt x="2434717" y="3361817"/>
                  </a:lnTo>
                  <a:lnTo>
                    <a:pt x="2454275" y="3373755"/>
                  </a:lnTo>
                  <a:lnTo>
                    <a:pt x="2457450" y="3375533"/>
                  </a:lnTo>
                  <a:lnTo>
                    <a:pt x="2466594" y="3358896"/>
                  </a:lnTo>
                  <a:close/>
                </a:path>
                <a:path w="4144645" h="3495040">
                  <a:moveTo>
                    <a:pt x="2534285" y="3391027"/>
                  </a:moveTo>
                  <a:lnTo>
                    <a:pt x="2522855" y="3386455"/>
                  </a:lnTo>
                  <a:lnTo>
                    <a:pt x="2522220" y="3386201"/>
                  </a:lnTo>
                  <a:lnTo>
                    <a:pt x="2522601" y="3386455"/>
                  </a:lnTo>
                  <a:lnTo>
                    <a:pt x="2502687" y="3377438"/>
                  </a:lnTo>
                  <a:lnTo>
                    <a:pt x="2502408" y="3377311"/>
                  </a:lnTo>
                  <a:lnTo>
                    <a:pt x="2482977" y="3367786"/>
                  </a:lnTo>
                  <a:lnTo>
                    <a:pt x="2474595" y="3384931"/>
                  </a:lnTo>
                  <a:lnTo>
                    <a:pt x="2494407" y="3394710"/>
                  </a:lnTo>
                  <a:lnTo>
                    <a:pt x="2514981" y="3403854"/>
                  </a:lnTo>
                  <a:lnTo>
                    <a:pt x="2527300" y="3408680"/>
                  </a:lnTo>
                  <a:lnTo>
                    <a:pt x="2534285" y="3391027"/>
                  </a:lnTo>
                  <a:close/>
                </a:path>
                <a:path w="4144645" h="3495040">
                  <a:moveTo>
                    <a:pt x="2605532" y="3414141"/>
                  </a:moveTo>
                  <a:lnTo>
                    <a:pt x="2605024" y="3414014"/>
                  </a:lnTo>
                  <a:lnTo>
                    <a:pt x="2605278" y="3414141"/>
                  </a:lnTo>
                  <a:lnTo>
                    <a:pt x="2583815" y="3408172"/>
                  </a:lnTo>
                  <a:lnTo>
                    <a:pt x="2584196" y="3408172"/>
                  </a:lnTo>
                  <a:lnTo>
                    <a:pt x="2563203" y="3401631"/>
                  </a:lnTo>
                  <a:lnTo>
                    <a:pt x="2551811" y="3397504"/>
                  </a:lnTo>
                  <a:lnTo>
                    <a:pt x="2578608" y="3426460"/>
                  </a:lnTo>
                  <a:lnTo>
                    <a:pt x="2600960" y="3432683"/>
                  </a:lnTo>
                  <a:lnTo>
                    <a:pt x="2605532" y="3414141"/>
                  </a:lnTo>
                  <a:close/>
                </a:path>
                <a:path w="4144645" h="3495040">
                  <a:moveTo>
                    <a:pt x="2679446" y="3429635"/>
                  </a:moveTo>
                  <a:lnTo>
                    <a:pt x="2647950" y="3424047"/>
                  </a:lnTo>
                  <a:lnTo>
                    <a:pt x="2648204" y="3424047"/>
                  </a:lnTo>
                  <a:lnTo>
                    <a:pt x="2626360" y="3419348"/>
                  </a:lnTo>
                  <a:lnTo>
                    <a:pt x="2626614" y="3419348"/>
                  </a:lnTo>
                  <a:lnTo>
                    <a:pt x="2624074" y="3418713"/>
                  </a:lnTo>
                  <a:lnTo>
                    <a:pt x="2619502" y="3437255"/>
                  </a:lnTo>
                  <a:lnTo>
                    <a:pt x="2622169" y="3437890"/>
                  </a:lnTo>
                  <a:lnTo>
                    <a:pt x="2644394" y="3442716"/>
                  </a:lnTo>
                  <a:lnTo>
                    <a:pt x="2676144" y="3448431"/>
                  </a:lnTo>
                  <a:lnTo>
                    <a:pt x="2679446" y="3429635"/>
                  </a:lnTo>
                  <a:close/>
                </a:path>
                <a:path w="4144645" h="3495040">
                  <a:moveTo>
                    <a:pt x="2754249" y="3439668"/>
                  </a:moveTo>
                  <a:lnTo>
                    <a:pt x="2736850" y="3437890"/>
                  </a:lnTo>
                  <a:lnTo>
                    <a:pt x="2737104" y="3437890"/>
                  </a:lnTo>
                  <a:lnTo>
                    <a:pt x="2697861" y="3432683"/>
                  </a:lnTo>
                  <a:lnTo>
                    <a:pt x="2695321" y="3451479"/>
                  </a:lnTo>
                  <a:lnTo>
                    <a:pt x="2734691" y="3456813"/>
                  </a:lnTo>
                  <a:lnTo>
                    <a:pt x="2752344" y="3458591"/>
                  </a:lnTo>
                  <a:lnTo>
                    <a:pt x="2754249" y="3439668"/>
                  </a:lnTo>
                  <a:close/>
                </a:path>
                <a:path w="4144645" h="3495040">
                  <a:moveTo>
                    <a:pt x="2829814" y="3446272"/>
                  </a:moveTo>
                  <a:lnTo>
                    <a:pt x="2828290" y="3446145"/>
                  </a:lnTo>
                  <a:lnTo>
                    <a:pt x="2782316" y="3442589"/>
                  </a:lnTo>
                  <a:lnTo>
                    <a:pt x="2782570" y="3442589"/>
                  </a:lnTo>
                  <a:lnTo>
                    <a:pt x="2773172" y="3441573"/>
                  </a:lnTo>
                  <a:lnTo>
                    <a:pt x="2771267" y="3460623"/>
                  </a:lnTo>
                  <a:lnTo>
                    <a:pt x="2780665" y="3461512"/>
                  </a:lnTo>
                  <a:lnTo>
                    <a:pt x="2828671" y="3465322"/>
                  </a:lnTo>
                  <a:lnTo>
                    <a:pt x="2829814" y="3446272"/>
                  </a:lnTo>
                  <a:close/>
                </a:path>
                <a:path w="4144645" h="3495040">
                  <a:moveTo>
                    <a:pt x="2920746" y="3461004"/>
                  </a:moveTo>
                  <a:lnTo>
                    <a:pt x="2846832" y="3418713"/>
                  </a:lnTo>
                  <a:lnTo>
                    <a:pt x="2842514" y="3494786"/>
                  </a:lnTo>
                  <a:lnTo>
                    <a:pt x="2920746" y="3461004"/>
                  </a:lnTo>
                  <a:close/>
                </a:path>
                <a:path w="4144645" h="3495040">
                  <a:moveTo>
                    <a:pt x="4144518" y="81661"/>
                  </a:moveTo>
                  <a:lnTo>
                    <a:pt x="4143197" y="77266"/>
                  </a:lnTo>
                  <a:lnTo>
                    <a:pt x="4141889" y="72859"/>
                  </a:lnTo>
                  <a:lnTo>
                    <a:pt x="4120134" y="0"/>
                  </a:lnTo>
                  <a:lnTo>
                    <a:pt x="4069461" y="68453"/>
                  </a:lnTo>
                  <a:lnTo>
                    <a:pt x="4094454" y="72847"/>
                  </a:lnTo>
                  <a:lnTo>
                    <a:pt x="4094353" y="73406"/>
                  </a:lnTo>
                  <a:lnTo>
                    <a:pt x="4094530" y="72859"/>
                  </a:lnTo>
                  <a:lnTo>
                    <a:pt x="4088511" y="97663"/>
                  </a:lnTo>
                  <a:lnTo>
                    <a:pt x="4088765" y="96901"/>
                  </a:lnTo>
                  <a:lnTo>
                    <a:pt x="4081284" y="121310"/>
                  </a:lnTo>
                  <a:lnTo>
                    <a:pt x="4072001" y="145796"/>
                  </a:lnTo>
                  <a:lnTo>
                    <a:pt x="4072382" y="145161"/>
                  </a:lnTo>
                  <a:lnTo>
                    <a:pt x="4066921" y="157480"/>
                  </a:lnTo>
                  <a:lnTo>
                    <a:pt x="4061079" y="169164"/>
                  </a:lnTo>
                  <a:lnTo>
                    <a:pt x="4061206" y="168783"/>
                  </a:lnTo>
                  <a:lnTo>
                    <a:pt x="4060990" y="169164"/>
                  </a:lnTo>
                  <a:lnTo>
                    <a:pt x="4054602" y="180975"/>
                  </a:lnTo>
                  <a:lnTo>
                    <a:pt x="4054856" y="180467"/>
                  </a:lnTo>
                  <a:lnTo>
                    <a:pt x="4054538" y="180975"/>
                  </a:lnTo>
                  <a:lnTo>
                    <a:pt x="4047490" y="192532"/>
                  </a:lnTo>
                  <a:lnTo>
                    <a:pt x="4047871" y="192151"/>
                  </a:lnTo>
                  <a:lnTo>
                    <a:pt x="4039997" y="203835"/>
                  </a:lnTo>
                  <a:lnTo>
                    <a:pt x="4039705" y="204216"/>
                  </a:lnTo>
                  <a:lnTo>
                    <a:pt x="4031234" y="215773"/>
                  </a:lnTo>
                  <a:lnTo>
                    <a:pt x="4031615" y="215392"/>
                  </a:lnTo>
                  <a:lnTo>
                    <a:pt x="4022217" y="227330"/>
                  </a:lnTo>
                  <a:lnTo>
                    <a:pt x="4022471" y="226949"/>
                  </a:lnTo>
                  <a:lnTo>
                    <a:pt x="4022140" y="227330"/>
                  </a:lnTo>
                  <a:lnTo>
                    <a:pt x="4012438" y="238887"/>
                  </a:lnTo>
                  <a:lnTo>
                    <a:pt x="4012819" y="238506"/>
                  </a:lnTo>
                  <a:lnTo>
                    <a:pt x="3991356" y="262128"/>
                  </a:lnTo>
                  <a:lnTo>
                    <a:pt x="3991610" y="261747"/>
                  </a:lnTo>
                  <a:lnTo>
                    <a:pt x="3991229" y="262128"/>
                  </a:lnTo>
                  <a:lnTo>
                    <a:pt x="3968699" y="284911"/>
                  </a:lnTo>
                  <a:lnTo>
                    <a:pt x="3943858" y="308229"/>
                  </a:lnTo>
                  <a:lnTo>
                    <a:pt x="3944112" y="308102"/>
                  </a:lnTo>
                  <a:lnTo>
                    <a:pt x="3918204" y="331343"/>
                  </a:lnTo>
                  <a:lnTo>
                    <a:pt x="3918458" y="331216"/>
                  </a:lnTo>
                  <a:lnTo>
                    <a:pt x="3891915" y="354330"/>
                  </a:lnTo>
                  <a:lnTo>
                    <a:pt x="3864991" y="377444"/>
                  </a:lnTo>
                  <a:lnTo>
                    <a:pt x="3881501" y="396748"/>
                  </a:lnTo>
                  <a:lnTo>
                    <a:pt x="3908552" y="373507"/>
                  </a:lnTo>
                  <a:lnTo>
                    <a:pt x="3935222" y="350266"/>
                  </a:lnTo>
                  <a:lnTo>
                    <a:pt x="3956329" y="331216"/>
                  </a:lnTo>
                  <a:lnTo>
                    <a:pt x="3961257" y="326771"/>
                  </a:lnTo>
                  <a:lnTo>
                    <a:pt x="3981132" y="308102"/>
                  </a:lnTo>
                  <a:lnTo>
                    <a:pt x="3986276" y="303276"/>
                  </a:lnTo>
                  <a:lnTo>
                    <a:pt x="4009898" y="279400"/>
                  </a:lnTo>
                  <a:lnTo>
                    <a:pt x="4031742" y="255397"/>
                  </a:lnTo>
                  <a:lnTo>
                    <a:pt x="4042029" y="243205"/>
                  </a:lnTo>
                  <a:lnTo>
                    <a:pt x="4045699" y="238506"/>
                  </a:lnTo>
                  <a:lnTo>
                    <a:pt x="4051681" y="230886"/>
                  </a:lnTo>
                  <a:lnTo>
                    <a:pt x="4060698" y="218567"/>
                  </a:lnTo>
                  <a:lnTo>
                    <a:pt x="4062806" y="215392"/>
                  </a:lnTo>
                  <a:lnTo>
                    <a:pt x="4069080" y="205994"/>
                  </a:lnTo>
                  <a:lnTo>
                    <a:pt x="4076700" y="193421"/>
                  </a:lnTo>
                  <a:lnTo>
                    <a:pt x="4077385" y="192151"/>
                  </a:lnTo>
                  <a:lnTo>
                    <a:pt x="4083748" y="180467"/>
                  </a:lnTo>
                  <a:lnTo>
                    <a:pt x="4090035" y="168021"/>
                  </a:lnTo>
                  <a:lnTo>
                    <a:pt x="4095750" y="155067"/>
                  </a:lnTo>
                  <a:lnTo>
                    <a:pt x="4099458" y="145161"/>
                  </a:lnTo>
                  <a:lnTo>
                    <a:pt x="4105275" y="129667"/>
                  </a:lnTo>
                  <a:lnTo>
                    <a:pt x="4113149" y="103886"/>
                  </a:lnTo>
                  <a:lnTo>
                    <a:pt x="4114838" y="96901"/>
                  </a:lnTo>
                  <a:lnTo>
                    <a:pt x="4119372" y="78232"/>
                  </a:lnTo>
                  <a:lnTo>
                    <a:pt x="4119537" y="77266"/>
                  </a:lnTo>
                  <a:lnTo>
                    <a:pt x="4144518" y="81661"/>
                  </a:lnTo>
                  <a:close/>
                </a:path>
              </a:pathLst>
            </a:custGeom>
            <a:solidFill>
              <a:srgbClr val="1FE2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489197" y="3212617"/>
              <a:ext cx="265976" cy="254482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3523361" y="3246132"/>
              <a:ext cx="168910" cy="157480"/>
            </a:xfrm>
            <a:custGeom>
              <a:avLst/>
              <a:gdLst/>
              <a:ahLst/>
              <a:cxnLst/>
              <a:rect l="l" t="t" r="r" b="b"/>
              <a:pathLst>
                <a:path w="168910" h="157479">
                  <a:moveTo>
                    <a:pt x="168656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0" y="132080"/>
                  </a:lnTo>
                  <a:lnTo>
                    <a:pt x="0" y="157480"/>
                  </a:lnTo>
                  <a:lnTo>
                    <a:pt x="168656" y="157480"/>
                  </a:lnTo>
                  <a:lnTo>
                    <a:pt x="168656" y="132448"/>
                  </a:lnTo>
                  <a:lnTo>
                    <a:pt x="168656" y="132080"/>
                  </a:lnTo>
                  <a:lnTo>
                    <a:pt x="168656" y="26022"/>
                  </a:lnTo>
                  <a:lnTo>
                    <a:pt x="143256" y="26022"/>
                  </a:lnTo>
                  <a:lnTo>
                    <a:pt x="143256" y="132080"/>
                  </a:lnTo>
                  <a:lnTo>
                    <a:pt x="25400" y="132080"/>
                  </a:lnTo>
                  <a:lnTo>
                    <a:pt x="25400" y="25400"/>
                  </a:lnTo>
                  <a:lnTo>
                    <a:pt x="168656" y="25400"/>
                  </a:lnTo>
                  <a:lnTo>
                    <a:pt x="168656" y="0"/>
                  </a:lnTo>
                  <a:close/>
                </a:path>
              </a:pathLst>
            </a:custGeom>
            <a:solidFill>
              <a:srgbClr val="1FE2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3" name="object 33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835898" y="1490090"/>
              <a:ext cx="251841" cy="201422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6844665" y="1941575"/>
              <a:ext cx="4164329" cy="4111625"/>
            </a:xfrm>
            <a:custGeom>
              <a:avLst/>
              <a:gdLst/>
              <a:ahLst/>
              <a:cxnLst/>
              <a:rect l="l" t="t" r="r" b="b"/>
              <a:pathLst>
                <a:path w="4164329" h="4111625">
                  <a:moveTo>
                    <a:pt x="919353" y="4033215"/>
                  </a:moveTo>
                  <a:lnTo>
                    <a:pt x="894029" y="4034586"/>
                  </a:lnTo>
                  <a:lnTo>
                    <a:pt x="893648" y="4027665"/>
                  </a:lnTo>
                  <a:lnTo>
                    <a:pt x="893572" y="4026217"/>
                  </a:lnTo>
                  <a:lnTo>
                    <a:pt x="890778" y="3984053"/>
                  </a:lnTo>
                  <a:lnTo>
                    <a:pt x="887476" y="3942296"/>
                  </a:lnTo>
                  <a:lnTo>
                    <a:pt x="883437" y="3903586"/>
                  </a:lnTo>
                  <a:lnTo>
                    <a:pt x="883158" y="3900855"/>
                  </a:lnTo>
                  <a:lnTo>
                    <a:pt x="877951" y="3859923"/>
                  </a:lnTo>
                  <a:lnTo>
                    <a:pt x="871601" y="3819563"/>
                  </a:lnTo>
                  <a:lnTo>
                    <a:pt x="863600" y="3780002"/>
                  </a:lnTo>
                  <a:lnTo>
                    <a:pt x="855726" y="3747579"/>
                  </a:lnTo>
                  <a:lnTo>
                    <a:pt x="854202" y="3741242"/>
                  </a:lnTo>
                  <a:lnTo>
                    <a:pt x="842899" y="3703510"/>
                  </a:lnTo>
                  <a:lnTo>
                    <a:pt x="832827" y="3675862"/>
                  </a:lnTo>
                  <a:lnTo>
                    <a:pt x="829564" y="3666871"/>
                  </a:lnTo>
                  <a:lnTo>
                    <a:pt x="826236" y="3658882"/>
                  </a:lnTo>
                  <a:lnTo>
                    <a:pt x="822071" y="3648849"/>
                  </a:lnTo>
                  <a:lnTo>
                    <a:pt x="813816" y="3631184"/>
                  </a:lnTo>
                  <a:lnTo>
                    <a:pt x="811022" y="3625596"/>
                  </a:lnTo>
                  <a:lnTo>
                    <a:pt x="805180" y="3613912"/>
                  </a:lnTo>
                  <a:lnTo>
                    <a:pt x="795782" y="3597021"/>
                  </a:lnTo>
                  <a:lnTo>
                    <a:pt x="785622" y="3580511"/>
                  </a:lnTo>
                  <a:lnTo>
                    <a:pt x="774954" y="3564255"/>
                  </a:lnTo>
                  <a:lnTo>
                    <a:pt x="763955" y="3549269"/>
                  </a:lnTo>
                  <a:lnTo>
                    <a:pt x="763397" y="3548507"/>
                  </a:lnTo>
                  <a:lnTo>
                    <a:pt x="753110" y="3535553"/>
                  </a:lnTo>
                  <a:lnTo>
                    <a:pt x="751205" y="3533140"/>
                  </a:lnTo>
                  <a:lnTo>
                    <a:pt x="738251" y="3518281"/>
                  </a:lnTo>
                  <a:lnTo>
                    <a:pt x="728649" y="3508248"/>
                  </a:lnTo>
                  <a:lnTo>
                    <a:pt x="724408" y="3503803"/>
                  </a:lnTo>
                  <a:lnTo>
                    <a:pt x="709803" y="3489706"/>
                  </a:lnTo>
                  <a:lnTo>
                    <a:pt x="694436" y="3476244"/>
                  </a:lnTo>
                  <a:lnTo>
                    <a:pt x="678434" y="3463290"/>
                  </a:lnTo>
                  <a:lnTo>
                    <a:pt x="661670" y="3450590"/>
                  </a:lnTo>
                  <a:lnTo>
                    <a:pt x="658380" y="3448304"/>
                  </a:lnTo>
                  <a:lnTo>
                    <a:pt x="644144" y="3438398"/>
                  </a:lnTo>
                  <a:lnTo>
                    <a:pt x="642569" y="3437382"/>
                  </a:lnTo>
                  <a:lnTo>
                    <a:pt x="626110" y="3426714"/>
                  </a:lnTo>
                  <a:lnTo>
                    <a:pt x="608876" y="3416427"/>
                  </a:lnTo>
                  <a:lnTo>
                    <a:pt x="607187" y="3415411"/>
                  </a:lnTo>
                  <a:lnTo>
                    <a:pt x="587883" y="3404489"/>
                  </a:lnTo>
                  <a:lnTo>
                    <a:pt x="567944" y="3393821"/>
                  </a:lnTo>
                  <a:lnTo>
                    <a:pt x="555320" y="3387471"/>
                  </a:lnTo>
                  <a:lnTo>
                    <a:pt x="547497" y="3383534"/>
                  </a:lnTo>
                  <a:lnTo>
                    <a:pt x="505079" y="3364103"/>
                  </a:lnTo>
                  <a:lnTo>
                    <a:pt x="460502" y="3345688"/>
                  </a:lnTo>
                  <a:lnTo>
                    <a:pt x="414401" y="3328416"/>
                  </a:lnTo>
                  <a:lnTo>
                    <a:pt x="366649" y="3312160"/>
                  </a:lnTo>
                  <a:lnTo>
                    <a:pt x="347751" y="3306191"/>
                  </a:lnTo>
                  <a:lnTo>
                    <a:pt x="317627" y="3296666"/>
                  </a:lnTo>
                  <a:lnTo>
                    <a:pt x="267462" y="3281807"/>
                  </a:lnTo>
                  <a:lnTo>
                    <a:pt x="164338" y="3253867"/>
                  </a:lnTo>
                  <a:lnTo>
                    <a:pt x="6096" y="3214370"/>
                  </a:lnTo>
                  <a:lnTo>
                    <a:pt x="0" y="3239008"/>
                  </a:lnTo>
                  <a:lnTo>
                    <a:pt x="157988" y="3278505"/>
                  </a:lnTo>
                  <a:lnTo>
                    <a:pt x="157861" y="3278505"/>
                  </a:lnTo>
                  <a:lnTo>
                    <a:pt x="209677" y="3292221"/>
                  </a:lnTo>
                  <a:lnTo>
                    <a:pt x="209550" y="3292221"/>
                  </a:lnTo>
                  <a:lnTo>
                    <a:pt x="260604" y="3306318"/>
                  </a:lnTo>
                  <a:lnTo>
                    <a:pt x="260350" y="3306191"/>
                  </a:lnTo>
                  <a:lnTo>
                    <a:pt x="310388" y="3320923"/>
                  </a:lnTo>
                  <a:lnTo>
                    <a:pt x="310134" y="3320923"/>
                  </a:lnTo>
                  <a:lnTo>
                    <a:pt x="358902" y="3336290"/>
                  </a:lnTo>
                  <a:lnTo>
                    <a:pt x="358648" y="3336290"/>
                  </a:lnTo>
                  <a:lnTo>
                    <a:pt x="405638" y="3352292"/>
                  </a:lnTo>
                  <a:lnTo>
                    <a:pt x="405968" y="3352419"/>
                  </a:lnTo>
                  <a:lnTo>
                    <a:pt x="450977" y="3369310"/>
                  </a:lnTo>
                  <a:lnTo>
                    <a:pt x="451281" y="3369437"/>
                  </a:lnTo>
                  <a:lnTo>
                    <a:pt x="495173" y="3387471"/>
                  </a:lnTo>
                  <a:lnTo>
                    <a:pt x="494665" y="3387344"/>
                  </a:lnTo>
                  <a:lnTo>
                    <a:pt x="536702" y="3406521"/>
                  </a:lnTo>
                  <a:lnTo>
                    <a:pt x="536321" y="3406394"/>
                  </a:lnTo>
                  <a:lnTo>
                    <a:pt x="536575" y="3406521"/>
                  </a:lnTo>
                  <a:lnTo>
                    <a:pt x="556514" y="3416427"/>
                  </a:lnTo>
                  <a:lnTo>
                    <a:pt x="556133" y="3416300"/>
                  </a:lnTo>
                  <a:lnTo>
                    <a:pt x="575564" y="3426587"/>
                  </a:lnTo>
                  <a:lnTo>
                    <a:pt x="575779" y="3426714"/>
                  </a:lnTo>
                  <a:lnTo>
                    <a:pt x="594614" y="3437382"/>
                  </a:lnTo>
                  <a:lnTo>
                    <a:pt x="594233" y="3437255"/>
                  </a:lnTo>
                  <a:lnTo>
                    <a:pt x="612775" y="3448304"/>
                  </a:lnTo>
                  <a:lnTo>
                    <a:pt x="612394" y="3448177"/>
                  </a:lnTo>
                  <a:lnTo>
                    <a:pt x="630047" y="3459607"/>
                  </a:lnTo>
                  <a:lnTo>
                    <a:pt x="629793" y="3459480"/>
                  </a:lnTo>
                  <a:lnTo>
                    <a:pt x="629970" y="3459607"/>
                  </a:lnTo>
                  <a:lnTo>
                    <a:pt x="646557" y="3471037"/>
                  </a:lnTo>
                  <a:lnTo>
                    <a:pt x="646887" y="3471291"/>
                  </a:lnTo>
                  <a:lnTo>
                    <a:pt x="662940" y="3483483"/>
                  </a:lnTo>
                  <a:lnTo>
                    <a:pt x="662559" y="3483229"/>
                  </a:lnTo>
                  <a:lnTo>
                    <a:pt x="662876" y="3483483"/>
                  </a:lnTo>
                  <a:lnTo>
                    <a:pt x="678307" y="3495802"/>
                  </a:lnTo>
                  <a:lnTo>
                    <a:pt x="677926" y="3495548"/>
                  </a:lnTo>
                  <a:lnTo>
                    <a:pt x="678205" y="3495802"/>
                  </a:lnTo>
                  <a:lnTo>
                    <a:pt x="692785" y="3508629"/>
                  </a:lnTo>
                  <a:lnTo>
                    <a:pt x="706437" y="3521659"/>
                  </a:lnTo>
                  <a:lnTo>
                    <a:pt x="719709" y="3535553"/>
                  </a:lnTo>
                  <a:lnTo>
                    <a:pt x="719201" y="3535172"/>
                  </a:lnTo>
                  <a:lnTo>
                    <a:pt x="731774" y="3549650"/>
                  </a:lnTo>
                  <a:lnTo>
                    <a:pt x="731520" y="3549269"/>
                  </a:lnTo>
                  <a:lnTo>
                    <a:pt x="743343" y="3563975"/>
                  </a:lnTo>
                  <a:lnTo>
                    <a:pt x="753872" y="3578479"/>
                  </a:lnTo>
                  <a:lnTo>
                    <a:pt x="754202" y="3578987"/>
                  </a:lnTo>
                  <a:lnTo>
                    <a:pt x="764159" y="3593973"/>
                  </a:lnTo>
                  <a:lnTo>
                    <a:pt x="764387" y="3594354"/>
                  </a:lnTo>
                  <a:lnTo>
                    <a:pt x="773938" y="3609975"/>
                  </a:lnTo>
                  <a:lnTo>
                    <a:pt x="773684" y="3609594"/>
                  </a:lnTo>
                  <a:lnTo>
                    <a:pt x="773887" y="3609975"/>
                  </a:lnTo>
                  <a:lnTo>
                    <a:pt x="782828" y="3626104"/>
                  </a:lnTo>
                  <a:lnTo>
                    <a:pt x="791083" y="3642487"/>
                  </a:lnTo>
                  <a:lnTo>
                    <a:pt x="790829" y="3642106"/>
                  </a:lnTo>
                  <a:lnTo>
                    <a:pt x="790994" y="3642487"/>
                  </a:lnTo>
                  <a:lnTo>
                    <a:pt x="798830" y="3659327"/>
                  </a:lnTo>
                  <a:lnTo>
                    <a:pt x="798703" y="3658882"/>
                  </a:lnTo>
                  <a:lnTo>
                    <a:pt x="805942" y="3676408"/>
                  </a:lnTo>
                  <a:lnTo>
                    <a:pt x="805815" y="3675862"/>
                  </a:lnTo>
                  <a:lnTo>
                    <a:pt x="818680" y="3711283"/>
                  </a:lnTo>
                  <a:lnTo>
                    <a:pt x="829691" y="3748189"/>
                  </a:lnTo>
                  <a:lnTo>
                    <a:pt x="829564" y="3747579"/>
                  </a:lnTo>
                  <a:lnTo>
                    <a:pt x="838835" y="3785273"/>
                  </a:lnTo>
                  <a:lnTo>
                    <a:pt x="846582" y="3824300"/>
                  </a:lnTo>
                  <a:lnTo>
                    <a:pt x="846455" y="3823817"/>
                  </a:lnTo>
                  <a:lnTo>
                    <a:pt x="846531" y="3824300"/>
                  </a:lnTo>
                  <a:lnTo>
                    <a:pt x="852932" y="3863721"/>
                  </a:lnTo>
                  <a:lnTo>
                    <a:pt x="852805" y="3863314"/>
                  </a:lnTo>
                  <a:lnTo>
                    <a:pt x="852855" y="3863721"/>
                  </a:lnTo>
                  <a:lnTo>
                    <a:pt x="858012" y="3903891"/>
                  </a:lnTo>
                  <a:lnTo>
                    <a:pt x="858012" y="3903586"/>
                  </a:lnTo>
                  <a:lnTo>
                    <a:pt x="862203" y="3944734"/>
                  </a:lnTo>
                  <a:lnTo>
                    <a:pt x="862076" y="3944455"/>
                  </a:lnTo>
                  <a:lnTo>
                    <a:pt x="862088" y="3944734"/>
                  </a:lnTo>
                  <a:lnTo>
                    <a:pt x="865505" y="3985984"/>
                  </a:lnTo>
                  <a:lnTo>
                    <a:pt x="865378" y="3985806"/>
                  </a:lnTo>
                  <a:lnTo>
                    <a:pt x="865378" y="3985984"/>
                  </a:lnTo>
                  <a:lnTo>
                    <a:pt x="868172" y="4027817"/>
                  </a:lnTo>
                  <a:lnTo>
                    <a:pt x="868629" y="4035971"/>
                  </a:lnTo>
                  <a:lnTo>
                    <a:pt x="843280" y="4037342"/>
                  </a:lnTo>
                  <a:lnTo>
                    <a:pt x="885444" y="4111371"/>
                  </a:lnTo>
                  <a:lnTo>
                    <a:pt x="918756" y="4034586"/>
                  </a:lnTo>
                  <a:lnTo>
                    <a:pt x="919353" y="4033215"/>
                  </a:lnTo>
                  <a:close/>
                </a:path>
                <a:path w="4164329" h="4111625">
                  <a:moveTo>
                    <a:pt x="3819906" y="312801"/>
                  </a:moveTo>
                  <a:lnTo>
                    <a:pt x="3783800" y="280797"/>
                  </a:lnTo>
                  <a:lnTo>
                    <a:pt x="3756152" y="256286"/>
                  </a:lnTo>
                  <a:lnTo>
                    <a:pt x="3749598" y="280797"/>
                  </a:lnTo>
                  <a:lnTo>
                    <a:pt x="3745319" y="279654"/>
                  </a:lnTo>
                  <a:lnTo>
                    <a:pt x="3744849" y="279527"/>
                  </a:lnTo>
                  <a:lnTo>
                    <a:pt x="3745103" y="279654"/>
                  </a:lnTo>
                  <a:lnTo>
                    <a:pt x="3707130" y="268478"/>
                  </a:lnTo>
                  <a:lnTo>
                    <a:pt x="3707511" y="268478"/>
                  </a:lnTo>
                  <a:lnTo>
                    <a:pt x="3671100" y="256641"/>
                  </a:lnTo>
                  <a:lnTo>
                    <a:pt x="3653536" y="250317"/>
                  </a:lnTo>
                  <a:lnTo>
                    <a:pt x="3653917" y="250444"/>
                  </a:lnTo>
                  <a:lnTo>
                    <a:pt x="3653599" y="250317"/>
                  </a:lnTo>
                  <a:lnTo>
                    <a:pt x="3637407" y="243840"/>
                  </a:lnTo>
                  <a:lnTo>
                    <a:pt x="3636772" y="243586"/>
                  </a:lnTo>
                  <a:lnTo>
                    <a:pt x="3637153" y="243840"/>
                  </a:lnTo>
                  <a:lnTo>
                    <a:pt x="3621214" y="236855"/>
                  </a:lnTo>
                  <a:lnTo>
                    <a:pt x="3620643" y="236601"/>
                  </a:lnTo>
                  <a:lnTo>
                    <a:pt x="3621024" y="236855"/>
                  </a:lnTo>
                  <a:lnTo>
                    <a:pt x="3605199" y="229438"/>
                  </a:lnTo>
                  <a:lnTo>
                    <a:pt x="3590290" y="221742"/>
                  </a:lnTo>
                  <a:lnTo>
                    <a:pt x="3590798" y="221996"/>
                  </a:lnTo>
                  <a:lnTo>
                    <a:pt x="3590353" y="221742"/>
                  </a:lnTo>
                  <a:lnTo>
                    <a:pt x="3577094" y="213995"/>
                  </a:lnTo>
                  <a:lnTo>
                    <a:pt x="3576447" y="213614"/>
                  </a:lnTo>
                  <a:lnTo>
                    <a:pt x="3576955" y="213995"/>
                  </a:lnTo>
                  <a:lnTo>
                    <a:pt x="3563366" y="205105"/>
                  </a:lnTo>
                  <a:lnTo>
                    <a:pt x="3564001" y="205486"/>
                  </a:lnTo>
                  <a:lnTo>
                    <a:pt x="3563467" y="205105"/>
                  </a:lnTo>
                  <a:lnTo>
                    <a:pt x="3551390" y="196367"/>
                  </a:lnTo>
                  <a:lnTo>
                    <a:pt x="3539998" y="186817"/>
                  </a:lnTo>
                  <a:lnTo>
                    <a:pt x="3540633" y="187325"/>
                  </a:lnTo>
                  <a:lnTo>
                    <a:pt x="3540099" y="186817"/>
                  </a:lnTo>
                  <a:lnTo>
                    <a:pt x="3530358" y="177419"/>
                  </a:lnTo>
                  <a:lnTo>
                    <a:pt x="3529711" y="176784"/>
                  </a:lnTo>
                  <a:lnTo>
                    <a:pt x="3530219" y="177419"/>
                  </a:lnTo>
                  <a:lnTo>
                    <a:pt x="3520630" y="167005"/>
                  </a:lnTo>
                  <a:lnTo>
                    <a:pt x="3520059" y="166370"/>
                  </a:lnTo>
                  <a:lnTo>
                    <a:pt x="3520567" y="167005"/>
                  </a:lnTo>
                  <a:lnTo>
                    <a:pt x="3511169" y="155702"/>
                  </a:lnTo>
                  <a:lnTo>
                    <a:pt x="3511677" y="156210"/>
                  </a:lnTo>
                  <a:lnTo>
                    <a:pt x="3511296" y="155702"/>
                  </a:lnTo>
                  <a:lnTo>
                    <a:pt x="3502914" y="144399"/>
                  </a:lnTo>
                  <a:lnTo>
                    <a:pt x="3503295" y="144907"/>
                  </a:lnTo>
                  <a:lnTo>
                    <a:pt x="3502952" y="144399"/>
                  </a:lnTo>
                  <a:lnTo>
                    <a:pt x="3495167" y="132715"/>
                  </a:lnTo>
                  <a:lnTo>
                    <a:pt x="3495548" y="133223"/>
                  </a:lnTo>
                  <a:lnTo>
                    <a:pt x="3495243" y="132715"/>
                  </a:lnTo>
                  <a:lnTo>
                    <a:pt x="3488474" y="121158"/>
                  </a:lnTo>
                  <a:lnTo>
                    <a:pt x="3488182" y="120650"/>
                  </a:lnTo>
                  <a:lnTo>
                    <a:pt x="3488309" y="121158"/>
                  </a:lnTo>
                  <a:lnTo>
                    <a:pt x="3481781" y="108839"/>
                  </a:lnTo>
                  <a:lnTo>
                    <a:pt x="3481451" y="108204"/>
                  </a:lnTo>
                  <a:lnTo>
                    <a:pt x="3481705" y="108839"/>
                  </a:lnTo>
                  <a:lnTo>
                    <a:pt x="3469551" y="82931"/>
                  </a:lnTo>
                  <a:lnTo>
                    <a:pt x="3469259" y="82296"/>
                  </a:lnTo>
                  <a:lnTo>
                    <a:pt x="3469513" y="82931"/>
                  </a:lnTo>
                  <a:lnTo>
                    <a:pt x="3458337" y="55626"/>
                  </a:lnTo>
                  <a:lnTo>
                    <a:pt x="3458591" y="56007"/>
                  </a:lnTo>
                  <a:lnTo>
                    <a:pt x="3458438" y="55626"/>
                  </a:lnTo>
                  <a:lnTo>
                    <a:pt x="3448342" y="28194"/>
                  </a:lnTo>
                  <a:lnTo>
                    <a:pt x="3448380" y="28067"/>
                  </a:lnTo>
                  <a:lnTo>
                    <a:pt x="3438779" y="0"/>
                  </a:lnTo>
                  <a:lnTo>
                    <a:pt x="3414649" y="8382"/>
                  </a:lnTo>
                  <a:lnTo>
                    <a:pt x="3424428" y="36576"/>
                  </a:lnTo>
                  <a:lnTo>
                    <a:pt x="3446145" y="92837"/>
                  </a:lnTo>
                  <a:lnTo>
                    <a:pt x="3466084" y="133350"/>
                  </a:lnTo>
                  <a:lnTo>
                    <a:pt x="3491357" y="171577"/>
                  </a:lnTo>
                  <a:lnTo>
                    <a:pt x="3523361" y="205994"/>
                  </a:lnTo>
                  <a:lnTo>
                    <a:pt x="3563366" y="235458"/>
                  </a:lnTo>
                  <a:lnTo>
                    <a:pt x="3610356" y="259842"/>
                  </a:lnTo>
                  <a:lnTo>
                    <a:pt x="3662680" y="280670"/>
                  </a:lnTo>
                  <a:lnTo>
                    <a:pt x="3699764" y="292735"/>
                  </a:lnTo>
                  <a:lnTo>
                    <a:pt x="3738118" y="304038"/>
                  </a:lnTo>
                  <a:lnTo>
                    <a:pt x="3743033" y="305384"/>
                  </a:lnTo>
                  <a:lnTo>
                    <a:pt x="3736467" y="329946"/>
                  </a:lnTo>
                  <a:lnTo>
                    <a:pt x="3819906" y="312801"/>
                  </a:lnTo>
                  <a:close/>
                </a:path>
                <a:path w="4164329" h="4111625">
                  <a:moveTo>
                    <a:pt x="4163949" y="2538603"/>
                  </a:moveTo>
                  <a:lnTo>
                    <a:pt x="4138980" y="2542870"/>
                  </a:lnTo>
                  <a:lnTo>
                    <a:pt x="4138676" y="2541016"/>
                  </a:lnTo>
                  <a:lnTo>
                    <a:pt x="4135704" y="2526919"/>
                  </a:lnTo>
                  <a:lnTo>
                    <a:pt x="4134612" y="2521712"/>
                  </a:lnTo>
                  <a:lnTo>
                    <a:pt x="4130040" y="2502535"/>
                  </a:lnTo>
                  <a:lnTo>
                    <a:pt x="4124960" y="2483485"/>
                  </a:lnTo>
                  <a:lnTo>
                    <a:pt x="4121429" y="2472309"/>
                  </a:lnTo>
                  <a:lnTo>
                    <a:pt x="4118991" y="2464562"/>
                  </a:lnTo>
                  <a:lnTo>
                    <a:pt x="4112387" y="2445893"/>
                  </a:lnTo>
                  <a:lnTo>
                    <a:pt x="4108856" y="2437384"/>
                  </a:lnTo>
                  <a:lnTo>
                    <a:pt x="4104767" y="2427478"/>
                  </a:lnTo>
                  <a:lnTo>
                    <a:pt x="4096258" y="2409317"/>
                  </a:lnTo>
                  <a:lnTo>
                    <a:pt x="4093273" y="2403856"/>
                  </a:lnTo>
                  <a:lnTo>
                    <a:pt x="4086479" y="2391410"/>
                  </a:lnTo>
                  <a:lnTo>
                    <a:pt x="4063365" y="2356866"/>
                  </a:lnTo>
                  <a:lnTo>
                    <a:pt x="4034663" y="2324100"/>
                  </a:lnTo>
                  <a:lnTo>
                    <a:pt x="4007167" y="2299462"/>
                  </a:lnTo>
                  <a:lnTo>
                    <a:pt x="3999992" y="2293493"/>
                  </a:lnTo>
                  <a:lnTo>
                    <a:pt x="3990340" y="2286254"/>
                  </a:lnTo>
                  <a:lnTo>
                    <a:pt x="3980688" y="2279015"/>
                  </a:lnTo>
                  <a:lnTo>
                    <a:pt x="3971836" y="2272919"/>
                  </a:lnTo>
                  <a:lnTo>
                    <a:pt x="3960241" y="2264918"/>
                  </a:lnTo>
                  <a:lnTo>
                    <a:pt x="3952570" y="2260092"/>
                  </a:lnTo>
                  <a:lnTo>
                    <a:pt x="3938651" y="2251329"/>
                  </a:lnTo>
                  <a:lnTo>
                    <a:pt x="3915918" y="2238121"/>
                  </a:lnTo>
                  <a:lnTo>
                    <a:pt x="3910800" y="2235327"/>
                  </a:lnTo>
                  <a:lnTo>
                    <a:pt x="3892423" y="2225294"/>
                  </a:lnTo>
                  <a:lnTo>
                    <a:pt x="3868166" y="2212594"/>
                  </a:lnTo>
                  <a:lnTo>
                    <a:pt x="3843020" y="2200402"/>
                  </a:lnTo>
                  <a:lnTo>
                    <a:pt x="3841394" y="2199640"/>
                  </a:lnTo>
                  <a:lnTo>
                    <a:pt x="3816794" y="2188083"/>
                  </a:lnTo>
                  <a:lnTo>
                    <a:pt x="3791077" y="2176526"/>
                  </a:lnTo>
                  <a:lnTo>
                    <a:pt x="3764280" y="2164842"/>
                  </a:lnTo>
                  <a:lnTo>
                    <a:pt x="3709924" y="2141855"/>
                  </a:lnTo>
                  <a:lnTo>
                    <a:pt x="3654806" y="2119249"/>
                  </a:lnTo>
                  <a:lnTo>
                    <a:pt x="3645154" y="2142617"/>
                  </a:lnTo>
                  <a:lnTo>
                    <a:pt x="3754247" y="2188210"/>
                  </a:lnTo>
                  <a:lnTo>
                    <a:pt x="3754120" y="2188083"/>
                  </a:lnTo>
                  <a:lnTo>
                    <a:pt x="3780790" y="2199767"/>
                  </a:lnTo>
                  <a:lnTo>
                    <a:pt x="3780663" y="2199640"/>
                  </a:lnTo>
                  <a:lnTo>
                    <a:pt x="3806825" y="2211451"/>
                  </a:lnTo>
                  <a:lnTo>
                    <a:pt x="3806571" y="2211451"/>
                  </a:lnTo>
                  <a:lnTo>
                    <a:pt x="3832098" y="2223262"/>
                  </a:lnTo>
                  <a:lnTo>
                    <a:pt x="3831971" y="2223262"/>
                  </a:lnTo>
                  <a:lnTo>
                    <a:pt x="3856736" y="2235454"/>
                  </a:lnTo>
                  <a:lnTo>
                    <a:pt x="3856609" y="2235327"/>
                  </a:lnTo>
                  <a:lnTo>
                    <a:pt x="3880358" y="2247646"/>
                  </a:lnTo>
                  <a:lnTo>
                    <a:pt x="3880586" y="2247773"/>
                  </a:lnTo>
                  <a:lnTo>
                    <a:pt x="3903599" y="2260346"/>
                  </a:lnTo>
                  <a:lnTo>
                    <a:pt x="3903345" y="2260092"/>
                  </a:lnTo>
                  <a:lnTo>
                    <a:pt x="3925570" y="2273173"/>
                  </a:lnTo>
                  <a:lnTo>
                    <a:pt x="3925316" y="2272919"/>
                  </a:lnTo>
                  <a:lnTo>
                    <a:pt x="3946525" y="2286254"/>
                  </a:lnTo>
                  <a:lnTo>
                    <a:pt x="3946017" y="2286000"/>
                  </a:lnTo>
                  <a:lnTo>
                    <a:pt x="3966083" y="2299843"/>
                  </a:lnTo>
                  <a:lnTo>
                    <a:pt x="4000881" y="2327275"/>
                  </a:lnTo>
                  <a:lnTo>
                    <a:pt x="4001414" y="2327783"/>
                  </a:lnTo>
                  <a:lnTo>
                    <a:pt x="4016629" y="2342019"/>
                  </a:lnTo>
                  <a:lnTo>
                    <a:pt x="4030980" y="2357247"/>
                  </a:lnTo>
                  <a:lnTo>
                    <a:pt x="4030345" y="2356612"/>
                  </a:lnTo>
                  <a:lnTo>
                    <a:pt x="4030853" y="2357247"/>
                  </a:lnTo>
                  <a:lnTo>
                    <a:pt x="4042994" y="2372093"/>
                  </a:lnTo>
                  <a:lnTo>
                    <a:pt x="4054221" y="2387854"/>
                  </a:lnTo>
                  <a:lnTo>
                    <a:pt x="4054538" y="2388362"/>
                  </a:lnTo>
                  <a:lnTo>
                    <a:pt x="4064762" y="2404618"/>
                  </a:lnTo>
                  <a:lnTo>
                    <a:pt x="4064381" y="2403856"/>
                  </a:lnTo>
                  <a:lnTo>
                    <a:pt x="4073779" y="2421128"/>
                  </a:lnTo>
                  <a:lnTo>
                    <a:pt x="4073398" y="2420493"/>
                  </a:lnTo>
                  <a:lnTo>
                    <a:pt x="4073690" y="2421128"/>
                  </a:lnTo>
                  <a:lnTo>
                    <a:pt x="4081653" y="2438019"/>
                  </a:lnTo>
                  <a:lnTo>
                    <a:pt x="4088765" y="2455291"/>
                  </a:lnTo>
                  <a:lnTo>
                    <a:pt x="4088511" y="2454783"/>
                  </a:lnTo>
                  <a:lnTo>
                    <a:pt x="4088688" y="2455291"/>
                  </a:lnTo>
                  <a:lnTo>
                    <a:pt x="4094988" y="2472817"/>
                  </a:lnTo>
                  <a:lnTo>
                    <a:pt x="4094861" y="2472309"/>
                  </a:lnTo>
                  <a:lnTo>
                    <a:pt x="4100449" y="2490343"/>
                  </a:lnTo>
                  <a:lnTo>
                    <a:pt x="4100550" y="2490724"/>
                  </a:lnTo>
                  <a:lnTo>
                    <a:pt x="4105529" y="2509012"/>
                  </a:lnTo>
                  <a:lnTo>
                    <a:pt x="4105402" y="2508631"/>
                  </a:lnTo>
                  <a:lnTo>
                    <a:pt x="4105491" y="2509012"/>
                  </a:lnTo>
                  <a:lnTo>
                    <a:pt x="4109847" y="2527300"/>
                  </a:lnTo>
                  <a:lnTo>
                    <a:pt x="4109847" y="2526919"/>
                  </a:lnTo>
                  <a:lnTo>
                    <a:pt x="4113657" y="2545969"/>
                  </a:lnTo>
                  <a:lnTo>
                    <a:pt x="4113657" y="2545461"/>
                  </a:lnTo>
                  <a:lnTo>
                    <a:pt x="4113949" y="2547150"/>
                  </a:lnTo>
                  <a:lnTo>
                    <a:pt x="4088892" y="2551430"/>
                  </a:lnTo>
                  <a:lnTo>
                    <a:pt x="4139184" y="2620137"/>
                  </a:lnTo>
                  <a:lnTo>
                    <a:pt x="4161853" y="2545461"/>
                  </a:lnTo>
                  <a:lnTo>
                    <a:pt x="4162641" y="2542870"/>
                  </a:lnTo>
                  <a:lnTo>
                    <a:pt x="4163949" y="2538603"/>
                  </a:lnTo>
                  <a:close/>
                </a:path>
              </a:pathLst>
            </a:custGeom>
            <a:solidFill>
              <a:srgbClr val="1FE2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540635">
              <a:lnSpc>
                <a:spcPct val="100000"/>
              </a:lnSpc>
              <a:spcBef>
                <a:spcPts val="95"/>
              </a:spcBef>
            </a:pPr>
            <a:r>
              <a:rPr b="1" spc="-335" dirty="0">
                <a:latin typeface="DejaVu Sans"/>
                <a:cs typeface="DejaVu Sans"/>
              </a:rPr>
              <a:t>PRO</a:t>
            </a:r>
            <a:r>
              <a:rPr spc="-160" dirty="0"/>
              <a:t> </a:t>
            </a:r>
            <a:r>
              <a:rPr b="1" spc="-315" dirty="0">
                <a:latin typeface="DejaVu Sans"/>
                <a:cs typeface="DejaVu Sans"/>
              </a:rPr>
              <a:t>TIP:</a:t>
            </a:r>
            <a:r>
              <a:rPr spc="-170" dirty="0"/>
              <a:t> </a:t>
            </a:r>
            <a:r>
              <a:rPr spc="-225" dirty="0"/>
              <a:t>The</a:t>
            </a:r>
            <a:r>
              <a:rPr spc="-165" dirty="0"/>
              <a:t> </a:t>
            </a:r>
            <a:r>
              <a:rPr spc="-220" dirty="0"/>
              <a:t>Data</a:t>
            </a:r>
            <a:r>
              <a:rPr spc="-170" dirty="0"/>
              <a:t> </a:t>
            </a:r>
            <a:r>
              <a:rPr spc="-210" dirty="0"/>
              <a:t>Interpreter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5646" y="830579"/>
            <a:ext cx="11760708" cy="45720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528827" y="1323543"/>
            <a:ext cx="4912360" cy="2776220"/>
            <a:chOff x="528827" y="1323543"/>
            <a:chExt cx="4912360" cy="277622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3834" y="1368536"/>
              <a:ext cx="4128606" cy="271275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5309" y="1379982"/>
              <a:ext cx="4059173" cy="2643377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669285" y="1323543"/>
              <a:ext cx="2284476" cy="100131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694432" y="1348740"/>
              <a:ext cx="2187701" cy="904493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28827" y="2092515"/>
              <a:ext cx="1242060" cy="631761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562991" y="2125992"/>
              <a:ext cx="1144905" cy="534670"/>
            </a:xfrm>
            <a:custGeom>
              <a:avLst/>
              <a:gdLst/>
              <a:ahLst/>
              <a:cxnLst/>
              <a:rect l="l" t="t" r="r" b="b"/>
              <a:pathLst>
                <a:path w="1144905" h="534669">
                  <a:moveTo>
                    <a:pt x="1144778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0" y="509270"/>
                  </a:lnTo>
                  <a:lnTo>
                    <a:pt x="0" y="534670"/>
                  </a:lnTo>
                  <a:lnTo>
                    <a:pt x="1144778" y="534670"/>
                  </a:lnTo>
                  <a:lnTo>
                    <a:pt x="1144778" y="509638"/>
                  </a:lnTo>
                  <a:lnTo>
                    <a:pt x="1144778" y="509270"/>
                  </a:lnTo>
                  <a:lnTo>
                    <a:pt x="1144778" y="26022"/>
                  </a:lnTo>
                  <a:lnTo>
                    <a:pt x="1119378" y="26022"/>
                  </a:lnTo>
                  <a:lnTo>
                    <a:pt x="1119378" y="509270"/>
                  </a:lnTo>
                  <a:lnTo>
                    <a:pt x="25400" y="509270"/>
                  </a:lnTo>
                  <a:lnTo>
                    <a:pt x="25400" y="25400"/>
                  </a:lnTo>
                  <a:lnTo>
                    <a:pt x="1144778" y="25400"/>
                  </a:lnTo>
                  <a:lnTo>
                    <a:pt x="1144778" y="0"/>
                  </a:lnTo>
                  <a:close/>
                </a:path>
              </a:pathLst>
            </a:custGeom>
            <a:solidFill>
              <a:srgbClr val="1FE2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48205" y="3091433"/>
              <a:ext cx="3062478" cy="1008126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566291" y="1801621"/>
              <a:ext cx="3875404" cy="2234565"/>
            </a:xfrm>
            <a:custGeom>
              <a:avLst/>
              <a:gdLst/>
              <a:ahLst/>
              <a:cxnLst/>
              <a:rect l="l" t="t" r="r" b="b"/>
              <a:pathLst>
                <a:path w="3875404" h="2234565">
                  <a:moveTo>
                    <a:pt x="1021842" y="36703"/>
                  </a:moveTo>
                  <a:lnTo>
                    <a:pt x="945007" y="0"/>
                  </a:lnTo>
                  <a:lnTo>
                    <a:pt x="945426" y="25450"/>
                  </a:lnTo>
                  <a:lnTo>
                    <a:pt x="879475" y="27051"/>
                  </a:lnTo>
                  <a:lnTo>
                    <a:pt x="808736" y="29845"/>
                  </a:lnTo>
                  <a:lnTo>
                    <a:pt x="738886" y="34290"/>
                  </a:lnTo>
                  <a:lnTo>
                    <a:pt x="669671" y="40894"/>
                  </a:lnTo>
                  <a:lnTo>
                    <a:pt x="601599" y="50419"/>
                  </a:lnTo>
                  <a:lnTo>
                    <a:pt x="534797" y="62992"/>
                  </a:lnTo>
                  <a:lnTo>
                    <a:pt x="469646" y="79375"/>
                  </a:lnTo>
                  <a:lnTo>
                    <a:pt x="406400" y="99949"/>
                  </a:lnTo>
                  <a:lnTo>
                    <a:pt x="344805" y="124333"/>
                  </a:lnTo>
                  <a:lnTo>
                    <a:pt x="284988" y="151892"/>
                  </a:lnTo>
                  <a:lnTo>
                    <a:pt x="226187" y="182118"/>
                  </a:lnTo>
                  <a:lnTo>
                    <a:pt x="168656" y="214376"/>
                  </a:lnTo>
                  <a:lnTo>
                    <a:pt x="112014" y="248412"/>
                  </a:lnTo>
                  <a:lnTo>
                    <a:pt x="55880" y="283210"/>
                  </a:lnTo>
                  <a:lnTo>
                    <a:pt x="0" y="318643"/>
                  </a:lnTo>
                  <a:lnTo>
                    <a:pt x="13716" y="339979"/>
                  </a:lnTo>
                  <a:lnTo>
                    <a:pt x="69342" y="304673"/>
                  </a:lnTo>
                  <a:lnTo>
                    <a:pt x="69215" y="304800"/>
                  </a:lnTo>
                  <a:lnTo>
                    <a:pt x="69418" y="304673"/>
                  </a:lnTo>
                  <a:lnTo>
                    <a:pt x="125222" y="270002"/>
                  </a:lnTo>
                  <a:lnTo>
                    <a:pt x="125095" y="270129"/>
                  </a:lnTo>
                  <a:lnTo>
                    <a:pt x="125298" y="270002"/>
                  </a:lnTo>
                  <a:lnTo>
                    <a:pt x="181394" y="236474"/>
                  </a:lnTo>
                  <a:lnTo>
                    <a:pt x="181610" y="236347"/>
                  </a:lnTo>
                  <a:lnTo>
                    <a:pt x="181229" y="236474"/>
                  </a:lnTo>
                  <a:lnTo>
                    <a:pt x="238277" y="204470"/>
                  </a:lnTo>
                  <a:lnTo>
                    <a:pt x="266966" y="189357"/>
                  </a:lnTo>
                  <a:lnTo>
                    <a:pt x="295948" y="174739"/>
                  </a:lnTo>
                  <a:lnTo>
                    <a:pt x="325247" y="160909"/>
                  </a:lnTo>
                  <a:lnTo>
                    <a:pt x="325526" y="160782"/>
                  </a:lnTo>
                  <a:lnTo>
                    <a:pt x="354965" y="147701"/>
                  </a:lnTo>
                  <a:lnTo>
                    <a:pt x="354711" y="147828"/>
                  </a:lnTo>
                  <a:lnTo>
                    <a:pt x="355015" y="147701"/>
                  </a:lnTo>
                  <a:lnTo>
                    <a:pt x="384619" y="135382"/>
                  </a:lnTo>
                  <a:lnTo>
                    <a:pt x="384937" y="135255"/>
                  </a:lnTo>
                  <a:lnTo>
                    <a:pt x="384556" y="135382"/>
                  </a:lnTo>
                  <a:lnTo>
                    <a:pt x="415163" y="123825"/>
                  </a:lnTo>
                  <a:lnTo>
                    <a:pt x="414909" y="123952"/>
                  </a:lnTo>
                  <a:lnTo>
                    <a:pt x="415264" y="123825"/>
                  </a:lnTo>
                  <a:lnTo>
                    <a:pt x="445516" y="113372"/>
                  </a:lnTo>
                  <a:lnTo>
                    <a:pt x="476504" y="103886"/>
                  </a:lnTo>
                  <a:lnTo>
                    <a:pt x="476961" y="103759"/>
                  </a:lnTo>
                  <a:lnTo>
                    <a:pt x="508381" y="95250"/>
                  </a:lnTo>
                  <a:lnTo>
                    <a:pt x="508000" y="95377"/>
                  </a:lnTo>
                  <a:lnTo>
                    <a:pt x="508533" y="95250"/>
                  </a:lnTo>
                  <a:lnTo>
                    <a:pt x="540512" y="87757"/>
                  </a:lnTo>
                  <a:lnTo>
                    <a:pt x="540131" y="87757"/>
                  </a:lnTo>
                  <a:lnTo>
                    <a:pt x="572897" y="81026"/>
                  </a:lnTo>
                  <a:lnTo>
                    <a:pt x="572516" y="81153"/>
                  </a:lnTo>
                  <a:lnTo>
                    <a:pt x="573252" y="81026"/>
                  </a:lnTo>
                  <a:lnTo>
                    <a:pt x="605790" y="75438"/>
                  </a:lnTo>
                  <a:lnTo>
                    <a:pt x="605536" y="75438"/>
                  </a:lnTo>
                  <a:lnTo>
                    <a:pt x="639064" y="70358"/>
                  </a:lnTo>
                  <a:lnTo>
                    <a:pt x="638810" y="70485"/>
                  </a:lnTo>
                  <a:lnTo>
                    <a:pt x="639800" y="70358"/>
                  </a:lnTo>
                  <a:lnTo>
                    <a:pt x="672719" y="66167"/>
                  </a:lnTo>
                  <a:lnTo>
                    <a:pt x="672465" y="66167"/>
                  </a:lnTo>
                  <a:lnTo>
                    <a:pt x="706628" y="62611"/>
                  </a:lnTo>
                  <a:lnTo>
                    <a:pt x="706374" y="62611"/>
                  </a:lnTo>
                  <a:lnTo>
                    <a:pt x="740918" y="59690"/>
                  </a:lnTo>
                  <a:lnTo>
                    <a:pt x="740664" y="59690"/>
                  </a:lnTo>
                  <a:lnTo>
                    <a:pt x="810260" y="55245"/>
                  </a:lnTo>
                  <a:lnTo>
                    <a:pt x="809879" y="55245"/>
                  </a:lnTo>
                  <a:lnTo>
                    <a:pt x="880364" y="52451"/>
                  </a:lnTo>
                  <a:lnTo>
                    <a:pt x="945857" y="50863"/>
                  </a:lnTo>
                  <a:lnTo>
                    <a:pt x="946277" y="76200"/>
                  </a:lnTo>
                  <a:lnTo>
                    <a:pt x="994740" y="50863"/>
                  </a:lnTo>
                  <a:lnTo>
                    <a:pt x="1021842" y="36703"/>
                  </a:lnTo>
                  <a:close/>
                </a:path>
                <a:path w="3875404" h="2234565">
                  <a:moveTo>
                    <a:pt x="3874897" y="1508887"/>
                  </a:moveTo>
                  <a:lnTo>
                    <a:pt x="3798697" y="1470787"/>
                  </a:lnTo>
                  <a:lnTo>
                    <a:pt x="3798697" y="1496187"/>
                  </a:lnTo>
                  <a:lnTo>
                    <a:pt x="3081274" y="1496187"/>
                  </a:lnTo>
                  <a:lnTo>
                    <a:pt x="3081274" y="1349375"/>
                  </a:lnTo>
                  <a:lnTo>
                    <a:pt x="3055874" y="1349375"/>
                  </a:lnTo>
                  <a:lnTo>
                    <a:pt x="3055874" y="2209050"/>
                  </a:lnTo>
                  <a:lnTo>
                    <a:pt x="141478" y="2209050"/>
                  </a:lnTo>
                  <a:lnTo>
                    <a:pt x="141478" y="1349260"/>
                  </a:lnTo>
                  <a:lnTo>
                    <a:pt x="3081274" y="1349260"/>
                  </a:lnTo>
                  <a:lnTo>
                    <a:pt x="3081274" y="1323860"/>
                  </a:lnTo>
                  <a:lnTo>
                    <a:pt x="116078" y="1323860"/>
                  </a:lnTo>
                  <a:lnTo>
                    <a:pt x="116078" y="1349260"/>
                  </a:lnTo>
                  <a:lnTo>
                    <a:pt x="116078" y="2209050"/>
                  </a:lnTo>
                  <a:lnTo>
                    <a:pt x="116078" y="2234450"/>
                  </a:lnTo>
                  <a:lnTo>
                    <a:pt x="3081274" y="2234450"/>
                  </a:lnTo>
                  <a:lnTo>
                    <a:pt x="3081274" y="2209419"/>
                  </a:lnTo>
                  <a:lnTo>
                    <a:pt x="3081274" y="2209050"/>
                  </a:lnTo>
                  <a:lnTo>
                    <a:pt x="3081274" y="1521587"/>
                  </a:lnTo>
                  <a:lnTo>
                    <a:pt x="3798697" y="1521587"/>
                  </a:lnTo>
                  <a:lnTo>
                    <a:pt x="3798697" y="1546987"/>
                  </a:lnTo>
                  <a:lnTo>
                    <a:pt x="3874897" y="1508887"/>
                  </a:lnTo>
                  <a:close/>
                </a:path>
              </a:pathLst>
            </a:custGeom>
            <a:solidFill>
              <a:srgbClr val="1FE2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" name="object 13"/>
          <p:cNvGrpSpPr/>
          <p:nvPr/>
        </p:nvGrpSpPr>
        <p:grpSpPr>
          <a:xfrm>
            <a:off x="1437097" y="5022242"/>
            <a:ext cx="3954145" cy="1249680"/>
            <a:chOff x="1437097" y="5022242"/>
            <a:chExt cx="3954145" cy="1249680"/>
          </a:xfrm>
        </p:grpSpPr>
        <p:pic>
          <p:nvPicPr>
            <p:cNvPr id="14" name="object 1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37097" y="5022242"/>
              <a:ext cx="3954086" cy="1249193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48562" y="5033771"/>
              <a:ext cx="3884675" cy="1179575"/>
            </a:xfrm>
            <a:prstGeom prst="rect">
              <a:avLst/>
            </a:prstGeom>
          </p:spPr>
        </p:pic>
      </p:grpSp>
      <p:grpSp>
        <p:nvGrpSpPr>
          <p:cNvPr id="16" name="object 16"/>
          <p:cNvGrpSpPr/>
          <p:nvPr/>
        </p:nvGrpSpPr>
        <p:grpSpPr>
          <a:xfrm>
            <a:off x="5615940" y="2667000"/>
            <a:ext cx="3851275" cy="1390015"/>
            <a:chOff x="5615940" y="2667000"/>
            <a:chExt cx="3851275" cy="1390015"/>
          </a:xfrm>
        </p:grpSpPr>
        <p:pic>
          <p:nvPicPr>
            <p:cNvPr id="17" name="object 1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650986" y="2701975"/>
              <a:ext cx="3797818" cy="1336700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662422" y="2713482"/>
              <a:ext cx="3728465" cy="1267205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615940" y="2667000"/>
              <a:ext cx="3851148" cy="1389888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5650103" y="2701302"/>
              <a:ext cx="3754120" cy="1292860"/>
            </a:xfrm>
            <a:custGeom>
              <a:avLst/>
              <a:gdLst/>
              <a:ahLst/>
              <a:cxnLst/>
              <a:rect l="l" t="t" r="r" b="b"/>
              <a:pathLst>
                <a:path w="3754120" h="1292860">
                  <a:moveTo>
                    <a:pt x="3753866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0" y="1267460"/>
                  </a:lnTo>
                  <a:lnTo>
                    <a:pt x="0" y="1292860"/>
                  </a:lnTo>
                  <a:lnTo>
                    <a:pt x="3753866" y="1292860"/>
                  </a:lnTo>
                  <a:lnTo>
                    <a:pt x="3753866" y="1267460"/>
                  </a:lnTo>
                  <a:lnTo>
                    <a:pt x="25400" y="1267460"/>
                  </a:lnTo>
                  <a:lnTo>
                    <a:pt x="25400" y="25400"/>
                  </a:lnTo>
                  <a:lnTo>
                    <a:pt x="3728466" y="25400"/>
                  </a:lnTo>
                  <a:lnTo>
                    <a:pt x="3728466" y="1267066"/>
                  </a:lnTo>
                  <a:lnTo>
                    <a:pt x="3753866" y="1267066"/>
                  </a:lnTo>
                  <a:lnTo>
                    <a:pt x="3753866" y="25400"/>
                  </a:lnTo>
                  <a:lnTo>
                    <a:pt x="3753866" y="25260"/>
                  </a:lnTo>
                  <a:lnTo>
                    <a:pt x="3753866" y="0"/>
                  </a:lnTo>
                  <a:close/>
                </a:path>
              </a:pathLst>
            </a:custGeom>
            <a:solidFill>
              <a:srgbClr val="1FE2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1" name="object 21"/>
          <p:cNvGrpSpPr/>
          <p:nvPr/>
        </p:nvGrpSpPr>
        <p:grpSpPr>
          <a:xfrm>
            <a:off x="4907534" y="4240517"/>
            <a:ext cx="6552565" cy="707390"/>
            <a:chOff x="4907534" y="4240517"/>
            <a:chExt cx="6552565" cy="707390"/>
          </a:xfrm>
        </p:grpSpPr>
        <p:pic>
          <p:nvPicPr>
            <p:cNvPr id="22" name="object 2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660880" y="4272192"/>
              <a:ext cx="5780567" cy="375549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672328" y="4283963"/>
              <a:ext cx="5711189" cy="305561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615940" y="4240517"/>
              <a:ext cx="2442209" cy="417588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4907534" y="4274832"/>
              <a:ext cx="3088005" cy="620395"/>
            </a:xfrm>
            <a:custGeom>
              <a:avLst/>
              <a:gdLst/>
              <a:ahLst/>
              <a:cxnLst/>
              <a:rect l="l" t="t" r="r" b="b"/>
              <a:pathLst>
                <a:path w="3088004" h="620395">
                  <a:moveTo>
                    <a:pt x="3087497" y="0"/>
                  </a:moveTo>
                  <a:lnTo>
                    <a:pt x="3062097" y="0"/>
                  </a:lnTo>
                  <a:lnTo>
                    <a:pt x="3062097" y="25400"/>
                  </a:lnTo>
                  <a:lnTo>
                    <a:pt x="3062097" y="294640"/>
                  </a:lnTo>
                  <a:lnTo>
                    <a:pt x="767969" y="294640"/>
                  </a:lnTo>
                  <a:lnTo>
                    <a:pt x="767969" y="25400"/>
                  </a:lnTo>
                  <a:lnTo>
                    <a:pt x="3062097" y="25400"/>
                  </a:lnTo>
                  <a:lnTo>
                    <a:pt x="3062097" y="0"/>
                  </a:lnTo>
                  <a:lnTo>
                    <a:pt x="742569" y="0"/>
                  </a:lnTo>
                  <a:lnTo>
                    <a:pt x="742569" y="25400"/>
                  </a:lnTo>
                  <a:lnTo>
                    <a:pt x="742569" y="160185"/>
                  </a:lnTo>
                  <a:lnTo>
                    <a:pt x="587883" y="186423"/>
                  </a:lnTo>
                  <a:lnTo>
                    <a:pt x="506349" y="202044"/>
                  </a:lnTo>
                  <a:lnTo>
                    <a:pt x="466725" y="210299"/>
                  </a:lnTo>
                  <a:lnTo>
                    <a:pt x="428244" y="218935"/>
                  </a:lnTo>
                  <a:lnTo>
                    <a:pt x="390906" y="227952"/>
                  </a:lnTo>
                  <a:lnTo>
                    <a:pt x="320548" y="247637"/>
                  </a:lnTo>
                  <a:lnTo>
                    <a:pt x="256540" y="269862"/>
                  </a:lnTo>
                  <a:lnTo>
                    <a:pt x="213614" y="288658"/>
                  </a:lnTo>
                  <a:lnTo>
                    <a:pt x="175260" y="309359"/>
                  </a:lnTo>
                  <a:lnTo>
                    <a:pt x="142367" y="332219"/>
                  </a:lnTo>
                  <a:lnTo>
                    <a:pt x="98425" y="374637"/>
                  </a:lnTo>
                  <a:lnTo>
                    <a:pt x="72136" y="411848"/>
                  </a:lnTo>
                  <a:lnTo>
                    <a:pt x="52197" y="450964"/>
                  </a:lnTo>
                  <a:lnTo>
                    <a:pt x="37592" y="491731"/>
                  </a:lnTo>
                  <a:lnTo>
                    <a:pt x="26797" y="533514"/>
                  </a:lnTo>
                  <a:lnTo>
                    <a:pt x="25120" y="542671"/>
                  </a:lnTo>
                  <a:lnTo>
                    <a:pt x="0" y="538340"/>
                  </a:lnTo>
                  <a:lnTo>
                    <a:pt x="24511" y="619874"/>
                  </a:lnTo>
                  <a:lnTo>
                    <a:pt x="75057" y="551294"/>
                  </a:lnTo>
                  <a:lnTo>
                    <a:pt x="50228" y="547014"/>
                  </a:lnTo>
                  <a:lnTo>
                    <a:pt x="51028" y="542671"/>
                  </a:lnTo>
                  <a:lnTo>
                    <a:pt x="51727" y="538924"/>
                  </a:lnTo>
                  <a:lnTo>
                    <a:pt x="56413" y="519036"/>
                  </a:lnTo>
                  <a:lnTo>
                    <a:pt x="56515" y="518655"/>
                  </a:lnTo>
                  <a:lnTo>
                    <a:pt x="56388" y="519036"/>
                  </a:lnTo>
                  <a:lnTo>
                    <a:pt x="61976" y="498716"/>
                  </a:lnTo>
                  <a:lnTo>
                    <a:pt x="61849" y="499351"/>
                  </a:lnTo>
                  <a:lnTo>
                    <a:pt x="62052" y="498716"/>
                  </a:lnTo>
                  <a:lnTo>
                    <a:pt x="68326" y="479412"/>
                  </a:lnTo>
                  <a:lnTo>
                    <a:pt x="68199" y="480047"/>
                  </a:lnTo>
                  <a:lnTo>
                    <a:pt x="68440" y="479412"/>
                  </a:lnTo>
                  <a:lnTo>
                    <a:pt x="75565" y="461251"/>
                  </a:lnTo>
                  <a:lnTo>
                    <a:pt x="75819" y="460616"/>
                  </a:lnTo>
                  <a:lnTo>
                    <a:pt x="75438" y="461251"/>
                  </a:lnTo>
                  <a:lnTo>
                    <a:pt x="84201" y="442201"/>
                  </a:lnTo>
                  <a:lnTo>
                    <a:pt x="83820" y="443090"/>
                  </a:lnTo>
                  <a:lnTo>
                    <a:pt x="84302" y="442201"/>
                  </a:lnTo>
                  <a:lnTo>
                    <a:pt x="93675" y="425183"/>
                  </a:lnTo>
                  <a:lnTo>
                    <a:pt x="94107" y="424421"/>
                  </a:lnTo>
                  <a:lnTo>
                    <a:pt x="93599" y="425183"/>
                  </a:lnTo>
                  <a:lnTo>
                    <a:pt x="117970" y="390867"/>
                  </a:lnTo>
                  <a:lnTo>
                    <a:pt x="148920" y="359778"/>
                  </a:lnTo>
                  <a:lnTo>
                    <a:pt x="149479" y="359270"/>
                  </a:lnTo>
                  <a:lnTo>
                    <a:pt x="148844" y="359778"/>
                  </a:lnTo>
                  <a:lnTo>
                    <a:pt x="158242" y="352031"/>
                  </a:lnTo>
                  <a:lnTo>
                    <a:pt x="157861" y="352412"/>
                  </a:lnTo>
                  <a:lnTo>
                    <a:pt x="158356" y="352031"/>
                  </a:lnTo>
                  <a:lnTo>
                    <a:pt x="167894" y="344792"/>
                  </a:lnTo>
                  <a:lnTo>
                    <a:pt x="167513" y="345173"/>
                  </a:lnTo>
                  <a:lnTo>
                    <a:pt x="168046" y="344792"/>
                  </a:lnTo>
                  <a:lnTo>
                    <a:pt x="177863" y="337934"/>
                  </a:lnTo>
                  <a:lnTo>
                    <a:pt x="188442" y="331203"/>
                  </a:lnTo>
                  <a:lnTo>
                    <a:pt x="188849" y="330949"/>
                  </a:lnTo>
                  <a:lnTo>
                    <a:pt x="188341" y="331203"/>
                  </a:lnTo>
                  <a:lnTo>
                    <a:pt x="200152" y="324218"/>
                  </a:lnTo>
                  <a:lnTo>
                    <a:pt x="199771" y="324472"/>
                  </a:lnTo>
                  <a:lnTo>
                    <a:pt x="200228" y="324218"/>
                  </a:lnTo>
                  <a:lnTo>
                    <a:pt x="212217" y="317741"/>
                  </a:lnTo>
                  <a:lnTo>
                    <a:pt x="211836" y="317995"/>
                  </a:lnTo>
                  <a:lnTo>
                    <a:pt x="212344" y="317741"/>
                  </a:lnTo>
                  <a:lnTo>
                    <a:pt x="224536" y="311645"/>
                  </a:lnTo>
                  <a:lnTo>
                    <a:pt x="237871" y="305295"/>
                  </a:lnTo>
                  <a:lnTo>
                    <a:pt x="237490" y="305549"/>
                  </a:lnTo>
                  <a:lnTo>
                    <a:pt x="238086" y="305295"/>
                  </a:lnTo>
                  <a:lnTo>
                    <a:pt x="265887" y="293611"/>
                  </a:lnTo>
                  <a:lnTo>
                    <a:pt x="266192" y="293484"/>
                  </a:lnTo>
                  <a:lnTo>
                    <a:pt x="265684" y="293611"/>
                  </a:lnTo>
                  <a:lnTo>
                    <a:pt x="295821" y="282435"/>
                  </a:lnTo>
                  <a:lnTo>
                    <a:pt x="296164" y="282308"/>
                  </a:lnTo>
                  <a:lnTo>
                    <a:pt x="295656" y="282435"/>
                  </a:lnTo>
                  <a:lnTo>
                    <a:pt x="328168" y="271894"/>
                  </a:lnTo>
                  <a:lnTo>
                    <a:pt x="327914" y="272021"/>
                  </a:lnTo>
                  <a:lnTo>
                    <a:pt x="328333" y="271894"/>
                  </a:lnTo>
                  <a:lnTo>
                    <a:pt x="361950" y="261861"/>
                  </a:lnTo>
                  <a:lnTo>
                    <a:pt x="361696" y="261988"/>
                  </a:lnTo>
                  <a:lnTo>
                    <a:pt x="362165" y="261861"/>
                  </a:lnTo>
                  <a:lnTo>
                    <a:pt x="397383" y="252463"/>
                  </a:lnTo>
                  <a:lnTo>
                    <a:pt x="397002" y="252590"/>
                  </a:lnTo>
                  <a:lnTo>
                    <a:pt x="397522" y="252463"/>
                  </a:lnTo>
                  <a:lnTo>
                    <a:pt x="434086" y="243573"/>
                  </a:lnTo>
                  <a:lnTo>
                    <a:pt x="433959" y="243700"/>
                  </a:lnTo>
                  <a:lnTo>
                    <a:pt x="434517" y="243573"/>
                  </a:lnTo>
                  <a:lnTo>
                    <a:pt x="472186" y="235064"/>
                  </a:lnTo>
                  <a:lnTo>
                    <a:pt x="472059" y="235064"/>
                  </a:lnTo>
                  <a:lnTo>
                    <a:pt x="511429" y="226936"/>
                  </a:lnTo>
                  <a:lnTo>
                    <a:pt x="511302" y="226936"/>
                  </a:lnTo>
                  <a:lnTo>
                    <a:pt x="551561" y="219062"/>
                  </a:lnTo>
                  <a:lnTo>
                    <a:pt x="551434" y="219062"/>
                  </a:lnTo>
                  <a:lnTo>
                    <a:pt x="634111" y="204076"/>
                  </a:lnTo>
                  <a:lnTo>
                    <a:pt x="634111" y="204203"/>
                  </a:lnTo>
                  <a:lnTo>
                    <a:pt x="634847" y="204076"/>
                  </a:lnTo>
                  <a:lnTo>
                    <a:pt x="742569" y="185991"/>
                  </a:lnTo>
                  <a:lnTo>
                    <a:pt x="742569" y="294640"/>
                  </a:lnTo>
                  <a:lnTo>
                    <a:pt x="742569" y="320040"/>
                  </a:lnTo>
                  <a:lnTo>
                    <a:pt x="3087497" y="320040"/>
                  </a:lnTo>
                  <a:lnTo>
                    <a:pt x="3087497" y="294754"/>
                  </a:lnTo>
                  <a:lnTo>
                    <a:pt x="3087497" y="25400"/>
                  </a:lnTo>
                  <a:lnTo>
                    <a:pt x="3087497" y="25260"/>
                  </a:lnTo>
                  <a:lnTo>
                    <a:pt x="3087497" y="0"/>
                  </a:lnTo>
                  <a:close/>
                </a:path>
              </a:pathLst>
            </a:custGeom>
            <a:solidFill>
              <a:srgbClr val="1FE2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580120" y="4249648"/>
              <a:ext cx="2879598" cy="416839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8042529" y="4283722"/>
              <a:ext cx="3354070" cy="663575"/>
            </a:xfrm>
            <a:custGeom>
              <a:avLst/>
              <a:gdLst/>
              <a:ahLst/>
              <a:cxnLst/>
              <a:rect l="l" t="t" r="r" b="b"/>
              <a:pathLst>
                <a:path w="3354070" h="663575">
                  <a:moveTo>
                    <a:pt x="3354070" y="25514"/>
                  </a:moveTo>
                  <a:lnTo>
                    <a:pt x="3328670" y="25514"/>
                  </a:lnTo>
                  <a:lnTo>
                    <a:pt x="3328670" y="294246"/>
                  </a:lnTo>
                  <a:lnTo>
                    <a:pt x="3354070" y="294246"/>
                  </a:lnTo>
                  <a:lnTo>
                    <a:pt x="3354070" y="25514"/>
                  </a:lnTo>
                  <a:close/>
                </a:path>
                <a:path w="3354070" h="663575">
                  <a:moveTo>
                    <a:pt x="3354070" y="0"/>
                  </a:moveTo>
                  <a:lnTo>
                    <a:pt x="571754" y="0"/>
                  </a:lnTo>
                  <a:lnTo>
                    <a:pt x="571754" y="25400"/>
                  </a:lnTo>
                  <a:lnTo>
                    <a:pt x="571754" y="294640"/>
                  </a:lnTo>
                  <a:lnTo>
                    <a:pt x="571754" y="320040"/>
                  </a:lnTo>
                  <a:lnTo>
                    <a:pt x="974852" y="320040"/>
                  </a:lnTo>
                  <a:lnTo>
                    <a:pt x="967486" y="324091"/>
                  </a:lnTo>
                  <a:lnTo>
                    <a:pt x="967613" y="324091"/>
                  </a:lnTo>
                  <a:lnTo>
                    <a:pt x="935990" y="340855"/>
                  </a:lnTo>
                  <a:lnTo>
                    <a:pt x="936371" y="340728"/>
                  </a:lnTo>
                  <a:lnTo>
                    <a:pt x="903452" y="357251"/>
                  </a:lnTo>
                  <a:lnTo>
                    <a:pt x="886333" y="365366"/>
                  </a:lnTo>
                  <a:lnTo>
                    <a:pt x="886460" y="365366"/>
                  </a:lnTo>
                  <a:lnTo>
                    <a:pt x="868553" y="373494"/>
                  </a:lnTo>
                  <a:lnTo>
                    <a:pt x="868807" y="373367"/>
                  </a:lnTo>
                  <a:lnTo>
                    <a:pt x="868502" y="373494"/>
                  </a:lnTo>
                  <a:lnTo>
                    <a:pt x="850265" y="381368"/>
                  </a:lnTo>
                  <a:lnTo>
                    <a:pt x="850392" y="381368"/>
                  </a:lnTo>
                  <a:lnTo>
                    <a:pt x="830961" y="389369"/>
                  </a:lnTo>
                  <a:lnTo>
                    <a:pt x="831215" y="389242"/>
                  </a:lnTo>
                  <a:lnTo>
                    <a:pt x="830872" y="389369"/>
                  </a:lnTo>
                  <a:lnTo>
                    <a:pt x="810895" y="396989"/>
                  </a:lnTo>
                  <a:lnTo>
                    <a:pt x="811149" y="396862"/>
                  </a:lnTo>
                  <a:lnTo>
                    <a:pt x="810793" y="396989"/>
                  </a:lnTo>
                  <a:lnTo>
                    <a:pt x="789813" y="404609"/>
                  </a:lnTo>
                  <a:lnTo>
                    <a:pt x="790067" y="404609"/>
                  </a:lnTo>
                  <a:lnTo>
                    <a:pt x="767588" y="412229"/>
                  </a:lnTo>
                  <a:lnTo>
                    <a:pt x="767842" y="412102"/>
                  </a:lnTo>
                  <a:lnTo>
                    <a:pt x="744220" y="419468"/>
                  </a:lnTo>
                  <a:lnTo>
                    <a:pt x="744601" y="419468"/>
                  </a:lnTo>
                  <a:lnTo>
                    <a:pt x="719709" y="426707"/>
                  </a:lnTo>
                  <a:lnTo>
                    <a:pt x="719836" y="426580"/>
                  </a:lnTo>
                  <a:lnTo>
                    <a:pt x="693674" y="433819"/>
                  </a:lnTo>
                  <a:lnTo>
                    <a:pt x="693928" y="433692"/>
                  </a:lnTo>
                  <a:lnTo>
                    <a:pt x="679958" y="437248"/>
                  </a:lnTo>
                  <a:lnTo>
                    <a:pt x="680339" y="437121"/>
                  </a:lnTo>
                  <a:lnTo>
                    <a:pt x="665607" y="440423"/>
                  </a:lnTo>
                  <a:lnTo>
                    <a:pt x="665734" y="440423"/>
                  </a:lnTo>
                  <a:lnTo>
                    <a:pt x="650240" y="443852"/>
                  </a:lnTo>
                  <a:lnTo>
                    <a:pt x="650494" y="443725"/>
                  </a:lnTo>
                  <a:lnTo>
                    <a:pt x="634238" y="447027"/>
                  </a:lnTo>
                  <a:lnTo>
                    <a:pt x="634365" y="447027"/>
                  </a:lnTo>
                  <a:lnTo>
                    <a:pt x="617474" y="450202"/>
                  </a:lnTo>
                  <a:lnTo>
                    <a:pt x="617601" y="450202"/>
                  </a:lnTo>
                  <a:lnTo>
                    <a:pt x="600202" y="453377"/>
                  </a:lnTo>
                  <a:lnTo>
                    <a:pt x="600329" y="453250"/>
                  </a:lnTo>
                  <a:lnTo>
                    <a:pt x="564007" y="459473"/>
                  </a:lnTo>
                  <a:lnTo>
                    <a:pt x="564261" y="459473"/>
                  </a:lnTo>
                  <a:lnTo>
                    <a:pt x="526161" y="465315"/>
                  </a:lnTo>
                  <a:lnTo>
                    <a:pt x="526288" y="465315"/>
                  </a:lnTo>
                  <a:lnTo>
                    <a:pt x="487172" y="471284"/>
                  </a:lnTo>
                  <a:lnTo>
                    <a:pt x="487299" y="471284"/>
                  </a:lnTo>
                  <a:lnTo>
                    <a:pt x="368046" y="488302"/>
                  </a:lnTo>
                  <a:lnTo>
                    <a:pt x="291592" y="499859"/>
                  </a:lnTo>
                  <a:lnTo>
                    <a:pt x="238633" y="508749"/>
                  </a:lnTo>
                  <a:lnTo>
                    <a:pt x="191008" y="518020"/>
                  </a:lnTo>
                  <a:lnTo>
                    <a:pt x="150368" y="527926"/>
                  </a:lnTo>
                  <a:lnTo>
                    <a:pt x="98679" y="545706"/>
                  </a:lnTo>
                  <a:lnTo>
                    <a:pt x="53721" y="568312"/>
                  </a:lnTo>
                  <a:lnTo>
                    <a:pt x="26962" y="591350"/>
                  </a:lnTo>
                  <a:lnTo>
                    <a:pt x="3937" y="578472"/>
                  </a:lnTo>
                  <a:lnTo>
                    <a:pt x="0" y="663562"/>
                  </a:lnTo>
                  <a:lnTo>
                    <a:pt x="70485" y="615683"/>
                  </a:lnTo>
                  <a:lnTo>
                    <a:pt x="49174" y="603770"/>
                  </a:lnTo>
                  <a:lnTo>
                    <a:pt x="49809" y="602805"/>
                  </a:lnTo>
                  <a:lnTo>
                    <a:pt x="57023" y="596887"/>
                  </a:lnTo>
                  <a:lnTo>
                    <a:pt x="57937" y="596252"/>
                  </a:lnTo>
                  <a:lnTo>
                    <a:pt x="65036" y="591350"/>
                  </a:lnTo>
                  <a:lnTo>
                    <a:pt x="67691" y="589521"/>
                  </a:lnTo>
                  <a:lnTo>
                    <a:pt x="67056" y="590029"/>
                  </a:lnTo>
                  <a:lnTo>
                    <a:pt x="67906" y="589521"/>
                  </a:lnTo>
                  <a:lnTo>
                    <a:pt x="78854" y="583044"/>
                  </a:lnTo>
                  <a:lnTo>
                    <a:pt x="79502" y="582663"/>
                  </a:lnTo>
                  <a:lnTo>
                    <a:pt x="93091" y="575805"/>
                  </a:lnTo>
                  <a:lnTo>
                    <a:pt x="92456" y="576186"/>
                  </a:lnTo>
                  <a:lnTo>
                    <a:pt x="93319" y="575805"/>
                  </a:lnTo>
                  <a:lnTo>
                    <a:pt x="108585" y="569074"/>
                  </a:lnTo>
                  <a:lnTo>
                    <a:pt x="108077" y="569328"/>
                  </a:lnTo>
                  <a:lnTo>
                    <a:pt x="108724" y="569074"/>
                  </a:lnTo>
                  <a:lnTo>
                    <a:pt x="126492" y="562216"/>
                  </a:lnTo>
                  <a:lnTo>
                    <a:pt x="125984" y="562470"/>
                  </a:lnTo>
                  <a:lnTo>
                    <a:pt x="126720" y="562216"/>
                  </a:lnTo>
                  <a:lnTo>
                    <a:pt x="136017" y="559041"/>
                  </a:lnTo>
                  <a:lnTo>
                    <a:pt x="135890" y="559041"/>
                  </a:lnTo>
                  <a:lnTo>
                    <a:pt x="146431" y="555612"/>
                  </a:lnTo>
                  <a:lnTo>
                    <a:pt x="146177" y="555739"/>
                  </a:lnTo>
                  <a:lnTo>
                    <a:pt x="146583" y="555612"/>
                  </a:lnTo>
                  <a:lnTo>
                    <a:pt x="157099" y="552437"/>
                  </a:lnTo>
                  <a:lnTo>
                    <a:pt x="157568" y="552310"/>
                  </a:lnTo>
                  <a:lnTo>
                    <a:pt x="169418" y="549135"/>
                  </a:lnTo>
                  <a:lnTo>
                    <a:pt x="169164" y="549262"/>
                  </a:lnTo>
                  <a:lnTo>
                    <a:pt x="169672" y="549135"/>
                  </a:lnTo>
                  <a:lnTo>
                    <a:pt x="182499" y="545960"/>
                  </a:lnTo>
                  <a:lnTo>
                    <a:pt x="182245" y="546087"/>
                  </a:lnTo>
                  <a:lnTo>
                    <a:pt x="182803" y="545960"/>
                  </a:lnTo>
                  <a:lnTo>
                    <a:pt x="196469" y="542912"/>
                  </a:lnTo>
                  <a:lnTo>
                    <a:pt x="196342" y="542912"/>
                  </a:lnTo>
                  <a:lnTo>
                    <a:pt x="211328" y="539737"/>
                  </a:lnTo>
                  <a:lnTo>
                    <a:pt x="211074" y="539864"/>
                  </a:lnTo>
                  <a:lnTo>
                    <a:pt x="211734" y="539737"/>
                  </a:lnTo>
                  <a:lnTo>
                    <a:pt x="226949" y="536816"/>
                  </a:lnTo>
                  <a:lnTo>
                    <a:pt x="226822" y="536816"/>
                  </a:lnTo>
                  <a:lnTo>
                    <a:pt x="243205" y="533768"/>
                  </a:lnTo>
                  <a:lnTo>
                    <a:pt x="243078" y="533768"/>
                  </a:lnTo>
                  <a:lnTo>
                    <a:pt x="260096" y="530847"/>
                  </a:lnTo>
                  <a:lnTo>
                    <a:pt x="259969" y="530847"/>
                  </a:lnTo>
                  <a:lnTo>
                    <a:pt x="295783" y="524878"/>
                  </a:lnTo>
                  <a:lnTo>
                    <a:pt x="295656" y="525005"/>
                  </a:lnTo>
                  <a:lnTo>
                    <a:pt x="296456" y="524878"/>
                  </a:lnTo>
                  <a:lnTo>
                    <a:pt x="371729" y="513448"/>
                  </a:lnTo>
                  <a:lnTo>
                    <a:pt x="371602" y="513448"/>
                  </a:lnTo>
                  <a:lnTo>
                    <a:pt x="490982" y="496430"/>
                  </a:lnTo>
                  <a:lnTo>
                    <a:pt x="568198" y="484492"/>
                  </a:lnTo>
                  <a:lnTo>
                    <a:pt x="622173" y="475221"/>
                  </a:lnTo>
                  <a:lnTo>
                    <a:pt x="671068" y="465315"/>
                  </a:lnTo>
                  <a:lnTo>
                    <a:pt x="718350" y="453377"/>
                  </a:lnTo>
                  <a:lnTo>
                    <a:pt x="726694" y="451091"/>
                  </a:lnTo>
                  <a:lnTo>
                    <a:pt x="751281" y="443852"/>
                  </a:lnTo>
                  <a:lnTo>
                    <a:pt x="772452" y="437248"/>
                  </a:lnTo>
                  <a:lnTo>
                    <a:pt x="775716" y="436232"/>
                  </a:lnTo>
                  <a:lnTo>
                    <a:pt x="782866" y="433819"/>
                  </a:lnTo>
                  <a:lnTo>
                    <a:pt x="798322" y="428612"/>
                  </a:lnTo>
                  <a:lnTo>
                    <a:pt x="803541" y="426707"/>
                  </a:lnTo>
                  <a:lnTo>
                    <a:pt x="819912" y="420738"/>
                  </a:lnTo>
                  <a:lnTo>
                    <a:pt x="840486" y="412864"/>
                  </a:lnTo>
                  <a:lnTo>
                    <a:pt x="842022" y="412229"/>
                  </a:lnTo>
                  <a:lnTo>
                    <a:pt x="860171" y="404736"/>
                  </a:lnTo>
                  <a:lnTo>
                    <a:pt x="897128" y="388353"/>
                  </a:lnTo>
                  <a:lnTo>
                    <a:pt x="947801" y="363334"/>
                  </a:lnTo>
                  <a:lnTo>
                    <a:pt x="989990" y="340728"/>
                  </a:lnTo>
                  <a:lnTo>
                    <a:pt x="1010412" y="329552"/>
                  </a:lnTo>
                  <a:lnTo>
                    <a:pt x="1005217" y="320040"/>
                  </a:lnTo>
                  <a:lnTo>
                    <a:pt x="3354070" y="320040"/>
                  </a:lnTo>
                  <a:lnTo>
                    <a:pt x="3354070" y="294640"/>
                  </a:lnTo>
                  <a:lnTo>
                    <a:pt x="597154" y="294640"/>
                  </a:lnTo>
                  <a:lnTo>
                    <a:pt x="597154" y="25400"/>
                  </a:lnTo>
                  <a:lnTo>
                    <a:pt x="3354070" y="25400"/>
                  </a:lnTo>
                  <a:lnTo>
                    <a:pt x="3354070" y="0"/>
                  </a:lnTo>
                  <a:close/>
                </a:path>
              </a:pathLst>
            </a:custGeom>
            <a:solidFill>
              <a:srgbClr val="1FE2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0320909" y="4571491"/>
              <a:ext cx="407670" cy="353060"/>
            </a:xfrm>
            <a:custGeom>
              <a:avLst/>
              <a:gdLst/>
              <a:ahLst/>
              <a:cxnLst/>
              <a:rect l="l" t="t" r="r" b="b"/>
              <a:pathLst>
                <a:path w="407670" h="353060">
                  <a:moveTo>
                    <a:pt x="2159" y="267716"/>
                  </a:moveTo>
                  <a:lnTo>
                    <a:pt x="0" y="352933"/>
                  </a:lnTo>
                  <a:lnTo>
                    <a:pt x="69469" y="303530"/>
                  </a:lnTo>
                  <a:lnTo>
                    <a:pt x="47396" y="291782"/>
                  </a:lnTo>
                  <a:lnTo>
                    <a:pt x="50152" y="288823"/>
                  </a:lnTo>
                  <a:lnTo>
                    <a:pt x="55753" y="283464"/>
                  </a:lnTo>
                  <a:lnTo>
                    <a:pt x="60053" y="279641"/>
                  </a:lnTo>
                  <a:lnTo>
                    <a:pt x="24587" y="279641"/>
                  </a:lnTo>
                  <a:lnTo>
                    <a:pt x="2159" y="267716"/>
                  </a:lnTo>
                  <a:close/>
                </a:path>
                <a:path w="407670" h="353060">
                  <a:moveTo>
                    <a:pt x="55796" y="283464"/>
                  </a:moveTo>
                  <a:lnTo>
                    <a:pt x="55372" y="283845"/>
                  </a:lnTo>
                  <a:lnTo>
                    <a:pt x="55796" y="283464"/>
                  </a:lnTo>
                  <a:close/>
                </a:path>
                <a:path w="407670" h="353060">
                  <a:moveTo>
                    <a:pt x="134874" y="211201"/>
                  </a:moveTo>
                  <a:lnTo>
                    <a:pt x="90043" y="231013"/>
                  </a:lnTo>
                  <a:lnTo>
                    <a:pt x="52451" y="252984"/>
                  </a:lnTo>
                  <a:lnTo>
                    <a:pt x="24587" y="279641"/>
                  </a:lnTo>
                  <a:lnTo>
                    <a:pt x="60053" y="279641"/>
                  </a:lnTo>
                  <a:lnTo>
                    <a:pt x="61170" y="278638"/>
                  </a:lnTo>
                  <a:lnTo>
                    <a:pt x="68072" y="273050"/>
                  </a:lnTo>
                  <a:lnTo>
                    <a:pt x="74643" y="268478"/>
                  </a:lnTo>
                  <a:lnTo>
                    <a:pt x="82461" y="263563"/>
                  </a:lnTo>
                  <a:lnTo>
                    <a:pt x="91459" y="258699"/>
                  </a:lnTo>
                  <a:lnTo>
                    <a:pt x="91313" y="258699"/>
                  </a:lnTo>
                  <a:lnTo>
                    <a:pt x="101219" y="253746"/>
                  </a:lnTo>
                  <a:lnTo>
                    <a:pt x="101399" y="253746"/>
                  </a:lnTo>
                  <a:lnTo>
                    <a:pt x="122174" y="244348"/>
                  </a:lnTo>
                  <a:lnTo>
                    <a:pt x="121920" y="244348"/>
                  </a:lnTo>
                  <a:lnTo>
                    <a:pt x="144907" y="234569"/>
                  </a:lnTo>
                  <a:lnTo>
                    <a:pt x="168910" y="224028"/>
                  </a:lnTo>
                  <a:lnTo>
                    <a:pt x="193294" y="212344"/>
                  </a:lnTo>
                  <a:lnTo>
                    <a:pt x="195113" y="211328"/>
                  </a:lnTo>
                  <a:lnTo>
                    <a:pt x="134747" y="211328"/>
                  </a:lnTo>
                  <a:lnTo>
                    <a:pt x="134874" y="211201"/>
                  </a:lnTo>
                  <a:close/>
                </a:path>
                <a:path w="407670" h="353060">
                  <a:moveTo>
                    <a:pt x="61595" y="278257"/>
                  </a:moveTo>
                  <a:lnTo>
                    <a:pt x="61087" y="278638"/>
                  </a:lnTo>
                  <a:lnTo>
                    <a:pt x="61595" y="278257"/>
                  </a:lnTo>
                  <a:close/>
                </a:path>
                <a:path w="407670" h="353060">
                  <a:moveTo>
                    <a:pt x="68157" y="273050"/>
                  </a:moveTo>
                  <a:lnTo>
                    <a:pt x="67437" y="273558"/>
                  </a:lnTo>
                  <a:lnTo>
                    <a:pt x="68157" y="273050"/>
                  </a:lnTo>
                  <a:close/>
                </a:path>
                <a:path w="407670" h="353060">
                  <a:moveTo>
                    <a:pt x="75184" y="268097"/>
                  </a:moveTo>
                  <a:lnTo>
                    <a:pt x="74549" y="268478"/>
                  </a:lnTo>
                  <a:lnTo>
                    <a:pt x="75184" y="268097"/>
                  </a:lnTo>
                  <a:close/>
                </a:path>
                <a:path w="407670" h="353060">
                  <a:moveTo>
                    <a:pt x="91694" y="258572"/>
                  </a:moveTo>
                  <a:lnTo>
                    <a:pt x="91313" y="258699"/>
                  </a:lnTo>
                  <a:lnTo>
                    <a:pt x="91459" y="258699"/>
                  </a:lnTo>
                  <a:lnTo>
                    <a:pt x="91694" y="258572"/>
                  </a:lnTo>
                  <a:close/>
                </a:path>
                <a:path w="407670" h="353060">
                  <a:moveTo>
                    <a:pt x="101399" y="253746"/>
                  </a:moveTo>
                  <a:lnTo>
                    <a:pt x="101219" y="253746"/>
                  </a:lnTo>
                  <a:lnTo>
                    <a:pt x="100838" y="254000"/>
                  </a:lnTo>
                  <a:lnTo>
                    <a:pt x="101399" y="253746"/>
                  </a:lnTo>
                  <a:close/>
                </a:path>
                <a:path w="407670" h="353060">
                  <a:moveTo>
                    <a:pt x="158369" y="200787"/>
                  </a:moveTo>
                  <a:lnTo>
                    <a:pt x="134747" y="211328"/>
                  </a:lnTo>
                  <a:lnTo>
                    <a:pt x="195113" y="211328"/>
                  </a:lnTo>
                  <a:lnTo>
                    <a:pt x="213531" y="201041"/>
                  </a:lnTo>
                  <a:lnTo>
                    <a:pt x="158115" y="201041"/>
                  </a:lnTo>
                  <a:lnTo>
                    <a:pt x="158369" y="200787"/>
                  </a:lnTo>
                  <a:close/>
                </a:path>
                <a:path w="407670" h="353060">
                  <a:moveTo>
                    <a:pt x="231630" y="189611"/>
                  </a:moveTo>
                  <a:lnTo>
                    <a:pt x="181991" y="189611"/>
                  </a:lnTo>
                  <a:lnTo>
                    <a:pt x="158115" y="201041"/>
                  </a:lnTo>
                  <a:lnTo>
                    <a:pt x="213531" y="201041"/>
                  </a:lnTo>
                  <a:lnTo>
                    <a:pt x="217170" y="199009"/>
                  </a:lnTo>
                  <a:lnTo>
                    <a:pt x="228981" y="191516"/>
                  </a:lnTo>
                  <a:lnTo>
                    <a:pt x="231630" y="189611"/>
                  </a:lnTo>
                  <a:close/>
                </a:path>
                <a:path w="407670" h="353060">
                  <a:moveTo>
                    <a:pt x="284284" y="146558"/>
                  </a:moveTo>
                  <a:lnTo>
                    <a:pt x="245872" y="146558"/>
                  </a:lnTo>
                  <a:lnTo>
                    <a:pt x="225018" y="163144"/>
                  </a:lnTo>
                  <a:lnTo>
                    <a:pt x="214630" y="170561"/>
                  </a:lnTo>
                  <a:lnTo>
                    <a:pt x="204216" y="177050"/>
                  </a:lnTo>
                  <a:lnTo>
                    <a:pt x="181229" y="189865"/>
                  </a:lnTo>
                  <a:lnTo>
                    <a:pt x="181991" y="189611"/>
                  </a:lnTo>
                  <a:lnTo>
                    <a:pt x="231630" y="189611"/>
                  </a:lnTo>
                  <a:lnTo>
                    <a:pt x="240284" y="183388"/>
                  </a:lnTo>
                  <a:lnTo>
                    <a:pt x="261874" y="166243"/>
                  </a:lnTo>
                  <a:lnTo>
                    <a:pt x="283210" y="147574"/>
                  </a:lnTo>
                  <a:lnTo>
                    <a:pt x="284284" y="146558"/>
                  </a:lnTo>
                  <a:close/>
                </a:path>
                <a:path w="407670" h="353060">
                  <a:moveTo>
                    <a:pt x="215138" y="170180"/>
                  </a:moveTo>
                  <a:lnTo>
                    <a:pt x="214532" y="170561"/>
                  </a:lnTo>
                  <a:lnTo>
                    <a:pt x="215138" y="170180"/>
                  </a:lnTo>
                  <a:close/>
                </a:path>
                <a:path w="407670" h="353060">
                  <a:moveTo>
                    <a:pt x="341946" y="89027"/>
                  </a:moveTo>
                  <a:lnTo>
                    <a:pt x="306959" y="89027"/>
                  </a:lnTo>
                  <a:lnTo>
                    <a:pt x="286258" y="109601"/>
                  </a:lnTo>
                  <a:lnTo>
                    <a:pt x="265811" y="129032"/>
                  </a:lnTo>
                  <a:lnTo>
                    <a:pt x="245364" y="146939"/>
                  </a:lnTo>
                  <a:lnTo>
                    <a:pt x="245872" y="146558"/>
                  </a:lnTo>
                  <a:lnTo>
                    <a:pt x="284284" y="146558"/>
                  </a:lnTo>
                  <a:lnTo>
                    <a:pt x="304165" y="127762"/>
                  </a:lnTo>
                  <a:lnTo>
                    <a:pt x="324993" y="106807"/>
                  </a:lnTo>
                  <a:lnTo>
                    <a:pt x="341946" y="89027"/>
                  </a:lnTo>
                  <a:close/>
                </a:path>
                <a:path w="407670" h="353060">
                  <a:moveTo>
                    <a:pt x="266192" y="128651"/>
                  </a:moveTo>
                  <a:lnTo>
                    <a:pt x="265758" y="129032"/>
                  </a:lnTo>
                  <a:lnTo>
                    <a:pt x="266192" y="128651"/>
                  </a:lnTo>
                  <a:close/>
                </a:path>
                <a:path w="407670" h="353060">
                  <a:moveTo>
                    <a:pt x="388366" y="0"/>
                  </a:moveTo>
                  <a:lnTo>
                    <a:pt x="347472" y="45593"/>
                  </a:lnTo>
                  <a:lnTo>
                    <a:pt x="327152" y="67818"/>
                  </a:lnTo>
                  <a:lnTo>
                    <a:pt x="306705" y="89154"/>
                  </a:lnTo>
                  <a:lnTo>
                    <a:pt x="306959" y="89027"/>
                  </a:lnTo>
                  <a:lnTo>
                    <a:pt x="341946" y="89027"/>
                  </a:lnTo>
                  <a:lnTo>
                    <a:pt x="345821" y="84963"/>
                  </a:lnTo>
                  <a:lnTo>
                    <a:pt x="366268" y="62611"/>
                  </a:lnTo>
                  <a:lnTo>
                    <a:pt x="407162" y="17018"/>
                  </a:lnTo>
                  <a:lnTo>
                    <a:pt x="388366" y="0"/>
                  </a:lnTo>
                  <a:close/>
                </a:path>
                <a:path w="407670" h="353060">
                  <a:moveTo>
                    <a:pt x="327279" y="67564"/>
                  </a:moveTo>
                  <a:lnTo>
                    <a:pt x="327036" y="67818"/>
                  </a:lnTo>
                  <a:lnTo>
                    <a:pt x="327279" y="67564"/>
                  </a:lnTo>
                  <a:close/>
                </a:path>
                <a:path w="407670" h="353060">
                  <a:moveTo>
                    <a:pt x="347472" y="45466"/>
                  </a:moveTo>
                  <a:lnTo>
                    <a:pt x="347356" y="45593"/>
                  </a:lnTo>
                  <a:lnTo>
                    <a:pt x="347472" y="45466"/>
                  </a:lnTo>
                  <a:close/>
                </a:path>
              </a:pathLst>
            </a:custGeom>
            <a:solidFill>
              <a:srgbClr val="1FE2D7">
                <a:alpha val="98823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5381750" y="1339596"/>
            <a:ext cx="5593715" cy="845819"/>
          </a:xfrm>
          <a:prstGeom prst="rect">
            <a:avLst/>
          </a:prstGeom>
        </p:spPr>
        <p:txBody>
          <a:bodyPr vert="horz" wrap="square" lIns="0" tIns="40005" rIns="0" bIns="0" rtlCol="0">
            <a:spAutoFit/>
          </a:bodyPr>
          <a:lstStyle/>
          <a:p>
            <a:pPr marL="12700" marR="5080">
              <a:lnSpc>
                <a:spcPts val="1730"/>
              </a:lnSpc>
              <a:spcBef>
                <a:spcPts val="315"/>
              </a:spcBef>
            </a:pPr>
            <a:r>
              <a:rPr sz="1600" spc="-125" dirty="0">
                <a:solidFill>
                  <a:srgbClr val="3F3F3F"/>
                </a:solidFill>
                <a:latin typeface="DejaVu Sans"/>
                <a:cs typeface="DejaVu Sans"/>
              </a:rPr>
              <a:t>The</a:t>
            </a:r>
            <a:r>
              <a:rPr sz="1600" spc="-7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b="1" spc="-200" dirty="0">
                <a:solidFill>
                  <a:srgbClr val="3F3F3F"/>
                </a:solidFill>
                <a:latin typeface="DejaVu Sans"/>
                <a:cs typeface="DejaVu Sans"/>
              </a:rPr>
              <a:t>Data</a:t>
            </a:r>
            <a:r>
              <a:rPr sz="1600" spc="-6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b="1" spc="-190" dirty="0">
                <a:solidFill>
                  <a:srgbClr val="3F3F3F"/>
                </a:solidFill>
                <a:latin typeface="DejaVu Sans"/>
                <a:cs typeface="DejaVu Sans"/>
              </a:rPr>
              <a:t>Interpreter</a:t>
            </a:r>
            <a:r>
              <a:rPr sz="1600" spc="-9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160" dirty="0">
                <a:solidFill>
                  <a:srgbClr val="3F3F3F"/>
                </a:solidFill>
                <a:latin typeface="DejaVu Sans"/>
                <a:cs typeface="DejaVu Sans"/>
              </a:rPr>
              <a:t>dynamically</a:t>
            </a:r>
            <a:r>
              <a:rPr sz="1600" spc="6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150" dirty="0">
                <a:solidFill>
                  <a:srgbClr val="3F3F3F"/>
                </a:solidFill>
                <a:latin typeface="DejaVu Sans"/>
                <a:cs typeface="DejaVu Sans"/>
              </a:rPr>
              <a:t>cleans</a:t>
            </a:r>
            <a:r>
              <a:rPr sz="1600" spc="5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105" dirty="0">
                <a:solidFill>
                  <a:srgbClr val="3F3F3F"/>
                </a:solidFill>
                <a:latin typeface="DejaVu Sans"/>
                <a:cs typeface="DejaVu Sans"/>
              </a:rPr>
              <a:t>poorly</a:t>
            </a:r>
            <a:r>
              <a:rPr sz="1600" spc="5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10" dirty="0">
                <a:solidFill>
                  <a:srgbClr val="3F3F3F"/>
                </a:solidFill>
                <a:latin typeface="DejaVu Sans"/>
                <a:cs typeface="DejaVu Sans"/>
              </a:rPr>
              <a:t>formatted </a:t>
            </a:r>
            <a:r>
              <a:rPr sz="1600" spc="-130" dirty="0">
                <a:solidFill>
                  <a:srgbClr val="3F3F3F"/>
                </a:solidFill>
                <a:latin typeface="DejaVu Sans"/>
                <a:cs typeface="DejaVu Sans"/>
              </a:rPr>
              <a:t>Excel</a:t>
            </a:r>
            <a:r>
              <a:rPr sz="160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125" dirty="0">
                <a:solidFill>
                  <a:srgbClr val="3F3F3F"/>
                </a:solidFill>
                <a:latin typeface="DejaVu Sans"/>
                <a:cs typeface="DejaVu Sans"/>
              </a:rPr>
              <a:t>workbooks</a:t>
            </a:r>
            <a:r>
              <a:rPr sz="160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i="1" dirty="0">
                <a:solidFill>
                  <a:srgbClr val="3F3F3F"/>
                </a:solidFill>
                <a:latin typeface="Nimbus Roman No9 L"/>
                <a:cs typeface="Nimbus Roman No9 L"/>
              </a:rPr>
              <a:t>(extra</a:t>
            </a:r>
            <a:r>
              <a:rPr sz="1600" spc="-9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i="1" dirty="0">
                <a:solidFill>
                  <a:srgbClr val="3F3F3F"/>
                </a:solidFill>
                <a:latin typeface="Nimbus Roman No9 L"/>
                <a:cs typeface="Nimbus Roman No9 L"/>
              </a:rPr>
              <a:t>rows,</a:t>
            </a:r>
            <a:r>
              <a:rPr sz="1600" spc="-4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i="1" dirty="0">
                <a:solidFill>
                  <a:srgbClr val="3F3F3F"/>
                </a:solidFill>
                <a:latin typeface="Nimbus Roman No9 L"/>
                <a:cs typeface="Nimbus Roman No9 L"/>
              </a:rPr>
              <a:t>merged</a:t>
            </a:r>
            <a:r>
              <a:rPr sz="1600" spc="-3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i="1" spc="-25" dirty="0">
                <a:solidFill>
                  <a:srgbClr val="3F3F3F"/>
                </a:solidFill>
                <a:latin typeface="Nimbus Roman No9 L"/>
                <a:cs typeface="Nimbus Roman No9 L"/>
              </a:rPr>
              <a:t>cells,</a:t>
            </a:r>
            <a:r>
              <a:rPr sz="1600" spc="-3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i="1" dirty="0">
                <a:solidFill>
                  <a:srgbClr val="3F3F3F"/>
                </a:solidFill>
                <a:latin typeface="Nimbus Roman No9 L"/>
                <a:cs typeface="Nimbus Roman No9 L"/>
              </a:rPr>
              <a:t>etc.)</a:t>
            </a:r>
            <a:r>
              <a:rPr sz="1600" spc="-1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85" dirty="0">
                <a:solidFill>
                  <a:srgbClr val="3F3F3F"/>
                </a:solidFill>
                <a:latin typeface="DejaVu Sans"/>
                <a:cs typeface="DejaVu Sans"/>
              </a:rPr>
              <a:t>with</a:t>
            </a:r>
            <a:r>
              <a:rPr sz="1600" spc="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215" dirty="0">
                <a:solidFill>
                  <a:srgbClr val="3F3F3F"/>
                </a:solidFill>
                <a:latin typeface="DejaVu Sans"/>
                <a:cs typeface="DejaVu Sans"/>
              </a:rPr>
              <a:t>a</a:t>
            </a:r>
            <a:r>
              <a:rPr sz="1600" spc="3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160" dirty="0">
                <a:solidFill>
                  <a:srgbClr val="3F3F3F"/>
                </a:solidFill>
                <a:latin typeface="DejaVu Sans"/>
                <a:cs typeface="DejaVu Sans"/>
              </a:rPr>
              <a:t>single</a:t>
            </a:r>
            <a:r>
              <a:rPr sz="160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355" dirty="0">
                <a:solidFill>
                  <a:srgbClr val="3F3F3F"/>
                </a:solidFill>
                <a:latin typeface="DejaVu Sans"/>
                <a:cs typeface="DejaVu Sans"/>
              </a:rPr>
              <a:t>click</a:t>
            </a:r>
            <a:endParaRPr sz="1600" dirty="0">
              <a:latin typeface="DejaVu Sans"/>
              <a:cs typeface="DejaVu Sans"/>
            </a:endParaRPr>
          </a:p>
          <a:p>
            <a:pPr marL="12700">
              <a:lnSpc>
                <a:spcPct val="100000"/>
              </a:lnSpc>
              <a:spcBef>
                <a:spcPts val="1105"/>
              </a:spcBef>
            </a:pPr>
            <a:r>
              <a:rPr sz="1400" i="1" spc="-30" dirty="0">
                <a:solidFill>
                  <a:srgbClr val="3F3F3F"/>
                </a:solidFill>
                <a:latin typeface="Nimbus Roman No9 L"/>
                <a:cs typeface="Nimbus Roman No9 L"/>
              </a:rPr>
              <a:t>NOTE:</a:t>
            </a:r>
            <a:r>
              <a:rPr sz="1400" spc="-4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dirty="0">
                <a:solidFill>
                  <a:srgbClr val="3F3F3F"/>
                </a:solidFill>
                <a:latin typeface="Nimbus Roman No9 L"/>
                <a:cs typeface="Nimbus Roman No9 L"/>
              </a:rPr>
              <a:t>Data</a:t>
            </a:r>
            <a:r>
              <a:rPr sz="1400" spc="-4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dirty="0">
                <a:solidFill>
                  <a:srgbClr val="3F3F3F"/>
                </a:solidFill>
                <a:latin typeface="Nimbus Roman No9 L"/>
                <a:cs typeface="Nimbus Roman No9 L"/>
              </a:rPr>
              <a:t>Interpreter</a:t>
            </a:r>
            <a:r>
              <a:rPr sz="1400" spc="-5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dirty="0">
                <a:solidFill>
                  <a:srgbClr val="3F3F3F"/>
                </a:solidFill>
                <a:latin typeface="Nimbus Roman No9 L"/>
                <a:cs typeface="Nimbus Roman No9 L"/>
              </a:rPr>
              <a:t>is</a:t>
            </a:r>
            <a:r>
              <a:rPr sz="1400" spc="-4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dirty="0">
                <a:solidFill>
                  <a:srgbClr val="3F3F3F"/>
                </a:solidFill>
                <a:latin typeface="Nimbus Roman No9 L"/>
                <a:cs typeface="Nimbus Roman No9 L"/>
              </a:rPr>
              <a:t>only</a:t>
            </a:r>
            <a:r>
              <a:rPr sz="1400" spc="-4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spc="-25" dirty="0">
                <a:solidFill>
                  <a:srgbClr val="3F3F3F"/>
                </a:solidFill>
                <a:latin typeface="Nimbus Roman No9 L"/>
                <a:cs typeface="Nimbus Roman No9 L"/>
              </a:rPr>
              <a:t>available</a:t>
            </a:r>
            <a:r>
              <a:rPr sz="1400" spc="-4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dirty="0">
                <a:solidFill>
                  <a:srgbClr val="3F3F3F"/>
                </a:solidFill>
                <a:latin typeface="Nimbus Roman No9 L"/>
                <a:cs typeface="Nimbus Roman No9 L"/>
              </a:rPr>
              <a:t>for</a:t>
            </a:r>
            <a:r>
              <a:rPr sz="1400" spc="-6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spc="-25" dirty="0">
                <a:solidFill>
                  <a:srgbClr val="3F3F3F"/>
                </a:solidFill>
                <a:latin typeface="Nimbus Roman No9 L"/>
                <a:cs typeface="Nimbus Roman No9 L"/>
              </a:rPr>
              <a:t>Excel</a:t>
            </a:r>
            <a:r>
              <a:rPr sz="1400" spc="-6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spc="-10" dirty="0">
                <a:solidFill>
                  <a:srgbClr val="3F3F3F"/>
                </a:solidFill>
                <a:latin typeface="Nimbus Roman No9 L"/>
                <a:cs typeface="Nimbus Roman No9 L"/>
              </a:rPr>
              <a:t>workbooks</a:t>
            </a:r>
            <a:endParaRPr sz="1400" dirty="0">
              <a:latin typeface="Nimbus Roman No9 L"/>
              <a:cs typeface="Nimbus Roman No9 L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5574737" y="5022242"/>
            <a:ext cx="2841625" cy="1249680"/>
            <a:chOff x="5574737" y="5022242"/>
            <a:chExt cx="2841625" cy="1249680"/>
          </a:xfrm>
        </p:grpSpPr>
        <p:pic>
          <p:nvPicPr>
            <p:cNvPr id="31" name="object 31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574737" y="5022242"/>
              <a:ext cx="2841606" cy="1249193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586222" y="5033771"/>
              <a:ext cx="2772155" cy="1179575"/>
            </a:xfrm>
            <a:prstGeom prst="rect">
              <a:avLst/>
            </a:prstGeom>
          </p:spPr>
        </p:pic>
      </p:grpSp>
      <p:grpSp>
        <p:nvGrpSpPr>
          <p:cNvPr id="33" name="object 33"/>
          <p:cNvGrpSpPr/>
          <p:nvPr/>
        </p:nvGrpSpPr>
        <p:grpSpPr>
          <a:xfrm>
            <a:off x="8599877" y="5022242"/>
            <a:ext cx="2841625" cy="1249680"/>
            <a:chOff x="8599877" y="5022242"/>
            <a:chExt cx="2841625" cy="1249680"/>
          </a:xfrm>
        </p:grpSpPr>
        <p:pic>
          <p:nvPicPr>
            <p:cNvPr id="34" name="object 34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599877" y="5022242"/>
              <a:ext cx="2841606" cy="1249193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611361" y="5033771"/>
              <a:ext cx="2772155" cy="117957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20851" y="1372349"/>
            <a:ext cx="496036" cy="49607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20851" y="2206739"/>
            <a:ext cx="496036" cy="495312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20851" y="3019793"/>
            <a:ext cx="496036" cy="49607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20851" y="4640567"/>
            <a:ext cx="496036" cy="49607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720851" y="3845801"/>
            <a:ext cx="496036" cy="49607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720851" y="5434584"/>
            <a:ext cx="496036" cy="496061"/>
          </a:xfrm>
          <a:prstGeom prst="rect">
            <a:avLst/>
          </a:prstGeom>
        </p:spPr>
      </p:pic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651129" y="1380870"/>
          <a:ext cx="10786109" cy="46640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292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837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730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59130">
                <a:tc>
                  <a:txBody>
                    <a:bodyPr/>
                    <a:lstStyle/>
                    <a:p>
                      <a:pPr marL="7620" algn="ctr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r>
                        <a:rPr sz="2400" b="1" dirty="0">
                          <a:solidFill>
                            <a:srgbClr val="FFFFFF"/>
                          </a:solidFill>
                          <a:latin typeface="DejaVu Sans"/>
                          <a:cs typeface="DejaVu Sans"/>
                        </a:rPr>
                        <a:t>1</a:t>
                      </a:r>
                      <a:endParaRPr sz="2400">
                        <a:latin typeface="DejaVu Sans"/>
                        <a:cs typeface="DejaVu Sans"/>
                      </a:endParaRPr>
                    </a:p>
                  </a:txBody>
                  <a:tcPr marL="0" marR="0" marT="46990" marB="0">
                    <a:lnB w="19050">
                      <a:solidFill>
                        <a:srgbClr val="D9D9D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22250">
                        <a:lnSpc>
                          <a:spcPct val="100000"/>
                        </a:lnSpc>
                        <a:spcBef>
                          <a:spcPts val="359"/>
                        </a:spcBef>
                      </a:pPr>
                      <a:r>
                        <a:rPr sz="2400" b="1" spc="-300" dirty="0">
                          <a:solidFill>
                            <a:srgbClr val="3F3F3F"/>
                          </a:solidFill>
                          <a:latin typeface="DejaVu Sans"/>
                          <a:cs typeface="DejaVu Sans"/>
                        </a:rPr>
                        <a:t>Introducing</a:t>
                      </a:r>
                      <a:r>
                        <a:rPr sz="2400" spc="-150" dirty="0">
                          <a:solidFill>
                            <a:srgbClr val="3F3F3F"/>
                          </a:solidFill>
                          <a:latin typeface="DejaVu Sans"/>
                          <a:cs typeface="DejaVu Sans"/>
                        </a:rPr>
                        <a:t> </a:t>
                      </a:r>
                      <a:r>
                        <a:rPr sz="2400" b="1" spc="-360" dirty="0">
                          <a:solidFill>
                            <a:srgbClr val="3F3F3F"/>
                          </a:solidFill>
                          <a:latin typeface="DejaVu Sans"/>
                          <a:cs typeface="DejaVu Sans"/>
                        </a:rPr>
                        <a:t>Tableau</a:t>
                      </a:r>
                      <a:r>
                        <a:rPr sz="2400" spc="-110" dirty="0">
                          <a:solidFill>
                            <a:srgbClr val="3F3F3F"/>
                          </a:solidFill>
                          <a:latin typeface="DejaVu Sans"/>
                          <a:cs typeface="DejaVu Sans"/>
                        </a:rPr>
                        <a:t> </a:t>
                      </a:r>
                      <a:r>
                        <a:rPr sz="2400" b="1" spc="-320" dirty="0">
                          <a:solidFill>
                            <a:srgbClr val="3F3F3F"/>
                          </a:solidFill>
                          <a:latin typeface="DejaVu Sans"/>
                          <a:cs typeface="DejaVu Sans"/>
                        </a:rPr>
                        <a:t>Desktop</a:t>
                      </a:r>
                      <a:endParaRPr sz="2400">
                        <a:latin typeface="DejaVu Sans"/>
                        <a:cs typeface="DejaVu Sans"/>
                      </a:endParaRPr>
                    </a:p>
                  </a:txBody>
                  <a:tcPr marL="0" marR="0" marT="45719" marB="0">
                    <a:lnR w="19050">
                      <a:solidFill>
                        <a:srgbClr val="D9D9D9"/>
                      </a:solidFill>
                      <a:prstDash val="solid"/>
                    </a:lnR>
                    <a:lnB w="19050">
                      <a:solidFill>
                        <a:srgbClr val="D9D9D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41959" marR="75120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400" i="1" dirty="0">
                          <a:solidFill>
                            <a:srgbClr val="3F3F3F"/>
                          </a:solidFill>
                          <a:latin typeface="Nimbus Roman No9 L"/>
                          <a:cs typeface="Nimbus Roman No9 L"/>
                        </a:rPr>
                        <a:t>Download</a:t>
                      </a:r>
                      <a:r>
                        <a:rPr sz="1400" spc="-40" dirty="0">
                          <a:solidFill>
                            <a:srgbClr val="3F3F3F"/>
                          </a:solidFill>
                          <a:latin typeface="DejaVu Sans"/>
                          <a:cs typeface="DejaVu Sans"/>
                        </a:rPr>
                        <a:t> </a:t>
                      </a:r>
                      <a:r>
                        <a:rPr sz="1400" i="1" dirty="0">
                          <a:solidFill>
                            <a:srgbClr val="3F3F3F"/>
                          </a:solidFill>
                          <a:latin typeface="Nimbus Roman No9 L"/>
                          <a:cs typeface="Nimbus Roman No9 L"/>
                        </a:rPr>
                        <a:t>Tableau</a:t>
                      </a:r>
                      <a:r>
                        <a:rPr sz="1400" spc="-20" dirty="0">
                          <a:solidFill>
                            <a:srgbClr val="3F3F3F"/>
                          </a:solidFill>
                          <a:latin typeface="DejaVu Sans"/>
                          <a:cs typeface="DejaVu Sans"/>
                        </a:rPr>
                        <a:t> </a:t>
                      </a:r>
                      <a:r>
                        <a:rPr sz="1400" i="1" spc="-45" dirty="0">
                          <a:solidFill>
                            <a:srgbClr val="3F3F3F"/>
                          </a:solidFill>
                          <a:latin typeface="Nimbus Roman No9 L"/>
                          <a:cs typeface="Nimbus Roman No9 L"/>
                        </a:rPr>
                        <a:t>(Public</a:t>
                      </a:r>
                      <a:r>
                        <a:rPr sz="1400" spc="-30" dirty="0">
                          <a:solidFill>
                            <a:srgbClr val="3F3F3F"/>
                          </a:solidFill>
                          <a:latin typeface="DejaVu Sans"/>
                          <a:cs typeface="DejaVu Sans"/>
                        </a:rPr>
                        <a:t> </a:t>
                      </a:r>
                      <a:r>
                        <a:rPr sz="1400" i="1" dirty="0">
                          <a:solidFill>
                            <a:srgbClr val="3F3F3F"/>
                          </a:solidFill>
                          <a:latin typeface="Nimbus Roman No9 L"/>
                          <a:cs typeface="Nimbus Roman No9 L"/>
                        </a:rPr>
                        <a:t>or</a:t>
                      </a:r>
                      <a:r>
                        <a:rPr sz="1400" spc="-30" dirty="0">
                          <a:solidFill>
                            <a:srgbClr val="3F3F3F"/>
                          </a:solidFill>
                          <a:latin typeface="DejaVu Sans"/>
                          <a:cs typeface="DejaVu Sans"/>
                        </a:rPr>
                        <a:t> </a:t>
                      </a:r>
                      <a:r>
                        <a:rPr sz="1400" i="1" dirty="0">
                          <a:solidFill>
                            <a:srgbClr val="3F3F3F"/>
                          </a:solidFill>
                          <a:latin typeface="Nimbus Roman No9 L"/>
                          <a:cs typeface="Nimbus Roman No9 L"/>
                        </a:rPr>
                        <a:t>Desktop),</a:t>
                      </a:r>
                      <a:r>
                        <a:rPr sz="1400" spc="-30" dirty="0">
                          <a:solidFill>
                            <a:srgbClr val="3F3F3F"/>
                          </a:solidFill>
                          <a:latin typeface="DejaVu Sans"/>
                          <a:cs typeface="DejaVu Sans"/>
                        </a:rPr>
                        <a:t> </a:t>
                      </a:r>
                      <a:r>
                        <a:rPr sz="1400" i="1" spc="-10" dirty="0">
                          <a:solidFill>
                            <a:srgbClr val="3F3F3F"/>
                          </a:solidFill>
                          <a:latin typeface="Nimbus Roman No9 L"/>
                          <a:cs typeface="Nimbus Roman No9 L"/>
                        </a:rPr>
                        <a:t>explore</a:t>
                      </a:r>
                      <a:r>
                        <a:rPr sz="1400" spc="-55" dirty="0">
                          <a:solidFill>
                            <a:srgbClr val="3F3F3F"/>
                          </a:solidFill>
                          <a:latin typeface="DejaVu Sans"/>
                          <a:cs typeface="DejaVu Sans"/>
                        </a:rPr>
                        <a:t> </a:t>
                      </a:r>
                      <a:r>
                        <a:rPr sz="1400" i="1" dirty="0">
                          <a:solidFill>
                            <a:srgbClr val="3F3F3F"/>
                          </a:solidFill>
                          <a:latin typeface="Nimbus Roman No9 L"/>
                          <a:cs typeface="Nimbus Roman No9 L"/>
                        </a:rPr>
                        <a:t>the</a:t>
                      </a:r>
                      <a:r>
                        <a:rPr sz="1400" spc="-35" dirty="0">
                          <a:solidFill>
                            <a:srgbClr val="3F3F3F"/>
                          </a:solidFill>
                          <a:latin typeface="DejaVu Sans"/>
                          <a:cs typeface="DejaVu Sans"/>
                        </a:rPr>
                        <a:t> </a:t>
                      </a:r>
                      <a:r>
                        <a:rPr sz="1400" i="1" spc="-90" dirty="0">
                          <a:solidFill>
                            <a:srgbClr val="3F3F3F"/>
                          </a:solidFill>
                          <a:latin typeface="Nimbus Roman No9 L"/>
                          <a:cs typeface="Nimbus Roman No9 L"/>
                        </a:rPr>
                        <a:t>Tableau</a:t>
                      </a:r>
                      <a:r>
                        <a:rPr sz="1400" spc="-90" dirty="0">
                          <a:solidFill>
                            <a:srgbClr val="3F3F3F"/>
                          </a:solidFill>
                          <a:latin typeface="DejaVu Sans"/>
                          <a:cs typeface="DejaVu Sans"/>
                        </a:rPr>
                        <a:t> </a:t>
                      </a:r>
                      <a:r>
                        <a:rPr sz="1400" i="1" dirty="0">
                          <a:solidFill>
                            <a:srgbClr val="3F3F3F"/>
                          </a:solidFill>
                          <a:latin typeface="Nimbus Roman No9 L"/>
                          <a:cs typeface="Nimbus Roman No9 L"/>
                        </a:rPr>
                        <a:t>workflow,</a:t>
                      </a:r>
                      <a:r>
                        <a:rPr sz="1400" spc="5" dirty="0">
                          <a:solidFill>
                            <a:srgbClr val="3F3F3F"/>
                          </a:solidFill>
                          <a:latin typeface="DejaVu Sans"/>
                          <a:cs typeface="DejaVu Sans"/>
                        </a:rPr>
                        <a:t> </a:t>
                      </a:r>
                      <a:r>
                        <a:rPr sz="1400" i="1" dirty="0">
                          <a:solidFill>
                            <a:srgbClr val="3F3F3F"/>
                          </a:solidFill>
                          <a:latin typeface="Nimbus Roman No9 L"/>
                          <a:cs typeface="Nimbus Roman No9 L"/>
                        </a:rPr>
                        <a:t>and</a:t>
                      </a:r>
                      <a:r>
                        <a:rPr sz="1400" spc="25" dirty="0">
                          <a:solidFill>
                            <a:srgbClr val="3F3F3F"/>
                          </a:solidFill>
                          <a:latin typeface="DejaVu Sans"/>
                          <a:cs typeface="DejaVu Sans"/>
                        </a:rPr>
                        <a:t> </a:t>
                      </a:r>
                      <a:r>
                        <a:rPr sz="1400" i="1" dirty="0">
                          <a:solidFill>
                            <a:srgbClr val="3F3F3F"/>
                          </a:solidFill>
                          <a:latin typeface="Nimbus Roman No9 L"/>
                          <a:cs typeface="Nimbus Roman No9 L"/>
                        </a:rPr>
                        <a:t>discover</a:t>
                      </a:r>
                      <a:r>
                        <a:rPr sz="1400" spc="15" dirty="0">
                          <a:solidFill>
                            <a:srgbClr val="3F3F3F"/>
                          </a:solidFill>
                          <a:latin typeface="DejaVu Sans"/>
                          <a:cs typeface="DejaVu Sans"/>
                        </a:rPr>
                        <a:t> </a:t>
                      </a:r>
                      <a:r>
                        <a:rPr sz="1400" i="1" dirty="0">
                          <a:solidFill>
                            <a:srgbClr val="3F3F3F"/>
                          </a:solidFill>
                          <a:latin typeface="Nimbus Roman No9 L"/>
                          <a:cs typeface="Nimbus Roman No9 L"/>
                        </a:rPr>
                        <a:t>community</a:t>
                      </a:r>
                      <a:r>
                        <a:rPr sz="1400" spc="10" dirty="0">
                          <a:solidFill>
                            <a:srgbClr val="3F3F3F"/>
                          </a:solidFill>
                          <a:latin typeface="DejaVu Sans"/>
                          <a:cs typeface="DejaVu Sans"/>
                        </a:rPr>
                        <a:t> </a:t>
                      </a:r>
                      <a:r>
                        <a:rPr sz="1400" i="1" spc="-10" dirty="0">
                          <a:solidFill>
                            <a:srgbClr val="3F3F3F"/>
                          </a:solidFill>
                          <a:latin typeface="Nimbus Roman No9 L"/>
                          <a:cs typeface="Nimbus Roman No9 L"/>
                        </a:rPr>
                        <a:t>features</a:t>
                      </a:r>
                      <a:endParaRPr sz="1400">
                        <a:latin typeface="Nimbus Roman No9 L"/>
                        <a:cs typeface="Nimbus Roman No9 L"/>
                      </a:endParaRPr>
                    </a:p>
                  </a:txBody>
                  <a:tcPr marL="0" marR="0" marT="31750" marB="0">
                    <a:lnL w="19050">
                      <a:solidFill>
                        <a:srgbClr val="D9D9D9"/>
                      </a:solidFill>
                      <a:prstDash val="solid"/>
                    </a:lnL>
                    <a:lnB w="19050">
                      <a:solidFill>
                        <a:srgbClr val="D9D9D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04545">
                <a:tc>
                  <a:txBody>
                    <a:bodyPr/>
                    <a:lstStyle/>
                    <a:p>
                      <a:pPr marL="7620" algn="ctr">
                        <a:lnSpc>
                          <a:spcPct val="100000"/>
                        </a:lnSpc>
                        <a:spcBef>
                          <a:spcPts val="1745"/>
                        </a:spcBef>
                      </a:pPr>
                      <a:r>
                        <a:rPr sz="2400" b="1" dirty="0">
                          <a:solidFill>
                            <a:srgbClr val="FFFFFF"/>
                          </a:solidFill>
                          <a:latin typeface="DejaVu Sans"/>
                          <a:cs typeface="DejaVu Sans"/>
                        </a:rPr>
                        <a:t>2</a:t>
                      </a:r>
                      <a:endParaRPr sz="2400">
                        <a:latin typeface="DejaVu Sans"/>
                        <a:cs typeface="DejaVu Sans"/>
                      </a:endParaRPr>
                    </a:p>
                  </a:txBody>
                  <a:tcPr marL="0" marR="0" marT="221615" marB="0">
                    <a:lnT w="19050">
                      <a:solidFill>
                        <a:srgbClr val="D9D9D9"/>
                      </a:solidFill>
                      <a:prstDash val="solid"/>
                    </a:lnT>
                    <a:lnB w="19050">
                      <a:solidFill>
                        <a:srgbClr val="D9D9D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22250">
                        <a:lnSpc>
                          <a:spcPct val="100000"/>
                        </a:lnSpc>
                        <a:spcBef>
                          <a:spcPts val="1610"/>
                        </a:spcBef>
                      </a:pPr>
                      <a:r>
                        <a:rPr sz="2400" b="1" spc="-310" dirty="0">
                          <a:solidFill>
                            <a:srgbClr val="3F3F3F"/>
                          </a:solidFill>
                          <a:latin typeface="DejaVu Sans"/>
                          <a:cs typeface="DejaVu Sans"/>
                        </a:rPr>
                        <a:t>Connecting</a:t>
                      </a:r>
                      <a:r>
                        <a:rPr sz="2400" spc="-130" dirty="0">
                          <a:solidFill>
                            <a:srgbClr val="3F3F3F"/>
                          </a:solidFill>
                          <a:latin typeface="DejaVu Sans"/>
                          <a:cs typeface="DejaVu Sans"/>
                        </a:rPr>
                        <a:t> </a:t>
                      </a:r>
                      <a:r>
                        <a:rPr sz="2400" b="1" spc="-400" dirty="0">
                          <a:solidFill>
                            <a:srgbClr val="3F3F3F"/>
                          </a:solidFill>
                          <a:latin typeface="DejaVu Sans"/>
                          <a:cs typeface="DejaVu Sans"/>
                        </a:rPr>
                        <a:t>&amp;</a:t>
                      </a:r>
                      <a:r>
                        <a:rPr sz="2400" spc="-125" dirty="0">
                          <a:solidFill>
                            <a:srgbClr val="3F3F3F"/>
                          </a:solidFill>
                          <a:latin typeface="DejaVu Sans"/>
                          <a:cs typeface="DejaVu Sans"/>
                        </a:rPr>
                        <a:t> </a:t>
                      </a:r>
                      <a:r>
                        <a:rPr sz="2400" b="1" spc="-320" dirty="0">
                          <a:solidFill>
                            <a:srgbClr val="3F3F3F"/>
                          </a:solidFill>
                          <a:latin typeface="DejaVu Sans"/>
                          <a:cs typeface="DejaVu Sans"/>
                        </a:rPr>
                        <a:t>Blending</a:t>
                      </a:r>
                      <a:r>
                        <a:rPr sz="2400" spc="-135" dirty="0">
                          <a:solidFill>
                            <a:srgbClr val="3F3F3F"/>
                          </a:solidFill>
                          <a:latin typeface="DejaVu Sans"/>
                          <a:cs typeface="DejaVu Sans"/>
                        </a:rPr>
                        <a:t> </a:t>
                      </a:r>
                      <a:r>
                        <a:rPr sz="2400" b="1" spc="-315" dirty="0">
                          <a:solidFill>
                            <a:srgbClr val="3F3F3F"/>
                          </a:solidFill>
                          <a:latin typeface="DejaVu Sans"/>
                          <a:cs typeface="DejaVu Sans"/>
                        </a:rPr>
                        <a:t>Data</a:t>
                      </a:r>
                      <a:endParaRPr sz="2400">
                        <a:latin typeface="DejaVu Sans"/>
                        <a:cs typeface="DejaVu Sans"/>
                      </a:endParaRPr>
                    </a:p>
                  </a:txBody>
                  <a:tcPr marL="0" marR="0" marT="204470" marB="0">
                    <a:lnR w="19050">
                      <a:solidFill>
                        <a:srgbClr val="D9D9D9"/>
                      </a:solidFill>
                      <a:prstDash val="solid"/>
                    </a:lnR>
                    <a:lnT w="19050">
                      <a:solidFill>
                        <a:srgbClr val="D9D9D9"/>
                      </a:solidFill>
                      <a:prstDash val="solid"/>
                    </a:lnT>
                    <a:lnB w="19050">
                      <a:solidFill>
                        <a:srgbClr val="D9D9D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41959" marR="307975">
                        <a:lnSpc>
                          <a:spcPct val="100000"/>
                        </a:lnSpc>
                        <a:spcBef>
                          <a:spcPts val="750"/>
                        </a:spcBef>
                      </a:pPr>
                      <a:r>
                        <a:rPr sz="1400" i="1" dirty="0">
                          <a:solidFill>
                            <a:srgbClr val="3F3F3F"/>
                          </a:solidFill>
                          <a:latin typeface="Nimbus Roman No9 L"/>
                          <a:cs typeface="Nimbus Roman No9 L"/>
                        </a:rPr>
                        <a:t>Connect</a:t>
                      </a:r>
                      <a:r>
                        <a:rPr sz="1400" spc="10" dirty="0">
                          <a:solidFill>
                            <a:srgbClr val="3F3F3F"/>
                          </a:solidFill>
                          <a:latin typeface="DejaVu Sans"/>
                          <a:cs typeface="DejaVu Sans"/>
                        </a:rPr>
                        <a:t> </a:t>
                      </a:r>
                      <a:r>
                        <a:rPr sz="1400" i="1" dirty="0">
                          <a:solidFill>
                            <a:srgbClr val="3F3F3F"/>
                          </a:solidFill>
                          <a:latin typeface="Nimbus Roman No9 L"/>
                          <a:cs typeface="Nimbus Roman No9 L"/>
                        </a:rPr>
                        <a:t>to</a:t>
                      </a:r>
                      <a:r>
                        <a:rPr sz="1400" spc="25" dirty="0">
                          <a:solidFill>
                            <a:srgbClr val="3F3F3F"/>
                          </a:solidFill>
                          <a:latin typeface="DejaVu Sans"/>
                          <a:cs typeface="DejaVu Sans"/>
                        </a:rPr>
                        <a:t> </a:t>
                      </a:r>
                      <a:r>
                        <a:rPr sz="1400" i="1" dirty="0">
                          <a:solidFill>
                            <a:srgbClr val="3F3F3F"/>
                          </a:solidFill>
                          <a:latin typeface="Nimbus Roman No9 L"/>
                          <a:cs typeface="Nimbus Roman No9 L"/>
                        </a:rPr>
                        <a:t>source</a:t>
                      </a:r>
                      <a:r>
                        <a:rPr sz="1400" spc="20" dirty="0">
                          <a:solidFill>
                            <a:srgbClr val="3F3F3F"/>
                          </a:solidFill>
                          <a:latin typeface="DejaVu Sans"/>
                          <a:cs typeface="DejaVu Sans"/>
                        </a:rPr>
                        <a:t> </a:t>
                      </a:r>
                      <a:r>
                        <a:rPr sz="1400" i="1" dirty="0">
                          <a:solidFill>
                            <a:srgbClr val="3F3F3F"/>
                          </a:solidFill>
                          <a:latin typeface="Nimbus Roman No9 L"/>
                          <a:cs typeface="Nimbus Roman No9 L"/>
                        </a:rPr>
                        <a:t>data,</a:t>
                      </a:r>
                      <a:r>
                        <a:rPr sz="1400" spc="40" dirty="0">
                          <a:solidFill>
                            <a:srgbClr val="3F3F3F"/>
                          </a:solidFill>
                          <a:latin typeface="DejaVu Sans"/>
                          <a:cs typeface="DejaVu Sans"/>
                        </a:rPr>
                        <a:t> </a:t>
                      </a:r>
                      <a:r>
                        <a:rPr sz="1400" i="1" spc="-20" dirty="0">
                          <a:solidFill>
                            <a:srgbClr val="3F3F3F"/>
                          </a:solidFill>
                          <a:latin typeface="Nimbus Roman No9 L"/>
                          <a:cs typeface="Nimbus Roman No9 L"/>
                        </a:rPr>
                        <a:t>join</a:t>
                      </a:r>
                      <a:r>
                        <a:rPr sz="1400" spc="30" dirty="0">
                          <a:solidFill>
                            <a:srgbClr val="3F3F3F"/>
                          </a:solidFill>
                          <a:latin typeface="DejaVu Sans"/>
                          <a:cs typeface="DejaVu Sans"/>
                        </a:rPr>
                        <a:t> </a:t>
                      </a:r>
                      <a:r>
                        <a:rPr sz="1400" i="1" dirty="0">
                          <a:solidFill>
                            <a:srgbClr val="3F3F3F"/>
                          </a:solidFill>
                          <a:latin typeface="Nimbus Roman No9 L"/>
                          <a:cs typeface="Nimbus Roman No9 L"/>
                        </a:rPr>
                        <a:t>data</a:t>
                      </a:r>
                      <a:r>
                        <a:rPr sz="1400" spc="40" dirty="0">
                          <a:solidFill>
                            <a:srgbClr val="3F3F3F"/>
                          </a:solidFill>
                          <a:latin typeface="DejaVu Sans"/>
                          <a:cs typeface="DejaVu Sans"/>
                        </a:rPr>
                        <a:t> </a:t>
                      </a:r>
                      <a:r>
                        <a:rPr sz="1400" i="1" dirty="0">
                          <a:solidFill>
                            <a:srgbClr val="3F3F3F"/>
                          </a:solidFill>
                          <a:latin typeface="Nimbus Roman No9 L"/>
                          <a:cs typeface="Nimbus Roman No9 L"/>
                        </a:rPr>
                        <a:t>sources,</a:t>
                      </a:r>
                      <a:r>
                        <a:rPr sz="1400" spc="20" dirty="0">
                          <a:solidFill>
                            <a:srgbClr val="3F3F3F"/>
                          </a:solidFill>
                          <a:latin typeface="DejaVu Sans"/>
                          <a:cs typeface="DejaVu Sans"/>
                        </a:rPr>
                        <a:t> </a:t>
                      </a:r>
                      <a:r>
                        <a:rPr sz="1400" i="1" dirty="0">
                          <a:solidFill>
                            <a:srgbClr val="3F3F3F"/>
                          </a:solidFill>
                          <a:latin typeface="Nimbus Roman No9 L"/>
                          <a:cs typeface="Nimbus Roman No9 L"/>
                        </a:rPr>
                        <a:t>edit</a:t>
                      </a:r>
                      <a:r>
                        <a:rPr sz="1400" spc="35" dirty="0">
                          <a:solidFill>
                            <a:srgbClr val="3F3F3F"/>
                          </a:solidFill>
                          <a:latin typeface="DejaVu Sans"/>
                          <a:cs typeface="DejaVu Sans"/>
                        </a:rPr>
                        <a:t> </a:t>
                      </a:r>
                      <a:r>
                        <a:rPr sz="1400" i="1" dirty="0">
                          <a:solidFill>
                            <a:srgbClr val="3F3F3F"/>
                          </a:solidFill>
                          <a:latin typeface="Nimbus Roman No9 L"/>
                          <a:cs typeface="Nimbus Roman No9 L"/>
                        </a:rPr>
                        <a:t>column</a:t>
                      </a:r>
                      <a:r>
                        <a:rPr sz="1400" spc="20" dirty="0">
                          <a:solidFill>
                            <a:srgbClr val="3F3F3F"/>
                          </a:solidFill>
                          <a:latin typeface="DejaVu Sans"/>
                          <a:cs typeface="DejaVu Sans"/>
                        </a:rPr>
                        <a:t> </a:t>
                      </a:r>
                      <a:r>
                        <a:rPr sz="1400" i="1" spc="-60" dirty="0">
                          <a:solidFill>
                            <a:srgbClr val="3F3F3F"/>
                          </a:solidFill>
                          <a:latin typeface="Nimbus Roman No9 L"/>
                          <a:cs typeface="Nimbus Roman No9 L"/>
                        </a:rPr>
                        <a:t>metadata,</a:t>
                      </a:r>
                      <a:r>
                        <a:rPr sz="1400" spc="-60" dirty="0">
                          <a:solidFill>
                            <a:srgbClr val="3F3F3F"/>
                          </a:solidFill>
                          <a:latin typeface="DejaVu Sans"/>
                          <a:cs typeface="DejaVu Sans"/>
                        </a:rPr>
                        <a:t> </a:t>
                      </a:r>
                      <a:r>
                        <a:rPr sz="1400" i="1" dirty="0">
                          <a:solidFill>
                            <a:srgbClr val="3F3F3F"/>
                          </a:solidFill>
                          <a:latin typeface="Nimbus Roman No9 L"/>
                          <a:cs typeface="Nimbus Roman No9 L"/>
                        </a:rPr>
                        <a:t>compare</a:t>
                      </a:r>
                      <a:r>
                        <a:rPr sz="1400" spc="10" dirty="0">
                          <a:solidFill>
                            <a:srgbClr val="3F3F3F"/>
                          </a:solidFill>
                          <a:latin typeface="DejaVu Sans"/>
                          <a:cs typeface="DejaVu Sans"/>
                        </a:rPr>
                        <a:t> </a:t>
                      </a:r>
                      <a:r>
                        <a:rPr sz="1400" i="1" dirty="0">
                          <a:solidFill>
                            <a:srgbClr val="3F3F3F"/>
                          </a:solidFill>
                          <a:latin typeface="Nimbus Roman No9 L"/>
                          <a:cs typeface="Nimbus Roman No9 L"/>
                        </a:rPr>
                        <a:t>extracts</a:t>
                      </a:r>
                      <a:r>
                        <a:rPr sz="1400" spc="10" dirty="0">
                          <a:solidFill>
                            <a:srgbClr val="3F3F3F"/>
                          </a:solidFill>
                          <a:latin typeface="DejaVu Sans"/>
                          <a:cs typeface="DejaVu Sans"/>
                        </a:rPr>
                        <a:t> </a:t>
                      </a:r>
                      <a:r>
                        <a:rPr sz="1400" i="1" dirty="0">
                          <a:solidFill>
                            <a:srgbClr val="3F3F3F"/>
                          </a:solidFill>
                          <a:latin typeface="Nimbus Roman No9 L"/>
                          <a:cs typeface="Nimbus Roman No9 L"/>
                        </a:rPr>
                        <a:t>vs.</a:t>
                      </a:r>
                      <a:r>
                        <a:rPr sz="1400" spc="15" dirty="0">
                          <a:solidFill>
                            <a:srgbClr val="3F3F3F"/>
                          </a:solidFill>
                          <a:latin typeface="DejaVu Sans"/>
                          <a:cs typeface="DejaVu Sans"/>
                        </a:rPr>
                        <a:t> </a:t>
                      </a:r>
                      <a:r>
                        <a:rPr sz="1400" i="1" spc="-20" dirty="0">
                          <a:solidFill>
                            <a:srgbClr val="3F3F3F"/>
                          </a:solidFill>
                          <a:latin typeface="Nimbus Roman No9 L"/>
                          <a:cs typeface="Nimbus Roman No9 L"/>
                        </a:rPr>
                        <a:t>live</a:t>
                      </a:r>
                      <a:r>
                        <a:rPr sz="1400" spc="10" dirty="0">
                          <a:solidFill>
                            <a:srgbClr val="3F3F3F"/>
                          </a:solidFill>
                          <a:latin typeface="DejaVu Sans"/>
                          <a:cs typeface="DejaVu Sans"/>
                        </a:rPr>
                        <a:t> </a:t>
                      </a:r>
                      <a:r>
                        <a:rPr sz="1400" i="1" dirty="0">
                          <a:solidFill>
                            <a:srgbClr val="3F3F3F"/>
                          </a:solidFill>
                          <a:latin typeface="Nimbus Roman No9 L"/>
                          <a:cs typeface="Nimbus Roman No9 L"/>
                        </a:rPr>
                        <a:t>connections,</a:t>
                      </a:r>
                      <a:r>
                        <a:rPr sz="1400" spc="25" dirty="0">
                          <a:solidFill>
                            <a:srgbClr val="3F3F3F"/>
                          </a:solidFill>
                          <a:latin typeface="DejaVu Sans"/>
                          <a:cs typeface="DejaVu Sans"/>
                        </a:rPr>
                        <a:t> </a:t>
                      </a:r>
                      <a:r>
                        <a:rPr sz="1400" i="1" spc="-10" dirty="0">
                          <a:solidFill>
                            <a:srgbClr val="3F3F3F"/>
                          </a:solidFill>
                          <a:latin typeface="Nimbus Roman No9 L"/>
                          <a:cs typeface="Nimbus Roman No9 L"/>
                        </a:rPr>
                        <a:t>filter</a:t>
                      </a:r>
                      <a:r>
                        <a:rPr sz="1400" spc="-5" dirty="0">
                          <a:solidFill>
                            <a:srgbClr val="3F3F3F"/>
                          </a:solidFill>
                          <a:latin typeface="DejaVu Sans"/>
                          <a:cs typeface="DejaVu Sans"/>
                        </a:rPr>
                        <a:t> </a:t>
                      </a:r>
                      <a:r>
                        <a:rPr sz="1400" i="1" dirty="0">
                          <a:solidFill>
                            <a:srgbClr val="3F3F3F"/>
                          </a:solidFill>
                          <a:latin typeface="Nimbus Roman No9 L"/>
                          <a:cs typeface="Nimbus Roman No9 L"/>
                        </a:rPr>
                        <a:t>data</a:t>
                      </a:r>
                      <a:r>
                        <a:rPr sz="1400" spc="25" dirty="0">
                          <a:solidFill>
                            <a:srgbClr val="3F3F3F"/>
                          </a:solidFill>
                          <a:latin typeface="DejaVu Sans"/>
                          <a:cs typeface="DejaVu Sans"/>
                        </a:rPr>
                        <a:t> </a:t>
                      </a:r>
                      <a:r>
                        <a:rPr sz="1400" i="1" dirty="0">
                          <a:solidFill>
                            <a:srgbClr val="3F3F3F"/>
                          </a:solidFill>
                          <a:latin typeface="Nimbus Roman No9 L"/>
                          <a:cs typeface="Nimbus Roman No9 L"/>
                        </a:rPr>
                        <a:t>sources,</a:t>
                      </a:r>
                      <a:r>
                        <a:rPr sz="1400" spc="5" dirty="0">
                          <a:solidFill>
                            <a:srgbClr val="3F3F3F"/>
                          </a:solidFill>
                          <a:latin typeface="DejaVu Sans"/>
                          <a:cs typeface="DejaVu Sans"/>
                        </a:rPr>
                        <a:t> </a:t>
                      </a:r>
                      <a:r>
                        <a:rPr sz="1400" i="1" spc="-20" dirty="0">
                          <a:solidFill>
                            <a:srgbClr val="3F3F3F"/>
                          </a:solidFill>
                          <a:latin typeface="Nimbus Roman No9 L"/>
                          <a:cs typeface="Nimbus Roman No9 L"/>
                        </a:rPr>
                        <a:t>etc.</a:t>
                      </a:r>
                      <a:endParaRPr sz="1400">
                        <a:latin typeface="Nimbus Roman No9 L"/>
                        <a:cs typeface="Nimbus Roman No9 L"/>
                      </a:endParaRPr>
                    </a:p>
                  </a:txBody>
                  <a:tcPr marL="0" marR="0" marT="95250" marB="0">
                    <a:lnL w="19050">
                      <a:solidFill>
                        <a:srgbClr val="D9D9D9"/>
                      </a:solidFill>
                      <a:prstDash val="solid"/>
                    </a:lnL>
                    <a:lnT w="19050">
                      <a:solidFill>
                        <a:srgbClr val="D9D9D9"/>
                      </a:solidFill>
                      <a:prstDash val="solid"/>
                    </a:lnT>
                    <a:lnB w="19050">
                      <a:solidFill>
                        <a:srgbClr val="D9D9D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32485">
                <a:tc>
                  <a:txBody>
                    <a:bodyPr/>
                    <a:lstStyle/>
                    <a:p>
                      <a:pPr marL="7620" algn="ctr">
                        <a:lnSpc>
                          <a:spcPct val="100000"/>
                        </a:lnSpc>
                        <a:spcBef>
                          <a:spcPts val="1814"/>
                        </a:spcBef>
                      </a:pPr>
                      <a:r>
                        <a:rPr sz="2400" b="1" dirty="0">
                          <a:solidFill>
                            <a:srgbClr val="FFFFFF"/>
                          </a:solidFill>
                          <a:latin typeface="DejaVu Sans"/>
                          <a:cs typeface="DejaVu Sans"/>
                        </a:rPr>
                        <a:t>3</a:t>
                      </a:r>
                      <a:endParaRPr sz="2400">
                        <a:latin typeface="DejaVu Sans"/>
                        <a:cs typeface="DejaVu Sans"/>
                      </a:endParaRPr>
                    </a:p>
                  </a:txBody>
                  <a:tcPr marL="0" marR="0" marT="230504" marB="0">
                    <a:lnT w="19050">
                      <a:solidFill>
                        <a:srgbClr val="D9D9D9"/>
                      </a:solidFill>
                      <a:prstDash val="solid"/>
                    </a:lnT>
                    <a:lnB w="19050">
                      <a:solidFill>
                        <a:srgbClr val="D9D9D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22250">
                        <a:lnSpc>
                          <a:spcPct val="100000"/>
                        </a:lnSpc>
                        <a:spcBef>
                          <a:spcPts val="1660"/>
                        </a:spcBef>
                      </a:pPr>
                      <a:r>
                        <a:rPr sz="2400" b="1" spc="-325" dirty="0">
                          <a:solidFill>
                            <a:srgbClr val="3F3F3F"/>
                          </a:solidFill>
                          <a:latin typeface="DejaVu Sans"/>
                          <a:cs typeface="DejaVu Sans"/>
                        </a:rPr>
                        <a:t>Sorting,</a:t>
                      </a:r>
                      <a:r>
                        <a:rPr sz="2400" spc="-140" dirty="0">
                          <a:solidFill>
                            <a:srgbClr val="3F3F3F"/>
                          </a:solidFill>
                          <a:latin typeface="DejaVu Sans"/>
                          <a:cs typeface="DejaVu Sans"/>
                        </a:rPr>
                        <a:t> </a:t>
                      </a:r>
                      <a:r>
                        <a:rPr sz="2400" b="1" spc="-315" dirty="0">
                          <a:solidFill>
                            <a:srgbClr val="3F3F3F"/>
                          </a:solidFill>
                          <a:latin typeface="DejaVu Sans"/>
                          <a:cs typeface="DejaVu Sans"/>
                        </a:rPr>
                        <a:t>Grouping</a:t>
                      </a:r>
                      <a:r>
                        <a:rPr sz="2400" spc="-114" dirty="0">
                          <a:solidFill>
                            <a:srgbClr val="3F3F3F"/>
                          </a:solidFill>
                          <a:latin typeface="DejaVu Sans"/>
                          <a:cs typeface="DejaVu Sans"/>
                        </a:rPr>
                        <a:t> </a:t>
                      </a:r>
                      <a:r>
                        <a:rPr sz="2400" spc="-195" dirty="0">
                          <a:solidFill>
                            <a:srgbClr val="3F3F3F"/>
                          </a:solidFill>
                          <a:latin typeface="DejaVu Sans"/>
                          <a:cs typeface="DejaVu Sans"/>
                        </a:rPr>
                        <a:t>&amp;</a:t>
                      </a:r>
                      <a:r>
                        <a:rPr sz="2400" spc="-125" dirty="0">
                          <a:solidFill>
                            <a:srgbClr val="3F3F3F"/>
                          </a:solidFill>
                          <a:latin typeface="DejaVu Sans"/>
                          <a:cs typeface="DejaVu Sans"/>
                        </a:rPr>
                        <a:t> </a:t>
                      </a:r>
                      <a:r>
                        <a:rPr sz="2400" b="1" spc="-285" dirty="0">
                          <a:solidFill>
                            <a:srgbClr val="3F3F3F"/>
                          </a:solidFill>
                          <a:latin typeface="DejaVu Sans"/>
                          <a:cs typeface="DejaVu Sans"/>
                        </a:rPr>
                        <a:t>Filtering</a:t>
                      </a:r>
                      <a:endParaRPr sz="2400">
                        <a:latin typeface="DejaVu Sans"/>
                        <a:cs typeface="DejaVu Sans"/>
                      </a:endParaRPr>
                    </a:p>
                  </a:txBody>
                  <a:tcPr marL="0" marR="0" marT="210820" marB="0">
                    <a:lnR w="19050">
                      <a:solidFill>
                        <a:srgbClr val="D9D9D9"/>
                      </a:solidFill>
                      <a:prstDash val="solid"/>
                    </a:lnR>
                    <a:lnT w="19050">
                      <a:solidFill>
                        <a:srgbClr val="D9D9D9"/>
                      </a:solidFill>
                      <a:prstDash val="solid"/>
                    </a:lnT>
                    <a:lnB w="19050">
                      <a:solidFill>
                        <a:srgbClr val="D9D9D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41959" marR="250190">
                        <a:lnSpc>
                          <a:spcPct val="100000"/>
                        </a:lnSpc>
                        <a:spcBef>
                          <a:spcPts val="885"/>
                        </a:spcBef>
                      </a:pPr>
                      <a:r>
                        <a:rPr sz="1400" i="1" spc="-30" dirty="0">
                          <a:solidFill>
                            <a:srgbClr val="3F3F3F"/>
                          </a:solidFill>
                          <a:latin typeface="Nimbus Roman No9 L"/>
                          <a:cs typeface="Nimbus Roman No9 L"/>
                        </a:rPr>
                        <a:t>Explore</a:t>
                      </a:r>
                      <a:r>
                        <a:rPr sz="1400" spc="5" dirty="0">
                          <a:solidFill>
                            <a:srgbClr val="3F3F3F"/>
                          </a:solidFill>
                          <a:latin typeface="DejaVu Sans"/>
                          <a:cs typeface="DejaVu Sans"/>
                        </a:rPr>
                        <a:t> </a:t>
                      </a:r>
                      <a:r>
                        <a:rPr sz="1400" i="1" dirty="0">
                          <a:solidFill>
                            <a:srgbClr val="3F3F3F"/>
                          </a:solidFill>
                          <a:latin typeface="Nimbus Roman No9 L"/>
                          <a:cs typeface="Nimbus Roman No9 L"/>
                        </a:rPr>
                        <a:t>the</a:t>
                      </a:r>
                      <a:r>
                        <a:rPr sz="1400" spc="35" dirty="0">
                          <a:solidFill>
                            <a:srgbClr val="3F3F3F"/>
                          </a:solidFill>
                          <a:latin typeface="DejaVu Sans"/>
                          <a:cs typeface="DejaVu Sans"/>
                        </a:rPr>
                        <a:t> </a:t>
                      </a:r>
                      <a:r>
                        <a:rPr sz="1400" i="1" dirty="0">
                          <a:solidFill>
                            <a:srgbClr val="3F3F3F"/>
                          </a:solidFill>
                          <a:latin typeface="Nimbus Roman No9 L"/>
                          <a:cs typeface="Nimbus Roman No9 L"/>
                        </a:rPr>
                        <a:t>desktop</a:t>
                      </a:r>
                      <a:r>
                        <a:rPr sz="1400" spc="35" dirty="0">
                          <a:solidFill>
                            <a:srgbClr val="3F3F3F"/>
                          </a:solidFill>
                          <a:latin typeface="DejaVu Sans"/>
                          <a:cs typeface="DejaVu Sans"/>
                        </a:rPr>
                        <a:t> </a:t>
                      </a:r>
                      <a:r>
                        <a:rPr sz="1400" i="1" dirty="0">
                          <a:solidFill>
                            <a:srgbClr val="3F3F3F"/>
                          </a:solidFill>
                          <a:latin typeface="Nimbus Roman No9 L"/>
                          <a:cs typeface="Nimbus Roman No9 L"/>
                        </a:rPr>
                        <a:t>workspace,</a:t>
                      </a:r>
                      <a:r>
                        <a:rPr sz="1400" spc="45" dirty="0">
                          <a:solidFill>
                            <a:srgbClr val="3F3F3F"/>
                          </a:solidFill>
                          <a:latin typeface="DejaVu Sans"/>
                          <a:cs typeface="DejaVu Sans"/>
                        </a:rPr>
                        <a:t> </a:t>
                      </a:r>
                      <a:r>
                        <a:rPr sz="1400" i="1" spc="-25" dirty="0">
                          <a:solidFill>
                            <a:srgbClr val="3F3F3F"/>
                          </a:solidFill>
                          <a:latin typeface="Nimbus Roman No9 L"/>
                          <a:cs typeface="Nimbus Roman No9 L"/>
                        </a:rPr>
                        <a:t>including</a:t>
                      </a:r>
                      <a:r>
                        <a:rPr sz="1400" spc="65" dirty="0">
                          <a:solidFill>
                            <a:srgbClr val="3F3F3F"/>
                          </a:solidFill>
                          <a:latin typeface="DejaVu Sans"/>
                          <a:cs typeface="DejaVu Sans"/>
                        </a:rPr>
                        <a:t> </a:t>
                      </a:r>
                      <a:r>
                        <a:rPr sz="1400" i="1" spc="-10" dirty="0">
                          <a:solidFill>
                            <a:srgbClr val="3F3F3F"/>
                          </a:solidFill>
                          <a:latin typeface="Nimbus Roman No9 L"/>
                          <a:cs typeface="Nimbus Roman No9 L"/>
                        </a:rPr>
                        <a:t>field</a:t>
                      </a:r>
                      <a:r>
                        <a:rPr sz="1400" spc="20" dirty="0">
                          <a:solidFill>
                            <a:srgbClr val="3F3F3F"/>
                          </a:solidFill>
                          <a:latin typeface="DejaVu Sans"/>
                          <a:cs typeface="DejaVu Sans"/>
                        </a:rPr>
                        <a:t> </a:t>
                      </a:r>
                      <a:r>
                        <a:rPr sz="1400" i="1" dirty="0">
                          <a:solidFill>
                            <a:srgbClr val="3F3F3F"/>
                          </a:solidFill>
                          <a:latin typeface="Nimbus Roman No9 L"/>
                          <a:cs typeface="Nimbus Roman No9 L"/>
                        </a:rPr>
                        <a:t>types</a:t>
                      </a:r>
                      <a:r>
                        <a:rPr sz="1400" spc="35" dirty="0">
                          <a:solidFill>
                            <a:srgbClr val="3F3F3F"/>
                          </a:solidFill>
                          <a:latin typeface="DejaVu Sans"/>
                          <a:cs typeface="DejaVu Sans"/>
                        </a:rPr>
                        <a:t> </a:t>
                      </a:r>
                      <a:r>
                        <a:rPr sz="1400" i="1" dirty="0">
                          <a:solidFill>
                            <a:srgbClr val="3F3F3F"/>
                          </a:solidFill>
                          <a:latin typeface="Nimbus Roman No9 L"/>
                          <a:cs typeface="Nimbus Roman No9 L"/>
                        </a:rPr>
                        <a:t>and</a:t>
                      </a:r>
                      <a:r>
                        <a:rPr sz="1400" spc="50" dirty="0">
                          <a:solidFill>
                            <a:srgbClr val="3F3F3F"/>
                          </a:solidFill>
                          <a:latin typeface="DejaVu Sans"/>
                          <a:cs typeface="DejaVu Sans"/>
                        </a:rPr>
                        <a:t> </a:t>
                      </a:r>
                      <a:r>
                        <a:rPr sz="1400" i="1" spc="-55" dirty="0">
                          <a:solidFill>
                            <a:srgbClr val="3F3F3F"/>
                          </a:solidFill>
                          <a:latin typeface="Nimbus Roman No9 L"/>
                          <a:cs typeface="Nimbus Roman No9 L"/>
                        </a:rPr>
                        <a:t>pills,</a:t>
                      </a:r>
                      <a:r>
                        <a:rPr sz="1400" spc="30" dirty="0">
                          <a:solidFill>
                            <a:srgbClr val="3F3F3F"/>
                          </a:solidFill>
                          <a:latin typeface="DejaVu Sans"/>
                          <a:cs typeface="DejaVu Sans"/>
                        </a:rPr>
                        <a:t> </a:t>
                      </a:r>
                      <a:r>
                        <a:rPr sz="1400" i="1" spc="-200" dirty="0">
                          <a:solidFill>
                            <a:srgbClr val="3F3F3F"/>
                          </a:solidFill>
                          <a:latin typeface="Nimbus Roman No9 L"/>
                          <a:cs typeface="Nimbus Roman No9 L"/>
                        </a:rPr>
                        <a:t>row,</a:t>
                      </a:r>
                      <a:r>
                        <a:rPr sz="1400" spc="-200" dirty="0">
                          <a:solidFill>
                            <a:srgbClr val="3F3F3F"/>
                          </a:solidFill>
                          <a:latin typeface="DejaVu Sans"/>
                          <a:cs typeface="DejaVu Sans"/>
                        </a:rPr>
                        <a:t> </a:t>
                      </a:r>
                      <a:r>
                        <a:rPr sz="1400" i="1" dirty="0">
                          <a:solidFill>
                            <a:srgbClr val="3F3F3F"/>
                          </a:solidFill>
                          <a:latin typeface="Nimbus Roman No9 L"/>
                          <a:cs typeface="Nimbus Roman No9 L"/>
                        </a:rPr>
                        <a:t>column</a:t>
                      </a:r>
                      <a:r>
                        <a:rPr sz="1400" spc="-25" dirty="0">
                          <a:solidFill>
                            <a:srgbClr val="3F3F3F"/>
                          </a:solidFill>
                          <a:latin typeface="DejaVu Sans"/>
                          <a:cs typeface="DejaVu Sans"/>
                        </a:rPr>
                        <a:t> </a:t>
                      </a:r>
                      <a:r>
                        <a:rPr sz="1400" i="1" dirty="0">
                          <a:solidFill>
                            <a:srgbClr val="3F3F3F"/>
                          </a:solidFill>
                          <a:latin typeface="Nimbus Roman No9 L"/>
                          <a:cs typeface="Nimbus Roman No9 L"/>
                        </a:rPr>
                        <a:t>and</a:t>
                      </a:r>
                      <a:r>
                        <a:rPr sz="1400" spc="-10" dirty="0">
                          <a:solidFill>
                            <a:srgbClr val="3F3F3F"/>
                          </a:solidFill>
                          <a:latin typeface="DejaVu Sans"/>
                          <a:cs typeface="DejaVu Sans"/>
                        </a:rPr>
                        <a:t> </a:t>
                      </a:r>
                      <a:r>
                        <a:rPr sz="1400" i="1" spc="-10" dirty="0">
                          <a:solidFill>
                            <a:srgbClr val="3F3F3F"/>
                          </a:solidFill>
                          <a:latin typeface="Nimbus Roman No9 L"/>
                          <a:cs typeface="Nimbus Roman No9 L"/>
                        </a:rPr>
                        <a:t>filter</a:t>
                      </a:r>
                      <a:r>
                        <a:rPr sz="1400" spc="-30" dirty="0">
                          <a:solidFill>
                            <a:srgbClr val="3F3F3F"/>
                          </a:solidFill>
                          <a:latin typeface="DejaVu Sans"/>
                          <a:cs typeface="DejaVu Sans"/>
                        </a:rPr>
                        <a:t> </a:t>
                      </a:r>
                      <a:r>
                        <a:rPr sz="1400" i="1" dirty="0">
                          <a:solidFill>
                            <a:srgbClr val="3F3F3F"/>
                          </a:solidFill>
                          <a:latin typeface="Nimbus Roman No9 L"/>
                          <a:cs typeface="Nimbus Roman No9 L"/>
                        </a:rPr>
                        <a:t>shelves,</a:t>
                      </a:r>
                      <a:r>
                        <a:rPr sz="1400" spc="-30" dirty="0">
                          <a:solidFill>
                            <a:srgbClr val="3F3F3F"/>
                          </a:solidFill>
                          <a:latin typeface="DejaVu Sans"/>
                          <a:cs typeface="DejaVu Sans"/>
                        </a:rPr>
                        <a:t> </a:t>
                      </a:r>
                      <a:r>
                        <a:rPr sz="1400" i="1" spc="-20" dirty="0">
                          <a:solidFill>
                            <a:srgbClr val="3F3F3F"/>
                          </a:solidFill>
                          <a:latin typeface="Nimbus Roman No9 L"/>
                          <a:cs typeface="Nimbus Roman No9 L"/>
                        </a:rPr>
                        <a:t>grouping</a:t>
                      </a:r>
                      <a:r>
                        <a:rPr sz="1400" spc="-10" dirty="0">
                          <a:solidFill>
                            <a:srgbClr val="3F3F3F"/>
                          </a:solidFill>
                          <a:latin typeface="DejaVu Sans"/>
                          <a:cs typeface="DejaVu Sans"/>
                        </a:rPr>
                        <a:t> </a:t>
                      </a:r>
                      <a:r>
                        <a:rPr sz="1400" i="1" dirty="0">
                          <a:solidFill>
                            <a:srgbClr val="3F3F3F"/>
                          </a:solidFill>
                          <a:latin typeface="Nimbus Roman No9 L"/>
                          <a:cs typeface="Nimbus Roman No9 L"/>
                        </a:rPr>
                        <a:t>and</a:t>
                      </a:r>
                      <a:r>
                        <a:rPr sz="1400" spc="-10" dirty="0">
                          <a:solidFill>
                            <a:srgbClr val="3F3F3F"/>
                          </a:solidFill>
                          <a:latin typeface="DejaVu Sans"/>
                          <a:cs typeface="DejaVu Sans"/>
                        </a:rPr>
                        <a:t> </a:t>
                      </a:r>
                      <a:r>
                        <a:rPr sz="1400" i="1" spc="-25" dirty="0">
                          <a:solidFill>
                            <a:srgbClr val="3F3F3F"/>
                          </a:solidFill>
                          <a:latin typeface="Nimbus Roman No9 L"/>
                          <a:cs typeface="Nimbus Roman No9 L"/>
                        </a:rPr>
                        <a:t>filtering</a:t>
                      </a:r>
                      <a:r>
                        <a:rPr sz="1400" spc="-20" dirty="0">
                          <a:solidFill>
                            <a:srgbClr val="3F3F3F"/>
                          </a:solidFill>
                          <a:latin typeface="DejaVu Sans"/>
                          <a:cs typeface="DejaVu Sans"/>
                        </a:rPr>
                        <a:t> </a:t>
                      </a:r>
                      <a:r>
                        <a:rPr sz="1400" i="1" dirty="0">
                          <a:solidFill>
                            <a:srgbClr val="3F3F3F"/>
                          </a:solidFill>
                          <a:latin typeface="Nimbus Roman No9 L"/>
                          <a:cs typeface="Nimbus Roman No9 L"/>
                        </a:rPr>
                        <a:t>tools,</a:t>
                      </a:r>
                      <a:r>
                        <a:rPr sz="1400" spc="-40" dirty="0">
                          <a:solidFill>
                            <a:srgbClr val="3F3F3F"/>
                          </a:solidFill>
                          <a:latin typeface="DejaVu Sans"/>
                          <a:cs typeface="DejaVu Sans"/>
                        </a:rPr>
                        <a:t> </a:t>
                      </a:r>
                      <a:r>
                        <a:rPr sz="1400" i="1" spc="-20" dirty="0">
                          <a:solidFill>
                            <a:srgbClr val="3F3F3F"/>
                          </a:solidFill>
                          <a:latin typeface="Nimbus Roman No9 L"/>
                          <a:cs typeface="Nimbus Roman No9 L"/>
                        </a:rPr>
                        <a:t>etc.</a:t>
                      </a:r>
                      <a:endParaRPr sz="1400">
                        <a:latin typeface="Nimbus Roman No9 L"/>
                        <a:cs typeface="Nimbus Roman No9 L"/>
                      </a:endParaRPr>
                    </a:p>
                  </a:txBody>
                  <a:tcPr marL="0" marR="0" marT="112395" marB="0">
                    <a:lnL w="19050">
                      <a:solidFill>
                        <a:srgbClr val="D9D9D9"/>
                      </a:solidFill>
                      <a:prstDash val="solid"/>
                    </a:lnL>
                    <a:lnT w="19050">
                      <a:solidFill>
                        <a:srgbClr val="D9D9D9"/>
                      </a:solidFill>
                      <a:prstDash val="solid"/>
                    </a:lnT>
                    <a:lnB w="19050">
                      <a:solidFill>
                        <a:srgbClr val="D9D9D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82955">
                <a:tc>
                  <a:txBody>
                    <a:bodyPr/>
                    <a:lstStyle/>
                    <a:p>
                      <a:pPr marL="7620" algn="ctr">
                        <a:lnSpc>
                          <a:spcPct val="100000"/>
                        </a:lnSpc>
                        <a:spcBef>
                          <a:spcPts val="1764"/>
                        </a:spcBef>
                      </a:pPr>
                      <a:r>
                        <a:rPr sz="2400" b="1" dirty="0">
                          <a:solidFill>
                            <a:srgbClr val="FFFFFF"/>
                          </a:solidFill>
                          <a:latin typeface="DejaVu Sans"/>
                          <a:cs typeface="DejaVu Sans"/>
                        </a:rPr>
                        <a:t>4</a:t>
                      </a:r>
                      <a:endParaRPr sz="2400">
                        <a:latin typeface="DejaVu Sans"/>
                        <a:cs typeface="DejaVu Sans"/>
                      </a:endParaRPr>
                    </a:p>
                  </a:txBody>
                  <a:tcPr marL="0" marR="0" marT="224154" marB="0">
                    <a:lnT w="19050">
                      <a:solidFill>
                        <a:srgbClr val="D9D9D9"/>
                      </a:solidFill>
                      <a:prstDash val="solid"/>
                    </a:lnT>
                    <a:lnB w="19050">
                      <a:solidFill>
                        <a:srgbClr val="D9D9D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22250">
                        <a:lnSpc>
                          <a:spcPct val="100000"/>
                        </a:lnSpc>
                        <a:spcBef>
                          <a:spcPts val="1605"/>
                        </a:spcBef>
                      </a:pPr>
                      <a:r>
                        <a:rPr sz="2400" b="1" spc="-310" dirty="0">
                          <a:solidFill>
                            <a:srgbClr val="3F3F3F"/>
                          </a:solidFill>
                          <a:latin typeface="DejaVu Sans"/>
                          <a:cs typeface="DejaVu Sans"/>
                        </a:rPr>
                        <a:t>The</a:t>
                      </a:r>
                      <a:r>
                        <a:rPr sz="2400" spc="-145" dirty="0">
                          <a:solidFill>
                            <a:srgbClr val="3F3F3F"/>
                          </a:solidFill>
                          <a:latin typeface="DejaVu Sans"/>
                          <a:cs typeface="DejaVu Sans"/>
                        </a:rPr>
                        <a:t> </a:t>
                      </a:r>
                      <a:r>
                        <a:rPr sz="2400" b="1" spc="-290" dirty="0">
                          <a:solidFill>
                            <a:srgbClr val="3F3F3F"/>
                          </a:solidFill>
                          <a:latin typeface="DejaVu Sans"/>
                          <a:cs typeface="DejaVu Sans"/>
                        </a:rPr>
                        <a:t>Marks</a:t>
                      </a:r>
                      <a:r>
                        <a:rPr sz="2400" spc="-125" dirty="0">
                          <a:solidFill>
                            <a:srgbClr val="3F3F3F"/>
                          </a:solidFill>
                          <a:latin typeface="DejaVu Sans"/>
                          <a:cs typeface="DejaVu Sans"/>
                        </a:rPr>
                        <a:t> </a:t>
                      </a:r>
                      <a:r>
                        <a:rPr sz="2400" b="1" spc="-300" dirty="0">
                          <a:solidFill>
                            <a:srgbClr val="3F3F3F"/>
                          </a:solidFill>
                          <a:latin typeface="DejaVu Sans"/>
                          <a:cs typeface="DejaVu Sans"/>
                        </a:rPr>
                        <a:t>Card</a:t>
                      </a:r>
                      <a:endParaRPr sz="2400">
                        <a:latin typeface="DejaVu Sans"/>
                        <a:cs typeface="DejaVu Sans"/>
                      </a:endParaRPr>
                    </a:p>
                  </a:txBody>
                  <a:tcPr marL="0" marR="0" marT="203835" marB="0">
                    <a:lnR w="19050">
                      <a:solidFill>
                        <a:srgbClr val="D9D9D9"/>
                      </a:solidFill>
                      <a:prstDash val="solid"/>
                    </a:lnR>
                    <a:lnT w="19050">
                      <a:solidFill>
                        <a:srgbClr val="D9D9D9"/>
                      </a:solidFill>
                      <a:prstDash val="solid"/>
                    </a:lnT>
                    <a:lnB w="19050">
                      <a:solidFill>
                        <a:srgbClr val="D9D9D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41959" marR="613410">
                        <a:lnSpc>
                          <a:spcPct val="100000"/>
                        </a:lnSpc>
                        <a:spcBef>
                          <a:spcPts val="1370"/>
                        </a:spcBef>
                      </a:pPr>
                      <a:r>
                        <a:rPr sz="1400" i="1" dirty="0">
                          <a:solidFill>
                            <a:srgbClr val="3F3F3F"/>
                          </a:solidFill>
                          <a:latin typeface="Nimbus Roman No9 L"/>
                          <a:cs typeface="Nimbus Roman No9 L"/>
                        </a:rPr>
                        <a:t>Understand</a:t>
                      </a:r>
                      <a:r>
                        <a:rPr sz="1400" spc="35" dirty="0">
                          <a:solidFill>
                            <a:srgbClr val="3F3F3F"/>
                          </a:solidFill>
                          <a:latin typeface="DejaVu Sans"/>
                          <a:cs typeface="DejaVu Sans"/>
                        </a:rPr>
                        <a:t> </a:t>
                      </a:r>
                      <a:r>
                        <a:rPr sz="1400" i="1" dirty="0">
                          <a:solidFill>
                            <a:srgbClr val="3F3F3F"/>
                          </a:solidFill>
                          <a:latin typeface="Nimbus Roman No9 L"/>
                          <a:cs typeface="Nimbus Roman No9 L"/>
                        </a:rPr>
                        <a:t>each</a:t>
                      </a:r>
                      <a:r>
                        <a:rPr sz="1400" spc="30" dirty="0">
                          <a:solidFill>
                            <a:srgbClr val="3F3F3F"/>
                          </a:solidFill>
                          <a:latin typeface="DejaVu Sans"/>
                          <a:cs typeface="DejaVu Sans"/>
                        </a:rPr>
                        <a:t> </a:t>
                      </a:r>
                      <a:r>
                        <a:rPr sz="1400" i="1" dirty="0">
                          <a:solidFill>
                            <a:srgbClr val="3F3F3F"/>
                          </a:solidFill>
                          <a:latin typeface="Nimbus Roman No9 L"/>
                          <a:cs typeface="Nimbus Roman No9 L"/>
                        </a:rPr>
                        <a:t>element</a:t>
                      </a:r>
                      <a:r>
                        <a:rPr sz="1400" spc="5" dirty="0">
                          <a:solidFill>
                            <a:srgbClr val="3F3F3F"/>
                          </a:solidFill>
                          <a:latin typeface="DejaVu Sans"/>
                          <a:cs typeface="DejaVu Sans"/>
                        </a:rPr>
                        <a:t> </a:t>
                      </a:r>
                      <a:r>
                        <a:rPr sz="1400" i="1" dirty="0">
                          <a:solidFill>
                            <a:srgbClr val="3F3F3F"/>
                          </a:solidFill>
                          <a:latin typeface="Nimbus Roman No9 L"/>
                          <a:cs typeface="Nimbus Roman No9 L"/>
                        </a:rPr>
                        <a:t>of</a:t>
                      </a:r>
                      <a:r>
                        <a:rPr sz="1400" spc="10" dirty="0">
                          <a:solidFill>
                            <a:srgbClr val="3F3F3F"/>
                          </a:solidFill>
                          <a:latin typeface="DejaVu Sans"/>
                          <a:cs typeface="DejaVu Sans"/>
                        </a:rPr>
                        <a:t> </a:t>
                      </a:r>
                      <a:r>
                        <a:rPr sz="1400" i="1" dirty="0">
                          <a:solidFill>
                            <a:srgbClr val="3F3F3F"/>
                          </a:solidFill>
                          <a:latin typeface="Nimbus Roman No9 L"/>
                          <a:cs typeface="Nimbus Roman No9 L"/>
                        </a:rPr>
                        <a:t>the</a:t>
                      </a:r>
                      <a:r>
                        <a:rPr sz="1400" spc="20" dirty="0">
                          <a:solidFill>
                            <a:srgbClr val="3F3F3F"/>
                          </a:solidFill>
                          <a:latin typeface="DejaVu Sans"/>
                          <a:cs typeface="DejaVu Sans"/>
                        </a:rPr>
                        <a:t> </a:t>
                      </a:r>
                      <a:r>
                        <a:rPr sz="1400" i="1" dirty="0">
                          <a:solidFill>
                            <a:srgbClr val="3F3F3F"/>
                          </a:solidFill>
                          <a:latin typeface="Nimbus Roman No9 L"/>
                          <a:cs typeface="Nimbus Roman No9 L"/>
                        </a:rPr>
                        <a:t>marks</a:t>
                      </a:r>
                      <a:r>
                        <a:rPr sz="1400" spc="40" dirty="0">
                          <a:solidFill>
                            <a:srgbClr val="3F3F3F"/>
                          </a:solidFill>
                          <a:latin typeface="DejaVu Sans"/>
                          <a:cs typeface="DejaVu Sans"/>
                        </a:rPr>
                        <a:t> </a:t>
                      </a:r>
                      <a:r>
                        <a:rPr sz="1400" i="1" spc="-10" dirty="0">
                          <a:solidFill>
                            <a:srgbClr val="3F3F3F"/>
                          </a:solidFill>
                          <a:latin typeface="Nimbus Roman No9 L"/>
                          <a:cs typeface="Nimbus Roman No9 L"/>
                        </a:rPr>
                        <a:t>card,</a:t>
                      </a:r>
                      <a:r>
                        <a:rPr sz="1400" spc="40" dirty="0">
                          <a:solidFill>
                            <a:srgbClr val="3F3F3F"/>
                          </a:solidFill>
                          <a:latin typeface="DejaVu Sans"/>
                          <a:cs typeface="DejaVu Sans"/>
                        </a:rPr>
                        <a:t> </a:t>
                      </a:r>
                      <a:r>
                        <a:rPr sz="1400" i="1" spc="-20" dirty="0">
                          <a:solidFill>
                            <a:srgbClr val="3F3F3F"/>
                          </a:solidFill>
                          <a:latin typeface="Nimbus Roman No9 L"/>
                          <a:cs typeface="Nimbus Roman No9 L"/>
                        </a:rPr>
                        <a:t>including</a:t>
                      </a:r>
                      <a:r>
                        <a:rPr sz="1400" spc="65" dirty="0">
                          <a:solidFill>
                            <a:srgbClr val="3F3F3F"/>
                          </a:solidFill>
                          <a:latin typeface="DejaVu Sans"/>
                          <a:cs typeface="DejaVu Sans"/>
                        </a:rPr>
                        <a:t> </a:t>
                      </a:r>
                      <a:r>
                        <a:rPr sz="1400" i="1" spc="-120" dirty="0">
                          <a:solidFill>
                            <a:srgbClr val="3F3F3F"/>
                          </a:solidFill>
                          <a:latin typeface="Nimbus Roman No9 L"/>
                          <a:cs typeface="Nimbus Roman No9 L"/>
                        </a:rPr>
                        <a:t>colors,</a:t>
                      </a:r>
                      <a:r>
                        <a:rPr sz="1400" spc="-120" dirty="0">
                          <a:solidFill>
                            <a:srgbClr val="3F3F3F"/>
                          </a:solidFill>
                          <a:latin typeface="DejaVu Sans"/>
                          <a:cs typeface="DejaVu Sans"/>
                        </a:rPr>
                        <a:t> </a:t>
                      </a:r>
                      <a:r>
                        <a:rPr sz="1400" i="1" dirty="0">
                          <a:solidFill>
                            <a:srgbClr val="3F3F3F"/>
                          </a:solidFill>
                          <a:latin typeface="Nimbus Roman No9 L"/>
                          <a:cs typeface="Nimbus Roman No9 L"/>
                        </a:rPr>
                        <a:t>sizes,</a:t>
                      </a:r>
                      <a:r>
                        <a:rPr sz="1400" spc="-20" dirty="0">
                          <a:solidFill>
                            <a:srgbClr val="3F3F3F"/>
                          </a:solidFill>
                          <a:latin typeface="DejaVu Sans"/>
                          <a:cs typeface="DejaVu Sans"/>
                        </a:rPr>
                        <a:t> </a:t>
                      </a:r>
                      <a:r>
                        <a:rPr sz="1400" i="1" spc="-20" dirty="0">
                          <a:solidFill>
                            <a:srgbClr val="3F3F3F"/>
                          </a:solidFill>
                          <a:latin typeface="Nimbus Roman No9 L"/>
                          <a:cs typeface="Nimbus Roman No9 L"/>
                        </a:rPr>
                        <a:t>labels,</a:t>
                      </a:r>
                      <a:r>
                        <a:rPr sz="1400" spc="-20" dirty="0">
                          <a:solidFill>
                            <a:srgbClr val="3F3F3F"/>
                          </a:solidFill>
                          <a:latin typeface="DejaVu Sans"/>
                          <a:cs typeface="DejaVu Sans"/>
                        </a:rPr>
                        <a:t> </a:t>
                      </a:r>
                      <a:r>
                        <a:rPr sz="1400" i="1" dirty="0">
                          <a:solidFill>
                            <a:srgbClr val="3F3F3F"/>
                          </a:solidFill>
                          <a:latin typeface="Nimbus Roman No9 L"/>
                          <a:cs typeface="Nimbus Roman No9 L"/>
                        </a:rPr>
                        <a:t>tooltips,</a:t>
                      </a:r>
                      <a:r>
                        <a:rPr sz="1400" spc="-25" dirty="0">
                          <a:solidFill>
                            <a:srgbClr val="3F3F3F"/>
                          </a:solidFill>
                          <a:latin typeface="DejaVu Sans"/>
                          <a:cs typeface="DejaVu Sans"/>
                        </a:rPr>
                        <a:t> </a:t>
                      </a:r>
                      <a:r>
                        <a:rPr sz="1400" i="1" dirty="0">
                          <a:solidFill>
                            <a:srgbClr val="3F3F3F"/>
                          </a:solidFill>
                          <a:latin typeface="Nimbus Roman No9 L"/>
                          <a:cs typeface="Nimbus Roman No9 L"/>
                        </a:rPr>
                        <a:t>shapes</a:t>
                      </a:r>
                      <a:r>
                        <a:rPr sz="1400" spc="-20" dirty="0">
                          <a:solidFill>
                            <a:srgbClr val="3F3F3F"/>
                          </a:solidFill>
                          <a:latin typeface="DejaVu Sans"/>
                          <a:cs typeface="DejaVu Sans"/>
                        </a:rPr>
                        <a:t> </a:t>
                      </a:r>
                      <a:r>
                        <a:rPr sz="1400" i="1" dirty="0">
                          <a:solidFill>
                            <a:srgbClr val="3F3F3F"/>
                          </a:solidFill>
                          <a:latin typeface="Nimbus Roman No9 L"/>
                          <a:cs typeface="Nimbus Roman No9 L"/>
                        </a:rPr>
                        <a:t>and</a:t>
                      </a:r>
                      <a:r>
                        <a:rPr sz="1400" spc="-10" dirty="0">
                          <a:solidFill>
                            <a:srgbClr val="3F3F3F"/>
                          </a:solidFill>
                          <a:latin typeface="DejaVu Sans"/>
                          <a:cs typeface="DejaVu Sans"/>
                        </a:rPr>
                        <a:t> </a:t>
                      </a:r>
                      <a:r>
                        <a:rPr sz="1400" i="1" spc="-10" dirty="0">
                          <a:solidFill>
                            <a:srgbClr val="3F3F3F"/>
                          </a:solidFill>
                          <a:latin typeface="Nimbus Roman No9 L"/>
                          <a:cs typeface="Nimbus Roman No9 L"/>
                        </a:rPr>
                        <a:t>level</a:t>
                      </a:r>
                      <a:r>
                        <a:rPr sz="1400" spc="-40" dirty="0">
                          <a:solidFill>
                            <a:srgbClr val="3F3F3F"/>
                          </a:solidFill>
                          <a:latin typeface="DejaVu Sans"/>
                          <a:cs typeface="DejaVu Sans"/>
                        </a:rPr>
                        <a:t> </a:t>
                      </a:r>
                      <a:r>
                        <a:rPr sz="1400" i="1" dirty="0">
                          <a:solidFill>
                            <a:srgbClr val="3F3F3F"/>
                          </a:solidFill>
                          <a:latin typeface="Nimbus Roman No9 L"/>
                          <a:cs typeface="Nimbus Roman No9 L"/>
                        </a:rPr>
                        <a:t>of</a:t>
                      </a:r>
                      <a:r>
                        <a:rPr sz="1400" spc="-35" dirty="0">
                          <a:solidFill>
                            <a:srgbClr val="3F3F3F"/>
                          </a:solidFill>
                          <a:latin typeface="DejaVu Sans"/>
                          <a:cs typeface="DejaVu Sans"/>
                        </a:rPr>
                        <a:t> </a:t>
                      </a:r>
                      <a:r>
                        <a:rPr sz="1400" i="1" spc="-10" dirty="0">
                          <a:solidFill>
                            <a:srgbClr val="3F3F3F"/>
                          </a:solidFill>
                          <a:latin typeface="Nimbus Roman No9 L"/>
                          <a:cs typeface="Nimbus Roman No9 L"/>
                        </a:rPr>
                        <a:t>detail</a:t>
                      </a:r>
                      <a:endParaRPr sz="1400">
                        <a:latin typeface="Nimbus Roman No9 L"/>
                        <a:cs typeface="Nimbus Roman No9 L"/>
                      </a:endParaRPr>
                    </a:p>
                  </a:txBody>
                  <a:tcPr marL="0" marR="0" marT="173990" marB="0">
                    <a:lnL w="19050">
                      <a:solidFill>
                        <a:srgbClr val="D9D9D9"/>
                      </a:solidFill>
                      <a:prstDash val="solid"/>
                    </a:lnL>
                    <a:lnT w="19050">
                      <a:solidFill>
                        <a:srgbClr val="D9D9D9"/>
                      </a:solidFill>
                      <a:prstDash val="solid"/>
                    </a:lnT>
                    <a:lnB w="19050">
                      <a:solidFill>
                        <a:srgbClr val="D9D9D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02005">
                <a:tc>
                  <a:txBody>
                    <a:bodyPr/>
                    <a:lstStyle/>
                    <a:p>
                      <a:pPr marL="7620" algn="ctr">
                        <a:lnSpc>
                          <a:spcPct val="100000"/>
                        </a:lnSpc>
                        <a:spcBef>
                          <a:spcPts val="1855"/>
                        </a:spcBef>
                      </a:pPr>
                      <a:r>
                        <a:rPr sz="2400" b="1" dirty="0">
                          <a:solidFill>
                            <a:srgbClr val="FFFFFF"/>
                          </a:solidFill>
                          <a:latin typeface="DejaVu Sans"/>
                          <a:cs typeface="DejaVu Sans"/>
                        </a:rPr>
                        <a:t>5</a:t>
                      </a:r>
                      <a:endParaRPr sz="2400">
                        <a:latin typeface="DejaVu Sans"/>
                        <a:cs typeface="DejaVu Sans"/>
                      </a:endParaRPr>
                    </a:p>
                  </a:txBody>
                  <a:tcPr marL="0" marR="0" marT="235585" marB="0">
                    <a:lnT w="19050">
                      <a:solidFill>
                        <a:srgbClr val="D9D9D9"/>
                      </a:solidFill>
                      <a:prstDash val="solid"/>
                    </a:lnT>
                    <a:lnB w="19050">
                      <a:solidFill>
                        <a:srgbClr val="D9D9D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22250">
                        <a:lnSpc>
                          <a:spcPct val="100000"/>
                        </a:lnSpc>
                        <a:spcBef>
                          <a:spcPts val="1690"/>
                        </a:spcBef>
                      </a:pPr>
                      <a:r>
                        <a:rPr sz="2400" b="1" spc="-280" dirty="0">
                          <a:solidFill>
                            <a:srgbClr val="3F3F3F"/>
                          </a:solidFill>
                          <a:latin typeface="DejaVu Sans"/>
                          <a:cs typeface="DejaVu Sans"/>
                        </a:rPr>
                        <a:t>Calculations</a:t>
                      </a:r>
                      <a:r>
                        <a:rPr sz="2400" spc="-100" dirty="0">
                          <a:solidFill>
                            <a:srgbClr val="3F3F3F"/>
                          </a:solidFill>
                          <a:latin typeface="DejaVu Sans"/>
                          <a:cs typeface="DejaVu Sans"/>
                        </a:rPr>
                        <a:t> </a:t>
                      </a:r>
                      <a:r>
                        <a:rPr sz="2400" spc="-195" dirty="0">
                          <a:solidFill>
                            <a:srgbClr val="3F3F3F"/>
                          </a:solidFill>
                          <a:latin typeface="DejaVu Sans"/>
                          <a:cs typeface="DejaVu Sans"/>
                        </a:rPr>
                        <a:t>&amp;</a:t>
                      </a:r>
                      <a:r>
                        <a:rPr sz="2400" spc="-135" dirty="0">
                          <a:solidFill>
                            <a:srgbClr val="3F3F3F"/>
                          </a:solidFill>
                          <a:latin typeface="DejaVu Sans"/>
                          <a:cs typeface="DejaVu Sans"/>
                        </a:rPr>
                        <a:t> </a:t>
                      </a:r>
                      <a:r>
                        <a:rPr sz="2400" b="1" spc="-350" dirty="0">
                          <a:solidFill>
                            <a:srgbClr val="3F3F3F"/>
                          </a:solidFill>
                          <a:latin typeface="DejaVu Sans"/>
                          <a:cs typeface="DejaVu Sans"/>
                        </a:rPr>
                        <a:t>Parameters</a:t>
                      </a:r>
                      <a:endParaRPr sz="2400">
                        <a:latin typeface="DejaVu Sans"/>
                        <a:cs typeface="DejaVu Sans"/>
                      </a:endParaRPr>
                    </a:p>
                  </a:txBody>
                  <a:tcPr marL="0" marR="0" marT="214630" marB="0">
                    <a:lnR w="19050">
                      <a:solidFill>
                        <a:srgbClr val="D9D9D9"/>
                      </a:solidFill>
                      <a:prstDash val="solid"/>
                    </a:lnR>
                    <a:lnT w="19050">
                      <a:solidFill>
                        <a:srgbClr val="D9D9D9"/>
                      </a:solidFill>
                      <a:prstDash val="solid"/>
                    </a:lnT>
                    <a:lnB w="19050">
                      <a:solidFill>
                        <a:srgbClr val="D9D9D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41959" marR="96520">
                        <a:lnSpc>
                          <a:spcPct val="100000"/>
                        </a:lnSpc>
                        <a:spcBef>
                          <a:spcPts val="1420"/>
                        </a:spcBef>
                      </a:pPr>
                      <a:r>
                        <a:rPr sz="1400" i="1" dirty="0">
                          <a:solidFill>
                            <a:srgbClr val="3F3F3F"/>
                          </a:solidFill>
                          <a:latin typeface="Nimbus Roman No9 L"/>
                          <a:cs typeface="Nimbus Roman No9 L"/>
                        </a:rPr>
                        <a:t>Create</a:t>
                      </a:r>
                      <a:r>
                        <a:rPr sz="1400" spc="-15" dirty="0">
                          <a:solidFill>
                            <a:srgbClr val="3F3F3F"/>
                          </a:solidFill>
                          <a:latin typeface="DejaVu Sans"/>
                          <a:cs typeface="DejaVu Sans"/>
                        </a:rPr>
                        <a:t> </a:t>
                      </a:r>
                      <a:r>
                        <a:rPr sz="1400" i="1" dirty="0">
                          <a:solidFill>
                            <a:srgbClr val="3F3F3F"/>
                          </a:solidFill>
                          <a:latin typeface="Nimbus Roman No9 L"/>
                          <a:cs typeface="Nimbus Roman No9 L"/>
                        </a:rPr>
                        <a:t>custom</a:t>
                      </a:r>
                      <a:r>
                        <a:rPr sz="1400" spc="-10" dirty="0">
                          <a:solidFill>
                            <a:srgbClr val="3F3F3F"/>
                          </a:solidFill>
                          <a:latin typeface="DejaVu Sans"/>
                          <a:cs typeface="DejaVu Sans"/>
                        </a:rPr>
                        <a:t> </a:t>
                      </a:r>
                      <a:r>
                        <a:rPr sz="1400" i="1" spc="-10" dirty="0">
                          <a:solidFill>
                            <a:srgbClr val="3F3F3F"/>
                          </a:solidFill>
                          <a:latin typeface="Nimbus Roman No9 L"/>
                          <a:cs typeface="Nimbus Roman No9 L"/>
                        </a:rPr>
                        <a:t>calculations</a:t>
                      </a:r>
                      <a:r>
                        <a:rPr sz="1400" spc="-5" dirty="0">
                          <a:solidFill>
                            <a:srgbClr val="3F3F3F"/>
                          </a:solidFill>
                          <a:latin typeface="DejaVu Sans"/>
                          <a:cs typeface="DejaVu Sans"/>
                        </a:rPr>
                        <a:t> </a:t>
                      </a:r>
                      <a:r>
                        <a:rPr sz="1400" i="1" dirty="0">
                          <a:solidFill>
                            <a:srgbClr val="3F3F3F"/>
                          </a:solidFill>
                          <a:latin typeface="Nimbus Roman No9 L"/>
                          <a:cs typeface="Nimbus Roman No9 L"/>
                        </a:rPr>
                        <a:t>using</a:t>
                      </a:r>
                      <a:r>
                        <a:rPr sz="1400" spc="5" dirty="0">
                          <a:solidFill>
                            <a:srgbClr val="3F3F3F"/>
                          </a:solidFill>
                          <a:latin typeface="DejaVu Sans"/>
                          <a:cs typeface="DejaVu Sans"/>
                        </a:rPr>
                        <a:t> </a:t>
                      </a:r>
                      <a:r>
                        <a:rPr sz="1400" i="1" dirty="0">
                          <a:solidFill>
                            <a:srgbClr val="3F3F3F"/>
                          </a:solidFill>
                          <a:latin typeface="Nimbus Roman No9 L"/>
                          <a:cs typeface="Nimbus Roman No9 L"/>
                        </a:rPr>
                        <a:t>calculated</a:t>
                      </a:r>
                      <a:r>
                        <a:rPr sz="1400" dirty="0">
                          <a:solidFill>
                            <a:srgbClr val="3F3F3F"/>
                          </a:solidFill>
                          <a:latin typeface="DejaVu Sans"/>
                          <a:cs typeface="DejaVu Sans"/>
                        </a:rPr>
                        <a:t> </a:t>
                      </a:r>
                      <a:r>
                        <a:rPr sz="1400" i="1" spc="-20" dirty="0">
                          <a:solidFill>
                            <a:srgbClr val="3F3F3F"/>
                          </a:solidFill>
                          <a:latin typeface="Nimbus Roman No9 L"/>
                          <a:cs typeface="Nimbus Roman No9 L"/>
                        </a:rPr>
                        <a:t>fields,</a:t>
                      </a:r>
                      <a:r>
                        <a:rPr sz="1400" spc="-10" dirty="0">
                          <a:solidFill>
                            <a:srgbClr val="3F3F3F"/>
                          </a:solidFill>
                          <a:latin typeface="DejaVu Sans"/>
                          <a:cs typeface="DejaVu Sans"/>
                        </a:rPr>
                        <a:t> </a:t>
                      </a:r>
                      <a:r>
                        <a:rPr sz="1400" i="1" dirty="0">
                          <a:solidFill>
                            <a:srgbClr val="3F3F3F"/>
                          </a:solidFill>
                          <a:latin typeface="Nimbus Roman No9 L"/>
                          <a:cs typeface="Nimbus Roman No9 L"/>
                        </a:rPr>
                        <a:t>table</a:t>
                      </a:r>
                      <a:r>
                        <a:rPr sz="1400" spc="-5" dirty="0">
                          <a:solidFill>
                            <a:srgbClr val="3F3F3F"/>
                          </a:solidFill>
                          <a:latin typeface="DejaVu Sans"/>
                          <a:cs typeface="DejaVu Sans"/>
                        </a:rPr>
                        <a:t> </a:t>
                      </a:r>
                      <a:r>
                        <a:rPr sz="1400" i="1" spc="-55" dirty="0">
                          <a:solidFill>
                            <a:srgbClr val="3F3F3F"/>
                          </a:solidFill>
                          <a:latin typeface="Nimbus Roman No9 L"/>
                          <a:cs typeface="Nimbus Roman No9 L"/>
                        </a:rPr>
                        <a:t>calculations</a:t>
                      </a:r>
                      <a:r>
                        <a:rPr sz="1400" spc="-55" dirty="0">
                          <a:solidFill>
                            <a:srgbClr val="3F3F3F"/>
                          </a:solidFill>
                          <a:latin typeface="DejaVu Sans"/>
                          <a:cs typeface="DejaVu Sans"/>
                        </a:rPr>
                        <a:t> </a:t>
                      </a:r>
                      <a:r>
                        <a:rPr sz="1400" i="1" dirty="0">
                          <a:solidFill>
                            <a:srgbClr val="3F3F3F"/>
                          </a:solidFill>
                          <a:latin typeface="Nimbus Roman No9 L"/>
                          <a:cs typeface="Nimbus Roman No9 L"/>
                        </a:rPr>
                        <a:t>and</a:t>
                      </a:r>
                      <a:r>
                        <a:rPr sz="1400" spc="45" dirty="0">
                          <a:solidFill>
                            <a:srgbClr val="3F3F3F"/>
                          </a:solidFill>
                          <a:latin typeface="DejaVu Sans"/>
                          <a:cs typeface="DejaVu Sans"/>
                        </a:rPr>
                        <a:t> </a:t>
                      </a:r>
                      <a:r>
                        <a:rPr sz="1400" i="1" spc="-10" dirty="0">
                          <a:solidFill>
                            <a:srgbClr val="3F3F3F"/>
                          </a:solidFill>
                          <a:latin typeface="Nimbus Roman No9 L"/>
                          <a:cs typeface="Nimbus Roman No9 L"/>
                        </a:rPr>
                        <a:t>parameters</a:t>
                      </a:r>
                      <a:endParaRPr sz="1400">
                        <a:latin typeface="Nimbus Roman No9 L"/>
                        <a:cs typeface="Nimbus Roman No9 L"/>
                      </a:endParaRPr>
                    </a:p>
                  </a:txBody>
                  <a:tcPr marL="0" marR="0" marT="180340" marB="0">
                    <a:lnL w="19050">
                      <a:solidFill>
                        <a:srgbClr val="D9D9D9"/>
                      </a:solidFill>
                      <a:prstDash val="solid"/>
                    </a:lnL>
                    <a:lnT w="19050">
                      <a:solidFill>
                        <a:srgbClr val="D9D9D9"/>
                      </a:solidFill>
                      <a:prstDash val="solid"/>
                    </a:lnT>
                    <a:lnB w="19050">
                      <a:solidFill>
                        <a:srgbClr val="D9D9D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82955">
                <a:tc>
                  <a:txBody>
                    <a:bodyPr/>
                    <a:lstStyle/>
                    <a:p>
                      <a:pPr marL="7620" algn="ctr">
                        <a:lnSpc>
                          <a:spcPct val="100000"/>
                        </a:lnSpc>
                        <a:spcBef>
                          <a:spcPts val="1785"/>
                        </a:spcBef>
                      </a:pPr>
                      <a:r>
                        <a:rPr sz="2400" b="1" dirty="0">
                          <a:solidFill>
                            <a:srgbClr val="FFFFFF"/>
                          </a:solidFill>
                          <a:latin typeface="DejaVu Sans"/>
                          <a:cs typeface="DejaVu Sans"/>
                        </a:rPr>
                        <a:t>6</a:t>
                      </a:r>
                      <a:endParaRPr sz="2400">
                        <a:latin typeface="DejaVu Sans"/>
                        <a:cs typeface="DejaVu Sans"/>
                      </a:endParaRPr>
                    </a:p>
                  </a:txBody>
                  <a:tcPr marL="0" marR="0" marT="226695" marB="0">
                    <a:lnT w="19050">
                      <a:solidFill>
                        <a:srgbClr val="D9D9D9"/>
                      </a:solidFill>
                      <a:prstDash val="solid"/>
                    </a:lnT>
                    <a:lnB w="19050">
                      <a:solidFill>
                        <a:srgbClr val="D9D9D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22250">
                        <a:lnSpc>
                          <a:spcPct val="100000"/>
                        </a:lnSpc>
                        <a:spcBef>
                          <a:spcPts val="1625"/>
                        </a:spcBef>
                      </a:pPr>
                      <a:r>
                        <a:rPr sz="2400" b="1" spc="-335" dirty="0">
                          <a:solidFill>
                            <a:srgbClr val="3F3F3F"/>
                          </a:solidFill>
                          <a:latin typeface="DejaVu Sans"/>
                          <a:cs typeface="DejaVu Sans"/>
                        </a:rPr>
                        <a:t>Dashboards</a:t>
                      </a:r>
                      <a:r>
                        <a:rPr sz="2400" spc="-120" dirty="0">
                          <a:solidFill>
                            <a:srgbClr val="3F3F3F"/>
                          </a:solidFill>
                          <a:latin typeface="DejaVu Sans"/>
                          <a:cs typeface="DejaVu Sans"/>
                        </a:rPr>
                        <a:t> </a:t>
                      </a:r>
                      <a:r>
                        <a:rPr sz="2400" spc="-195" dirty="0">
                          <a:solidFill>
                            <a:srgbClr val="3F3F3F"/>
                          </a:solidFill>
                          <a:latin typeface="DejaVu Sans"/>
                          <a:cs typeface="DejaVu Sans"/>
                        </a:rPr>
                        <a:t>&amp;</a:t>
                      </a:r>
                      <a:r>
                        <a:rPr sz="2400" spc="-130" dirty="0">
                          <a:solidFill>
                            <a:srgbClr val="3F3F3F"/>
                          </a:solidFill>
                          <a:latin typeface="DejaVu Sans"/>
                          <a:cs typeface="DejaVu Sans"/>
                        </a:rPr>
                        <a:t> </a:t>
                      </a:r>
                      <a:r>
                        <a:rPr sz="2400" b="1" spc="-315" dirty="0">
                          <a:solidFill>
                            <a:srgbClr val="3F3F3F"/>
                          </a:solidFill>
                          <a:latin typeface="DejaVu Sans"/>
                          <a:cs typeface="DejaVu Sans"/>
                        </a:rPr>
                        <a:t>Stories</a:t>
                      </a:r>
                      <a:endParaRPr sz="2400">
                        <a:latin typeface="DejaVu Sans"/>
                        <a:cs typeface="DejaVu Sans"/>
                      </a:endParaRPr>
                    </a:p>
                  </a:txBody>
                  <a:tcPr marL="0" marR="0" marT="206375" marB="0">
                    <a:lnR w="19050">
                      <a:solidFill>
                        <a:srgbClr val="D9D9D9"/>
                      </a:solidFill>
                      <a:prstDash val="solid"/>
                    </a:lnR>
                    <a:lnT w="19050">
                      <a:solidFill>
                        <a:srgbClr val="D9D9D9"/>
                      </a:solidFill>
                      <a:prstDash val="solid"/>
                    </a:lnT>
                    <a:lnB w="19050">
                      <a:solidFill>
                        <a:srgbClr val="D9D9D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41959" marR="217804">
                        <a:lnSpc>
                          <a:spcPct val="100000"/>
                        </a:lnSpc>
                        <a:spcBef>
                          <a:spcPts val="1350"/>
                        </a:spcBef>
                      </a:pPr>
                      <a:r>
                        <a:rPr sz="1400" i="1" dirty="0">
                          <a:solidFill>
                            <a:srgbClr val="3F3F3F"/>
                          </a:solidFill>
                          <a:latin typeface="Nimbus Roman No9 L"/>
                          <a:cs typeface="Nimbus Roman No9 L"/>
                        </a:rPr>
                        <a:t>Combine</a:t>
                      </a:r>
                      <a:r>
                        <a:rPr sz="1400" spc="5" dirty="0">
                          <a:solidFill>
                            <a:srgbClr val="3F3F3F"/>
                          </a:solidFill>
                          <a:latin typeface="DejaVu Sans"/>
                          <a:cs typeface="DejaVu Sans"/>
                        </a:rPr>
                        <a:t> </a:t>
                      </a:r>
                      <a:r>
                        <a:rPr sz="1400" i="1" spc="-10" dirty="0">
                          <a:solidFill>
                            <a:srgbClr val="3F3F3F"/>
                          </a:solidFill>
                          <a:latin typeface="Nimbus Roman No9 L"/>
                          <a:cs typeface="Nimbus Roman No9 L"/>
                        </a:rPr>
                        <a:t>visualizations</a:t>
                      </a:r>
                      <a:r>
                        <a:rPr sz="1400" spc="40" dirty="0">
                          <a:solidFill>
                            <a:srgbClr val="3F3F3F"/>
                          </a:solidFill>
                          <a:latin typeface="DejaVu Sans"/>
                          <a:cs typeface="DejaVu Sans"/>
                        </a:rPr>
                        <a:t> </a:t>
                      </a:r>
                      <a:r>
                        <a:rPr sz="1400" i="1" dirty="0">
                          <a:solidFill>
                            <a:srgbClr val="3F3F3F"/>
                          </a:solidFill>
                          <a:latin typeface="Nimbus Roman No9 L"/>
                          <a:cs typeface="Nimbus Roman No9 L"/>
                        </a:rPr>
                        <a:t>to</a:t>
                      </a:r>
                      <a:r>
                        <a:rPr sz="1400" spc="15" dirty="0">
                          <a:solidFill>
                            <a:srgbClr val="3F3F3F"/>
                          </a:solidFill>
                          <a:latin typeface="DejaVu Sans"/>
                          <a:cs typeface="DejaVu Sans"/>
                        </a:rPr>
                        <a:t> </a:t>
                      </a:r>
                      <a:r>
                        <a:rPr sz="1400" i="1" dirty="0">
                          <a:solidFill>
                            <a:srgbClr val="3F3F3F"/>
                          </a:solidFill>
                          <a:latin typeface="Nimbus Roman No9 L"/>
                          <a:cs typeface="Nimbus Roman No9 L"/>
                        </a:rPr>
                        <a:t>create</a:t>
                      </a:r>
                      <a:r>
                        <a:rPr sz="1400" spc="15" dirty="0">
                          <a:solidFill>
                            <a:srgbClr val="3F3F3F"/>
                          </a:solidFill>
                          <a:latin typeface="DejaVu Sans"/>
                          <a:cs typeface="DejaVu Sans"/>
                        </a:rPr>
                        <a:t> </a:t>
                      </a:r>
                      <a:r>
                        <a:rPr sz="1400" i="1" dirty="0">
                          <a:solidFill>
                            <a:srgbClr val="3F3F3F"/>
                          </a:solidFill>
                          <a:latin typeface="Nimbus Roman No9 L"/>
                          <a:cs typeface="Nimbus Roman No9 L"/>
                        </a:rPr>
                        <a:t>dashboards</a:t>
                      </a:r>
                      <a:r>
                        <a:rPr sz="1400" spc="40" dirty="0">
                          <a:solidFill>
                            <a:srgbClr val="3F3F3F"/>
                          </a:solidFill>
                          <a:latin typeface="DejaVu Sans"/>
                          <a:cs typeface="DejaVu Sans"/>
                        </a:rPr>
                        <a:t> </a:t>
                      </a:r>
                      <a:r>
                        <a:rPr sz="1400" i="1" dirty="0">
                          <a:solidFill>
                            <a:srgbClr val="3F3F3F"/>
                          </a:solidFill>
                          <a:latin typeface="Nimbus Roman No9 L"/>
                          <a:cs typeface="Nimbus Roman No9 L"/>
                        </a:rPr>
                        <a:t>and</a:t>
                      </a:r>
                      <a:r>
                        <a:rPr sz="1400" spc="30" dirty="0">
                          <a:solidFill>
                            <a:srgbClr val="3F3F3F"/>
                          </a:solidFill>
                          <a:latin typeface="DejaVu Sans"/>
                          <a:cs typeface="DejaVu Sans"/>
                        </a:rPr>
                        <a:t> </a:t>
                      </a:r>
                      <a:r>
                        <a:rPr sz="1400" i="1" dirty="0">
                          <a:solidFill>
                            <a:srgbClr val="3F3F3F"/>
                          </a:solidFill>
                          <a:latin typeface="Nimbus Roman No9 L"/>
                          <a:cs typeface="Nimbus Roman No9 L"/>
                        </a:rPr>
                        <a:t>stories</a:t>
                      </a:r>
                      <a:r>
                        <a:rPr sz="1400" spc="15" dirty="0">
                          <a:solidFill>
                            <a:srgbClr val="3F3F3F"/>
                          </a:solidFill>
                          <a:latin typeface="DejaVu Sans"/>
                          <a:cs typeface="DejaVu Sans"/>
                        </a:rPr>
                        <a:t> </a:t>
                      </a:r>
                      <a:r>
                        <a:rPr sz="1400" i="1" dirty="0">
                          <a:solidFill>
                            <a:srgbClr val="3F3F3F"/>
                          </a:solidFill>
                          <a:latin typeface="Nimbus Roman No9 L"/>
                          <a:cs typeface="Nimbus Roman No9 L"/>
                        </a:rPr>
                        <a:t>that</a:t>
                      </a:r>
                      <a:r>
                        <a:rPr sz="1400" spc="25" dirty="0">
                          <a:solidFill>
                            <a:srgbClr val="3F3F3F"/>
                          </a:solidFill>
                          <a:latin typeface="DejaVu Sans"/>
                          <a:cs typeface="DejaVu Sans"/>
                        </a:rPr>
                        <a:t> </a:t>
                      </a:r>
                      <a:r>
                        <a:rPr sz="1400" i="1" spc="-155" dirty="0">
                          <a:solidFill>
                            <a:srgbClr val="3F3F3F"/>
                          </a:solidFill>
                          <a:latin typeface="Nimbus Roman No9 L"/>
                          <a:cs typeface="Nimbus Roman No9 L"/>
                        </a:rPr>
                        <a:t>bring</a:t>
                      </a:r>
                      <a:r>
                        <a:rPr sz="1400" spc="-155" dirty="0">
                          <a:solidFill>
                            <a:srgbClr val="3F3F3F"/>
                          </a:solidFill>
                          <a:latin typeface="DejaVu Sans"/>
                          <a:cs typeface="DejaVu Sans"/>
                        </a:rPr>
                        <a:t> </a:t>
                      </a:r>
                      <a:r>
                        <a:rPr sz="1400" i="1" dirty="0">
                          <a:solidFill>
                            <a:srgbClr val="3F3F3F"/>
                          </a:solidFill>
                          <a:latin typeface="Nimbus Roman No9 L"/>
                          <a:cs typeface="Nimbus Roman No9 L"/>
                        </a:rPr>
                        <a:t>your</a:t>
                      </a:r>
                      <a:r>
                        <a:rPr sz="1400" spc="40" dirty="0">
                          <a:solidFill>
                            <a:srgbClr val="3F3F3F"/>
                          </a:solidFill>
                          <a:latin typeface="DejaVu Sans"/>
                          <a:cs typeface="DejaVu Sans"/>
                        </a:rPr>
                        <a:t> </a:t>
                      </a:r>
                      <a:r>
                        <a:rPr sz="1400" i="1" dirty="0">
                          <a:solidFill>
                            <a:srgbClr val="3F3F3F"/>
                          </a:solidFill>
                          <a:latin typeface="Nimbus Roman No9 L"/>
                          <a:cs typeface="Nimbus Roman No9 L"/>
                        </a:rPr>
                        <a:t>data</a:t>
                      </a:r>
                      <a:r>
                        <a:rPr sz="1400" spc="60" dirty="0">
                          <a:solidFill>
                            <a:srgbClr val="3F3F3F"/>
                          </a:solidFill>
                          <a:latin typeface="DejaVu Sans"/>
                          <a:cs typeface="DejaVu Sans"/>
                        </a:rPr>
                        <a:t> </a:t>
                      </a:r>
                      <a:r>
                        <a:rPr sz="1400" i="1" dirty="0">
                          <a:solidFill>
                            <a:srgbClr val="3F3F3F"/>
                          </a:solidFill>
                          <a:latin typeface="Nimbus Roman No9 L"/>
                          <a:cs typeface="Nimbus Roman No9 L"/>
                        </a:rPr>
                        <a:t>to</a:t>
                      </a:r>
                      <a:r>
                        <a:rPr sz="1400" spc="45" dirty="0">
                          <a:solidFill>
                            <a:srgbClr val="3F3F3F"/>
                          </a:solidFill>
                          <a:latin typeface="DejaVu Sans"/>
                          <a:cs typeface="DejaVu Sans"/>
                        </a:rPr>
                        <a:t> </a:t>
                      </a:r>
                      <a:r>
                        <a:rPr sz="1400" i="1" spc="-10" dirty="0">
                          <a:solidFill>
                            <a:srgbClr val="3F3F3F"/>
                          </a:solidFill>
                          <a:latin typeface="Nimbus Roman No9 L"/>
                          <a:cs typeface="Nimbus Roman No9 L"/>
                        </a:rPr>
                        <a:t>life!</a:t>
                      </a:r>
                      <a:endParaRPr sz="1400">
                        <a:latin typeface="Nimbus Roman No9 L"/>
                        <a:cs typeface="Nimbus Roman No9 L"/>
                      </a:endParaRPr>
                    </a:p>
                  </a:txBody>
                  <a:tcPr marL="0" marR="0" marT="171450" marB="0">
                    <a:lnL w="19050">
                      <a:solidFill>
                        <a:srgbClr val="D9D9D9"/>
                      </a:solidFill>
                      <a:prstDash val="solid"/>
                    </a:lnL>
                    <a:lnT w="19050">
                      <a:solidFill>
                        <a:srgbClr val="D9D9D9"/>
                      </a:solidFill>
                      <a:prstDash val="solid"/>
                    </a:lnT>
                    <a:lnB w="19050">
                      <a:solidFill>
                        <a:srgbClr val="D9D9D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926204">
              <a:lnSpc>
                <a:spcPct val="100000"/>
              </a:lnSpc>
              <a:spcBef>
                <a:spcPts val="95"/>
              </a:spcBef>
            </a:pPr>
            <a:r>
              <a:rPr spc="-240" dirty="0"/>
              <a:t>Course</a:t>
            </a:r>
            <a:r>
              <a:rPr spc="-5" dirty="0"/>
              <a:t> </a:t>
            </a:r>
            <a:r>
              <a:rPr spc="-190" dirty="0"/>
              <a:t>Outline</a:t>
            </a:r>
          </a:p>
        </p:txBody>
      </p:sp>
      <p:pic>
        <p:nvPicPr>
          <p:cNvPr id="10" name="object 10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15646" y="830579"/>
            <a:ext cx="11760708" cy="4572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561715">
              <a:lnSpc>
                <a:spcPct val="100000"/>
              </a:lnSpc>
              <a:spcBef>
                <a:spcPts val="95"/>
              </a:spcBef>
            </a:pPr>
            <a:r>
              <a:rPr b="1" spc="-445" dirty="0">
                <a:latin typeface="DejaVu Sans"/>
                <a:cs typeface="DejaVu Sans"/>
              </a:rPr>
              <a:t>Transforming</a:t>
            </a:r>
            <a:r>
              <a:rPr spc="-160" dirty="0"/>
              <a:t> </a:t>
            </a:r>
            <a:r>
              <a:rPr b="1" spc="-455" dirty="0">
                <a:latin typeface="DejaVu Sans"/>
                <a:cs typeface="DejaVu Sans"/>
              </a:rPr>
              <a:t>Data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5646" y="830579"/>
            <a:ext cx="11760708" cy="4572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250699" y="3331209"/>
            <a:ext cx="1624965" cy="8858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92075">
              <a:lnSpc>
                <a:spcPts val="1595"/>
              </a:lnSpc>
              <a:spcBef>
                <a:spcPts val="95"/>
              </a:spcBef>
            </a:pPr>
            <a:r>
              <a:rPr sz="1400" spc="-135" dirty="0">
                <a:solidFill>
                  <a:srgbClr val="3F3F3F"/>
                </a:solidFill>
                <a:latin typeface="DejaVu Sans"/>
                <a:cs typeface="DejaVu Sans"/>
              </a:rPr>
              <a:t>Change</a:t>
            </a:r>
            <a:r>
              <a:rPr sz="1400" spc="4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b="1" spc="-165" dirty="0">
                <a:solidFill>
                  <a:srgbClr val="3F3F3F"/>
                </a:solidFill>
                <a:latin typeface="DejaVu Sans"/>
                <a:cs typeface="DejaVu Sans"/>
              </a:rPr>
              <a:t>Field</a:t>
            </a:r>
            <a:r>
              <a:rPr sz="1400" spc="-7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b="1" spc="-225" dirty="0">
                <a:solidFill>
                  <a:srgbClr val="3F3F3F"/>
                </a:solidFill>
                <a:latin typeface="DejaVu Sans"/>
                <a:cs typeface="DejaVu Sans"/>
              </a:rPr>
              <a:t>Types</a:t>
            </a:r>
            <a:endParaRPr sz="1400">
              <a:latin typeface="DejaVu Sans"/>
              <a:cs typeface="DejaVu Sans"/>
            </a:endParaRPr>
          </a:p>
          <a:p>
            <a:pPr marL="12700">
              <a:lnSpc>
                <a:spcPts val="1595"/>
              </a:lnSpc>
            </a:pPr>
            <a:r>
              <a:rPr sz="1400" spc="-45" dirty="0">
                <a:solidFill>
                  <a:srgbClr val="3F3F3F"/>
                </a:solidFill>
                <a:latin typeface="DejaVu Sans"/>
                <a:cs typeface="DejaVu Sans"/>
              </a:rPr>
              <a:t>or</a:t>
            </a:r>
            <a:r>
              <a:rPr sz="1400" spc="-3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b="1" spc="-190" dirty="0">
                <a:solidFill>
                  <a:srgbClr val="3F3F3F"/>
                </a:solidFill>
                <a:latin typeface="DejaVu Sans"/>
                <a:cs typeface="DejaVu Sans"/>
              </a:rPr>
              <a:t>Geographic</a:t>
            </a:r>
            <a:r>
              <a:rPr sz="1400" spc="-6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b="1" spc="-190" dirty="0">
                <a:solidFill>
                  <a:srgbClr val="3F3F3F"/>
                </a:solidFill>
                <a:latin typeface="DejaVu Sans"/>
                <a:cs typeface="DejaVu Sans"/>
              </a:rPr>
              <a:t>Roles</a:t>
            </a:r>
            <a:endParaRPr sz="1400">
              <a:latin typeface="DejaVu Sans"/>
              <a:cs typeface="DejaVu Sans"/>
            </a:endParaRPr>
          </a:p>
          <a:p>
            <a:pPr marL="290195" marR="5080" indent="-85090">
              <a:lnSpc>
                <a:spcPts val="1190"/>
              </a:lnSpc>
              <a:spcBef>
                <a:spcPts val="1225"/>
              </a:spcBef>
            </a:pPr>
            <a:r>
              <a:rPr sz="1100" i="1" dirty="0">
                <a:solidFill>
                  <a:srgbClr val="3F3F3F"/>
                </a:solidFill>
                <a:latin typeface="Nimbus Roman No9 L"/>
                <a:cs typeface="Nimbus Roman No9 L"/>
              </a:rPr>
              <a:t>Number</a:t>
            </a:r>
            <a:r>
              <a:rPr sz="1100" spc="2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100" i="1" spc="-20" dirty="0">
                <a:solidFill>
                  <a:srgbClr val="3F3F3F"/>
                </a:solidFill>
                <a:latin typeface="Nimbus Roman No9 L"/>
                <a:cs typeface="Nimbus Roman No9 L"/>
              </a:rPr>
              <a:t>(decimal,</a:t>
            </a:r>
            <a:r>
              <a:rPr sz="1100" spc="3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100" i="1" spc="-40" dirty="0">
                <a:solidFill>
                  <a:srgbClr val="3F3F3F"/>
                </a:solidFill>
                <a:latin typeface="Nimbus Roman No9 L"/>
                <a:cs typeface="Nimbus Roman No9 L"/>
              </a:rPr>
              <a:t>whole)</a:t>
            </a:r>
            <a:r>
              <a:rPr sz="1100" spc="-4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100" i="1" dirty="0">
                <a:solidFill>
                  <a:srgbClr val="3F3F3F"/>
                </a:solidFill>
                <a:latin typeface="Nimbus Roman No9 L"/>
                <a:cs typeface="Nimbus Roman No9 L"/>
              </a:rPr>
              <a:t>Date/Time,</a:t>
            </a:r>
            <a:r>
              <a:rPr sz="1100" spc="6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100" i="1" spc="-20" dirty="0">
                <a:solidFill>
                  <a:srgbClr val="3F3F3F"/>
                </a:solidFill>
                <a:latin typeface="Nimbus Roman No9 L"/>
                <a:cs typeface="Nimbus Roman No9 L"/>
              </a:rPr>
              <a:t>String,</a:t>
            </a:r>
            <a:r>
              <a:rPr sz="1100" spc="6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100" i="1" spc="-30" dirty="0">
                <a:solidFill>
                  <a:srgbClr val="3F3F3F"/>
                </a:solidFill>
                <a:latin typeface="Nimbus Roman No9 L"/>
                <a:cs typeface="Nimbus Roman No9 L"/>
              </a:rPr>
              <a:t>etc.)</a:t>
            </a:r>
            <a:endParaRPr sz="1100">
              <a:latin typeface="Nimbus Roman No9 L"/>
              <a:cs typeface="Nimbus Roman No9 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434322" y="1251847"/>
            <a:ext cx="11370310" cy="2945765"/>
            <a:chOff x="434322" y="1251847"/>
            <a:chExt cx="11370310" cy="2945765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34322" y="1251847"/>
              <a:ext cx="11369836" cy="1454895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5770" y="1263395"/>
              <a:ext cx="11300459" cy="1385315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133344" y="1968245"/>
              <a:ext cx="1632966" cy="1991868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58490" y="1993391"/>
              <a:ext cx="1536191" cy="1895093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213604" y="1965959"/>
              <a:ext cx="1857755" cy="2231136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238749" y="1991105"/>
              <a:ext cx="1760981" cy="2134361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9663683" y="5237988"/>
            <a:ext cx="2094230" cy="872490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12700" marR="5080">
              <a:lnSpc>
                <a:spcPts val="1510"/>
              </a:lnSpc>
              <a:spcBef>
                <a:spcPts val="290"/>
              </a:spcBef>
            </a:pPr>
            <a:r>
              <a:rPr sz="1400" b="1" spc="-170" dirty="0">
                <a:solidFill>
                  <a:srgbClr val="3F3F3F"/>
                </a:solidFill>
                <a:latin typeface="DejaVu Sans"/>
                <a:cs typeface="DejaVu Sans"/>
              </a:rPr>
              <a:t>Split</a:t>
            </a:r>
            <a:r>
              <a:rPr sz="1400" spc="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spc="-90" dirty="0">
                <a:solidFill>
                  <a:srgbClr val="3F3F3F"/>
                </a:solidFill>
                <a:latin typeface="DejaVu Sans"/>
                <a:cs typeface="DejaVu Sans"/>
              </a:rPr>
              <a:t>fields</a:t>
            </a:r>
            <a:r>
              <a:rPr sz="1400" spc="1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spc="-125" dirty="0">
                <a:solidFill>
                  <a:srgbClr val="3F3F3F"/>
                </a:solidFill>
                <a:latin typeface="DejaVu Sans"/>
                <a:cs typeface="DejaVu Sans"/>
              </a:rPr>
              <a:t>using</a:t>
            </a:r>
            <a:r>
              <a:rPr sz="1400" spc="3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spc="-160" dirty="0">
                <a:solidFill>
                  <a:srgbClr val="3F3F3F"/>
                </a:solidFill>
                <a:latin typeface="DejaVu Sans"/>
                <a:cs typeface="DejaVu Sans"/>
              </a:rPr>
              <a:t>automatic </a:t>
            </a:r>
            <a:r>
              <a:rPr sz="1400" spc="-50" dirty="0">
                <a:solidFill>
                  <a:srgbClr val="3F3F3F"/>
                </a:solidFill>
                <a:latin typeface="DejaVu Sans"/>
                <a:cs typeface="DejaVu Sans"/>
              </a:rPr>
              <a:t>or</a:t>
            </a:r>
            <a:r>
              <a:rPr sz="1400" spc="-4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spc="-125" dirty="0">
                <a:solidFill>
                  <a:srgbClr val="3F3F3F"/>
                </a:solidFill>
                <a:latin typeface="DejaVu Sans"/>
                <a:cs typeface="DejaVu Sans"/>
              </a:rPr>
              <a:t>custom</a:t>
            </a:r>
            <a:r>
              <a:rPr sz="1400" spc="1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spc="-25" dirty="0">
                <a:solidFill>
                  <a:srgbClr val="3F3F3F"/>
                </a:solidFill>
                <a:latin typeface="DejaVu Sans"/>
                <a:cs typeface="DejaVu Sans"/>
              </a:rPr>
              <a:t>delimiters</a:t>
            </a:r>
            <a:endParaRPr sz="1400">
              <a:latin typeface="DejaVu Sans"/>
              <a:cs typeface="DejaVu Sans"/>
            </a:endParaRPr>
          </a:p>
          <a:p>
            <a:pPr marL="184150" marR="267970" indent="-171450">
              <a:lnSpc>
                <a:spcPts val="1130"/>
              </a:lnSpc>
              <a:spcBef>
                <a:spcPts val="1205"/>
              </a:spcBef>
              <a:buFont typeface="DejaVu Sans"/>
              <a:buChar char="•"/>
              <a:tabLst>
                <a:tab pos="184150" algn="l"/>
              </a:tabLst>
            </a:pPr>
            <a:r>
              <a:rPr sz="1050" i="1" spc="-10" dirty="0">
                <a:solidFill>
                  <a:srgbClr val="3F3F3F"/>
                </a:solidFill>
                <a:latin typeface="Nimbus Roman No9 L"/>
                <a:cs typeface="Nimbus Roman No9 L"/>
              </a:rPr>
              <a:t>This</a:t>
            </a:r>
            <a:r>
              <a:rPr sz="1050" i="1" spc="5" dirty="0">
                <a:solidFill>
                  <a:srgbClr val="3F3F3F"/>
                </a:solidFill>
                <a:latin typeface="Nimbus Roman No9 L"/>
                <a:cs typeface="Nimbus Roman No9 L"/>
              </a:rPr>
              <a:t> </a:t>
            </a:r>
            <a:r>
              <a:rPr sz="1050" i="1" dirty="0">
                <a:solidFill>
                  <a:srgbClr val="3F3F3F"/>
                </a:solidFill>
                <a:latin typeface="Nimbus Roman No9 L"/>
                <a:cs typeface="Nimbus Roman No9 L"/>
              </a:rPr>
              <a:t>works</a:t>
            </a:r>
            <a:r>
              <a:rPr sz="1050" i="1" spc="10" dirty="0">
                <a:solidFill>
                  <a:srgbClr val="3F3F3F"/>
                </a:solidFill>
                <a:latin typeface="Nimbus Roman No9 L"/>
                <a:cs typeface="Nimbus Roman No9 L"/>
              </a:rPr>
              <a:t> </a:t>
            </a:r>
            <a:r>
              <a:rPr sz="1050" i="1" spc="-20" dirty="0">
                <a:solidFill>
                  <a:srgbClr val="3F3F3F"/>
                </a:solidFill>
                <a:latin typeface="Nimbus Roman No9 L"/>
                <a:cs typeface="Nimbus Roman No9 L"/>
              </a:rPr>
              <a:t>like</a:t>
            </a:r>
            <a:r>
              <a:rPr sz="1050" i="1" spc="10" dirty="0">
                <a:solidFill>
                  <a:srgbClr val="3F3F3F"/>
                </a:solidFill>
                <a:latin typeface="Nimbus Roman No9 L"/>
                <a:cs typeface="Nimbus Roman No9 L"/>
              </a:rPr>
              <a:t> </a:t>
            </a:r>
            <a:r>
              <a:rPr sz="1050" i="1" spc="-35" dirty="0">
                <a:solidFill>
                  <a:srgbClr val="3F3F3F"/>
                </a:solidFill>
                <a:latin typeface="Nimbus Roman No9 L"/>
                <a:cs typeface="Nimbus Roman No9 L"/>
              </a:rPr>
              <a:t>Excel’s</a:t>
            </a:r>
            <a:r>
              <a:rPr sz="1050" i="1" spc="10" dirty="0">
                <a:solidFill>
                  <a:srgbClr val="3F3F3F"/>
                </a:solidFill>
                <a:latin typeface="Nimbus Roman No9 L"/>
                <a:cs typeface="Nimbus Roman No9 L"/>
              </a:rPr>
              <a:t> </a:t>
            </a:r>
            <a:r>
              <a:rPr sz="1050" i="1" dirty="0">
                <a:solidFill>
                  <a:srgbClr val="3F3F3F"/>
                </a:solidFill>
                <a:latin typeface="Nimbus Roman No9 L"/>
                <a:cs typeface="Nimbus Roman No9 L"/>
              </a:rPr>
              <a:t>text-</a:t>
            </a:r>
            <a:r>
              <a:rPr sz="1050" i="1" spc="-25" dirty="0">
                <a:solidFill>
                  <a:srgbClr val="3F3F3F"/>
                </a:solidFill>
                <a:latin typeface="Nimbus Roman No9 L"/>
                <a:cs typeface="Nimbus Roman No9 L"/>
              </a:rPr>
              <a:t>to-</a:t>
            </a:r>
            <a:r>
              <a:rPr sz="1050" spc="-2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050" i="1" dirty="0">
                <a:solidFill>
                  <a:srgbClr val="3F3F3F"/>
                </a:solidFill>
                <a:latin typeface="Nimbus Roman No9 L"/>
                <a:cs typeface="Nimbus Roman No9 L"/>
              </a:rPr>
              <a:t>column</a:t>
            </a:r>
            <a:r>
              <a:rPr sz="1050" spc="2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050" i="1" spc="-10" dirty="0">
                <a:solidFill>
                  <a:srgbClr val="3F3F3F"/>
                </a:solidFill>
                <a:latin typeface="Nimbus Roman No9 L"/>
                <a:cs typeface="Nimbus Roman No9 L"/>
              </a:rPr>
              <a:t>functionality</a:t>
            </a:r>
            <a:endParaRPr sz="1050">
              <a:latin typeface="Nimbus Roman No9 L"/>
              <a:cs typeface="Nimbus Roman No9 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30912" y="5237986"/>
            <a:ext cx="1870710" cy="872490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12700" marR="5080">
              <a:lnSpc>
                <a:spcPts val="1510"/>
              </a:lnSpc>
              <a:spcBef>
                <a:spcPts val="290"/>
              </a:spcBef>
            </a:pPr>
            <a:r>
              <a:rPr sz="1400" b="1" spc="-225" dirty="0">
                <a:solidFill>
                  <a:srgbClr val="3F3F3F"/>
                </a:solidFill>
                <a:latin typeface="DejaVu Sans"/>
                <a:cs typeface="DejaVu Sans"/>
              </a:rPr>
              <a:t>Rename</a:t>
            </a:r>
            <a:r>
              <a:rPr sz="1400" spc="5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spc="-90" dirty="0">
                <a:solidFill>
                  <a:srgbClr val="3F3F3F"/>
                </a:solidFill>
                <a:latin typeface="DejaVu Sans"/>
                <a:cs typeface="DejaVu Sans"/>
              </a:rPr>
              <a:t>fields</a:t>
            </a:r>
            <a:r>
              <a:rPr sz="1400" spc="5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spc="-160" dirty="0">
                <a:solidFill>
                  <a:srgbClr val="3F3F3F"/>
                </a:solidFill>
                <a:latin typeface="DejaVu Sans"/>
                <a:cs typeface="DejaVu Sans"/>
              </a:rPr>
              <a:t>(can</a:t>
            </a:r>
            <a:r>
              <a:rPr sz="1400" spc="4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spc="-130" dirty="0">
                <a:solidFill>
                  <a:srgbClr val="3F3F3F"/>
                </a:solidFill>
                <a:latin typeface="DejaVu Sans"/>
                <a:cs typeface="DejaVu Sans"/>
              </a:rPr>
              <a:t>also </a:t>
            </a:r>
            <a:r>
              <a:rPr sz="1400" spc="-100" dirty="0">
                <a:solidFill>
                  <a:srgbClr val="3F3F3F"/>
                </a:solidFill>
                <a:latin typeface="DejaVu Sans"/>
                <a:cs typeface="DejaVu Sans"/>
              </a:rPr>
              <a:t>double-</a:t>
            </a:r>
            <a:r>
              <a:rPr sz="1400" spc="-105" dirty="0">
                <a:solidFill>
                  <a:srgbClr val="3F3F3F"/>
                </a:solidFill>
                <a:latin typeface="DejaVu Sans"/>
                <a:cs typeface="DejaVu Sans"/>
              </a:rPr>
              <a:t>click</a:t>
            </a:r>
            <a:r>
              <a:rPr sz="1400" spc="3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spc="-100" dirty="0">
                <a:solidFill>
                  <a:srgbClr val="3F3F3F"/>
                </a:solidFill>
                <a:latin typeface="DejaVu Sans"/>
                <a:cs typeface="DejaVu Sans"/>
              </a:rPr>
              <a:t>the</a:t>
            </a:r>
            <a:r>
              <a:rPr sz="1400" spc="2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spc="-165" dirty="0">
                <a:solidFill>
                  <a:srgbClr val="3F3F3F"/>
                </a:solidFill>
                <a:latin typeface="DejaVu Sans"/>
                <a:cs typeface="DejaVu Sans"/>
              </a:rPr>
              <a:t>header)</a:t>
            </a:r>
            <a:endParaRPr sz="1400">
              <a:latin typeface="DejaVu Sans"/>
              <a:cs typeface="DejaVu Sans"/>
            </a:endParaRPr>
          </a:p>
          <a:p>
            <a:pPr marL="184150" marR="52705" indent="-171450">
              <a:lnSpc>
                <a:spcPts val="1130"/>
              </a:lnSpc>
              <a:spcBef>
                <a:spcPts val="1205"/>
              </a:spcBef>
              <a:buFont typeface="DejaVu Sans"/>
              <a:buChar char="•"/>
              <a:tabLst>
                <a:tab pos="184150" algn="l"/>
              </a:tabLst>
            </a:pPr>
            <a:r>
              <a:rPr sz="1050" i="1" spc="-30" dirty="0">
                <a:solidFill>
                  <a:srgbClr val="3F3F3F"/>
                </a:solidFill>
                <a:latin typeface="Nimbus Roman No9 L"/>
                <a:cs typeface="Nimbus Roman No9 L"/>
              </a:rPr>
              <a:t>Fields</a:t>
            </a:r>
            <a:r>
              <a:rPr sz="1050" spc="-4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050" i="1" dirty="0">
                <a:solidFill>
                  <a:srgbClr val="3F3F3F"/>
                </a:solidFill>
                <a:latin typeface="Nimbus Roman No9 L"/>
                <a:cs typeface="Nimbus Roman No9 L"/>
              </a:rPr>
              <a:t>are</a:t>
            </a:r>
            <a:r>
              <a:rPr sz="1050" spc="-1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050" i="1" dirty="0">
                <a:solidFill>
                  <a:srgbClr val="3F3F3F"/>
                </a:solidFill>
                <a:latin typeface="Nimbus Roman No9 L"/>
                <a:cs typeface="Nimbus Roman No9 L"/>
              </a:rPr>
              <a:t>only</a:t>
            </a:r>
            <a:r>
              <a:rPr sz="1050" spc="-2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050" i="1" dirty="0">
                <a:solidFill>
                  <a:srgbClr val="3F3F3F"/>
                </a:solidFill>
                <a:latin typeface="Nimbus Roman No9 L"/>
                <a:cs typeface="Nimbus Roman No9 L"/>
              </a:rPr>
              <a:t>renamed</a:t>
            </a:r>
            <a:r>
              <a:rPr sz="1050" spc="-2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050" i="1" dirty="0">
                <a:solidFill>
                  <a:srgbClr val="3F3F3F"/>
                </a:solidFill>
                <a:latin typeface="Nimbus Roman No9 L"/>
                <a:cs typeface="Nimbus Roman No9 L"/>
              </a:rPr>
              <a:t>in</a:t>
            </a:r>
            <a:r>
              <a:rPr sz="1050" spc="-2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050" i="1" spc="-80" dirty="0">
                <a:solidFill>
                  <a:srgbClr val="3F3F3F"/>
                </a:solidFill>
                <a:latin typeface="Nimbus Roman No9 L"/>
                <a:cs typeface="Nimbus Roman No9 L"/>
              </a:rPr>
              <a:t>the</a:t>
            </a:r>
            <a:r>
              <a:rPr sz="1050" spc="-8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050" i="1" dirty="0">
                <a:solidFill>
                  <a:srgbClr val="3F3F3F"/>
                </a:solidFill>
                <a:latin typeface="Nimbus Roman No9 L"/>
                <a:cs typeface="Nimbus Roman No9 L"/>
              </a:rPr>
              <a:t>workbook,</a:t>
            </a:r>
            <a:r>
              <a:rPr sz="1050" spc="2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050" i="1" dirty="0">
                <a:solidFill>
                  <a:srgbClr val="3F3F3F"/>
                </a:solidFill>
                <a:latin typeface="Nimbus Roman No9 L"/>
                <a:cs typeface="Nimbus Roman No9 L"/>
              </a:rPr>
              <a:t>not</a:t>
            </a:r>
            <a:r>
              <a:rPr sz="1050" spc="2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050" i="1" dirty="0">
                <a:solidFill>
                  <a:srgbClr val="3F3F3F"/>
                </a:solidFill>
                <a:latin typeface="Nimbus Roman No9 L"/>
                <a:cs typeface="Nimbus Roman No9 L"/>
              </a:rPr>
              <a:t>the</a:t>
            </a:r>
            <a:r>
              <a:rPr sz="1050" spc="2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050" i="1" dirty="0">
                <a:solidFill>
                  <a:srgbClr val="3F3F3F"/>
                </a:solidFill>
                <a:latin typeface="Nimbus Roman No9 L"/>
                <a:cs typeface="Nimbus Roman No9 L"/>
              </a:rPr>
              <a:t>raw</a:t>
            </a:r>
            <a:r>
              <a:rPr sz="1050" spc="3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050" i="1" spc="-30" dirty="0">
                <a:solidFill>
                  <a:srgbClr val="3F3F3F"/>
                </a:solidFill>
                <a:latin typeface="Nimbus Roman No9 L"/>
                <a:cs typeface="Nimbus Roman No9 L"/>
              </a:rPr>
              <a:t>source</a:t>
            </a:r>
            <a:endParaRPr sz="1050">
              <a:latin typeface="Nimbus Roman No9 L"/>
              <a:cs typeface="Nimbus Roman No9 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299207" y="5237984"/>
            <a:ext cx="1905000" cy="872490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12700" marR="5080">
              <a:lnSpc>
                <a:spcPts val="1510"/>
              </a:lnSpc>
              <a:spcBef>
                <a:spcPts val="290"/>
              </a:spcBef>
            </a:pPr>
            <a:r>
              <a:rPr sz="1400" b="1" spc="-165" dirty="0">
                <a:solidFill>
                  <a:srgbClr val="3F3F3F"/>
                </a:solidFill>
                <a:latin typeface="DejaVu Sans"/>
                <a:cs typeface="DejaVu Sans"/>
              </a:rPr>
              <a:t>Hide</a:t>
            </a:r>
            <a:r>
              <a:rPr sz="1400" spc="5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spc="-135" dirty="0">
                <a:solidFill>
                  <a:srgbClr val="3F3F3F"/>
                </a:solidFill>
                <a:latin typeface="DejaVu Sans"/>
                <a:cs typeface="DejaVu Sans"/>
              </a:rPr>
              <a:t>unneeded</a:t>
            </a:r>
            <a:r>
              <a:rPr sz="1400" spc="6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spc="-150" dirty="0">
                <a:solidFill>
                  <a:srgbClr val="3F3F3F"/>
                </a:solidFill>
                <a:latin typeface="DejaVu Sans"/>
                <a:cs typeface="DejaVu Sans"/>
              </a:rPr>
              <a:t>columns </a:t>
            </a:r>
            <a:r>
              <a:rPr sz="1400" spc="-110" dirty="0">
                <a:solidFill>
                  <a:srgbClr val="3F3F3F"/>
                </a:solidFill>
                <a:latin typeface="DejaVu Sans"/>
                <a:cs typeface="DejaVu Sans"/>
              </a:rPr>
              <a:t>from</a:t>
            </a:r>
            <a:r>
              <a:rPr sz="1400" spc="5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spc="-105" dirty="0">
                <a:solidFill>
                  <a:srgbClr val="3F3F3F"/>
                </a:solidFill>
                <a:latin typeface="DejaVu Sans"/>
                <a:cs typeface="DejaVu Sans"/>
              </a:rPr>
              <a:t>end-</a:t>
            </a:r>
            <a:r>
              <a:rPr sz="1400" spc="-10" dirty="0">
                <a:solidFill>
                  <a:srgbClr val="3F3F3F"/>
                </a:solidFill>
                <a:latin typeface="DejaVu Sans"/>
                <a:cs typeface="DejaVu Sans"/>
              </a:rPr>
              <a:t>users</a:t>
            </a:r>
            <a:endParaRPr sz="1400">
              <a:latin typeface="DejaVu Sans"/>
              <a:cs typeface="DejaVu Sans"/>
            </a:endParaRPr>
          </a:p>
          <a:p>
            <a:pPr marL="184150" marR="198120" indent="-171450">
              <a:lnSpc>
                <a:spcPts val="1130"/>
              </a:lnSpc>
              <a:spcBef>
                <a:spcPts val="1205"/>
              </a:spcBef>
              <a:buFont typeface="DejaVu Sans"/>
              <a:buChar char="•"/>
              <a:tabLst>
                <a:tab pos="184150" algn="l"/>
              </a:tabLst>
            </a:pPr>
            <a:r>
              <a:rPr sz="1050" i="1" spc="-30" dirty="0">
                <a:solidFill>
                  <a:srgbClr val="3F3F3F"/>
                </a:solidFill>
                <a:latin typeface="Nimbus Roman No9 L"/>
                <a:cs typeface="Nimbus Roman No9 L"/>
              </a:rPr>
              <a:t>Fields</a:t>
            </a:r>
            <a:r>
              <a:rPr sz="1050" spc="-4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050" i="1" dirty="0">
                <a:solidFill>
                  <a:srgbClr val="3F3F3F"/>
                </a:solidFill>
                <a:latin typeface="Nimbus Roman No9 L"/>
                <a:cs typeface="Nimbus Roman No9 L"/>
              </a:rPr>
              <a:t>are</a:t>
            </a:r>
            <a:r>
              <a:rPr sz="1050" spc="-2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050" i="1" dirty="0">
                <a:solidFill>
                  <a:srgbClr val="3F3F3F"/>
                </a:solidFill>
                <a:latin typeface="Nimbus Roman No9 L"/>
                <a:cs typeface="Nimbus Roman No9 L"/>
              </a:rPr>
              <a:t>only</a:t>
            </a:r>
            <a:r>
              <a:rPr sz="1050" spc="-2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050" i="1" dirty="0">
                <a:solidFill>
                  <a:srgbClr val="3F3F3F"/>
                </a:solidFill>
                <a:latin typeface="Nimbus Roman No9 L"/>
                <a:cs typeface="Nimbus Roman No9 L"/>
              </a:rPr>
              <a:t>hidden</a:t>
            </a:r>
            <a:r>
              <a:rPr sz="1050" spc="-4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050" i="1" spc="-25" dirty="0">
                <a:solidFill>
                  <a:srgbClr val="3F3F3F"/>
                </a:solidFill>
                <a:latin typeface="Nimbus Roman No9 L"/>
                <a:cs typeface="Nimbus Roman No9 L"/>
              </a:rPr>
              <a:t>in</a:t>
            </a:r>
            <a:r>
              <a:rPr sz="1050" spc="-2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050" i="1" spc="-10" dirty="0">
                <a:solidFill>
                  <a:srgbClr val="3F3F3F"/>
                </a:solidFill>
                <a:latin typeface="Nimbus Roman No9 L"/>
                <a:cs typeface="Nimbus Roman No9 L"/>
              </a:rPr>
              <a:t>Tableau,</a:t>
            </a:r>
            <a:r>
              <a:rPr sz="1050" spc="3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050" i="1" dirty="0">
                <a:solidFill>
                  <a:srgbClr val="3F3F3F"/>
                </a:solidFill>
                <a:latin typeface="Nimbus Roman No9 L"/>
                <a:cs typeface="Nimbus Roman No9 L"/>
              </a:rPr>
              <a:t>not</a:t>
            </a:r>
            <a:r>
              <a:rPr sz="1050" spc="2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050" i="1" dirty="0">
                <a:solidFill>
                  <a:srgbClr val="3F3F3F"/>
                </a:solidFill>
                <a:latin typeface="Nimbus Roman No9 L"/>
                <a:cs typeface="Nimbus Roman No9 L"/>
              </a:rPr>
              <a:t>the</a:t>
            </a:r>
            <a:r>
              <a:rPr sz="1050" spc="2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050" i="1" dirty="0">
                <a:solidFill>
                  <a:srgbClr val="3F3F3F"/>
                </a:solidFill>
                <a:latin typeface="Nimbus Roman No9 L"/>
                <a:cs typeface="Nimbus Roman No9 L"/>
              </a:rPr>
              <a:t>raw</a:t>
            </a:r>
            <a:r>
              <a:rPr sz="1050" spc="3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050" i="1" spc="-50" dirty="0">
                <a:solidFill>
                  <a:srgbClr val="3F3F3F"/>
                </a:solidFill>
                <a:latin typeface="Nimbus Roman No9 L"/>
                <a:cs typeface="Nimbus Roman No9 L"/>
              </a:rPr>
              <a:t>source</a:t>
            </a:r>
            <a:endParaRPr sz="1050">
              <a:latin typeface="Nimbus Roman No9 L"/>
              <a:cs typeface="Nimbus Roman No9 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685279" y="5237981"/>
            <a:ext cx="1707514" cy="872490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12700" marR="8255">
              <a:lnSpc>
                <a:spcPts val="1510"/>
              </a:lnSpc>
              <a:spcBef>
                <a:spcPts val="290"/>
              </a:spcBef>
            </a:pPr>
            <a:r>
              <a:rPr sz="1400" b="1" spc="-160" dirty="0">
                <a:solidFill>
                  <a:srgbClr val="3F3F3F"/>
                </a:solidFill>
                <a:latin typeface="DejaVu Sans"/>
                <a:cs typeface="DejaVu Sans"/>
              </a:rPr>
              <a:t>Pivot</a:t>
            </a:r>
            <a:r>
              <a:rPr sz="1400" spc="5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spc="-120" dirty="0">
                <a:solidFill>
                  <a:srgbClr val="3F3F3F"/>
                </a:solidFill>
                <a:latin typeface="DejaVu Sans"/>
                <a:cs typeface="DejaVu Sans"/>
              </a:rPr>
              <a:t>multiple</a:t>
            </a:r>
            <a:r>
              <a:rPr sz="1400" spc="5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spc="-10" dirty="0">
                <a:solidFill>
                  <a:srgbClr val="3F3F3F"/>
                </a:solidFill>
                <a:latin typeface="DejaVu Sans"/>
                <a:cs typeface="DejaVu Sans"/>
              </a:rPr>
              <a:t>fields </a:t>
            </a:r>
            <a:r>
              <a:rPr sz="1400" spc="-110" dirty="0">
                <a:solidFill>
                  <a:srgbClr val="3F3F3F"/>
                </a:solidFill>
                <a:latin typeface="DejaVu Sans"/>
                <a:cs typeface="DejaVu Sans"/>
              </a:rPr>
              <a:t>from</a:t>
            </a:r>
            <a:r>
              <a:rPr sz="1400" spc="-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spc="-130" dirty="0">
                <a:solidFill>
                  <a:srgbClr val="3F3F3F"/>
                </a:solidFill>
                <a:latin typeface="DejaVu Sans"/>
                <a:cs typeface="DejaVu Sans"/>
              </a:rPr>
              <a:t>columns</a:t>
            </a:r>
            <a:r>
              <a:rPr sz="1400" spc="2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spc="-30" dirty="0">
                <a:solidFill>
                  <a:srgbClr val="3F3F3F"/>
                </a:solidFill>
                <a:latin typeface="DejaVu Sans"/>
                <a:cs typeface="DejaVu Sans"/>
              </a:rPr>
              <a:t>to</a:t>
            </a:r>
            <a:r>
              <a:rPr sz="1400" spc="-3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spc="-160" dirty="0">
                <a:solidFill>
                  <a:srgbClr val="3F3F3F"/>
                </a:solidFill>
                <a:latin typeface="DejaVu Sans"/>
                <a:cs typeface="DejaVu Sans"/>
              </a:rPr>
              <a:t>rows</a:t>
            </a:r>
            <a:endParaRPr sz="1400">
              <a:latin typeface="DejaVu Sans"/>
              <a:cs typeface="DejaVu Sans"/>
            </a:endParaRPr>
          </a:p>
          <a:p>
            <a:pPr marL="183515" marR="5080" indent="-171450">
              <a:lnSpc>
                <a:spcPts val="1130"/>
              </a:lnSpc>
              <a:spcBef>
                <a:spcPts val="1205"/>
              </a:spcBef>
              <a:buFont typeface="DejaVu Sans"/>
              <a:buChar char="•"/>
              <a:tabLst>
                <a:tab pos="184150" algn="l"/>
              </a:tabLst>
            </a:pPr>
            <a:r>
              <a:rPr sz="1050" i="1" spc="-45" dirty="0">
                <a:solidFill>
                  <a:srgbClr val="3F3F3F"/>
                </a:solidFill>
                <a:latin typeface="Nimbus Roman No9 L"/>
                <a:cs typeface="Nimbus Roman No9 L"/>
              </a:rPr>
              <a:t>Tip:</a:t>
            </a:r>
            <a:r>
              <a:rPr sz="1050" spc="-3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050" i="1" dirty="0">
                <a:solidFill>
                  <a:srgbClr val="3F3F3F"/>
                </a:solidFill>
                <a:latin typeface="Nimbus Roman No9 L"/>
                <a:cs typeface="Nimbus Roman No9 L"/>
              </a:rPr>
              <a:t>Use</a:t>
            </a:r>
            <a:r>
              <a:rPr sz="1050" spc="-2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050" i="1" spc="-55" dirty="0">
                <a:solidFill>
                  <a:srgbClr val="3F3F3F"/>
                </a:solidFill>
                <a:latin typeface="Nimbus Roman No9 L"/>
                <a:cs typeface="Nimbus Roman No9 L"/>
              </a:rPr>
              <a:t>CTRL</a:t>
            </a:r>
            <a:r>
              <a:rPr sz="1050" spc="-3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050" i="1" dirty="0">
                <a:solidFill>
                  <a:srgbClr val="3F3F3F"/>
                </a:solidFill>
                <a:latin typeface="Nimbus Roman No9 L"/>
                <a:cs typeface="Nimbus Roman No9 L"/>
              </a:rPr>
              <a:t>or</a:t>
            </a:r>
            <a:r>
              <a:rPr sz="1050" spc="-2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050" i="1" spc="-25" dirty="0">
                <a:solidFill>
                  <a:srgbClr val="3F3F3F"/>
                </a:solidFill>
                <a:latin typeface="Nimbus Roman No9 L"/>
                <a:cs typeface="Nimbus Roman No9 L"/>
              </a:rPr>
              <a:t>Command</a:t>
            </a:r>
            <a:r>
              <a:rPr sz="1050" spc="-2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050" i="1" dirty="0">
                <a:solidFill>
                  <a:srgbClr val="3F3F3F"/>
                </a:solidFill>
                <a:latin typeface="Nimbus Roman No9 L"/>
                <a:cs typeface="Nimbus Roman No9 L"/>
              </a:rPr>
              <a:t>keyboard</a:t>
            </a:r>
            <a:r>
              <a:rPr sz="1050" spc="-1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050" i="1" spc="-10" dirty="0">
                <a:solidFill>
                  <a:srgbClr val="3F3F3F"/>
                </a:solidFill>
                <a:latin typeface="Nimbus Roman No9 L"/>
                <a:cs typeface="Nimbus Roman No9 L"/>
              </a:rPr>
              <a:t>shortcuts</a:t>
            </a:r>
            <a:endParaRPr sz="1050">
              <a:latin typeface="Nimbus Roman No9 L"/>
              <a:cs typeface="Nimbus Roman No9 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492241" y="5237986"/>
            <a:ext cx="1882775" cy="872490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12700" marR="147955">
              <a:lnSpc>
                <a:spcPts val="1510"/>
              </a:lnSpc>
              <a:spcBef>
                <a:spcPts val="290"/>
              </a:spcBef>
            </a:pPr>
            <a:r>
              <a:rPr sz="1400" b="1" spc="-185" dirty="0">
                <a:solidFill>
                  <a:srgbClr val="3F3F3F"/>
                </a:solidFill>
                <a:latin typeface="DejaVu Sans"/>
                <a:cs typeface="DejaVu Sans"/>
              </a:rPr>
              <a:t>Group</a:t>
            </a:r>
            <a:r>
              <a:rPr sz="1400" spc="4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spc="-110" dirty="0">
                <a:solidFill>
                  <a:srgbClr val="3F3F3F"/>
                </a:solidFill>
                <a:latin typeface="DejaVu Sans"/>
                <a:cs typeface="DejaVu Sans"/>
              </a:rPr>
              <a:t>entries</a:t>
            </a:r>
            <a:r>
              <a:rPr sz="1400" spc="-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spc="-65" dirty="0">
                <a:solidFill>
                  <a:srgbClr val="3F3F3F"/>
                </a:solidFill>
                <a:latin typeface="DejaVu Sans"/>
                <a:cs typeface="DejaVu Sans"/>
              </a:rPr>
              <a:t>in</a:t>
            </a:r>
            <a:r>
              <a:rPr sz="1400" spc="1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spc="-140" dirty="0">
                <a:solidFill>
                  <a:srgbClr val="3F3F3F"/>
                </a:solidFill>
                <a:latin typeface="DejaVu Sans"/>
                <a:cs typeface="DejaVu Sans"/>
              </a:rPr>
              <a:t>fields </a:t>
            </a:r>
            <a:r>
              <a:rPr sz="1400" spc="-10" dirty="0">
                <a:solidFill>
                  <a:srgbClr val="3F3F3F"/>
                </a:solidFill>
                <a:latin typeface="DejaVu Sans"/>
                <a:cs typeface="DejaVu Sans"/>
              </a:rPr>
              <a:t>together</a:t>
            </a:r>
            <a:endParaRPr sz="1400">
              <a:latin typeface="DejaVu Sans"/>
              <a:cs typeface="DejaVu Sans"/>
            </a:endParaRPr>
          </a:p>
          <a:p>
            <a:pPr marL="184150" marR="5080" indent="-171450">
              <a:lnSpc>
                <a:spcPts val="1130"/>
              </a:lnSpc>
              <a:spcBef>
                <a:spcPts val="1205"/>
              </a:spcBef>
              <a:buFont typeface="DejaVu Sans"/>
              <a:buChar char="•"/>
              <a:tabLst>
                <a:tab pos="184150" algn="l"/>
              </a:tabLst>
            </a:pPr>
            <a:r>
              <a:rPr sz="1050" i="1" dirty="0">
                <a:solidFill>
                  <a:srgbClr val="3F3F3F"/>
                </a:solidFill>
                <a:latin typeface="Nimbus Roman No9 L"/>
                <a:cs typeface="Nimbus Roman No9 L"/>
              </a:rPr>
              <a:t>A</a:t>
            </a:r>
            <a:r>
              <a:rPr sz="1050" spc="-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050" i="1" dirty="0">
                <a:solidFill>
                  <a:srgbClr val="3F3F3F"/>
                </a:solidFill>
                <a:latin typeface="Nimbus Roman No9 L"/>
                <a:cs typeface="Nimbus Roman No9 L"/>
              </a:rPr>
              <a:t>new</a:t>
            </a:r>
            <a:r>
              <a:rPr sz="1050" spc="-1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050" i="1" dirty="0">
                <a:solidFill>
                  <a:srgbClr val="3F3F3F"/>
                </a:solidFill>
                <a:latin typeface="Nimbus Roman No9 L"/>
                <a:cs typeface="Nimbus Roman No9 L"/>
              </a:rPr>
              <a:t>field</a:t>
            </a:r>
            <a:r>
              <a:rPr sz="105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050" i="1" spc="-35" dirty="0">
                <a:solidFill>
                  <a:srgbClr val="3F3F3F"/>
                </a:solidFill>
                <a:latin typeface="Nimbus Roman No9 L"/>
                <a:cs typeface="Nimbus Roman No9 L"/>
              </a:rPr>
              <a:t>will</a:t>
            </a:r>
            <a:r>
              <a:rPr sz="1050" spc="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050" i="1" dirty="0">
                <a:solidFill>
                  <a:srgbClr val="3F3F3F"/>
                </a:solidFill>
                <a:latin typeface="Nimbus Roman No9 L"/>
                <a:cs typeface="Nimbus Roman No9 L"/>
              </a:rPr>
              <a:t>be</a:t>
            </a:r>
            <a:r>
              <a:rPr sz="1050" spc="-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050" i="1" dirty="0">
                <a:solidFill>
                  <a:srgbClr val="3F3F3F"/>
                </a:solidFill>
                <a:latin typeface="Nimbus Roman No9 L"/>
                <a:cs typeface="Nimbus Roman No9 L"/>
              </a:rPr>
              <a:t>created,</a:t>
            </a:r>
            <a:r>
              <a:rPr sz="1050" spc="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050" i="1" spc="-130" dirty="0">
                <a:solidFill>
                  <a:srgbClr val="3F3F3F"/>
                </a:solidFill>
                <a:latin typeface="Nimbus Roman No9 L"/>
                <a:cs typeface="Nimbus Roman No9 L"/>
              </a:rPr>
              <a:t>and</a:t>
            </a:r>
            <a:r>
              <a:rPr sz="1050" spc="-13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050" i="1" spc="-35" dirty="0">
                <a:solidFill>
                  <a:srgbClr val="3F3F3F"/>
                </a:solidFill>
                <a:latin typeface="Nimbus Roman No9 L"/>
                <a:cs typeface="Nimbus Roman No9 L"/>
              </a:rPr>
              <a:t>original</a:t>
            </a:r>
            <a:r>
              <a:rPr sz="1050" spc="1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050" i="1" dirty="0">
                <a:solidFill>
                  <a:srgbClr val="3F3F3F"/>
                </a:solidFill>
                <a:latin typeface="Nimbus Roman No9 L"/>
                <a:cs typeface="Nimbus Roman No9 L"/>
              </a:rPr>
              <a:t>values</a:t>
            </a:r>
            <a:r>
              <a:rPr sz="1050" spc="-1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050" i="1" spc="-35" dirty="0">
                <a:solidFill>
                  <a:srgbClr val="3F3F3F"/>
                </a:solidFill>
                <a:latin typeface="Nimbus Roman No9 L"/>
                <a:cs typeface="Nimbus Roman No9 L"/>
              </a:rPr>
              <a:t>will</a:t>
            </a:r>
            <a:r>
              <a:rPr sz="1050" spc="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050" i="1" dirty="0">
                <a:solidFill>
                  <a:srgbClr val="3F3F3F"/>
                </a:solidFill>
                <a:latin typeface="Nimbus Roman No9 L"/>
                <a:cs typeface="Nimbus Roman No9 L"/>
              </a:rPr>
              <a:t>not</a:t>
            </a:r>
            <a:r>
              <a:rPr sz="1050" spc="-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050" i="1" spc="-10" dirty="0">
                <a:solidFill>
                  <a:srgbClr val="3F3F3F"/>
                </a:solidFill>
                <a:latin typeface="Nimbus Roman No9 L"/>
                <a:cs typeface="Nimbus Roman No9 L"/>
              </a:rPr>
              <a:t>change</a:t>
            </a:r>
            <a:endParaRPr sz="1050">
              <a:latin typeface="Nimbus Roman No9 L"/>
              <a:cs typeface="Nimbus Roman No9 L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2269617" y="1944623"/>
            <a:ext cx="8178800" cy="4335780"/>
            <a:chOff x="2269617" y="1944623"/>
            <a:chExt cx="8178800" cy="4335780"/>
          </a:xfrm>
        </p:grpSpPr>
        <p:pic>
          <p:nvPicPr>
            <p:cNvPr id="18" name="object 1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196839" y="1944623"/>
              <a:ext cx="1879092" cy="2257044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5231003" y="1978672"/>
              <a:ext cx="1781810" cy="2160270"/>
            </a:xfrm>
            <a:custGeom>
              <a:avLst/>
              <a:gdLst/>
              <a:ahLst/>
              <a:cxnLst/>
              <a:rect l="l" t="t" r="r" b="b"/>
              <a:pathLst>
                <a:path w="1781809" h="2160270">
                  <a:moveTo>
                    <a:pt x="1781810" y="25514"/>
                  </a:moveTo>
                  <a:lnTo>
                    <a:pt x="1756410" y="25514"/>
                  </a:lnTo>
                  <a:lnTo>
                    <a:pt x="1756410" y="2134476"/>
                  </a:lnTo>
                  <a:lnTo>
                    <a:pt x="1781810" y="2134476"/>
                  </a:lnTo>
                  <a:lnTo>
                    <a:pt x="1781810" y="25514"/>
                  </a:lnTo>
                  <a:close/>
                </a:path>
                <a:path w="1781809" h="2160270">
                  <a:moveTo>
                    <a:pt x="1781810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0" y="2134870"/>
                  </a:lnTo>
                  <a:lnTo>
                    <a:pt x="0" y="2160270"/>
                  </a:lnTo>
                  <a:lnTo>
                    <a:pt x="1781810" y="2160270"/>
                  </a:lnTo>
                  <a:lnTo>
                    <a:pt x="1781810" y="2134870"/>
                  </a:lnTo>
                  <a:lnTo>
                    <a:pt x="25400" y="2134870"/>
                  </a:lnTo>
                  <a:lnTo>
                    <a:pt x="25400" y="25400"/>
                  </a:lnTo>
                  <a:lnTo>
                    <a:pt x="1781810" y="25400"/>
                  </a:lnTo>
                  <a:lnTo>
                    <a:pt x="1781810" y="0"/>
                  </a:lnTo>
                  <a:close/>
                </a:path>
              </a:pathLst>
            </a:custGeom>
            <a:solidFill>
              <a:srgbClr val="1FE2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3022727" y="5025389"/>
              <a:ext cx="2311400" cy="1255395"/>
            </a:xfrm>
            <a:custGeom>
              <a:avLst/>
              <a:gdLst/>
              <a:ahLst/>
              <a:cxnLst/>
              <a:rect l="l" t="t" r="r" b="b"/>
              <a:pathLst>
                <a:path w="2311400" h="1255395">
                  <a:moveTo>
                    <a:pt x="6350" y="0"/>
                  </a:moveTo>
                  <a:lnTo>
                    <a:pt x="0" y="0"/>
                  </a:lnTo>
                  <a:lnTo>
                    <a:pt x="0" y="1254912"/>
                  </a:lnTo>
                  <a:lnTo>
                    <a:pt x="6350" y="1254912"/>
                  </a:lnTo>
                  <a:lnTo>
                    <a:pt x="6350" y="0"/>
                  </a:lnTo>
                  <a:close/>
                </a:path>
                <a:path w="2311400" h="1255395">
                  <a:moveTo>
                    <a:pt x="2311400" y="0"/>
                  </a:moveTo>
                  <a:lnTo>
                    <a:pt x="2305050" y="0"/>
                  </a:lnTo>
                  <a:lnTo>
                    <a:pt x="2305050" y="1254912"/>
                  </a:lnTo>
                  <a:lnTo>
                    <a:pt x="2311400" y="1254912"/>
                  </a:lnTo>
                  <a:lnTo>
                    <a:pt x="2311400" y="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2269617" y="4123943"/>
              <a:ext cx="3267710" cy="916305"/>
            </a:xfrm>
            <a:custGeom>
              <a:avLst/>
              <a:gdLst/>
              <a:ahLst/>
              <a:cxnLst/>
              <a:rect l="l" t="t" r="r" b="b"/>
              <a:pathLst>
                <a:path w="3267710" h="916304">
                  <a:moveTo>
                    <a:pt x="11684" y="831850"/>
                  </a:moveTo>
                  <a:lnTo>
                    <a:pt x="0" y="916305"/>
                  </a:lnTo>
                  <a:lnTo>
                    <a:pt x="74549" y="875030"/>
                  </a:lnTo>
                  <a:lnTo>
                    <a:pt x="53759" y="860755"/>
                  </a:lnTo>
                  <a:lnTo>
                    <a:pt x="63990" y="846353"/>
                  </a:lnTo>
                  <a:lnTo>
                    <a:pt x="32804" y="846353"/>
                  </a:lnTo>
                  <a:lnTo>
                    <a:pt x="11684" y="831850"/>
                  </a:lnTo>
                  <a:close/>
                </a:path>
                <a:path w="3267710" h="916304">
                  <a:moveTo>
                    <a:pt x="2599817" y="278130"/>
                  </a:moveTo>
                  <a:lnTo>
                    <a:pt x="2561082" y="286258"/>
                  </a:lnTo>
                  <a:lnTo>
                    <a:pt x="2561209" y="286258"/>
                  </a:lnTo>
                  <a:lnTo>
                    <a:pt x="2520823" y="294259"/>
                  </a:lnTo>
                  <a:lnTo>
                    <a:pt x="2520950" y="294259"/>
                  </a:lnTo>
                  <a:lnTo>
                    <a:pt x="2477897" y="302006"/>
                  </a:lnTo>
                  <a:lnTo>
                    <a:pt x="2478151" y="302006"/>
                  </a:lnTo>
                  <a:lnTo>
                    <a:pt x="2431923" y="309372"/>
                  </a:lnTo>
                  <a:lnTo>
                    <a:pt x="2432050" y="309372"/>
                  </a:lnTo>
                  <a:lnTo>
                    <a:pt x="2382647" y="316484"/>
                  </a:lnTo>
                  <a:lnTo>
                    <a:pt x="2382774" y="316484"/>
                  </a:lnTo>
                  <a:lnTo>
                    <a:pt x="2330577" y="323342"/>
                  </a:lnTo>
                  <a:lnTo>
                    <a:pt x="2330704" y="323342"/>
                  </a:lnTo>
                  <a:lnTo>
                    <a:pt x="2275840" y="329946"/>
                  </a:lnTo>
                  <a:lnTo>
                    <a:pt x="2275967" y="329946"/>
                  </a:lnTo>
                  <a:lnTo>
                    <a:pt x="2218563" y="336423"/>
                  </a:lnTo>
                  <a:lnTo>
                    <a:pt x="2218690" y="336423"/>
                  </a:lnTo>
                  <a:lnTo>
                    <a:pt x="2159127" y="342519"/>
                  </a:lnTo>
                  <a:lnTo>
                    <a:pt x="2159254" y="342519"/>
                  </a:lnTo>
                  <a:lnTo>
                    <a:pt x="2097659" y="348488"/>
                  </a:lnTo>
                  <a:lnTo>
                    <a:pt x="2097786" y="348488"/>
                  </a:lnTo>
                  <a:lnTo>
                    <a:pt x="2034540" y="354457"/>
                  </a:lnTo>
                  <a:lnTo>
                    <a:pt x="2034667" y="354457"/>
                  </a:lnTo>
                  <a:lnTo>
                    <a:pt x="1156462" y="428625"/>
                  </a:lnTo>
                  <a:lnTo>
                    <a:pt x="969264" y="448564"/>
                  </a:lnTo>
                  <a:lnTo>
                    <a:pt x="854583" y="463169"/>
                  </a:lnTo>
                  <a:lnTo>
                    <a:pt x="800735" y="471043"/>
                  </a:lnTo>
                  <a:lnTo>
                    <a:pt x="749808" y="479171"/>
                  </a:lnTo>
                  <a:lnTo>
                    <a:pt x="701675" y="487680"/>
                  </a:lnTo>
                  <a:lnTo>
                    <a:pt x="656717" y="496570"/>
                  </a:lnTo>
                  <a:lnTo>
                    <a:pt x="615188" y="505968"/>
                  </a:lnTo>
                  <a:lnTo>
                    <a:pt x="576453" y="515620"/>
                  </a:lnTo>
                  <a:lnTo>
                    <a:pt x="539623" y="525780"/>
                  </a:lnTo>
                  <a:lnTo>
                    <a:pt x="471043" y="546481"/>
                  </a:lnTo>
                  <a:lnTo>
                    <a:pt x="408940" y="568325"/>
                  </a:lnTo>
                  <a:lnTo>
                    <a:pt x="352933" y="590931"/>
                  </a:lnTo>
                  <a:lnTo>
                    <a:pt x="302641" y="614553"/>
                  </a:lnTo>
                  <a:lnTo>
                    <a:pt x="257429" y="638937"/>
                  </a:lnTo>
                  <a:lnTo>
                    <a:pt x="217043" y="663956"/>
                  </a:lnTo>
                  <a:lnTo>
                    <a:pt x="180848" y="689737"/>
                  </a:lnTo>
                  <a:lnTo>
                    <a:pt x="148336" y="716153"/>
                  </a:lnTo>
                  <a:lnTo>
                    <a:pt x="119253" y="743077"/>
                  </a:lnTo>
                  <a:lnTo>
                    <a:pt x="81026" y="784098"/>
                  </a:lnTo>
                  <a:lnTo>
                    <a:pt x="47498" y="825627"/>
                  </a:lnTo>
                  <a:lnTo>
                    <a:pt x="32804" y="846353"/>
                  </a:lnTo>
                  <a:lnTo>
                    <a:pt x="63990" y="846353"/>
                  </a:lnTo>
                  <a:lnTo>
                    <a:pt x="67906" y="840841"/>
                  </a:lnTo>
                  <a:lnTo>
                    <a:pt x="89154" y="813689"/>
                  </a:lnTo>
                  <a:lnTo>
                    <a:pt x="100222" y="800735"/>
                  </a:lnTo>
                  <a:lnTo>
                    <a:pt x="100076" y="800735"/>
                  </a:lnTo>
                  <a:lnTo>
                    <a:pt x="111788" y="787527"/>
                  </a:lnTo>
                  <a:lnTo>
                    <a:pt x="124095" y="774319"/>
                  </a:lnTo>
                  <a:lnTo>
                    <a:pt x="123952" y="774319"/>
                  </a:lnTo>
                  <a:lnTo>
                    <a:pt x="136944" y="761199"/>
                  </a:lnTo>
                  <a:lnTo>
                    <a:pt x="150749" y="748030"/>
                  </a:lnTo>
                  <a:lnTo>
                    <a:pt x="164956" y="735457"/>
                  </a:lnTo>
                  <a:lnTo>
                    <a:pt x="180036" y="722757"/>
                  </a:lnTo>
                  <a:lnTo>
                    <a:pt x="196179" y="710057"/>
                  </a:lnTo>
                  <a:lnTo>
                    <a:pt x="213233" y="697357"/>
                  </a:lnTo>
                  <a:lnTo>
                    <a:pt x="231063" y="685177"/>
                  </a:lnTo>
                  <a:lnTo>
                    <a:pt x="250190" y="672846"/>
                  </a:lnTo>
                  <a:lnTo>
                    <a:pt x="250357" y="672846"/>
                  </a:lnTo>
                  <a:lnTo>
                    <a:pt x="270383" y="660781"/>
                  </a:lnTo>
                  <a:lnTo>
                    <a:pt x="291719" y="648843"/>
                  </a:lnTo>
                  <a:lnTo>
                    <a:pt x="314121" y="637197"/>
                  </a:lnTo>
                  <a:lnTo>
                    <a:pt x="337814" y="625602"/>
                  </a:lnTo>
                  <a:lnTo>
                    <a:pt x="363220" y="614172"/>
                  </a:lnTo>
                  <a:lnTo>
                    <a:pt x="389890" y="602869"/>
                  </a:lnTo>
                  <a:lnTo>
                    <a:pt x="418084" y="591947"/>
                  </a:lnTo>
                  <a:lnTo>
                    <a:pt x="447453" y="581279"/>
                  </a:lnTo>
                  <a:lnTo>
                    <a:pt x="479044" y="570611"/>
                  </a:lnTo>
                  <a:lnTo>
                    <a:pt x="478663" y="570611"/>
                  </a:lnTo>
                  <a:lnTo>
                    <a:pt x="511937" y="560324"/>
                  </a:lnTo>
                  <a:lnTo>
                    <a:pt x="511683" y="560324"/>
                  </a:lnTo>
                  <a:lnTo>
                    <a:pt x="546608" y="550164"/>
                  </a:lnTo>
                  <a:lnTo>
                    <a:pt x="546354" y="550164"/>
                  </a:lnTo>
                  <a:lnTo>
                    <a:pt x="583057" y="540258"/>
                  </a:lnTo>
                  <a:lnTo>
                    <a:pt x="582803" y="540258"/>
                  </a:lnTo>
                  <a:lnTo>
                    <a:pt x="621284" y="530733"/>
                  </a:lnTo>
                  <a:lnTo>
                    <a:pt x="621030" y="530733"/>
                  </a:lnTo>
                  <a:lnTo>
                    <a:pt x="662178" y="521462"/>
                  </a:lnTo>
                  <a:lnTo>
                    <a:pt x="661924" y="521462"/>
                  </a:lnTo>
                  <a:lnTo>
                    <a:pt x="706501" y="512572"/>
                  </a:lnTo>
                  <a:lnTo>
                    <a:pt x="706961" y="512572"/>
                  </a:lnTo>
                  <a:lnTo>
                    <a:pt x="754126" y="504190"/>
                  </a:lnTo>
                  <a:lnTo>
                    <a:pt x="753872" y="504190"/>
                  </a:lnTo>
                  <a:lnTo>
                    <a:pt x="804672" y="496062"/>
                  </a:lnTo>
                  <a:lnTo>
                    <a:pt x="805409" y="496062"/>
                  </a:lnTo>
                  <a:lnTo>
                    <a:pt x="858139" y="488315"/>
                  </a:lnTo>
                  <a:lnTo>
                    <a:pt x="858012" y="488315"/>
                  </a:lnTo>
                  <a:lnTo>
                    <a:pt x="914019" y="480949"/>
                  </a:lnTo>
                  <a:lnTo>
                    <a:pt x="913892" y="480949"/>
                  </a:lnTo>
                  <a:lnTo>
                    <a:pt x="972312" y="473837"/>
                  </a:lnTo>
                  <a:lnTo>
                    <a:pt x="972185" y="473837"/>
                  </a:lnTo>
                  <a:lnTo>
                    <a:pt x="1032764" y="466979"/>
                  </a:lnTo>
                  <a:lnTo>
                    <a:pt x="1032637" y="466979"/>
                  </a:lnTo>
                  <a:lnTo>
                    <a:pt x="1159002" y="453898"/>
                  </a:lnTo>
                  <a:lnTo>
                    <a:pt x="1158875" y="453898"/>
                  </a:lnTo>
                  <a:lnTo>
                    <a:pt x="2100199" y="373888"/>
                  </a:lnTo>
                  <a:lnTo>
                    <a:pt x="2278761" y="355219"/>
                  </a:lnTo>
                  <a:lnTo>
                    <a:pt x="2386203" y="341630"/>
                  </a:lnTo>
                  <a:lnTo>
                    <a:pt x="2435860" y="334518"/>
                  </a:lnTo>
                  <a:lnTo>
                    <a:pt x="2482342" y="327025"/>
                  </a:lnTo>
                  <a:lnTo>
                    <a:pt x="2525649" y="319151"/>
                  </a:lnTo>
                  <a:lnTo>
                    <a:pt x="2566162" y="311150"/>
                  </a:lnTo>
                  <a:lnTo>
                    <a:pt x="2605151" y="303022"/>
                  </a:lnTo>
                  <a:lnTo>
                    <a:pt x="2678176" y="286385"/>
                  </a:lnTo>
                  <a:lnTo>
                    <a:pt x="2710930" y="278257"/>
                  </a:lnTo>
                  <a:lnTo>
                    <a:pt x="2599690" y="278257"/>
                  </a:lnTo>
                  <a:lnTo>
                    <a:pt x="2599817" y="278130"/>
                  </a:lnTo>
                  <a:close/>
                </a:path>
                <a:path w="3267710" h="916304">
                  <a:moveTo>
                    <a:pt x="89223" y="813689"/>
                  </a:moveTo>
                  <a:lnTo>
                    <a:pt x="88900" y="814070"/>
                  </a:lnTo>
                  <a:lnTo>
                    <a:pt x="89223" y="813689"/>
                  </a:lnTo>
                  <a:close/>
                </a:path>
                <a:path w="3267710" h="916304">
                  <a:moveTo>
                    <a:pt x="100330" y="800608"/>
                  </a:moveTo>
                  <a:lnTo>
                    <a:pt x="100076" y="800735"/>
                  </a:lnTo>
                  <a:lnTo>
                    <a:pt x="100222" y="800735"/>
                  </a:lnTo>
                  <a:lnTo>
                    <a:pt x="100330" y="800608"/>
                  </a:lnTo>
                  <a:close/>
                </a:path>
                <a:path w="3267710" h="916304">
                  <a:moveTo>
                    <a:pt x="112014" y="787273"/>
                  </a:moveTo>
                  <a:lnTo>
                    <a:pt x="111760" y="787527"/>
                  </a:lnTo>
                  <a:lnTo>
                    <a:pt x="112014" y="787273"/>
                  </a:lnTo>
                  <a:close/>
                </a:path>
                <a:path w="3267710" h="916304">
                  <a:moveTo>
                    <a:pt x="124333" y="774065"/>
                  </a:moveTo>
                  <a:lnTo>
                    <a:pt x="123952" y="774319"/>
                  </a:lnTo>
                  <a:lnTo>
                    <a:pt x="124095" y="774319"/>
                  </a:lnTo>
                  <a:lnTo>
                    <a:pt x="124333" y="774065"/>
                  </a:lnTo>
                  <a:close/>
                </a:path>
                <a:path w="3267710" h="916304">
                  <a:moveTo>
                    <a:pt x="150781" y="748030"/>
                  </a:moveTo>
                  <a:lnTo>
                    <a:pt x="150495" y="748284"/>
                  </a:lnTo>
                  <a:lnTo>
                    <a:pt x="150781" y="748030"/>
                  </a:lnTo>
                  <a:close/>
                </a:path>
                <a:path w="3267710" h="916304">
                  <a:moveTo>
                    <a:pt x="165100" y="735330"/>
                  </a:moveTo>
                  <a:lnTo>
                    <a:pt x="164846" y="735457"/>
                  </a:lnTo>
                  <a:lnTo>
                    <a:pt x="165100" y="735330"/>
                  </a:lnTo>
                  <a:close/>
                </a:path>
                <a:path w="3267710" h="916304">
                  <a:moveTo>
                    <a:pt x="180340" y="722503"/>
                  </a:moveTo>
                  <a:lnTo>
                    <a:pt x="179959" y="722757"/>
                  </a:lnTo>
                  <a:lnTo>
                    <a:pt x="180340" y="722503"/>
                  </a:lnTo>
                  <a:close/>
                </a:path>
                <a:path w="3267710" h="916304">
                  <a:moveTo>
                    <a:pt x="196342" y="709930"/>
                  </a:moveTo>
                  <a:lnTo>
                    <a:pt x="196088" y="710057"/>
                  </a:lnTo>
                  <a:lnTo>
                    <a:pt x="196342" y="709930"/>
                  </a:lnTo>
                  <a:close/>
                </a:path>
                <a:path w="3267710" h="916304">
                  <a:moveTo>
                    <a:pt x="213348" y="697357"/>
                  </a:moveTo>
                  <a:lnTo>
                    <a:pt x="212979" y="697611"/>
                  </a:lnTo>
                  <a:lnTo>
                    <a:pt x="213348" y="697357"/>
                  </a:lnTo>
                  <a:close/>
                </a:path>
                <a:path w="3267710" h="916304">
                  <a:moveTo>
                    <a:pt x="250357" y="672846"/>
                  </a:moveTo>
                  <a:lnTo>
                    <a:pt x="250190" y="672846"/>
                  </a:lnTo>
                  <a:lnTo>
                    <a:pt x="249936" y="673100"/>
                  </a:lnTo>
                  <a:lnTo>
                    <a:pt x="250357" y="672846"/>
                  </a:lnTo>
                  <a:close/>
                </a:path>
                <a:path w="3267710" h="916304">
                  <a:moveTo>
                    <a:pt x="270454" y="660781"/>
                  </a:moveTo>
                  <a:lnTo>
                    <a:pt x="270002" y="661035"/>
                  </a:lnTo>
                  <a:lnTo>
                    <a:pt x="270454" y="660781"/>
                  </a:lnTo>
                  <a:close/>
                </a:path>
                <a:path w="3267710" h="916304">
                  <a:moveTo>
                    <a:pt x="291824" y="648843"/>
                  </a:moveTo>
                  <a:lnTo>
                    <a:pt x="291338" y="649097"/>
                  </a:lnTo>
                  <a:lnTo>
                    <a:pt x="291824" y="648843"/>
                  </a:lnTo>
                  <a:close/>
                </a:path>
                <a:path w="3267710" h="916304">
                  <a:moveTo>
                    <a:pt x="338074" y="625475"/>
                  </a:moveTo>
                  <a:lnTo>
                    <a:pt x="337693" y="625602"/>
                  </a:lnTo>
                  <a:lnTo>
                    <a:pt x="338074" y="625475"/>
                  </a:lnTo>
                  <a:close/>
                </a:path>
                <a:path w="3267710" h="916304">
                  <a:moveTo>
                    <a:pt x="363265" y="614172"/>
                  </a:moveTo>
                  <a:lnTo>
                    <a:pt x="362966" y="614299"/>
                  </a:lnTo>
                  <a:lnTo>
                    <a:pt x="363265" y="614172"/>
                  </a:lnTo>
                  <a:close/>
                </a:path>
                <a:path w="3267710" h="916304">
                  <a:moveTo>
                    <a:pt x="389963" y="602869"/>
                  </a:moveTo>
                  <a:lnTo>
                    <a:pt x="389636" y="602996"/>
                  </a:lnTo>
                  <a:lnTo>
                    <a:pt x="389963" y="602869"/>
                  </a:lnTo>
                  <a:close/>
                </a:path>
                <a:path w="3267710" h="916304">
                  <a:moveTo>
                    <a:pt x="418178" y="591947"/>
                  </a:moveTo>
                  <a:lnTo>
                    <a:pt x="417830" y="592074"/>
                  </a:lnTo>
                  <a:lnTo>
                    <a:pt x="418178" y="591947"/>
                  </a:lnTo>
                  <a:close/>
                </a:path>
                <a:path w="3267710" h="916304">
                  <a:moveTo>
                    <a:pt x="706961" y="512572"/>
                  </a:moveTo>
                  <a:lnTo>
                    <a:pt x="706501" y="512572"/>
                  </a:lnTo>
                  <a:lnTo>
                    <a:pt x="706247" y="512699"/>
                  </a:lnTo>
                  <a:lnTo>
                    <a:pt x="706961" y="512572"/>
                  </a:lnTo>
                  <a:close/>
                </a:path>
                <a:path w="3267710" h="916304">
                  <a:moveTo>
                    <a:pt x="805409" y="496062"/>
                  </a:moveTo>
                  <a:lnTo>
                    <a:pt x="804672" y="496062"/>
                  </a:lnTo>
                  <a:lnTo>
                    <a:pt x="804545" y="496189"/>
                  </a:lnTo>
                  <a:lnTo>
                    <a:pt x="805409" y="496062"/>
                  </a:lnTo>
                  <a:close/>
                </a:path>
                <a:path w="3267710" h="916304">
                  <a:moveTo>
                    <a:pt x="2636901" y="269875"/>
                  </a:moveTo>
                  <a:lnTo>
                    <a:pt x="2599690" y="278257"/>
                  </a:lnTo>
                  <a:lnTo>
                    <a:pt x="2710930" y="278257"/>
                  </a:lnTo>
                  <a:lnTo>
                    <a:pt x="2712466" y="277876"/>
                  </a:lnTo>
                  <a:lnTo>
                    <a:pt x="2742456" y="270002"/>
                  </a:lnTo>
                  <a:lnTo>
                    <a:pt x="2636774" y="270002"/>
                  </a:lnTo>
                  <a:lnTo>
                    <a:pt x="2636901" y="269875"/>
                  </a:lnTo>
                  <a:close/>
                </a:path>
                <a:path w="3267710" h="916304">
                  <a:moveTo>
                    <a:pt x="2672334" y="261620"/>
                  </a:moveTo>
                  <a:lnTo>
                    <a:pt x="2636774" y="270002"/>
                  </a:lnTo>
                  <a:lnTo>
                    <a:pt x="2742456" y="270002"/>
                  </a:lnTo>
                  <a:lnTo>
                    <a:pt x="2745359" y="269240"/>
                  </a:lnTo>
                  <a:lnTo>
                    <a:pt x="2772181" y="261747"/>
                  </a:lnTo>
                  <a:lnTo>
                    <a:pt x="2672080" y="261747"/>
                  </a:lnTo>
                  <a:lnTo>
                    <a:pt x="2672334" y="261620"/>
                  </a:lnTo>
                  <a:close/>
                </a:path>
                <a:path w="3267710" h="916304">
                  <a:moveTo>
                    <a:pt x="2799588" y="227330"/>
                  </a:moveTo>
                  <a:lnTo>
                    <a:pt x="2769743" y="236093"/>
                  </a:lnTo>
                  <a:lnTo>
                    <a:pt x="2769870" y="236093"/>
                  </a:lnTo>
                  <a:lnTo>
                    <a:pt x="2738628" y="244729"/>
                  </a:lnTo>
                  <a:lnTo>
                    <a:pt x="2738882" y="244729"/>
                  </a:lnTo>
                  <a:lnTo>
                    <a:pt x="2706116" y="253238"/>
                  </a:lnTo>
                  <a:lnTo>
                    <a:pt x="2706370" y="253238"/>
                  </a:lnTo>
                  <a:lnTo>
                    <a:pt x="2672080" y="261747"/>
                  </a:lnTo>
                  <a:lnTo>
                    <a:pt x="2772181" y="261747"/>
                  </a:lnTo>
                  <a:lnTo>
                    <a:pt x="2835783" y="242824"/>
                  </a:lnTo>
                  <a:lnTo>
                    <a:pt x="2881686" y="227457"/>
                  </a:lnTo>
                  <a:lnTo>
                    <a:pt x="2799461" y="227457"/>
                  </a:lnTo>
                  <a:lnTo>
                    <a:pt x="2799588" y="227330"/>
                  </a:lnTo>
                  <a:close/>
                </a:path>
                <a:path w="3267710" h="916304">
                  <a:moveTo>
                    <a:pt x="2930271" y="182499"/>
                  </a:moveTo>
                  <a:lnTo>
                    <a:pt x="2906141" y="191770"/>
                  </a:lnTo>
                  <a:lnTo>
                    <a:pt x="2881249" y="200787"/>
                  </a:lnTo>
                  <a:lnTo>
                    <a:pt x="2855214" y="209677"/>
                  </a:lnTo>
                  <a:lnTo>
                    <a:pt x="2855341" y="209677"/>
                  </a:lnTo>
                  <a:lnTo>
                    <a:pt x="2827909" y="218567"/>
                  </a:lnTo>
                  <a:lnTo>
                    <a:pt x="2828163" y="218567"/>
                  </a:lnTo>
                  <a:lnTo>
                    <a:pt x="2799461" y="227457"/>
                  </a:lnTo>
                  <a:lnTo>
                    <a:pt x="2881686" y="227457"/>
                  </a:lnTo>
                  <a:lnTo>
                    <a:pt x="2939542" y="206248"/>
                  </a:lnTo>
                  <a:lnTo>
                    <a:pt x="2984881" y="187452"/>
                  </a:lnTo>
                  <a:lnTo>
                    <a:pt x="2995902" y="182626"/>
                  </a:lnTo>
                  <a:lnTo>
                    <a:pt x="2930144" y="182626"/>
                  </a:lnTo>
                  <a:lnTo>
                    <a:pt x="2930271" y="182499"/>
                  </a:lnTo>
                  <a:close/>
                </a:path>
                <a:path w="3267710" h="916304">
                  <a:moveTo>
                    <a:pt x="2881503" y="200660"/>
                  </a:moveTo>
                  <a:lnTo>
                    <a:pt x="2881132" y="200787"/>
                  </a:lnTo>
                  <a:lnTo>
                    <a:pt x="2881503" y="200660"/>
                  </a:lnTo>
                  <a:close/>
                </a:path>
                <a:path w="3267710" h="916304">
                  <a:moveTo>
                    <a:pt x="2906395" y="191643"/>
                  </a:moveTo>
                  <a:lnTo>
                    <a:pt x="2906045" y="191770"/>
                  </a:lnTo>
                  <a:lnTo>
                    <a:pt x="2906395" y="191643"/>
                  </a:lnTo>
                  <a:close/>
                </a:path>
                <a:path w="3267710" h="916304">
                  <a:moveTo>
                    <a:pt x="2953004" y="173355"/>
                  </a:moveTo>
                  <a:lnTo>
                    <a:pt x="2930144" y="182626"/>
                  </a:lnTo>
                  <a:lnTo>
                    <a:pt x="2995902" y="182626"/>
                  </a:lnTo>
                  <a:lnTo>
                    <a:pt x="3006344" y="178054"/>
                  </a:lnTo>
                  <a:lnTo>
                    <a:pt x="3016089" y="173482"/>
                  </a:lnTo>
                  <a:lnTo>
                    <a:pt x="2952877" y="173482"/>
                  </a:lnTo>
                  <a:lnTo>
                    <a:pt x="2953004" y="173355"/>
                  </a:lnTo>
                  <a:close/>
                </a:path>
                <a:path w="3267710" h="916304">
                  <a:moveTo>
                    <a:pt x="2974975" y="164084"/>
                  </a:moveTo>
                  <a:lnTo>
                    <a:pt x="2952877" y="173482"/>
                  </a:lnTo>
                  <a:lnTo>
                    <a:pt x="3016089" y="173482"/>
                  </a:lnTo>
                  <a:lnTo>
                    <a:pt x="3026918" y="168402"/>
                  </a:lnTo>
                  <a:lnTo>
                    <a:pt x="3035579" y="164211"/>
                  </a:lnTo>
                  <a:lnTo>
                    <a:pt x="2974848" y="164211"/>
                  </a:lnTo>
                  <a:lnTo>
                    <a:pt x="2974975" y="164084"/>
                  </a:lnTo>
                  <a:close/>
                </a:path>
                <a:path w="3267710" h="916304">
                  <a:moveTo>
                    <a:pt x="3054570" y="154813"/>
                  </a:moveTo>
                  <a:lnTo>
                    <a:pt x="2996057" y="154813"/>
                  </a:lnTo>
                  <a:lnTo>
                    <a:pt x="2974848" y="164211"/>
                  </a:lnTo>
                  <a:lnTo>
                    <a:pt x="3035579" y="164211"/>
                  </a:lnTo>
                  <a:lnTo>
                    <a:pt x="3046603" y="158877"/>
                  </a:lnTo>
                  <a:lnTo>
                    <a:pt x="3054570" y="154813"/>
                  </a:lnTo>
                  <a:close/>
                </a:path>
                <a:path w="3267710" h="916304">
                  <a:moveTo>
                    <a:pt x="3015996" y="145415"/>
                  </a:moveTo>
                  <a:lnTo>
                    <a:pt x="2995676" y="154940"/>
                  </a:lnTo>
                  <a:lnTo>
                    <a:pt x="2996057" y="154813"/>
                  </a:lnTo>
                  <a:lnTo>
                    <a:pt x="3054570" y="154813"/>
                  </a:lnTo>
                  <a:lnTo>
                    <a:pt x="3065526" y="149225"/>
                  </a:lnTo>
                  <a:lnTo>
                    <a:pt x="3072461" y="145542"/>
                  </a:lnTo>
                  <a:lnTo>
                    <a:pt x="3015869" y="145542"/>
                  </a:lnTo>
                  <a:lnTo>
                    <a:pt x="3015996" y="145415"/>
                  </a:lnTo>
                  <a:close/>
                </a:path>
                <a:path w="3267710" h="916304">
                  <a:moveTo>
                    <a:pt x="3106703" y="126619"/>
                  </a:moveTo>
                  <a:lnTo>
                    <a:pt x="3053969" y="126619"/>
                  </a:lnTo>
                  <a:lnTo>
                    <a:pt x="3035338" y="136067"/>
                  </a:lnTo>
                  <a:lnTo>
                    <a:pt x="3015869" y="145542"/>
                  </a:lnTo>
                  <a:lnTo>
                    <a:pt x="3072461" y="145542"/>
                  </a:lnTo>
                  <a:lnTo>
                    <a:pt x="3083941" y="139446"/>
                  </a:lnTo>
                  <a:lnTo>
                    <a:pt x="3101467" y="129667"/>
                  </a:lnTo>
                  <a:lnTo>
                    <a:pt x="3106703" y="126619"/>
                  </a:lnTo>
                  <a:close/>
                </a:path>
                <a:path w="3267710" h="916304">
                  <a:moveTo>
                    <a:pt x="3122889" y="117094"/>
                  </a:moveTo>
                  <a:lnTo>
                    <a:pt x="3071876" y="117094"/>
                  </a:lnTo>
                  <a:lnTo>
                    <a:pt x="3053715" y="126746"/>
                  </a:lnTo>
                  <a:lnTo>
                    <a:pt x="3053969" y="126619"/>
                  </a:lnTo>
                  <a:lnTo>
                    <a:pt x="3106703" y="126619"/>
                  </a:lnTo>
                  <a:lnTo>
                    <a:pt x="3118485" y="119761"/>
                  </a:lnTo>
                  <a:lnTo>
                    <a:pt x="3122889" y="117094"/>
                  </a:lnTo>
                  <a:close/>
                </a:path>
                <a:path w="3267710" h="916304">
                  <a:moveTo>
                    <a:pt x="3154332" y="97917"/>
                  </a:moveTo>
                  <a:lnTo>
                    <a:pt x="3105658" y="97917"/>
                  </a:lnTo>
                  <a:lnTo>
                    <a:pt x="3088894" y="107569"/>
                  </a:lnTo>
                  <a:lnTo>
                    <a:pt x="3071622" y="117221"/>
                  </a:lnTo>
                  <a:lnTo>
                    <a:pt x="3071876" y="117094"/>
                  </a:lnTo>
                  <a:lnTo>
                    <a:pt x="3122889" y="117094"/>
                  </a:lnTo>
                  <a:lnTo>
                    <a:pt x="3150997" y="100076"/>
                  </a:lnTo>
                  <a:lnTo>
                    <a:pt x="3154332" y="97917"/>
                  </a:lnTo>
                  <a:close/>
                </a:path>
                <a:path w="3267710" h="916304">
                  <a:moveTo>
                    <a:pt x="3089021" y="107442"/>
                  </a:moveTo>
                  <a:lnTo>
                    <a:pt x="3088795" y="107569"/>
                  </a:lnTo>
                  <a:lnTo>
                    <a:pt x="3089021" y="107442"/>
                  </a:lnTo>
                  <a:close/>
                </a:path>
                <a:path w="3267710" h="916304">
                  <a:moveTo>
                    <a:pt x="3184236" y="78486"/>
                  </a:moveTo>
                  <a:lnTo>
                    <a:pt x="3137662" y="78486"/>
                  </a:lnTo>
                  <a:lnTo>
                    <a:pt x="3105404" y="98044"/>
                  </a:lnTo>
                  <a:lnTo>
                    <a:pt x="3105658" y="97917"/>
                  </a:lnTo>
                  <a:lnTo>
                    <a:pt x="3154332" y="97917"/>
                  </a:lnTo>
                  <a:lnTo>
                    <a:pt x="3181604" y="80264"/>
                  </a:lnTo>
                  <a:lnTo>
                    <a:pt x="3184236" y="78486"/>
                  </a:lnTo>
                  <a:close/>
                </a:path>
                <a:path w="3267710" h="916304">
                  <a:moveTo>
                    <a:pt x="3224657" y="19685"/>
                  </a:moveTo>
                  <a:lnTo>
                    <a:pt x="3196463" y="39624"/>
                  </a:lnTo>
                  <a:lnTo>
                    <a:pt x="3167507" y="59182"/>
                  </a:lnTo>
                  <a:lnTo>
                    <a:pt x="3137281" y="78613"/>
                  </a:lnTo>
                  <a:lnTo>
                    <a:pt x="3137662" y="78486"/>
                  </a:lnTo>
                  <a:lnTo>
                    <a:pt x="3184236" y="78486"/>
                  </a:lnTo>
                  <a:lnTo>
                    <a:pt x="3210941" y="60452"/>
                  </a:lnTo>
                  <a:lnTo>
                    <a:pt x="3239389" y="40513"/>
                  </a:lnTo>
                  <a:lnTo>
                    <a:pt x="3267202" y="20574"/>
                  </a:lnTo>
                  <a:lnTo>
                    <a:pt x="3266656" y="19812"/>
                  </a:lnTo>
                  <a:lnTo>
                    <a:pt x="3224657" y="19812"/>
                  </a:lnTo>
                  <a:lnTo>
                    <a:pt x="3224657" y="19685"/>
                  </a:lnTo>
                  <a:close/>
                </a:path>
                <a:path w="3267710" h="916304">
                  <a:moveTo>
                    <a:pt x="3167634" y="59055"/>
                  </a:moveTo>
                  <a:lnTo>
                    <a:pt x="3167436" y="59182"/>
                  </a:lnTo>
                  <a:lnTo>
                    <a:pt x="3167634" y="59055"/>
                  </a:lnTo>
                  <a:close/>
                </a:path>
                <a:path w="3267710" h="916304">
                  <a:moveTo>
                    <a:pt x="3196590" y="39497"/>
                  </a:moveTo>
                  <a:lnTo>
                    <a:pt x="3196402" y="39624"/>
                  </a:lnTo>
                  <a:lnTo>
                    <a:pt x="3196590" y="39497"/>
                  </a:lnTo>
                  <a:close/>
                </a:path>
                <a:path w="3267710" h="916304">
                  <a:moveTo>
                    <a:pt x="3252470" y="0"/>
                  </a:moveTo>
                  <a:lnTo>
                    <a:pt x="3224657" y="19812"/>
                  </a:lnTo>
                  <a:lnTo>
                    <a:pt x="3266656" y="19812"/>
                  </a:lnTo>
                  <a:lnTo>
                    <a:pt x="3252470" y="0"/>
                  </a:lnTo>
                  <a:close/>
                </a:path>
              </a:pathLst>
            </a:custGeom>
            <a:solidFill>
              <a:srgbClr val="1FE2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112008" y="1944623"/>
              <a:ext cx="1658874" cy="2017776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3146171" y="1978672"/>
              <a:ext cx="1562100" cy="1920239"/>
            </a:xfrm>
            <a:custGeom>
              <a:avLst/>
              <a:gdLst/>
              <a:ahLst/>
              <a:cxnLst/>
              <a:rect l="l" t="t" r="r" b="b"/>
              <a:pathLst>
                <a:path w="1562100" h="1920239">
                  <a:moveTo>
                    <a:pt x="1561592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0" y="1894840"/>
                  </a:lnTo>
                  <a:lnTo>
                    <a:pt x="0" y="1920240"/>
                  </a:lnTo>
                  <a:lnTo>
                    <a:pt x="1561592" y="1920240"/>
                  </a:lnTo>
                  <a:lnTo>
                    <a:pt x="1561592" y="1895208"/>
                  </a:lnTo>
                  <a:lnTo>
                    <a:pt x="1561592" y="1894840"/>
                  </a:lnTo>
                  <a:lnTo>
                    <a:pt x="1561592" y="25514"/>
                  </a:lnTo>
                  <a:lnTo>
                    <a:pt x="1536192" y="25514"/>
                  </a:lnTo>
                  <a:lnTo>
                    <a:pt x="1536192" y="1894840"/>
                  </a:lnTo>
                  <a:lnTo>
                    <a:pt x="25400" y="1894840"/>
                  </a:lnTo>
                  <a:lnTo>
                    <a:pt x="25400" y="25400"/>
                  </a:lnTo>
                  <a:lnTo>
                    <a:pt x="1561592" y="25400"/>
                  </a:lnTo>
                  <a:lnTo>
                    <a:pt x="1561592" y="0"/>
                  </a:lnTo>
                  <a:close/>
                </a:path>
              </a:pathLst>
            </a:custGeom>
            <a:solidFill>
              <a:srgbClr val="1FE2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2329053" y="2792729"/>
              <a:ext cx="3473450" cy="2247900"/>
            </a:xfrm>
            <a:custGeom>
              <a:avLst/>
              <a:gdLst/>
              <a:ahLst/>
              <a:cxnLst/>
              <a:rect l="l" t="t" r="r" b="b"/>
              <a:pathLst>
                <a:path w="3473450" h="2247900">
                  <a:moveTo>
                    <a:pt x="830453" y="25146"/>
                  </a:moveTo>
                  <a:lnTo>
                    <a:pt x="827659" y="0"/>
                  </a:lnTo>
                  <a:lnTo>
                    <a:pt x="763143" y="7239"/>
                  </a:lnTo>
                  <a:lnTo>
                    <a:pt x="699008" y="15113"/>
                  </a:lnTo>
                  <a:lnTo>
                    <a:pt x="635508" y="24257"/>
                  </a:lnTo>
                  <a:lnTo>
                    <a:pt x="572897" y="35306"/>
                  </a:lnTo>
                  <a:lnTo>
                    <a:pt x="511683" y="49022"/>
                  </a:lnTo>
                  <a:lnTo>
                    <a:pt x="452501" y="65786"/>
                  </a:lnTo>
                  <a:lnTo>
                    <a:pt x="395478" y="86360"/>
                  </a:lnTo>
                  <a:lnTo>
                    <a:pt x="340995" y="111506"/>
                  </a:lnTo>
                  <a:lnTo>
                    <a:pt x="289687" y="141478"/>
                  </a:lnTo>
                  <a:lnTo>
                    <a:pt x="241300" y="175895"/>
                  </a:lnTo>
                  <a:lnTo>
                    <a:pt x="195453" y="213868"/>
                  </a:lnTo>
                  <a:lnTo>
                    <a:pt x="151892" y="254762"/>
                  </a:lnTo>
                  <a:lnTo>
                    <a:pt x="109855" y="298323"/>
                  </a:lnTo>
                  <a:lnTo>
                    <a:pt x="69215" y="343408"/>
                  </a:lnTo>
                  <a:lnTo>
                    <a:pt x="39433" y="378269"/>
                  </a:lnTo>
                  <a:lnTo>
                    <a:pt x="19939" y="361823"/>
                  </a:lnTo>
                  <a:lnTo>
                    <a:pt x="0" y="444627"/>
                  </a:lnTo>
                  <a:lnTo>
                    <a:pt x="78232" y="410972"/>
                  </a:lnTo>
                  <a:lnTo>
                    <a:pt x="58851" y="394639"/>
                  </a:lnTo>
                  <a:lnTo>
                    <a:pt x="72821" y="378269"/>
                  </a:lnTo>
                  <a:lnTo>
                    <a:pt x="88392" y="360045"/>
                  </a:lnTo>
                  <a:lnTo>
                    <a:pt x="88265" y="360299"/>
                  </a:lnTo>
                  <a:lnTo>
                    <a:pt x="88480" y="360045"/>
                  </a:lnTo>
                  <a:lnTo>
                    <a:pt x="128422" y="315595"/>
                  </a:lnTo>
                  <a:lnTo>
                    <a:pt x="128651" y="315341"/>
                  </a:lnTo>
                  <a:lnTo>
                    <a:pt x="148971" y="294005"/>
                  </a:lnTo>
                  <a:lnTo>
                    <a:pt x="149098" y="293878"/>
                  </a:lnTo>
                  <a:lnTo>
                    <a:pt x="148844" y="294005"/>
                  </a:lnTo>
                  <a:lnTo>
                    <a:pt x="169672" y="272923"/>
                  </a:lnTo>
                  <a:lnTo>
                    <a:pt x="169799" y="272796"/>
                  </a:lnTo>
                  <a:lnTo>
                    <a:pt x="169545" y="272923"/>
                  </a:lnTo>
                  <a:lnTo>
                    <a:pt x="190627" y="252603"/>
                  </a:lnTo>
                  <a:lnTo>
                    <a:pt x="190906" y="252349"/>
                  </a:lnTo>
                  <a:lnTo>
                    <a:pt x="212471" y="232791"/>
                  </a:lnTo>
                  <a:lnTo>
                    <a:pt x="212217" y="233045"/>
                  </a:lnTo>
                  <a:lnTo>
                    <a:pt x="212509" y="232791"/>
                  </a:lnTo>
                  <a:lnTo>
                    <a:pt x="234442" y="213868"/>
                  </a:lnTo>
                  <a:lnTo>
                    <a:pt x="234188" y="214122"/>
                  </a:lnTo>
                  <a:lnTo>
                    <a:pt x="234505" y="213868"/>
                  </a:lnTo>
                  <a:lnTo>
                    <a:pt x="256730" y="196088"/>
                  </a:lnTo>
                  <a:lnTo>
                    <a:pt x="257048" y="195834"/>
                  </a:lnTo>
                  <a:lnTo>
                    <a:pt x="256667" y="196088"/>
                  </a:lnTo>
                  <a:lnTo>
                    <a:pt x="279692" y="178943"/>
                  </a:lnTo>
                  <a:lnTo>
                    <a:pt x="280035" y="178689"/>
                  </a:lnTo>
                  <a:lnTo>
                    <a:pt x="303784" y="162560"/>
                  </a:lnTo>
                  <a:lnTo>
                    <a:pt x="303276" y="162941"/>
                  </a:lnTo>
                  <a:lnTo>
                    <a:pt x="303885" y="162560"/>
                  </a:lnTo>
                  <a:lnTo>
                    <a:pt x="327621" y="147955"/>
                  </a:lnTo>
                  <a:lnTo>
                    <a:pt x="328041" y="147701"/>
                  </a:lnTo>
                  <a:lnTo>
                    <a:pt x="327533" y="147955"/>
                  </a:lnTo>
                  <a:lnTo>
                    <a:pt x="353060" y="133858"/>
                  </a:lnTo>
                  <a:lnTo>
                    <a:pt x="352425" y="134239"/>
                  </a:lnTo>
                  <a:lnTo>
                    <a:pt x="353187" y="133858"/>
                  </a:lnTo>
                  <a:lnTo>
                    <a:pt x="378714" y="121285"/>
                  </a:lnTo>
                  <a:lnTo>
                    <a:pt x="378333" y="121539"/>
                  </a:lnTo>
                  <a:lnTo>
                    <a:pt x="378904" y="121285"/>
                  </a:lnTo>
                  <a:lnTo>
                    <a:pt x="432092" y="99568"/>
                  </a:lnTo>
                  <a:lnTo>
                    <a:pt x="488569" y="81407"/>
                  </a:lnTo>
                  <a:lnTo>
                    <a:pt x="518033" y="73660"/>
                  </a:lnTo>
                  <a:lnTo>
                    <a:pt x="517779" y="73660"/>
                  </a:lnTo>
                  <a:lnTo>
                    <a:pt x="547751" y="66548"/>
                  </a:lnTo>
                  <a:lnTo>
                    <a:pt x="547370" y="66675"/>
                  </a:lnTo>
                  <a:lnTo>
                    <a:pt x="547966" y="66548"/>
                  </a:lnTo>
                  <a:lnTo>
                    <a:pt x="577850" y="60198"/>
                  </a:lnTo>
                  <a:lnTo>
                    <a:pt x="577596" y="60325"/>
                  </a:lnTo>
                  <a:lnTo>
                    <a:pt x="578281" y="60198"/>
                  </a:lnTo>
                  <a:lnTo>
                    <a:pt x="608457" y="54610"/>
                  </a:lnTo>
                  <a:lnTo>
                    <a:pt x="608330" y="54610"/>
                  </a:lnTo>
                  <a:lnTo>
                    <a:pt x="639572" y="49403"/>
                  </a:lnTo>
                  <a:lnTo>
                    <a:pt x="639191" y="49403"/>
                  </a:lnTo>
                  <a:lnTo>
                    <a:pt x="702437" y="40259"/>
                  </a:lnTo>
                  <a:lnTo>
                    <a:pt x="702183" y="40259"/>
                  </a:lnTo>
                  <a:lnTo>
                    <a:pt x="766191" y="32385"/>
                  </a:lnTo>
                  <a:lnTo>
                    <a:pt x="766064" y="32385"/>
                  </a:lnTo>
                  <a:lnTo>
                    <a:pt x="830453" y="25146"/>
                  </a:lnTo>
                  <a:close/>
                </a:path>
                <a:path w="3473450" h="2247900">
                  <a:moveTo>
                    <a:pt x="3473196" y="1348486"/>
                  </a:moveTo>
                  <a:lnTo>
                    <a:pt x="3451860" y="1334516"/>
                  </a:lnTo>
                  <a:lnTo>
                    <a:pt x="3422904" y="1379093"/>
                  </a:lnTo>
                  <a:lnTo>
                    <a:pt x="3423031" y="1378839"/>
                  </a:lnTo>
                  <a:lnTo>
                    <a:pt x="3422853" y="1379093"/>
                  </a:lnTo>
                  <a:lnTo>
                    <a:pt x="3392932" y="1423035"/>
                  </a:lnTo>
                  <a:lnTo>
                    <a:pt x="3393186" y="1422781"/>
                  </a:lnTo>
                  <a:lnTo>
                    <a:pt x="3377311" y="1444752"/>
                  </a:lnTo>
                  <a:lnTo>
                    <a:pt x="3377438" y="1444498"/>
                  </a:lnTo>
                  <a:lnTo>
                    <a:pt x="3377234" y="1444752"/>
                  </a:lnTo>
                  <a:lnTo>
                    <a:pt x="3360928" y="1466342"/>
                  </a:lnTo>
                  <a:lnTo>
                    <a:pt x="3361182" y="1466088"/>
                  </a:lnTo>
                  <a:lnTo>
                    <a:pt x="3343783" y="1487805"/>
                  </a:lnTo>
                  <a:lnTo>
                    <a:pt x="3344037" y="1487424"/>
                  </a:lnTo>
                  <a:lnTo>
                    <a:pt x="3343706" y="1487805"/>
                  </a:lnTo>
                  <a:lnTo>
                    <a:pt x="3325622" y="1509014"/>
                  </a:lnTo>
                  <a:lnTo>
                    <a:pt x="3325876" y="1508633"/>
                  </a:lnTo>
                  <a:lnTo>
                    <a:pt x="3325520" y="1509014"/>
                  </a:lnTo>
                  <a:lnTo>
                    <a:pt x="3306445" y="1529969"/>
                  </a:lnTo>
                  <a:lnTo>
                    <a:pt x="3306826" y="1529715"/>
                  </a:lnTo>
                  <a:lnTo>
                    <a:pt x="3286302" y="1550479"/>
                  </a:lnTo>
                  <a:lnTo>
                    <a:pt x="3264154" y="1571371"/>
                  </a:lnTo>
                  <a:lnTo>
                    <a:pt x="3264535" y="1570990"/>
                  </a:lnTo>
                  <a:lnTo>
                    <a:pt x="3264090" y="1571371"/>
                  </a:lnTo>
                  <a:lnTo>
                    <a:pt x="3240786" y="1591564"/>
                  </a:lnTo>
                  <a:lnTo>
                    <a:pt x="3241294" y="1591183"/>
                  </a:lnTo>
                  <a:lnTo>
                    <a:pt x="3215767" y="1611503"/>
                  </a:lnTo>
                  <a:lnTo>
                    <a:pt x="3216275" y="1611249"/>
                  </a:lnTo>
                  <a:lnTo>
                    <a:pt x="3188970" y="1631061"/>
                  </a:lnTo>
                  <a:lnTo>
                    <a:pt x="3160268" y="1650492"/>
                  </a:lnTo>
                  <a:lnTo>
                    <a:pt x="3160649" y="1650111"/>
                  </a:lnTo>
                  <a:lnTo>
                    <a:pt x="3129407" y="1669415"/>
                  </a:lnTo>
                  <a:lnTo>
                    <a:pt x="3129788" y="1669161"/>
                  </a:lnTo>
                  <a:lnTo>
                    <a:pt x="3129330" y="1669415"/>
                  </a:lnTo>
                  <a:lnTo>
                    <a:pt x="3113024" y="1678559"/>
                  </a:lnTo>
                  <a:lnTo>
                    <a:pt x="3095625" y="1687703"/>
                  </a:lnTo>
                  <a:lnTo>
                    <a:pt x="3096006" y="1687576"/>
                  </a:lnTo>
                  <a:lnTo>
                    <a:pt x="3077337" y="1696720"/>
                  </a:lnTo>
                  <a:lnTo>
                    <a:pt x="3077464" y="1696593"/>
                  </a:lnTo>
                  <a:lnTo>
                    <a:pt x="3058033" y="1705610"/>
                  </a:lnTo>
                  <a:lnTo>
                    <a:pt x="3058414" y="1705483"/>
                  </a:lnTo>
                  <a:lnTo>
                    <a:pt x="3037967" y="1714373"/>
                  </a:lnTo>
                  <a:lnTo>
                    <a:pt x="3038094" y="1714373"/>
                  </a:lnTo>
                  <a:lnTo>
                    <a:pt x="3017012" y="1723136"/>
                  </a:lnTo>
                  <a:lnTo>
                    <a:pt x="3017266" y="1723136"/>
                  </a:lnTo>
                  <a:lnTo>
                    <a:pt x="2995549" y="1731772"/>
                  </a:lnTo>
                  <a:lnTo>
                    <a:pt x="2995676" y="1731645"/>
                  </a:lnTo>
                  <a:lnTo>
                    <a:pt x="2973324" y="1740281"/>
                  </a:lnTo>
                  <a:lnTo>
                    <a:pt x="2973578" y="1740154"/>
                  </a:lnTo>
                  <a:lnTo>
                    <a:pt x="2973222" y="1740281"/>
                  </a:lnTo>
                  <a:lnTo>
                    <a:pt x="2927223" y="1757172"/>
                  </a:lnTo>
                  <a:lnTo>
                    <a:pt x="2927477" y="1757045"/>
                  </a:lnTo>
                  <a:lnTo>
                    <a:pt x="2927108" y="1757172"/>
                  </a:lnTo>
                  <a:lnTo>
                    <a:pt x="2879598" y="1773682"/>
                  </a:lnTo>
                  <a:lnTo>
                    <a:pt x="2879598" y="1773555"/>
                  </a:lnTo>
                  <a:lnTo>
                    <a:pt x="2830576" y="1790065"/>
                  </a:lnTo>
                  <a:lnTo>
                    <a:pt x="2830703" y="1790065"/>
                  </a:lnTo>
                  <a:lnTo>
                    <a:pt x="2632837" y="1854835"/>
                  </a:lnTo>
                  <a:lnTo>
                    <a:pt x="2585466" y="1871345"/>
                  </a:lnTo>
                  <a:lnTo>
                    <a:pt x="2539873" y="1887855"/>
                  </a:lnTo>
                  <a:lnTo>
                    <a:pt x="2496820" y="1904746"/>
                  </a:lnTo>
                  <a:lnTo>
                    <a:pt x="2456561" y="1922145"/>
                  </a:lnTo>
                  <a:lnTo>
                    <a:pt x="2419477" y="1939925"/>
                  </a:lnTo>
                  <a:lnTo>
                    <a:pt x="2385695" y="1957832"/>
                  </a:lnTo>
                  <a:lnTo>
                    <a:pt x="2322957" y="1994154"/>
                  </a:lnTo>
                  <a:lnTo>
                    <a:pt x="2266315" y="2030984"/>
                  </a:lnTo>
                  <a:lnTo>
                    <a:pt x="2214880" y="2068322"/>
                  </a:lnTo>
                  <a:lnTo>
                    <a:pt x="2167636" y="2105914"/>
                  </a:lnTo>
                  <a:lnTo>
                    <a:pt x="2123821" y="2143633"/>
                  </a:lnTo>
                  <a:lnTo>
                    <a:pt x="2078062" y="2185886"/>
                  </a:lnTo>
                  <a:lnTo>
                    <a:pt x="2060448" y="2167382"/>
                  </a:lnTo>
                  <a:lnTo>
                    <a:pt x="2031492" y="2247519"/>
                  </a:lnTo>
                  <a:lnTo>
                    <a:pt x="2113026" y="2222627"/>
                  </a:lnTo>
                  <a:lnTo>
                    <a:pt x="2095588" y="2204301"/>
                  </a:lnTo>
                  <a:lnTo>
                    <a:pt x="2115172" y="2185886"/>
                  </a:lnTo>
                  <a:lnTo>
                    <a:pt x="2119998" y="2181352"/>
                  </a:lnTo>
                  <a:lnTo>
                    <a:pt x="2120138" y="2181225"/>
                  </a:lnTo>
                  <a:lnTo>
                    <a:pt x="2119884" y="2181352"/>
                  </a:lnTo>
                  <a:lnTo>
                    <a:pt x="2140686" y="2162683"/>
                  </a:lnTo>
                  <a:lnTo>
                    <a:pt x="2140839" y="2162556"/>
                  </a:lnTo>
                  <a:lnTo>
                    <a:pt x="2140585" y="2162683"/>
                  </a:lnTo>
                  <a:lnTo>
                    <a:pt x="2162048" y="2143887"/>
                  </a:lnTo>
                  <a:lnTo>
                    <a:pt x="2161921" y="2144014"/>
                  </a:lnTo>
                  <a:lnTo>
                    <a:pt x="2162060" y="2143887"/>
                  </a:lnTo>
                  <a:lnTo>
                    <a:pt x="2184019" y="2125345"/>
                  </a:lnTo>
                  <a:lnTo>
                    <a:pt x="2183765" y="2125599"/>
                  </a:lnTo>
                  <a:lnTo>
                    <a:pt x="2184069" y="2125345"/>
                  </a:lnTo>
                  <a:lnTo>
                    <a:pt x="2206587" y="2107057"/>
                  </a:lnTo>
                  <a:lnTo>
                    <a:pt x="2206752" y="2106930"/>
                  </a:lnTo>
                  <a:lnTo>
                    <a:pt x="2206498" y="2107057"/>
                  </a:lnTo>
                  <a:lnTo>
                    <a:pt x="2230209" y="2088642"/>
                  </a:lnTo>
                  <a:lnTo>
                    <a:pt x="2230374" y="2088515"/>
                  </a:lnTo>
                  <a:lnTo>
                    <a:pt x="2230120" y="2088642"/>
                  </a:lnTo>
                  <a:lnTo>
                    <a:pt x="2254961" y="2070227"/>
                  </a:lnTo>
                  <a:lnTo>
                    <a:pt x="2255139" y="2070100"/>
                  </a:lnTo>
                  <a:lnTo>
                    <a:pt x="2254885" y="2070227"/>
                  </a:lnTo>
                  <a:lnTo>
                    <a:pt x="2280793" y="2051812"/>
                  </a:lnTo>
                  <a:lnTo>
                    <a:pt x="2280539" y="2052066"/>
                  </a:lnTo>
                  <a:lnTo>
                    <a:pt x="2280920" y="2051812"/>
                  </a:lnTo>
                  <a:lnTo>
                    <a:pt x="2307780" y="2033905"/>
                  </a:lnTo>
                  <a:lnTo>
                    <a:pt x="2307971" y="2033778"/>
                  </a:lnTo>
                  <a:lnTo>
                    <a:pt x="2307590" y="2033905"/>
                  </a:lnTo>
                  <a:lnTo>
                    <a:pt x="2336215" y="2015871"/>
                  </a:lnTo>
                  <a:lnTo>
                    <a:pt x="2336419" y="2015744"/>
                  </a:lnTo>
                  <a:lnTo>
                    <a:pt x="2336165" y="2015871"/>
                  </a:lnTo>
                  <a:lnTo>
                    <a:pt x="2366175" y="1997964"/>
                  </a:lnTo>
                  <a:lnTo>
                    <a:pt x="2366391" y="1997837"/>
                  </a:lnTo>
                  <a:lnTo>
                    <a:pt x="2366137" y="1997964"/>
                  </a:lnTo>
                  <a:lnTo>
                    <a:pt x="2397785" y="1980184"/>
                  </a:lnTo>
                  <a:lnTo>
                    <a:pt x="2398014" y="1980057"/>
                  </a:lnTo>
                  <a:lnTo>
                    <a:pt x="2397633" y="1980184"/>
                  </a:lnTo>
                  <a:lnTo>
                    <a:pt x="2431046" y="1962531"/>
                  </a:lnTo>
                  <a:lnTo>
                    <a:pt x="2448687" y="1953641"/>
                  </a:lnTo>
                  <a:lnTo>
                    <a:pt x="2448433" y="1953895"/>
                  </a:lnTo>
                  <a:lnTo>
                    <a:pt x="2448966" y="1953641"/>
                  </a:lnTo>
                  <a:lnTo>
                    <a:pt x="2466848" y="1945259"/>
                  </a:lnTo>
                  <a:lnTo>
                    <a:pt x="2467127" y="1945132"/>
                  </a:lnTo>
                  <a:lnTo>
                    <a:pt x="2486406" y="1936750"/>
                  </a:lnTo>
                  <a:lnTo>
                    <a:pt x="2486152" y="1936750"/>
                  </a:lnTo>
                  <a:lnTo>
                    <a:pt x="2506599" y="1928241"/>
                  </a:lnTo>
                  <a:lnTo>
                    <a:pt x="2506345" y="1928368"/>
                  </a:lnTo>
                  <a:lnTo>
                    <a:pt x="2506662" y="1928241"/>
                  </a:lnTo>
                  <a:lnTo>
                    <a:pt x="2527427" y="1919986"/>
                  </a:lnTo>
                  <a:lnTo>
                    <a:pt x="2527300" y="1919986"/>
                  </a:lnTo>
                  <a:lnTo>
                    <a:pt x="2549017" y="1911604"/>
                  </a:lnTo>
                  <a:lnTo>
                    <a:pt x="2548763" y="1911731"/>
                  </a:lnTo>
                  <a:lnTo>
                    <a:pt x="2549093" y="1911604"/>
                  </a:lnTo>
                  <a:lnTo>
                    <a:pt x="2571242" y="1903349"/>
                  </a:lnTo>
                  <a:lnTo>
                    <a:pt x="2571115" y="1903476"/>
                  </a:lnTo>
                  <a:lnTo>
                    <a:pt x="2571458" y="1903349"/>
                  </a:lnTo>
                  <a:lnTo>
                    <a:pt x="2593975" y="1895221"/>
                  </a:lnTo>
                  <a:lnTo>
                    <a:pt x="2593848" y="1895221"/>
                  </a:lnTo>
                  <a:lnTo>
                    <a:pt x="2641092" y="1878838"/>
                  </a:lnTo>
                  <a:lnTo>
                    <a:pt x="2640965" y="1878965"/>
                  </a:lnTo>
                  <a:lnTo>
                    <a:pt x="2641333" y="1878838"/>
                  </a:lnTo>
                  <a:lnTo>
                    <a:pt x="2689479" y="1862709"/>
                  </a:lnTo>
                  <a:lnTo>
                    <a:pt x="2689479" y="1862836"/>
                  </a:lnTo>
                  <a:lnTo>
                    <a:pt x="2689860" y="1862709"/>
                  </a:lnTo>
                  <a:lnTo>
                    <a:pt x="2887853" y="1797685"/>
                  </a:lnTo>
                  <a:lnTo>
                    <a:pt x="2935859" y="1781048"/>
                  </a:lnTo>
                  <a:lnTo>
                    <a:pt x="2955975" y="1773682"/>
                  </a:lnTo>
                  <a:lnTo>
                    <a:pt x="2982341" y="1764030"/>
                  </a:lnTo>
                  <a:lnTo>
                    <a:pt x="3004947" y="1755394"/>
                  </a:lnTo>
                  <a:lnTo>
                    <a:pt x="3026791" y="1746631"/>
                  </a:lnTo>
                  <a:lnTo>
                    <a:pt x="3048000" y="1737741"/>
                  </a:lnTo>
                  <a:lnTo>
                    <a:pt x="3061703" y="1731772"/>
                  </a:lnTo>
                  <a:lnTo>
                    <a:pt x="3068701" y="1728724"/>
                  </a:lnTo>
                  <a:lnTo>
                    <a:pt x="3088386" y="1719580"/>
                  </a:lnTo>
                  <a:lnTo>
                    <a:pt x="3107309" y="1710309"/>
                  </a:lnTo>
                  <a:lnTo>
                    <a:pt x="3116440" y="1705483"/>
                  </a:lnTo>
                  <a:lnTo>
                    <a:pt x="3125343" y="1700784"/>
                  </a:lnTo>
                  <a:lnTo>
                    <a:pt x="3132556" y="1696720"/>
                  </a:lnTo>
                  <a:lnTo>
                    <a:pt x="3142488" y="1691132"/>
                  </a:lnTo>
                  <a:lnTo>
                    <a:pt x="3148292" y="1687576"/>
                  </a:lnTo>
                  <a:lnTo>
                    <a:pt x="3163227" y="1678432"/>
                  </a:lnTo>
                  <a:lnTo>
                    <a:pt x="3174238" y="1671701"/>
                  </a:lnTo>
                  <a:lnTo>
                    <a:pt x="3203829" y="1651762"/>
                  </a:lnTo>
                  <a:lnTo>
                    <a:pt x="3205556" y="1650492"/>
                  </a:lnTo>
                  <a:lnTo>
                    <a:pt x="3231388" y="1631569"/>
                  </a:lnTo>
                  <a:lnTo>
                    <a:pt x="3232340" y="1630807"/>
                  </a:lnTo>
                  <a:lnTo>
                    <a:pt x="3256813" y="1611249"/>
                  </a:lnTo>
                  <a:lnTo>
                    <a:pt x="3257296" y="1610868"/>
                  </a:lnTo>
                  <a:lnTo>
                    <a:pt x="3280092" y="1591183"/>
                  </a:lnTo>
                  <a:lnTo>
                    <a:pt x="3281426" y="1590040"/>
                  </a:lnTo>
                  <a:lnTo>
                    <a:pt x="3303905" y="1568831"/>
                  </a:lnTo>
                  <a:lnTo>
                    <a:pt x="3325114" y="1547241"/>
                  </a:lnTo>
                  <a:lnTo>
                    <a:pt x="3341090" y="1529715"/>
                  </a:lnTo>
                  <a:lnTo>
                    <a:pt x="3344799" y="1525651"/>
                  </a:lnTo>
                  <a:lnTo>
                    <a:pt x="3363468" y="1503807"/>
                  </a:lnTo>
                  <a:lnTo>
                    <a:pt x="3381121" y="1481836"/>
                  </a:lnTo>
                  <a:lnTo>
                    <a:pt x="3392970" y="1466088"/>
                  </a:lnTo>
                  <a:lnTo>
                    <a:pt x="3397758" y="1459738"/>
                  </a:lnTo>
                  <a:lnTo>
                    <a:pt x="3413887" y="1437513"/>
                  </a:lnTo>
                  <a:lnTo>
                    <a:pt x="3423894" y="1422781"/>
                  </a:lnTo>
                  <a:lnTo>
                    <a:pt x="3444113" y="1393063"/>
                  </a:lnTo>
                  <a:lnTo>
                    <a:pt x="3473196" y="1348486"/>
                  </a:lnTo>
                  <a:close/>
                </a:path>
              </a:pathLst>
            </a:custGeom>
            <a:solidFill>
              <a:srgbClr val="1FE2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990717" y="4124832"/>
              <a:ext cx="4457319" cy="215546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84815" y="1526987"/>
            <a:ext cx="4838065" cy="2707005"/>
            <a:chOff x="784815" y="1526987"/>
            <a:chExt cx="4838065" cy="270700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84815" y="1526987"/>
              <a:ext cx="4374731" cy="221220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96290" y="1538478"/>
              <a:ext cx="4305299" cy="2142743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605783" y="2739390"/>
              <a:ext cx="2002536" cy="1481328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630930" y="2764536"/>
              <a:ext cx="1905761" cy="1384553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19911" y="2772918"/>
              <a:ext cx="1260322" cy="275971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854075" y="2806712"/>
              <a:ext cx="1163320" cy="179070"/>
            </a:xfrm>
            <a:custGeom>
              <a:avLst/>
              <a:gdLst/>
              <a:ahLst/>
              <a:cxnLst/>
              <a:rect l="l" t="t" r="r" b="b"/>
              <a:pathLst>
                <a:path w="1163320" h="179069">
                  <a:moveTo>
                    <a:pt x="1163066" y="25768"/>
                  </a:moveTo>
                  <a:lnTo>
                    <a:pt x="1137666" y="25768"/>
                  </a:lnTo>
                  <a:lnTo>
                    <a:pt x="1137666" y="153530"/>
                  </a:lnTo>
                  <a:lnTo>
                    <a:pt x="1163066" y="153530"/>
                  </a:lnTo>
                  <a:lnTo>
                    <a:pt x="1163066" y="25768"/>
                  </a:lnTo>
                  <a:close/>
                </a:path>
                <a:path w="1163320" h="179069">
                  <a:moveTo>
                    <a:pt x="1163066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0" y="153670"/>
                  </a:lnTo>
                  <a:lnTo>
                    <a:pt x="0" y="179070"/>
                  </a:lnTo>
                  <a:lnTo>
                    <a:pt x="1163066" y="179070"/>
                  </a:lnTo>
                  <a:lnTo>
                    <a:pt x="1163066" y="153670"/>
                  </a:lnTo>
                  <a:lnTo>
                    <a:pt x="25400" y="153670"/>
                  </a:lnTo>
                  <a:lnTo>
                    <a:pt x="25400" y="25400"/>
                  </a:lnTo>
                  <a:lnTo>
                    <a:pt x="1163066" y="25400"/>
                  </a:lnTo>
                  <a:lnTo>
                    <a:pt x="1163066" y="0"/>
                  </a:lnTo>
                  <a:close/>
                </a:path>
              </a:pathLst>
            </a:custGeom>
            <a:solidFill>
              <a:srgbClr val="1FE2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003298" y="2542412"/>
              <a:ext cx="845185" cy="351155"/>
            </a:xfrm>
            <a:custGeom>
              <a:avLst/>
              <a:gdLst/>
              <a:ahLst/>
              <a:cxnLst/>
              <a:rect l="l" t="t" r="r" b="b"/>
              <a:pathLst>
                <a:path w="845185" h="351155">
                  <a:moveTo>
                    <a:pt x="150495" y="311912"/>
                  </a:moveTo>
                  <a:lnTo>
                    <a:pt x="75565" y="319024"/>
                  </a:lnTo>
                  <a:lnTo>
                    <a:pt x="75692" y="319024"/>
                  </a:lnTo>
                  <a:lnTo>
                    <a:pt x="0" y="325628"/>
                  </a:lnTo>
                  <a:lnTo>
                    <a:pt x="2286" y="351028"/>
                  </a:lnTo>
                  <a:lnTo>
                    <a:pt x="153035" y="337185"/>
                  </a:lnTo>
                  <a:lnTo>
                    <a:pt x="226695" y="329184"/>
                  </a:lnTo>
                  <a:lnTo>
                    <a:pt x="298450" y="319786"/>
                  </a:lnTo>
                  <a:lnTo>
                    <a:pt x="333375" y="314325"/>
                  </a:lnTo>
                  <a:lnTo>
                    <a:pt x="346693" y="312039"/>
                  </a:lnTo>
                  <a:lnTo>
                    <a:pt x="150368" y="312039"/>
                  </a:lnTo>
                  <a:lnTo>
                    <a:pt x="150495" y="311912"/>
                  </a:lnTo>
                  <a:close/>
                </a:path>
                <a:path w="845185" h="351155">
                  <a:moveTo>
                    <a:pt x="457708" y="262509"/>
                  </a:moveTo>
                  <a:lnTo>
                    <a:pt x="426847" y="270129"/>
                  </a:lnTo>
                  <a:lnTo>
                    <a:pt x="427228" y="270129"/>
                  </a:lnTo>
                  <a:lnTo>
                    <a:pt x="395351" y="277114"/>
                  </a:lnTo>
                  <a:lnTo>
                    <a:pt x="395605" y="277114"/>
                  </a:lnTo>
                  <a:lnTo>
                    <a:pt x="362712" y="283464"/>
                  </a:lnTo>
                  <a:lnTo>
                    <a:pt x="362966" y="283464"/>
                  </a:lnTo>
                  <a:lnTo>
                    <a:pt x="329057" y="289306"/>
                  </a:lnTo>
                  <a:lnTo>
                    <a:pt x="329311" y="289306"/>
                  </a:lnTo>
                  <a:lnTo>
                    <a:pt x="294640" y="294640"/>
                  </a:lnTo>
                  <a:lnTo>
                    <a:pt x="294894" y="294640"/>
                  </a:lnTo>
                  <a:lnTo>
                    <a:pt x="259588" y="299466"/>
                  </a:lnTo>
                  <a:lnTo>
                    <a:pt x="259715" y="299466"/>
                  </a:lnTo>
                  <a:lnTo>
                    <a:pt x="223647" y="303911"/>
                  </a:lnTo>
                  <a:lnTo>
                    <a:pt x="223901" y="303911"/>
                  </a:lnTo>
                  <a:lnTo>
                    <a:pt x="150368" y="312039"/>
                  </a:lnTo>
                  <a:lnTo>
                    <a:pt x="346693" y="312039"/>
                  </a:lnTo>
                  <a:lnTo>
                    <a:pt x="367411" y="308483"/>
                  </a:lnTo>
                  <a:lnTo>
                    <a:pt x="432816" y="294894"/>
                  </a:lnTo>
                  <a:lnTo>
                    <a:pt x="494157" y="278511"/>
                  </a:lnTo>
                  <a:lnTo>
                    <a:pt x="540124" y="262636"/>
                  </a:lnTo>
                  <a:lnTo>
                    <a:pt x="457327" y="262636"/>
                  </a:lnTo>
                  <a:lnTo>
                    <a:pt x="457708" y="262509"/>
                  </a:lnTo>
                  <a:close/>
                </a:path>
                <a:path w="845185" h="351155">
                  <a:moveTo>
                    <a:pt x="514985" y="244856"/>
                  </a:moveTo>
                  <a:lnTo>
                    <a:pt x="486537" y="254254"/>
                  </a:lnTo>
                  <a:lnTo>
                    <a:pt x="457327" y="262636"/>
                  </a:lnTo>
                  <a:lnTo>
                    <a:pt x="540124" y="262636"/>
                  </a:lnTo>
                  <a:lnTo>
                    <a:pt x="550672" y="258699"/>
                  </a:lnTo>
                  <a:lnTo>
                    <a:pt x="576834" y="247396"/>
                  </a:lnTo>
                  <a:lnTo>
                    <a:pt x="581550" y="245110"/>
                  </a:lnTo>
                  <a:lnTo>
                    <a:pt x="514477" y="245110"/>
                  </a:lnTo>
                  <a:lnTo>
                    <a:pt x="514985" y="244856"/>
                  </a:lnTo>
                  <a:close/>
                </a:path>
                <a:path w="845185" h="351155">
                  <a:moveTo>
                    <a:pt x="486918" y="254127"/>
                  </a:moveTo>
                  <a:lnTo>
                    <a:pt x="486476" y="254254"/>
                  </a:lnTo>
                  <a:lnTo>
                    <a:pt x="486918" y="254127"/>
                  </a:lnTo>
                  <a:close/>
                </a:path>
                <a:path w="845185" h="351155">
                  <a:moveTo>
                    <a:pt x="659978" y="200279"/>
                  </a:moveTo>
                  <a:lnTo>
                    <a:pt x="612775" y="200279"/>
                  </a:lnTo>
                  <a:lnTo>
                    <a:pt x="589902" y="212788"/>
                  </a:lnTo>
                  <a:lnTo>
                    <a:pt x="566039" y="224409"/>
                  </a:lnTo>
                  <a:lnTo>
                    <a:pt x="541185" y="235077"/>
                  </a:lnTo>
                  <a:lnTo>
                    <a:pt x="514477" y="245110"/>
                  </a:lnTo>
                  <a:lnTo>
                    <a:pt x="581550" y="245110"/>
                  </a:lnTo>
                  <a:lnTo>
                    <a:pt x="601726" y="235331"/>
                  </a:lnTo>
                  <a:lnTo>
                    <a:pt x="625348" y="222377"/>
                  </a:lnTo>
                  <a:lnTo>
                    <a:pt x="647700" y="208661"/>
                  </a:lnTo>
                  <a:lnTo>
                    <a:pt x="659978" y="200279"/>
                  </a:lnTo>
                  <a:close/>
                </a:path>
                <a:path w="845185" h="351155">
                  <a:moveTo>
                    <a:pt x="566547" y="224155"/>
                  </a:moveTo>
                  <a:lnTo>
                    <a:pt x="565957" y="224409"/>
                  </a:lnTo>
                  <a:lnTo>
                    <a:pt x="566547" y="224155"/>
                  </a:lnTo>
                  <a:close/>
                </a:path>
                <a:path w="845185" h="351155">
                  <a:moveTo>
                    <a:pt x="696302" y="173355"/>
                  </a:moveTo>
                  <a:lnTo>
                    <a:pt x="654431" y="173355"/>
                  </a:lnTo>
                  <a:lnTo>
                    <a:pt x="633730" y="187452"/>
                  </a:lnTo>
                  <a:lnTo>
                    <a:pt x="612267" y="200533"/>
                  </a:lnTo>
                  <a:lnTo>
                    <a:pt x="612775" y="200279"/>
                  </a:lnTo>
                  <a:lnTo>
                    <a:pt x="659978" y="200279"/>
                  </a:lnTo>
                  <a:lnTo>
                    <a:pt x="668909" y="194183"/>
                  </a:lnTo>
                  <a:lnTo>
                    <a:pt x="689229" y="179070"/>
                  </a:lnTo>
                  <a:lnTo>
                    <a:pt x="696302" y="173355"/>
                  </a:lnTo>
                  <a:close/>
                </a:path>
                <a:path w="845185" h="351155">
                  <a:moveTo>
                    <a:pt x="634238" y="187071"/>
                  </a:moveTo>
                  <a:lnTo>
                    <a:pt x="633616" y="187452"/>
                  </a:lnTo>
                  <a:lnTo>
                    <a:pt x="634238" y="187071"/>
                  </a:lnTo>
                  <a:close/>
                </a:path>
                <a:path w="845185" h="351155">
                  <a:moveTo>
                    <a:pt x="713808" y="158877"/>
                  </a:moveTo>
                  <a:lnTo>
                    <a:pt x="673862" y="158877"/>
                  </a:lnTo>
                  <a:lnTo>
                    <a:pt x="654050" y="173609"/>
                  </a:lnTo>
                  <a:lnTo>
                    <a:pt x="654431" y="173355"/>
                  </a:lnTo>
                  <a:lnTo>
                    <a:pt x="696302" y="173355"/>
                  </a:lnTo>
                  <a:lnTo>
                    <a:pt x="708406" y="163576"/>
                  </a:lnTo>
                  <a:lnTo>
                    <a:pt x="713808" y="158877"/>
                  </a:lnTo>
                  <a:close/>
                </a:path>
                <a:path w="845185" h="351155">
                  <a:moveTo>
                    <a:pt x="727075" y="112395"/>
                  </a:moveTo>
                  <a:lnTo>
                    <a:pt x="709676" y="128778"/>
                  </a:lnTo>
                  <a:lnTo>
                    <a:pt x="691896" y="144272"/>
                  </a:lnTo>
                  <a:lnTo>
                    <a:pt x="673481" y="159131"/>
                  </a:lnTo>
                  <a:lnTo>
                    <a:pt x="673862" y="158877"/>
                  </a:lnTo>
                  <a:lnTo>
                    <a:pt x="713808" y="158877"/>
                  </a:lnTo>
                  <a:lnTo>
                    <a:pt x="726948" y="147447"/>
                  </a:lnTo>
                  <a:lnTo>
                    <a:pt x="744601" y="130810"/>
                  </a:lnTo>
                  <a:lnTo>
                    <a:pt x="761619" y="113919"/>
                  </a:lnTo>
                  <a:lnTo>
                    <a:pt x="762686" y="112776"/>
                  </a:lnTo>
                  <a:lnTo>
                    <a:pt x="726821" y="112776"/>
                  </a:lnTo>
                  <a:lnTo>
                    <a:pt x="727075" y="112395"/>
                  </a:lnTo>
                  <a:close/>
                </a:path>
                <a:path w="845185" h="351155">
                  <a:moveTo>
                    <a:pt x="692277" y="143891"/>
                  </a:moveTo>
                  <a:lnTo>
                    <a:pt x="691807" y="144272"/>
                  </a:lnTo>
                  <a:lnTo>
                    <a:pt x="692277" y="143891"/>
                  </a:lnTo>
                  <a:close/>
                </a:path>
                <a:path w="845185" h="351155">
                  <a:moveTo>
                    <a:pt x="710057" y="128397"/>
                  </a:moveTo>
                  <a:lnTo>
                    <a:pt x="709621" y="128778"/>
                  </a:lnTo>
                  <a:lnTo>
                    <a:pt x="710057" y="128397"/>
                  </a:lnTo>
                  <a:close/>
                </a:path>
                <a:path w="845185" h="351155">
                  <a:moveTo>
                    <a:pt x="829501" y="62230"/>
                  </a:moveTo>
                  <a:lnTo>
                    <a:pt x="775081" y="62230"/>
                  </a:lnTo>
                  <a:lnTo>
                    <a:pt x="743204" y="96393"/>
                  </a:lnTo>
                  <a:lnTo>
                    <a:pt x="726821" y="112776"/>
                  </a:lnTo>
                  <a:lnTo>
                    <a:pt x="762686" y="112776"/>
                  </a:lnTo>
                  <a:lnTo>
                    <a:pt x="793877" y="79375"/>
                  </a:lnTo>
                  <a:lnTo>
                    <a:pt x="805027" y="66319"/>
                  </a:lnTo>
                  <a:lnTo>
                    <a:pt x="828504" y="66319"/>
                  </a:lnTo>
                  <a:lnTo>
                    <a:pt x="829501" y="62230"/>
                  </a:lnTo>
                  <a:close/>
                </a:path>
                <a:path w="845185" h="351155">
                  <a:moveTo>
                    <a:pt x="828504" y="66319"/>
                  </a:moveTo>
                  <a:lnTo>
                    <a:pt x="805027" y="66319"/>
                  </a:lnTo>
                  <a:lnTo>
                    <a:pt x="824484" y="82804"/>
                  </a:lnTo>
                  <a:lnTo>
                    <a:pt x="828504" y="66319"/>
                  </a:lnTo>
                  <a:close/>
                </a:path>
                <a:path w="845185" h="351155">
                  <a:moveTo>
                    <a:pt x="844677" y="0"/>
                  </a:moveTo>
                  <a:lnTo>
                    <a:pt x="766318" y="33528"/>
                  </a:lnTo>
                  <a:lnTo>
                    <a:pt x="785622" y="49885"/>
                  </a:lnTo>
                  <a:lnTo>
                    <a:pt x="774700" y="62611"/>
                  </a:lnTo>
                  <a:lnTo>
                    <a:pt x="775081" y="62230"/>
                  </a:lnTo>
                  <a:lnTo>
                    <a:pt x="829501" y="62230"/>
                  </a:lnTo>
                  <a:lnTo>
                    <a:pt x="844677" y="0"/>
                  </a:lnTo>
                  <a:close/>
                </a:path>
              </a:pathLst>
            </a:custGeom>
            <a:solidFill>
              <a:srgbClr val="1FE2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585971" y="2728722"/>
              <a:ext cx="2036826" cy="1504949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3620135" y="2762262"/>
              <a:ext cx="1939925" cy="1408430"/>
            </a:xfrm>
            <a:custGeom>
              <a:avLst/>
              <a:gdLst/>
              <a:ahLst/>
              <a:cxnLst/>
              <a:rect l="l" t="t" r="r" b="b"/>
              <a:pathLst>
                <a:path w="1939925" h="1408429">
                  <a:moveTo>
                    <a:pt x="1939544" y="26022"/>
                  </a:moveTo>
                  <a:lnTo>
                    <a:pt x="1914144" y="26022"/>
                  </a:lnTo>
                  <a:lnTo>
                    <a:pt x="1914144" y="1382890"/>
                  </a:lnTo>
                  <a:lnTo>
                    <a:pt x="1939544" y="1382890"/>
                  </a:lnTo>
                  <a:lnTo>
                    <a:pt x="1939544" y="26022"/>
                  </a:lnTo>
                  <a:close/>
                </a:path>
                <a:path w="1939925" h="1408429">
                  <a:moveTo>
                    <a:pt x="1939544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0" y="1383030"/>
                  </a:lnTo>
                  <a:lnTo>
                    <a:pt x="0" y="1408430"/>
                  </a:lnTo>
                  <a:lnTo>
                    <a:pt x="1939544" y="1408430"/>
                  </a:lnTo>
                  <a:lnTo>
                    <a:pt x="1939544" y="1383030"/>
                  </a:lnTo>
                  <a:lnTo>
                    <a:pt x="25400" y="1383030"/>
                  </a:lnTo>
                  <a:lnTo>
                    <a:pt x="25400" y="25400"/>
                  </a:lnTo>
                  <a:lnTo>
                    <a:pt x="1939544" y="25400"/>
                  </a:lnTo>
                  <a:lnTo>
                    <a:pt x="1939544" y="0"/>
                  </a:lnTo>
                  <a:close/>
                </a:path>
              </a:pathLst>
            </a:custGeom>
            <a:solidFill>
              <a:srgbClr val="1FE2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265934" y="2530729"/>
              <a:ext cx="445363" cy="445388"/>
            </a:xfrm>
            <a:prstGeom prst="rect">
              <a:avLst/>
            </a:prstGeom>
          </p:spPr>
        </p:pic>
      </p:grp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934460">
              <a:lnSpc>
                <a:spcPct val="100000"/>
              </a:lnSpc>
              <a:spcBef>
                <a:spcPts val="95"/>
              </a:spcBef>
            </a:pPr>
            <a:r>
              <a:rPr b="1" spc="-400" dirty="0">
                <a:latin typeface="DejaVu Sans"/>
                <a:cs typeface="DejaVu Sans"/>
              </a:rPr>
              <a:t>Unions</a:t>
            </a:r>
            <a:r>
              <a:rPr spc="-170" dirty="0"/>
              <a:t> </a:t>
            </a:r>
            <a:r>
              <a:rPr spc="-254" dirty="0"/>
              <a:t>&amp;</a:t>
            </a:r>
            <a:r>
              <a:rPr spc="-180" dirty="0"/>
              <a:t> </a:t>
            </a:r>
            <a:r>
              <a:rPr b="1" spc="-380" dirty="0">
                <a:latin typeface="DejaVu Sans"/>
                <a:cs typeface="DejaVu Sans"/>
              </a:rPr>
              <a:t>Joins</a:t>
            </a:r>
          </a:p>
        </p:txBody>
      </p:sp>
      <p:pic>
        <p:nvPicPr>
          <p:cNvPr id="14" name="object 14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215646" y="830579"/>
            <a:ext cx="11760708" cy="45720"/>
          </a:xfrm>
          <a:prstGeom prst="rect">
            <a:avLst/>
          </a:prstGeom>
        </p:spPr>
      </p:pic>
      <p:grpSp>
        <p:nvGrpSpPr>
          <p:cNvPr id="15" name="object 15"/>
          <p:cNvGrpSpPr/>
          <p:nvPr/>
        </p:nvGrpSpPr>
        <p:grpSpPr>
          <a:xfrm>
            <a:off x="6257544" y="1526987"/>
            <a:ext cx="5120640" cy="2696210"/>
            <a:chOff x="6257544" y="1526987"/>
            <a:chExt cx="5120640" cy="2696210"/>
          </a:xfrm>
        </p:grpSpPr>
        <p:pic>
          <p:nvPicPr>
            <p:cNvPr id="16" name="object 1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282675" y="1526987"/>
              <a:ext cx="4315996" cy="2212206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294120" y="1538478"/>
              <a:ext cx="4246625" cy="2142743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461248" y="2739390"/>
              <a:ext cx="2916936" cy="1481328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486394" y="2764536"/>
              <a:ext cx="2820161" cy="1384553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257544" y="2977883"/>
              <a:ext cx="972273" cy="280428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6291707" y="3012452"/>
              <a:ext cx="875030" cy="182880"/>
            </a:xfrm>
            <a:custGeom>
              <a:avLst/>
              <a:gdLst/>
              <a:ahLst/>
              <a:cxnLst/>
              <a:rect l="l" t="t" r="r" b="b"/>
              <a:pathLst>
                <a:path w="875029" h="182880">
                  <a:moveTo>
                    <a:pt x="875030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0" y="157480"/>
                  </a:lnTo>
                  <a:lnTo>
                    <a:pt x="0" y="182880"/>
                  </a:lnTo>
                  <a:lnTo>
                    <a:pt x="875030" y="182880"/>
                  </a:lnTo>
                  <a:lnTo>
                    <a:pt x="875030" y="157480"/>
                  </a:lnTo>
                  <a:lnTo>
                    <a:pt x="25400" y="157480"/>
                  </a:lnTo>
                  <a:lnTo>
                    <a:pt x="25400" y="25400"/>
                  </a:lnTo>
                  <a:lnTo>
                    <a:pt x="849630" y="25400"/>
                  </a:lnTo>
                  <a:lnTo>
                    <a:pt x="849630" y="157340"/>
                  </a:lnTo>
                  <a:lnTo>
                    <a:pt x="875030" y="157340"/>
                  </a:lnTo>
                  <a:lnTo>
                    <a:pt x="875030" y="25400"/>
                  </a:lnTo>
                  <a:lnTo>
                    <a:pt x="875030" y="25006"/>
                  </a:lnTo>
                  <a:lnTo>
                    <a:pt x="875030" y="0"/>
                  </a:lnTo>
                  <a:close/>
                </a:path>
              </a:pathLst>
            </a:custGeom>
            <a:solidFill>
              <a:srgbClr val="1FE2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7050405" y="2277236"/>
              <a:ext cx="2218055" cy="744220"/>
            </a:xfrm>
            <a:custGeom>
              <a:avLst/>
              <a:gdLst/>
              <a:ahLst/>
              <a:cxnLst/>
              <a:rect l="l" t="t" r="r" b="b"/>
              <a:pathLst>
                <a:path w="2218054" h="744219">
                  <a:moveTo>
                    <a:pt x="1810385" y="166116"/>
                  </a:moveTo>
                  <a:lnTo>
                    <a:pt x="1769491" y="173101"/>
                  </a:lnTo>
                  <a:lnTo>
                    <a:pt x="1769618" y="173101"/>
                  </a:lnTo>
                  <a:lnTo>
                    <a:pt x="1703578" y="183642"/>
                  </a:lnTo>
                  <a:lnTo>
                    <a:pt x="1703705" y="183642"/>
                  </a:lnTo>
                  <a:lnTo>
                    <a:pt x="1607820" y="198120"/>
                  </a:lnTo>
                  <a:lnTo>
                    <a:pt x="1607947" y="198120"/>
                  </a:lnTo>
                  <a:lnTo>
                    <a:pt x="941324" y="293116"/>
                  </a:lnTo>
                  <a:lnTo>
                    <a:pt x="726567" y="327406"/>
                  </a:lnTo>
                  <a:lnTo>
                    <a:pt x="628650" y="344932"/>
                  </a:lnTo>
                  <a:lnTo>
                    <a:pt x="582676" y="353822"/>
                  </a:lnTo>
                  <a:lnTo>
                    <a:pt x="538988" y="362839"/>
                  </a:lnTo>
                  <a:lnTo>
                    <a:pt x="498094" y="371856"/>
                  </a:lnTo>
                  <a:lnTo>
                    <a:pt x="459867" y="381000"/>
                  </a:lnTo>
                  <a:lnTo>
                    <a:pt x="392557" y="399288"/>
                  </a:lnTo>
                  <a:lnTo>
                    <a:pt x="335407" y="417957"/>
                  </a:lnTo>
                  <a:lnTo>
                    <a:pt x="284480" y="437134"/>
                  </a:lnTo>
                  <a:lnTo>
                    <a:pt x="239268" y="456692"/>
                  </a:lnTo>
                  <a:lnTo>
                    <a:pt x="199644" y="476631"/>
                  </a:lnTo>
                  <a:lnTo>
                    <a:pt x="164973" y="496951"/>
                  </a:lnTo>
                  <a:lnTo>
                    <a:pt x="121412" y="528320"/>
                  </a:lnTo>
                  <a:lnTo>
                    <a:pt x="86868" y="560578"/>
                  </a:lnTo>
                  <a:lnTo>
                    <a:pt x="60071" y="593471"/>
                  </a:lnTo>
                  <a:lnTo>
                    <a:pt x="39624" y="626872"/>
                  </a:lnTo>
                  <a:lnTo>
                    <a:pt x="20193" y="671195"/>
                  </a:lnTo>
                  <a:lnTo>
                    <a:pt x="6096" y="715391"/>
                  </a:lnTo>
                  <a:lnTo>
                    <a:pt x="0" y="737235"/>
                  </a:lnTo>
                  <a:lnTo>
                    <a:pt x="24384" y="744093"/>
                  </a:lnTo>
                  <a:lnTo>
                    <a:pt x="30480" y="722376"/>
                  </a:lnTo>
                  <a:lnTo>
                    <a:pt x="36957" y="700925"/>
                  </a:lnTo>
                  <a:lnTo>
                    <a:pt x="44069" y="679704"/>
                  </a:lnTo>
                  <a:lnTo>
                    <a:pt x="52235" y="659282"/>
                  </a:lnTo>
                  <a:lnTo>
                    <a:pt x="62357" y="638175"/>
                  </a:lnTo>
                  <a:lnTo>
                    <a:pt x="67736" y="628523"/>
                  </a:lnTo>
                  <a:lnTo>
                    <a:pt x="74168" y="617855"/>
                  </a:lnTo>
                  <a:lnTo>
                    <a:pt x="80683" y="608330"/>
                  </a:lnTo>
                  <a:lnTo>
                    <a:pt x="88201" y="598093"/>
                  </a:lnTo>
                  <a:lnTo>
                    <a:pt x="96647" y="587756"/>
                  </a:lnTo>
                  <a:lnTo>
                    <a:pt x="105324" y="578104"/>
                  </a:lnTo>
                  <a:lnTo>
                    <a:pt x="115176" y="567956"/>
                  </a:lnTo>
                  <a:lnTo>
                    <a:pt x="126111" y="557657"/>
                  </a:lnTo>
                  <a:lnTo>
                    <a:pt x="137668" y="547751"/>
                  </a:lnTo>
                  <a:lnTo>
                    <a:pt x="150040" y="538226"/>
                  </a:lnTo>
                  <a:lnTo>
                    <a:pt x="163731" y="528320"/>
                  </a:lnTo>
                  <a:lnTo>
                    <a:pt x="163576" y="528320"/>
                  </a:lnTo>
                  <a:lnTo>
                    <a:pt x="178816" y="518287"/>
                  </a:lnTo>
                  <a:lnTo>
                    <a:pt x="194403" y="508762"/>
                  </a:lnTo>
                  <a:lnTo>
                    <a:pt x="211736" y="498983"/>
                  </a:lnTo>
                  <a:lnTo>
                    <a:pt x="211582" y="498983"/>
                  </a:lnTo>
                  <a:lnTo>
                    <a:pt x="230133" y="489331"/>
                  </a:lnTo>
                  <a:lnTo>
                    <a:pt x="229997" y="489331"/>
                  </a:lnTo>
                  <a:lnTo>
                    <a:pt x="250190" y="479552"/>
                  </a:lnTo>
                  <a:lnTo>
                    <a:pt x="271399" y="470027"/>
                  </a:lnTo>
                  <a:lnTo>
                    <a:pt x="294005" y="460629"/>
                  </a:lnTo>
                  <a:lnTo>
                    <a:pt x="318135" y="451231"/>
                  </a:lnTo>
                  <a:lnTo>
                    <a:pt x="343916" y="441960"/>
                  </a:lnTo>
                  <a:lnTo>
                    <a:pt x="343662" y="441960"/>
                  </a:lnTo>
                  <a:lnTo>
                    <a:pt x="371094" y="432816"/>
                  </a:lnTo>
                  <a:lnTo>
                    <a:pt x="370967" y="432816"/>
                  </a:lnTo>
                  <a:lnTo>
                    <a:pt x="400050" y="423545"/>
                  </a:lnTo>
                  <a:lnTo>
                    <a:pt x="400226" y="423545"/>
                  </a:lnTo>
                  <a:lnTo>
                    <a:pt x="415290" y="419100"/>
                  </a:lnTo>
                  <a:lnTo>
                    <a:pt x="415163" y="419100"/>
                  </a:lnTo>
                  <a:lnTo>
                    <a:pt x="431419" y="414528"/>
                  </a:lnTo>
                  <a:lnTo>
                    <a:pt x="431637" y="414528"/>
                  </a:lnTo>
                  <a:lnTo>
                    <a:pt x="448183" y="410083"/>
                  </a:lnTo>
                  <a:lnTo>
                    <a:pt x="448680" y="410083"/>
                  </a:lnTo>
                  <a:lnTo>
                    <a:pt x="466090" y="405638"/>
                  </a:lnTo>
                  <a:lnTo>
                    <a:pt x="465836" y="405638"/>
                  </a:lnTo>
                  <a:lnTo>
                    <a:pt x="484505" y="401193"/>
                  </a:lnTo>
                  <a:lnTo>
                    <a:pt x="484378" y="401193"/>
                  </a:lnTo>
                  <a:lnTo>
                    <a:pt x="503809" y="396621"/>
                  </a:lnTo>
                  <a:lnTo>
                    <a:pt x="503682" y="396621"/>
                  </a:lnTo>
                  <a:lnTo>
                    <a:pt x="544322" y="387731"/>
                  </a:lnTo>
                  <a:lnTo>
                    <a:pt x="587629" y="378714"/>
                  </a:lnTo>
                  <a:lnTo>
                    <a:pt x="588151" y="378714"/>
                  </a:lnTo>
                  <a:lnTo>
                    <a:pt x="633349" y="369951"/>
                  </a:lnTo>
                  <a:lnTo>
                    <a:pt x="633222" y="369951"/>
                  </a:lnTo>
                  <a:lnTo>
                    <a:pt x="731012" y="352425"/>
                  </a:lnTo>
                  <a:lnTo>
                    <a:pt x="730885" y="352425"/>
                  </a:lnTo>
                  <a:lnTo>
                    <a:pt x="889762" y="326644"/>
                  </a:lnTo>
                  <a:lnTo>
                    <a:pt x="1707642" y="208788"/>
                  </a:lnTo>
                  <a:lnTo>
                    <a:pt x="1814703" y="191262"/>
                  </a:lnTo>
                  <a:lnTo>
                    <a:pt x="1870837" y="181102"/>
                  </a:lnTo>
                  <a:lnTo>
                    <a:pt x="1904492" y="174371"/>
                  </a:lnTo>
                  <a:lnTo>
                    <a:pt x="1934718" y="167894"/>
                  </a:lnTo>
                  <a:lnTo>
                    <a:pt x="1941775" y="166243"/>
                  </a:lnTo>
                  <a:lnTo>
                    <a:pt x="1810258" y="166243"/>
                  </a:lnTo>
                  <a:lnTo>
                    <a:pt x="1810385" y="166116"/>
                  </a:lnTo>
                  <a:close/>
                </a:path>
                <a:path w="2218054" h="744219">
                  <a:moveTo>
                    <a:pt x="30555" y="722376"/>
                  </a:moveTo>
                  <a:lnTo>
                    <a:pt x="30480" y="722630"/>
                  </a:lnTo>
                  <a:lnTo>
                    <a:pt x="30555" y="722376"/>
                  </a:lnTo>
                  <a:close/>
                </a:path>
                <a:path w="2218054" h="744219">
                  <a:moveTo>
                    <a:pt x="44192" y="679704"/>
                  </a:moveTo>
                  <a:lnTo>
                    <a:pt x="43942" y="680339"/>
                  </a:lnTo>
                  <a:lnTo>
                    <a:pt x="44192" y="679704"/>
                  </a:lnTo>
                  <a:close/>
                </a:path>
                <a:path w="2218054" h="744219">
                  <a:moveTo>
                    <a:pt x="62450" y="638175"/>
                  </a:moveTo>
                  <a:lnTo>
                    <a:pt x="62103" y="638810"/>
                  </a:lnTo>
                  <a:lnTo>
                    <a:pt x="62450" y="638175"/>
                  </a:lnTo>
                  <a:close/>
                </a:path>
                <a:path w="2218054" h="744219">
                  <a:moveTo>
                    <a:pt x="67945" y="628142"/>
                  </a:moveTo>
                  <a:lnTo>
                    <a:pt x="67691" y="628523"/>
                  </a:lnTo>
                  <a:lnTo>
                    <a:pt x="67945" y="628142"/>
                  </a:lnTo>
                  <a:close/>
                </a:path>
                <a:path w="2218054" h="744219">
                  <a:moveTo>
                    <a:pt x="74256" y="617855"/>
                  </a:moveTo>
                  <a:lnTo>
                    <a:pt x="73914" y="618363"/>
                  </a:lnTo>
                  <a:lnTo>
                    <a:pt x="74256" y="617855"/>
                  </a:lnTo>
                  <a:close/>
                </a:path>
                <a:path w="2218054" h="744219">
                  <a:moveTo>
                    <a:pt x="81026" y="607822"/>
                  </a:moveTo>
                  <a:lnTo>
                    <a:pt x="80645" y="608330"/>
                  </a:lnTo>
                  <a:lnTo>
                    <a:pt x="81026" y="607822"/>
                  </a:lnTo>
                  <a:close/>
                </a:path>
                <a:path w="2218054" h="744219">
                  <a:moveTo>
                    <a:pt x="96732" y="587756"/>
                  </a:moveTo>
                  <a:lnTo>
                    <a:pt x="96393" y="588137"/>
                  </a:lnTo>
                  <a:lnTo>
                    <a:pt x="96732" y="587756"/>
                  </a:lnTo>
                  <a:close/>
                </a:path>
                <a:path w="2218054" h="744219">
                  <a:moveTo>
                    <a:pt x="105664" y="577723"/>
                  </a:moveTo>
                  <a:lnTo>
                    <a:pt x="105283" y="578104"/>
                  </a:lnTo>
                  <a:lnTo>
                    <a:pt x="105664" y="577723"/>
                  </a:lnTo>
                  <a:close/>
                </a:path>
                <a:path w="2218054" h="744219">
                  <a:moveTo>
                    <a:pt x="126172" y="557657"/>
                  </a:moveTo>
                  <a:lnTo>
                    <a:pt x="125730" y="558038"/>
                  </a:lnTo>
                  <a:lnTo>
                    <a:pt x="126172" y="557657"/>
                  </a:lnTo>
                  <a:close/>
                </a:path>
                <a:path w="2218054" h="744219">
                  <a:moveTo>
                    <a:pt x="137777" y="547751"/>
                  </a:moveTo>
                  <a:lnTo>
                    <a:pt x="137287" y="548132"/>
                  </a:lnTo>
                  <a:lnTo>
                    <a:pt x="137777" y="547751"/>
                  </a:lnTo>
                  <a:close/>
                </a:path>
                <a:path w="2218054" h="744219">
                  <a:moveTo>
                    <a:pt x="150368" y="537972"/>
                  </a:moveTo>
                  <a:lnTo>
                    <a:pt x="149987" y="538226"/>
                  </a:lnTo>
                  <a:lnTo>
                    <a:pt x="150368" y="537972"/>
                  </a:lnTo>
                  <a:close/>
                </a:path>
                <a:path w="2218054" h="744219">
                  <a:moveTo>
                    <a:pt x="164084" y="528066"/>
                  </a:moveTo>
                  <a:lnTo>
                    <a:pt x="163576" y="528320"/>
                  </a:lnTo>
                  <a:lnTo>
                    <a:pt x="163731" y="528320"/>
                  </a:lnTo>
                  <a:lnTo>
                    <a:pt x="164084" y="528066"/>
                  </a:lnTo>
                  <a:close/>
                </a:path>
                <a:path w="2218054" h="744219">
                  <a:moveTo>
                    <a:pt x="178849" y="518287"/>
                  </a:moveTo>
                  <a:lnTo>
                    <a:pt x="178435" y="518541"/>
                  </a:lnTo>
                  <a:lnTo>
                    <a:pt x="178849" y="518287"/>
                  </a:lnTo>
                  <a:close/>
                </a:path>
                <a:path w="2218054" h="744219">
                  <a:moveTo>
                    <a:pt x="194818" y="508508"/>
                  </a:moveTo>
                  <a:lnTo>
                    <a:pt x="194310" y="508762"/>
                  </a:lnTo>
                  <a:lnTo>
                    <a:pt x="194818" y="508508"/>
                  </a:lnTo>
                  <a:close/>
                </a:path>
                <a:path w="2218054" h="744219">
                  <a:moveTo>
                    <a:pt x="211963" y="498856"/>
                  </a:moveTo>
                  <a:lnTo>
                    <a:pt x="211582" y="498983"/>
                  </a:lnTo>
                  <a:lnTo>
                    <a:pt x="211736" y="498983"/>
                  </a:lnTo>
                  <a:lnTo>
                    <a:pt x="211963" y="498856"/>
                  </a:lnTo>
                  <a:close/>
                </a:path>
                <a:path w="2218054" h="744219">
                  <a:moveTo>
                    <a:pt x="230378" y="489204"/>
                  </a:moveTo>
                  <a:lnTo>
                    <a:pt x="229997" y="489331"/>
                  </a:lnTo>
                  <a:lnTo>
                    <a:pt x="230133" y="489331"/>
                  </a:lnTo>
                  <a:lnTo>
                    <a:pt x="230378" y="489204"/>
                  </a:lnTo>
                  <a:close/>
                </a:path>
                <a:path w="2218054" h="744219">
                  <a:moveTo>
                    <a:pt x="271449" y="470027"/>
                  </a:moveTo>
                  <a:lnTo>
                    <a:pt x="271145" y="470154"/>
                  </a:lnTo>
                  <a:lnTo>
                    <a:pt x="271449" y="470027"/>
                  </a:lnTo>
                  <a:close/>
                </a:path>
                <a:path w="2218054" h="744219">
                  <a:moveTo>
                    <a:pt x="294076" y="460629"/>
                  </a:moveTo>
                  <a:lnTo>
                    <a:pt x="293751" y="460756"/>
                  </a:lnTo>
                  <a:lnTo>
                    <a:pt x="294076" y="460629"/>
                  </a:lnTo>
                  <a:close/>
                </a:path>
                <a:path w="2218054" h="744219">
                  <a:moveTo>
                    <a:pt x="318232" y="451231"/>
                  </a:moveTo>
                  <a:lnTo>
                    <a:pt x="317881" y="451358"/>
                  </a:lnTo>
                  <a:lnTo>
                    <a:pt x="318232" y="451231"/>
                  </a:lnTo>
                  <a:close/>
                </a:path>
                <a:path w="2218054" h="744219">
                  <a:moveTo>
                    <a:pt x="400226" y="423545"/>
                  </a:moveTo>
                  <a:lnTo>
                    <a:pt x="400050" y="423545"/>
                  </a:lnTo>
                  <a:lnTo>
                    <a:pt x="399796" y="423672"/>
                  </a:lnTo>
                  <a:lnTo>
                    <a:pt x="400226" y="423545"/>
                  </a:lnTo>
                  <a:close/>
                </a:path>
                <a:path w="2218054" h="744219">
                  <a:moveTo>
                    <a:pt x="431637" y="414528"/>
                  </a:moveTo>
                  <a:lnTo>
                    <a:pt x="431419" y="414528"/>
                  </a:lnTo>
                  <a:lnTo>
                    <a:pt x="431165" y="414655"/>
                  </a:lnTo>
                  <a:lnTo>
                    <a:pt x="431637" y="414528"/>
                  </a:lnTo>
                  <a:close/>
                </a:path>
                <a:path w="2218054" h="744219">
                  <a:moveTo>
                    <a:pt x="448680" y="410083"/>
                  </a:moveTo>
                  <a:lnTo>
                    <a:pt x="448183" y="410083"/>
                  </a:lnTo>
                  <a:lnTo>
                    <a:pt x="448183" y="410210"/>
                  </a:lnTo>
                  <a:lnTo>
                    <a:pt x="448680" y="410083"/>
                  </a:lnTo>
                  <a:close/>
                </a:path>
                <a:path w="2218054" h="744219">
                  <a:moveTo>
                    <a:pt x="588151" y="378714"/>
                  </a:moveTo>
                  <a:lnTo>
                    <a:pt x="587629" y="378714"/>
                  </a:lnTo>
                  <a:lnTo>
                    <a:pt x="587502" y="378841"/>
                  </a:lnTo>
                  <a:lnTo>
                    <a:pt x="588151" y="378714"/>
                  </a:lnTo>
                  <a:close/>
                </a:path>
                <a:path w="2218054" h="744219">
                  <a:moveTo>
                    <a:pt x="1929130" y="143002"/>
                  </a:moveTo>
                  <a:lnTo>
                    <a:pt x="1914525" y="146304"/>
                  </a:lnTo>
                  <a:lnTo>
                    <a:pt x="1914652" y="146304"/>
                  </a:lnTo>
                  <a:lnTo>
                    <a:pt x="1883029" y="152781"/>
                  </a:lnTo>
                  <a:lnTo>
                    <a:pt x="1883156" y="152781"/>
                  </a:lnTo>
                  <a:lnTo>
                    <a:pt x="1866011" y="156083"/>
                  </a:lnTo>
                  <a:lnTo>
                    <a:pt x="1866138" y="156083"/>
                  </a:lnTo>
                  <a:lnTo>
                    <a:pt x="1810258" y="166243"/>
                  </a:lnTo>
                  <a:lnTo>
                    <a:pt x="1941775" y="166243"/>
                  </a:lnTo>
                  <a:lnTo>
                    <a:pt x="1988185" y="155194"/>
                  </a:lnTo>
                  <a:lnTo>
                    <a:pt x="2012188" y="149098"/>
                  </a:lnTo>
                  <a:lnTo>
                    <a:pt x="2034413" y="143129"/>
                  </a:lnTo>
                  <a:lnTo>
                    <a:pt x="1929003" y="143129"/>
                  </a:lnTo>
                  <a:lnTo>
                    <a:pt x="1929130" y="143002"/>
                  </a:lnTo>
                  <a:close/>
                </a:path>
                <a:path w="2218054" h="744219">
                  <a:moveTo>
                    <a:pt x="1956562" y="136652"/>
                  </a:moveTo>
                  <a:lnTo>
                    <a:pt x="1929003" y="143129"/>
                  </a:lnTo>
                  <a:lnTo>
                    <a:pt x="2034413" y="143129"/>
                  </a:lnTo>
                  <a:lnTo>
                    <a:pt x="2055241" y="137287"/>
                  </a:lnTo>
                  <a:lnTo>
                    <a:pt x="2056908" y="136779"/>
                  </a:lnTo>
                  <a:lnTo>
                    <a:pt x="1956562" y="136779"/>
                  </a:lnTo>
                  <a:lnTo>
                    <a:pt x="1956562" y="136652"/>
                  </a:lnTo>
                  <a:close/>
                </a:path>
                <a:path w="2218054" h="744219">
                  <a:moveTo>
                    <a:pt x="2084324" y="101727"/>
                  </a:moveTo>
                  <a:lnTo>
                    <a:pt x="2066798" y="107188"/>
                  </a:lnTo>
                  <a:lnTo>
                    <a:pt x="2066925" y="107188"/>
                  </a:lnTo>
                  <a:lnTo>
                    <a:pt x="2048002" y="112903"/>
                  </a:lnTo>
                  <a:lnTo>
                    <a:pt x="2048256" y="112903"/>
                  </a:lnTo>
                  <a:lnTo>
                    <a:pt x="2027682" y="118618"/>
                  </a:lnTo>
                  <a:lnTo>
                    <a:pt x="2027809" y="118618"/>
                  </a:lnTo>
                  <a:lnTo>
                    <a:pt x="1981962" y="130556"/>
                  </a:lnTo>
                  <a:lnTo>
                    <a:pt x="1982089" y="130556"/>
                  </a:lnTo>
                  <a:lnTo>
                    <a:pt x="1956562" y="136779"/>
                  </a:lnTo>
                  <a:lnTo>
                    <a:pt x="2056908" y="136779"/>
                  </a:lnTo>
                  <a:lnTo>
                    <a:pt x="2092198" y="125857"/>
                  </a:lnTo>
                  <a:lnTo>
                    <a:pt x="2137029" y="109474"/>
                  </a:lnTo>
                  <a:lnTo>
                    <a:pt x="2154381" y="101854"/>
                  </a:lnTo>
                  <a:lnTo>
                    <a:pt x="2084070" y="101854"/>
                  </a:lnTo>
                  <a:lnTo>
                    <a:pt x="2084324" y="101727"/>
                  </a:lnTo>
                  <a:close/>
                </a:path>
                <a:path w="2218054" h="744219">
                  <a:moveTo>
                    <a:pt x="2175717" y="91059"/>
                  </a:moveTo>
                  <a:lnTo>
                    <a:pt x="2114550" y="91059"/>
                  </a:lnTo>
                  <a:lnTo>
                    <a:pt x="2099818" y="96393"/>
                  </a:lnTo>
                  <a:lnTo>
                    <a:pt x="2084070" y="101854"/>
                  </a:lnTo>
                  <a:lnTo>
                    <a:pt x="2154381" y="101854"/>
                  </a:lnTo>
                  <a:lnTo>
                    <a:pt x="2160651" y="98933"/>
                  </a:lnTo>
                  <a:lnTo>
                    <a:pt x="2170811" y="93853"/>
                  </a:lnTo>
                  <a:lnTo>
                    <a:pt x="2175717" y="91059"/>
                  </a:lnTo>
                  <a:close/>
                </a:path>
                <a:path w="2218054" h="744219">
                  <a:moveTo>
                    <a:pt x="2100072" y="96266"/>
                  </a:moveTo>
                  <a:lnTo>
                    <a:pt x="2099708" y="96393"/>
                  </a:lnTo>
                  <a:lnTo>
                    <a:pt x="2100072" y="96266"/>
                  </a:lnTo>
                  <a:close/>
                </a:path>
                <a:path w="2218054" h="744219">
                  <a:moveTo>
                    <a:pt x="2191509" y="80899"/>
                  </a:moveTo>
                  <a:lnTo>
                    <a:pt x="2139315" y="80899"/>
                  </a:lnTo>
                  <a:lnTo>
                    <a:pt x="2127250" y="85979"/>
                  </a:lnTo>
                  <a:lnTo>
                    <a:pt x="2114169" y="91186"/>
                  </a:lnTo>
                  <a:lnTo>
                    <a:pt x="2114550" y="91059"/>
                  </a:lnTo>
                  <a:lnTo>
                    <a:pt x="2175717" y="91059"/>
                  </a:lnTo>
                  <a:lnTo>
                    <a:pt x="2179955" y="88646"/>
                  </a:lnTo>
                  <a:lnTo>
                    <a:pt x="2191258" y="81534"/>
                  </a:lnTo>
                  <a:lnTo>
                    <a:pt x="2191509" y="80899"/>
                  </a:lnTo>
                  <a:close/>
                </a:path>
                <a:path w="2218054" h="744219">
                  <a:moveTo>
                    <a:pt x="2127504" y="85852"/>
                  </a:moveTo>
                  <a:lnTo>
                    <a:pt x="2127186" y="85979"/>
                  </a:lnTo>
                  <a:lnTo>
                    <a:pt x="2127504" y="85852"/>
                  </a:lnTo>
                  <a:close/>
                </a:path>
                <a:path w="2218054" h="744219">
                  <a:moveTo>
                    <a:pt x="2216907" y="76047"/>
                  </a:moveTo>
                  <a:lnTo>
                    <a:pt x="2193429" y="76047"/>
                  </a:lnTo>
                  <a:lnTo>
                    <a:pt x="2218055" y="84328"/>
                  </a:lnTo>
                  <a:lnTo>
                    <a:pt x="2216907" y="76047"/>
                  </a:lnTo>
                  <a:close/>
                </a:path>
                <a:path w="2218054" h="744219">
                  <a:moveTo>
                    <a:pt x="2193419" y="76073"/>
                  </a:moveTo>
                  <a:lnTo>
                    <a:pt x="2149729" y="76073"/>
                  </a:lnTo>
                  <a:lnTo>
                    <a:pt x="2138934" y="81026"/>
                  </a:lnTo>
                  <a:lnTo>
                    <a:pt x="2139315" y="80899"/>
                  </a:lnTo>
                  <a:lnTo>
                    <a:pt x="2191509" y="80899"/>
                  </a:lnTo>
                  <a:lnTo>
                    <a:pt x="2193419" y="76073"/>
                  </a:lnTo>
                  <a:close/>
                </a:path>
                <a:path w="2218054" h="744219">
                  <a:moveTo>
                    <a:pt x="2216260" y="71374"/>
                  </a:moveTo>
                  <a:lnTo>
                    <a:pt x="2159000" y="71374"/>
                  </a:lnTo>
                  <a:lnTo>
                    <a:pt x="2149348" y="76200"/>
                  </a:lnTo>
                  <a:lnTo>
                    <a:pt x="2149729" y="76073"/>
                  </a:lnTo>
                  <a:lnTo>
                    <a:pt x="2193419" y="76073"/>
                  </a:lnTo>
                  <a:lnTo>
                    <a:pt x="2216907" y="76047"/>
                  </a:lnTo>
                  <a:lnTo>
                    <a:pt x="2216260" y="71374"/>
                  </a:lnTo>
                  <a:close/>
                </a:path>
                <a:path w="2218054" h="744219">
                  <a:moveTo>
                    <a:pt x="2206371" y="0"/>
                  </a:moveTo>
                  <a:lnTo>
                    <a:pt x="2145919" y="60071"/>
                  </a:lnTo>
                  <a:lnTo>
                    <a:pt x="2166543" y="67005"/>
                  </a:lnTo>
                  <a:lnTo>
                    <a:pt x="2158492" y="71628"/>
                  </a:lnTo>
                  <a:lnTo>
                    <a:pt x="2159000" y="71374"/>
                  </a:lnTo>
                  <a:lnTo>
                    <a:pt x="2216260" y="71374"/>
                  </a:lnTo>
                  <a:lnTo>
                    <a:pt x="2215661" y="67056"/>
                  </a:lnTo>
                  <a:lnTo>
                    <a:pt x="2166620" y="67056"/>
                  </a:lnTo>
                  <a:lnTo>
                    <a:pt x="2215660" y="67043"/>
                  </a:lnTo>
                  <a:lnTo>
                    <a:pt x="2206371" y="0"/>
                  </a:lnTo>
                  <a:close/>
                </a:path>
                <a:path w="2218054" h="744219">
                  <a:moveTo>
                    <a:pt x="2215660" y="67043"/>
                  </a:moveTo>
                  <a:lnTo>
                    <a:pt x="2166620" y="67056"/>
                  </a:lnTo>
                  <a:lnTo>
                    <a:pt x="2215661" y="67056"/>
                  </a:lnTo>
                  <a:close/>
                </a:path>
              </a:pathLst>
            </a:custGeom>
            <a:solidFill>
              <a:srgbClr val="1FE2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429244" y="2718054"/>
              <a:ext cx="2943605" cy="1504950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8463407" y="2752102"/>
              <a:ext cx="2846705" cy="1407160"/>
            </a:xfrm>
            <a:custGeom>
              <a:avLst/>
              <a:gdLst/>
              <a:ahLst/>
              <a:cxnLst/>
              <a:rect l="l" t="t" r="r" b="b"/>
              <a:pathLst>
                <a:path w="2846704" h="1407160">
                  <a:moveTo>
                    <a:pt x="2846324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0" y="1381760"/>
                  </a:lnTo>
                  <a:lnTo>
                    <a:pt x="0" y="1407160"/>
                  </a:lnTo>
                  <a:lnTo>
                    <a:pt x="2846324" y="1407160"/>
                  </a:lnTo>
                  <a:lnTo>
                    <a:pt x="2846324" y="1382382"/>
                  </a:lnTo>
                  <a:lnTo>
                    <a:pt x="2846324" y="1381760"/>
                  </a:lnTo>
                  <a:lnTo>
                    <a:pt x="2846324" y="25514"/>
                  </a:lnTo>
                  <a:lnTo>
                    <a:pt x="2820924" y="25514"/>
                  </a:lnTo>
                  <a:lnTo>
                    <a:pt x="2820924" y="1381760"/>
                  </a:lnTo>
                  <a:lnTo>
                    <a:pt x="25400" y="1381760"/>
                  </a:lnTo>
                  <a:lnTo>
                    <a:pt x="25400" y="25400"/>
                  </a:lnTo>
                  <a:lnTo>
                    <a:pt x="2846324" y="25400"/>
                  </a:lnTo>
                  <a:lnTo>
                    <a:pt x="2846324" y="0"/>
                  </a:lnTo>
                  <a:close/>
                </a:path>
              </a:pathLst>
            </a:custGeom>
            <a:solidFill>
              <a:srgbClr val="1FE2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830058" y="2318766"/>
              <a:ext cx="445363" cy="445388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780797" y="4467860"/>
            <a:ext cx="4373245" cy="48958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825"/>
              </a:lnSpc>
              <a:spcBef>
                <a:spcPts val="100"/>
              </a:spcBef>
            </a:pPr>
            <a:r>
              <a:rPr sz="1600" b="1" spc="-204" dirty="0">
                <a:solidFill>
                  <a:srgbClr val="3F3F3F"/>
                </a:solidFill>
                <a:latin typeface="DejaVu Sans"/>
                <a:cs typeface="DejaVu Sans"/>
              </a:rPr>
              <a:t>Unions</a:t>
            </a:r>
            <a:r>
              <a:rPr sz="1600" spc="7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165" dirty="0">
                <a:solidFill>
                  <a:srgbClr val="3F3F3F"/>
                </a:solidFill>
                <a:latin typeface="DejaVu Sans"/>
                <a:cs typeface="DejaVu Sans"/>
              </a:rPr>
              <a:t>append</a:t>
            </a:r>
            <a:r>
              <a:rPr sz="1600" spc="-3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145" dirty="0">
                <a:solidFill>
                  <a:srgbClr val="3F3F3F"/>
                </a:solidFill>
                <a:latin typeface="DejaVu Sans"/>
                <a:cs typeface="DejaVu Sans"/>
              </a:rPr>
              <a:t>(or</a:t>
            </a:r>
            <a:r>
              <a:rPr sz="1600" spc="-6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195" dirty="0">
                <a:solidFill>
                  <a:srgbClr val="3F3F3F"/>
                </a:solidFill>
                <a:latin typeface="DejaVu Sans"/>
                <a:cs typeface="DejaVu Sans"/>
              </a:rPr>
              <a:t>“stack”)</a:t>
            </a:r>
            <a:r>
              <a:rPr sz="1600" spc="-5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110" dirty="0">
                <a:solidFill>
                  <a:srgbClr val="3F3F3F"/>
                </a:solidFill>
                <a:latin typeface="DejaVu Sans"/>
                <a:cs typeface="DejaVu Sans"/>
              </a:rPr>
              <a:t>rows</a:t>
            </a:r>
            <a:r>
              <a:rPr sz="1600" spc="-55" dirty="0">
                <a:solidFill>
                  <a:srgbClr val="3F3F3F"/>
                </a:solidFill>
                <a:latin typeface="DejaVu Sans"/>
                <a:cs typeface="DejaVu Sans"/>
              </a:rPr>
              <a:t> of</a:t>
            </a:r>
            <a:r>
              <a:rPr sz="1600" spc="-5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165" dirty="0">
                <a:solidFill>
                  <a:srgbClr val="3F3F3F"/>
                </a:solidFill>
                <a:latin typeface="DejaVu Sans"/>
                <a:cs typeface="DejaVu Sans"/>
              </a:rPr>
              <a:t>data</a:t>
            </a:r>
            <a:r>
              <a:rPr sz="1600" spc="-3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125" dirty="0">
                <a:solidFill>
                  <a:srgbClr val="3F3F3F"/>
                </a:solidFill>
                <a:latin typeface="DejaVu Sans"/>
                <a:cs typeface="DejaVu Sans"/>
              </a:rPr>
              <a:t>from</a:t>
            </a:r>
            <a:r>
              <a:rPr sz="1600" spc="-5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90" dirty="0">
                <a:solidFill>
                  <a:srgbClr val="3F3F3F"/>
                </a:solidFill>
                <a:latin typeface="DejaVu Sans"/>
                <a:cs typeface="DejaVu Sans"/>
              </a:rPr>
              <a:t>one</a:t>
            </a:r>
            <a:endParaRPr sz="1600">
              <a:latin typeface="DejaVu Sans"/>
              <a:cs typeface="DejaVu Sans"/>
            </a:endParaRPr>
          </a:p>
          <a:p>
            <a:pPr marL="12700">
              <a:lnSpc>
                <a:spcPts val="1825"/>
              </a:lnSpc>
            </a:pPr>
            <a:r>
              <a:rPr sz="1600" spc="-130" dirty="0">
                <a:solidFill>
                  <a:srgbClr val="3F3F3F"/>
                </a:solidFill>
                <a:latin typeface="DejaVu Sans"/>
                <a:cs typeface="DejaVu Sans"/>
              </a:rPr>
              <a:t>table</a:t>
            </a:r>
            <a:r>
              <a:rPr sz="160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95" dirty="0">
                <a:solidFill>
                  <a:srgbClr val="3F3F3F"/>
                </a:solidFill>
                <a:latin typeface="DejaVu Sans"/>
                <a:cs typeface="DejaVu Sans"/>
              </a:rPr>
              <a:t>into</a:t>
            </a:r>
            <a:r>
              <a:rPr sz="1600" spc="-2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125" dirty="0">
                <a:solidFill>
                  <a:srgbClr val="3F3F3F"/>
                </a:solidFill>
                <a:latin typeface="DejaVu Sans"/>
                <a:cs typeface="DejaVu Sans"/>
              </a:rPr>
              <a:t>another</a:t>
            </a:r>
            <a:r>
              <a:rPr sz="160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i="1" dirty="0">
                <a:solidFill>
                  <a:srgbClr val="3F3F3F"/>
                </a:solidFill>
                <a:latin typeface="Nimbus Roman No9 L"/>
                <a:cs typeface="Nimbus Roman No9 L"/>
              </a:rPr>
              <a:t>(not</a:t>
            </a:r>
            <a:r>
              <a:rPr sz="1600" spc="-3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i="1" spc="-20" dirty="0">
                <a:solidFill>
                  <a:srgbClr val="3F3F3F"/>
                </a:solidFill>
                <a:latin typeface="Nimbus Roman No9 L"/>
                <a:cs typeface="Nimbus Roman No9 L"/>
              </a:rPr>
              <a:t>available</a:t>
            </a:r>
            <a:r>
              <a:rPr sz="1600" spc="-3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i="1" dirty="0">
                <a:solidFill>
                  <a:srgbClr val="3F3F3F"/>
                </a:solidFill>
                <a:latin typeface="Nimbus Roman No9 L"/>
                <a:cs typeface="Nimbus Roman No9 L"/>
              </a:rPr>
              <a:t>for</a:t>
            </a:r>
            <a:r>
              <a:rPr sz="1600" spc="-4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i="1" spc="-60" dirty="0">
                <a:solidFill>
                  <a:srgbClr val="3F3F3F"/>
                </a:solidFill>
                <a:latin typeface="Nimbus Roman No9 L"/>
                <a:cs typeface="Nimbus Roman No9 L"/>
              </a:rPr>
              <a:t>all</a:t>
            </a:r>
            <a:r>
              <a:rPr sz="1600" spc="-3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i="1" spc="-10" dirty="0">
                <a:solidFill>
                  <a:srgbClr val="3F3F3F"/>
                </a:solidFill>
                <a:latin typeface="Nimbus Roman No9 L"/>
                <a:cs typeface="Nimbus Roman No9 L"/>
              </a:rPr>
              <a:t>connectors)</a:t>
            </a:r>
            <a:endParaRPr sz="1600">
              <a:latin typeface="Nimbus Roman No9 L"/>
              <a:cs typeface="Nimbus Roman No9 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6299455" y="4467860"/>
            <a:ext cx="5110480" cy="489584"/>
          </a:xfrm>
          <a:prstGeom prst="rect">
            <a:avLst/>
          </a:prstGeom>
        </p:spPr>
        <p:txBody>
          <a:bodyPr vert="horz" wrap="square" lIns="0" tIns="40005" rIns="0" bIns="0" rtlCol="0">
            <a:spAutoFit/>
          </a:bodyPr>
          <a:lstStyle/>
          <a:p>
            <a:pPr marL="12700" marR="5080">
              <a:lnSpc>
                <a:spcPts val="1730"/>
              </a:lnSpc>
              <a:spcBef>
                <a:spcPts val="315"/>
              </a:spcBef>
            </a:pPr>
            <a:r>
              <a:rPr sz="1600" b="1" spc="-135" dirty="0">
                <a:solidFill>
                  <a:srgbClr val="3F3F3F"/>
                </a:solidFill>
                <a:latin typeface="DejaVu Sans"/>
                <a:cs typeface="DejaVu Sans"/>
              </a:rPr>
              <a:t>Joins</a:t>
            </a:r>
            <a:r>
              <a:rPr sz="1600" spc="4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150" dirty="0">
                <a:solidFill>
                  <a:srgbClr val="3F3F3F"/>
                </a:solidFill>
                <a:latin typeface="DejaVu Sans"/>
                <a:cs typeface="DejaVu Sans"/>
              </a:rPr>
              <a:t>combine</a:t>
            </a:r>
            <a:r>
              <a:rPr sz="1600" spc="2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160" dirty="0">
                <a:solidFill>
                  <a:srgbClr val="3F3F3F"/>
                </a:solidFill>
                <a:latin typeface="DejaVu Sans"/>
                <a:cs typeface="DejaVu Sans"/>
              </a:rPr>
              <a:t>data</a:t>
            </a:r>
            <a:r>
              <a:rPr sz="1600" spc="5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140" dirty="0">
                <a:solidFill>
                  <a:srgbClr val="3F3F3F"/>
                </a:solidFill>
                <a:latin typeface="DejaVu Sans"/>
                <a:cs typeface="DejaVu Sans"/>
              </a:rPr>
              <a:t>sources</a:t>
            </a:r>
            <a:r>
              <a:rPr sz="1600" spc="2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155" dirty="0">
                <a:solidFill>
                  <a:srgbClr val="3F3F3F"/>
                </a:solidFill>
                <a:latin typeface="DejaVu Sans"/>
                <a:cs typeface="DejaVu Sans"/>
              </a:rPr>
              <a:t>using</a:t>
            </a:r>
            <a:r>
              <a:rPr sz="1600" spc="3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160" dirty="0">
                <a:solidFill>
                  <a:srgbClr val="3F3F3F"/>
                </a:solidFill>
                <a:latin typeface="DejaVu Sans"/>
                <a:cs typeface="DejaVu Sans"/>
              </a:rPr>
              <a:t>keys;</a:t>
            </a:r>
            <a:r>
              <a:rPr sz="1600" spc="2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150" dirty="0">
                <a:solidFill>
                  <a:srgbClr val="3F3F3F"/>
                </a:solidFill>
                <a:latin typeface="DejaVu Sans"/>
                <a:cs typeface="DejaVu Sans"/>
              </a:rPr>
              <a:t>depending</a:t>
            </a:r>
            <a:r>
              <a:rPr sz="1600" spc="4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75" dirty="0">
                <a:solidFill>
                  <a:srgbClr val="3F3F3F"/>
                </a:solidFill>
                <a:latin typeface="DejaVu Sans"/>
                <a:cs typeface="DejaVu Sans"/>
              </a:rPr>
              <a:t>on</a:t>
            </a:r>
            <a:r>
              <a:rPr sz="1600" spc="3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305" dirty="0">
                <a:solidFill>
                  <a:srgbClr val="3F3F3F"/>
                </a:solidFill>
                <a:latin typeface="DejaVu Sans"/>
                <a:cs typeface="DejaVu Sans"/>
              </a:rPr>
              <a:t>the </a:t>
            </a:r>
            <a:r>
              <a:rPr sz="1600" spc="-140" dirty="0">
                <a:solidFill>
                  <a:srgbClr val="3F3F3F"/>
                </a:solidFill>
                <a:latin typeface="DejaVu Sans"/>
                <a:cs typeface="DejaVu Sans"/>
              </a:rPr>
              <a:t>source,</a:t>
            </a:r>
            <a:r>
              <a:rPr sz="1600" spc="1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120" dirty="0">
                <a:solidFill>
                  <a:srgbClr val="3F3F3F"/>
                </a:solidFill>
                <a:latin typeface="DejaVu Sans"/>
                <a:cs typeface="DejaVu Sans"/>
              </a:rPr>
              <a:t>you</a:t>
            </a:r>
            <a:r>
              <a:rPr sz="1600" spc="-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170" dirty="0">
                <a:solidFill>
                  <a:srgbClr val="3F3F3F"/>
                </a:solidFill>
                <a:latin typeface="DejaVu Sans"/>
                <a:cs typeface="DejaVu Sans"/>
              </a:rPr>
              <a:t>can</a:t>
            </a:r>
            <a:r>
              <a:rPr sz="1600" spc="2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125" dirty="0">
                <a:solidFill>
                  <a:srgbClr val="3F3F3F"/>
                </a:solidFill>
                <a:latin typeface="DejaVu Sans"/>
                <a:cs typeface="DejaVu Sans"/>
              </a:rPr>
              <a:t>perform</a:t>
            </a:r>
            <a:r>
              <a:rPr sz="1600" spc="-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145" dirty="0">
                <a:solidFill>
                  <a:srgbClr val="3F3F3F"/>
                </a:solidFill>
                <a:latin typeface="DejaVu Sans"/>
                <a:cs typeface="DejaVu Sans"/>
              </a:rPr>
              <a:t>inner,</a:t>
            </a:r>
            <a:r>
              <a:rPr sz="1600" spc="1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100" dirty="0">
                <a:solidFill>
                  <a:srgbClr val="3F3F3F"/>
                </a:solidFill>
                <a:latin typeface="DejaVu Sans"/>
                <a:cs typeface="DejaVu Sans"/>
              </a:rPr>
              <a:t>left,</a:t>
            </a:r>
            <a:r>
              <a:rPr sz="1600" spc="-2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140" dirty="0">
                <a:solidFill>
                  <a:srgbClr val="3F3F3F"/>
                </a:solidFill>
                <a:latin typeface="DejaVu Sans"/>
                <a:cs typeface="DejaVu Sans"/>
              </a:rPr>
              <a:t>right,</a:t>
            </a:r>
            <a:r>
              <a:rPr sz="1600" spc="1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30" dirty="0">
                <a:solidFill>
                  <a:srgbClr val="3F3F3F"/>
                </a:solidFill>
                <a:latin typeface="DejaVu Sans"/>
                <a:cs typeface="DejaVu Sans"/>
              </a:rPr>
              <a:t>or</a:t>
            </a:r>
            <a:r>
              <a:rPr sz="1600" spc="2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85" dirty="0">
                <a:solidFill>
                  <a:srgbClr val="3F3F3F"/>
                </a:solidFill>
                <a:latin typeface="DejaVu Sans"/>
                <a:cs typeface="DejaVu Sans"/>
              </a:rPr>
              <a:t>full</a:t>
            </a:r>
            <a:r>
              <a:rPr sz="1600" spc="-1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125" dirty="0">
                <a:solidFill>
                  <a:srgbClr val="3F3F3F"/>
                </a:solidFill>
                <a:latin typeface="DejaVu Sans"/>
                <a:cs typeface="DejaVu Sans"/>
              </a:rPr>
              <a:t>outer</a:t>
            </a:r>
            <a:r>
              <a:rPr sz="1600" spc="-1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350" dirty="0">
                <a:solidFill>
                  <a:srgbClr val="3F3F3F"/>
                </a:solidFill>
                <a:latin typeface="DejaVu Sans"/>
                <a:cs typeface="DejaVu Sans"/>
              </a:rPr>
              <a:t>joins</a:t>
            </a:r>
            <a:endParaRPr sz="1600">
              <a:latin typeface="DejaVu Sans"/>
              <a:cs typeface="DejaVu Sans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2708872" y="5295015"/>
            <a:ext cx="6680200" cy="981075"/>
            <a:chOff x="2708872" y="5295015"/>
            <a:chExt cx="6680200" cy="981075"/>
          </a:xfrm>
        </p:grpSpPr>
        <p:pic>
          <p:nvPicPr>
            <p:cNvPr id="29" name="object 29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708872" y="5295015"/>
              <a:ext cx="6679766" cy="980914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2755417" y="5303520"/>
              <a:ext cx="6596380" cy="897255"/>
            </a:xfrm>
            <a:custGeom>
              <a:avLst/>
              <a:gdLst/>
              <a:ahLst/>
              <a:cxnLst/>
              <a:rect l="l" t="t" r="r" b="b"/>
              <a:pathLst>
                <a:path w="6596380" h="897254">
                  <a:moveTo>
                    <a:pt x="6534251" y="0"/>
                  </a:moveTo>
                  <a:lnTo>
                    <a:pt x="61569" y="0"/>
                  </a:lnTo>
                  <a:lnTo>
                    <a:pt x="59982" y="25"/>
                  </a:lnTo>
                  <a:lnTo>
                    <a:pt x="20142" y="15989"/>
                  </a:lnTo>
                  <a:lnTo>
                    <a:pt x="939" y="50685"/>
                  </a:lnTo>
                  <a:lnTo>
                    <a:pt x="0" y="60007"/>
                  </a:lnTo>
                  <a:lnTo>
                    <a:pt x="0" y="836815"/>
                  </a:lnTo>
                  <a:lnTo>
                    <a:pt x="15963" y="876681"/>
                  </a:lnTo>
                  <a:lnTo>
                    <a:pt x="50660" y="895908"/>
                  </a:lnTo>
                  <a:lnTo>
                    <a:pt x="61569" y="896874"/>
                  </a:lnTo>
                  <a:lnTo>
                    <a:pt x="6534251" y="896874"/>
                  </a:lnTo>
                  <a:lnTo>
                    <a:pt x="6571107" y="884631"/>
                  </a:lnTo>
                  <a:lnTo>
                    <a:pt x="6593509" y="852106"/>
                  </a:lnTo>
                  <a:lnTo>
                    <a:pt x="6595821" y="836815"/>
                  </a:lnTo>
                  <a:lnTo>
                    <a:pt x="6595821" y="60007"/>
                  </a:lnTo>
                  <a:lnTo>
                    <a:pt x="6579857" y="20167"/>
                  </a:lnTo>
                  <a:lnTo>
                    <a:pt x="6545161" y="965"/>
                  </a:lnTo>
                  <a:lnTo>
                    <a:pt x="653425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3746246" y="5538980"/>
            <a:ext cx="5354320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-170" dirty="0">
                <a:solidFill>
                  <a:srgbClr val="3F3F3F"/>
                </a:solidFill>
                <a:latin typeface="DejaVu Sans"/>
                <a:cs typeface="DejaVu Sans"/>
              </a:rPr>
              <a:t>PRO</a:t>
            </a:r>
            <a:r>
              <a:rPr sz="1600" spc="-10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b="1" spc="-145" dirty="0">
                <a:solidFill>
                  <a:srgbClr val="3F3F3F"/>
                </a:solidFill>
                <a:latin typeface="DejaVu Sans"/>
                <a:cs typeface="DejaVu Sans"/>
              </a:rPr>
              <a:t>TIP</a:t>
            </a:r>
            <a:r>
              <a:rPr sz="1600" spc="-145" dirty="0">
                <a:solidFill>
                  <a:srgbClr val="3F3F3F"/>
                </a:solidFill>
                <a:latin typeface="DejaVu Sans"/>
                <a:cs typeface="DejaVu Sans"/>
              </a:rPr>
              <a:t>:</a:t>
            </a:r>
            <a:r>
              <a:rPr sz="1600" spc="-10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spc="-70" dirty="0">
                <a:solidFill>
                  <a:srgbClr val="252525"/>
                </a:solidFill>
                <a:latin typeface="DejaVu Sans"/>
                <a:cs typeface="DejaVu Sans"/>
              </a:rPr>
              <a:t>When</a:t>
            </a:r>
            <a:r>
              <a:rPr sz="1400" spc="-45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400" spc="-120" dirty="0">
                <a:solidFill>
                  <a:srgbClr val="252525"/>
                </a:solidFill>
                <a:latin typeface="DejaVu Sans"/>
                <a:cs typeface="DejaVu Sans"/>
              </a:rPr>
              <a:t>connecting</a:t>
            </a:r>
            <a:r>
              <a:rPr sz="1400" spc="15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400" spc="-30" dirty="0">
                <a:solidFill>
                  <a:srgbClr val="252525"/>
                </a:solidFill>
                <a:latin typeface="DejaVu Sans"/>
                <a:cs typeface="DejaVu Sans"/>
              </a:rPr>
              <a:t>to</a:t>
            </a:r>
            <a:r>
              <a:rPr sz="1400" spc="5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400" spc="-195" dirty="0">
                <a:solidFill>
                  <a:srgbClr val="252525"/>
                </a:solidFill>
                <a:latin typeface="DejaVu Sans"/>
                <a:cs typeface="DejaVu Sans"/>
              </a:rPr>
              <a:t>a</a:t>
            </a:r>
            <a:r>
              <a:rPr sz="1400" spc="20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400" spc="-150" dirty="0">
                <a:solidFill>
                  <a:srgbClr val="252525"/>
                </a:solidFill>
                <a:latin typeface="DejaVu Sans"/>
                <a:cs typeface="DejaVu Sans"/>
              </a:rPr>
              <a:t>database</a:t>
            </a:r>
            <a:r>
              <a:rPr sz="1400" spc="25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400" spc="-100" dirty="0">
                <a:solidFill>
                  <a:srgbClr val="252525"/>
                </a:solidFill>
                <a:latin typeface="DejaVu Sans"/>
                <a:cs typeface="DejaVu Sans"/>
              </a:rPr>
              <a:t>you</a:t>
            </a:r>
            <a:r>
              <a:rPr sz="1400" spc="20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400" spc="-65" dirty="0">
                <a:solidFill>
                  <a:srgbClr val="252525"/>
                </a:solidFill>
                <a:latin typeface="DejaVu Sans"/>
                <a:cs typeface="DejaVu Sans"/>
              </a:rPr>
              <a:t>will</a:t>
            </a:r>
            <a:r>
              <a:rPr sz="1400" spc="25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400" spc="-140" dirty="0">
                <a:solidFill>
                  <a:srgbClr val="252525"/>
                </a:solidFill>
                <a:latin typeface="DejaVu Sans"/>
                <a:cs typeface="DejaVu Sans"/>
              </a:rPr>
              <a:t>see</a:t>
            </a:r>
            <a:r>
              <a:rPr sz="1400" spc="15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400" spc="-165" dirty="0">
                <a:solidFill>
                  <a:srgbClr val="252525"/>
                </a:solidFill>
                <a:latin typeface="DejaVu Sans"/>
                <a:cs typeface="DejaVu Sans"/>
              </a:rPr>
              <a:t>an</a:t>
            </a:r>
            <a:r>
              <a:rPr sz="1400" spc="30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400" spc="-140" dirty="0">
                <a:solidFill>
                  <a:srgbClr val="252525"/>
                </a:solidFill>
                <a:latin typeface="DejaVu Sans"/>
                <a:cs typeface="DejaVu Sans"/>
              </a:rPr>
              <a:t>additional</a:t>
            </a:r>
            <a:endParaRPr sz="1400">
              <a:latin typeface="DejaVu Sans"/>
              <a:cs typeface="DejaVu Sans"/>
            </a:endParaRPr>
          </a:p>
          <a:p>
            <a:pPr marL="12700">
              <a:lnSpc>
                <a:spcPct val="100000"/>
              </a:lnSpc>
            </a:pPr>
            <a:r>
              <a:rPr sz="1400" spc="-150" dirty="0">
                <a:solidFill>
                  <a:srgbClr val="252525"/>
                </a:solidFill>
                <a:latin typeface="DejaVu Sans"/>
                <a:cs typeface="DejaVu Sans"/>
              </a:rPr>
              <a:t>“Use</a:t>
            </a:r>
            <a:r>
              <a:rPr sz="1400" spc="35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400" spc="-135" dirty="0">
                <a:solidFill>
                  <a:srgbClr val="252525"/>
                </a:solidFill>
                <a:latin typeface="DejaVu Sans"/>
                <a:cs typeface="DejaVu Sans"/>
              </a:rPr>
              <a:t>Custom</a:t>
            </a:r>
            <a:r>
              <a:rPr sz="1400" spc="15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400" spc="-135" dirty="0">
                <a:solidFill>
                  <a:srgbClr val="252525"/>
                </a:solidFill>
                <a:latin typeface="DejaVu Sans"/>
                <a:cs typeface="DejaVu Sans"/>
              </a:rPr>
              <a:t>SQL”</a:t>
            </a:r>
            <a:r>
              <a:rPr sz="1400" spc="-50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400" spc="-100" dirty="0">
                <a:solidFill>
                  <a:srgbClr val="252525"/>
                </a:solidFill>
                <a:latin typeface="DejaVu Sans"/>
                <a:cs typeface="DejaVu Sans"/>
              </a:rPr>
              <a:t>option,</a:t>
            </a:r>
            <a:r>
              <a:rPr sz="1400" spc="-50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400" spc="-110" dirty="0">
                <a:solidFill>
                  <a:srgbClr val="252525"/>
                </a:solidFill>
                <a:latin typeface="DejaVu Sans"/>
                <a:cs typeface="DejaVu Sans"/>
              </a:rPr>
              <a:t>which</a:t>
            </a:r>
            <a:r>
              <a:rPr sz="1400" spc="-15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400" spc="-150" dirty="0">
                <a:solidFill>
                  <a:srgbClr val="252525"/>
                </a:solidFill>
                <a:latin typeface="DejaVu Sans"/>
                <a:cs typeface="DejaVu Sans"/>
              </a:rPr>
              <a:t>can</a:t>
            </a:r>
            <a:r>
              <a:rPr sz="1400" spc="-40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400" spc="-110" dirty="0">
                <a:solidFill>
                  <a:srgbClr val="252525"/>
                </a:solidFill>
                <a:latin typeface="DejaVu Sans"/>
                <a:cs typeface="DejaVu Sans"/>
              </a:rPr>
              <a:t>convert</a:t>
            </a:r>
            <a:r>
              <a:rPr sz="1400" spc="-40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400" spc="-130" dirty="0">
                <a:solidFill>
                  <a:srgbClr val="252525"/>
                </a:solidFill>
                <a:latin typeface="DejaVu Sans"/>
                <a:cs typeface="DejaVu Sans"/>
              </a:rPr>
              <a:t>visual</a:t>
            </a:r>
            <a:r>
              <a:rPr sz="1400" spc="-30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400" spc="-110" dirty="0">
                <a:solidFill>
                  <a:srgbClr val="252525"/>
                </a:solidFill>
                <a:latin typeface="DejaVu Sans"/>
                <a:cs typeface="DejaVu Sans"/>
              </a:rPr>
              <a:t>joins</a:t>
            </a:r>
            <a:r>
              <a:rPr sz="1400" spc="-35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400" spc="-85" dirty="0">
                <a:solidFill>
                  <a:srgbClr val="252525"/>
                </a:solidFill>
                <a:latin typeface="DejaVu Sans"/>
                <a:cs typeface="DejaVu Sans"/>
              </a:rPr>
              <a:t>to</a:t>
            </a:r>
            <a:r>
              <a:rPr sz="1400" spc="-55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400" spc="-80" dirty="0">
                <a:solidFill>
                  <a:srgbClr val="252525"/>
                </a:solidFill>
                <a:latin typeface="DejaVu Sans"/>
                <a:cs typeface="DejaVu Sans"/>
              </a:rPr>
              <a:t>SQL</a:t>
            </a:r>
            <a:r>
              <a:rPr sz="1400" spc="-30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400" spc="-85" dirty="0">
                <a:solidFill>
                  <a:srgbClr val="252525"/>
                </a:solidFill>
                <a:latin typeface="DejaVu Sans"/>
                <a:cs typeface="DejaVu Sans"/>
              </a:rPr>
              <a:t>code</a:t>
            </a:r>
            <a:endParaRPr sz="1400">
              <a:latin typeface="DejaVu Sans"/>
              <a:cs typeface="DejaVu Sans"/>
            </a:endParaRPr>
          </a:p>
        </p:txBody>
      </p:sp>
      <p:pic>
        <p:nvPicPr>
          <p:cNvPr id="32" name="object 32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2847594" y="5414771"/>
            <a:ext cx="685799" cy="711707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454400">
              <a:lnSpc>
                <a:spcPct val="100000"/>
              </a:lnSpc>
              <a:spcBef>
                <a:spcPts val="95"/>
              </a:spcBef>
            </a:pPr>
            <a:r>
              <a:rPr b="1" spc="-470" dirty="0">
                <a:latin typeface="DejaVu Sans"/>
                <a:cs typeface="DejaVu Sans"/>
              </a:rPr>
              <a:t>Common</a:t>
            </a:r>
            <a:r>
              <a:rPr spc="-135" dirty="0"/>
              <a:t> </a:t>
            </a:r>
            <a:r>
              <a:rPr b="1" spc="-235" dirty="0">
                <a:latin typeface="DejaVu Sans"/>
                <a:cs typeface="DejaVu Sans"/>
              </a:rPr>
              <a:t>Join</a:t>
            </a:r>
            <a:r>
              <a:rPr spc="-165" dirty="0"/>
              <a:t> </a:t>
            </a:r>
            <a:r>
              <a:rPr b="1" spc="-580" dirty="0">
                <a:latin typeface="DejaVu Sans"/>
                <a:cs typeface="DejaVu Sans"/>
              </a:rPr>
              <a:t>Types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5646" y="830579"/>
            <a:ext cx="11760708" cy="45720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4127745" y="1364646"/>
            <a:ext cx="3838575" cy="1920875"/>
            <a:chOff x="4127745" y="1364646"/>
            <a:chExt cx="3838575" cy="1920875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27745" y="1364646"/>
              <a:ext cx="3838210" cy="1920431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39183" y="1376171"/>
              <a:ext cx="3768851" cy="1850897"/>
            </a:xfrm>
            <a:prstGeom prst="rect">
              <a:avLst/>
            </a:prstGeom>
          </p:spPr>
        </p:pic>
      </p:grpSp>
      <p:sp>
        <p:nvSpPr>
          <p:cNvPr id="7" name="object 7"/>
          <p:cNvSpPr txBox="1"/>
          <p:nvPr/>
        </p:nvSpPr>
        <p:spPr>
          <a:xfrm>
            <a:off x="1793748" y="3604366"/>
            <a:ext cx="1624330" cy="1177925"/>
          </a:xfrm>
          <a:prstGeom prst="rect">
            <a:avLst/>
          </a:prstGeom>
        </p:spPr>
        <p:txBody>
          <a:bodyPr vert="horz" wrap="square" lIns="0" tIns="762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600" b="1" spc="-190" dirty="0">
                <a:solidFill>
                  <a:srgbClr val="3F3F3F"/>
                </a:solidFill>
                <a:latin typeface="DejaVu Sans"/>
                <a:cs typeface="DejaVu Sans"/>
              </a:rPr>
              <a:t>Inner</a:t>
            </a:r>
            <a:r>
              <a:rPr sz="1600" spc="-9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b="1" spc="-20" dirty="0">
                <a:solidFill>
                  <a:srgbClr val="3F3F3F"/>
                </a:solidFill>
                <a:latin typeface="DejaVu Sans"/>
                <a:cs typeface="DejaVu Sans"/>
              </a:rPr>
              <a:t>Join</a:t>
            </a:r>
            <a:endParaRPr sz="1600">
              <a:latin typeface="DejaVu Sans"/>
              <a:cs typeface="DejaVu Sans"/>
            </a:endParaRPr>
          </a:p>
          <a:p>
            <a:pPr marL="12700" marR="5080">
              <a:lnSpc>
                <a:spcPts val="1510"/>
              </a:lnSpc>
              <a:spcBef>
                <a:spcPts val="625"/>
              </a:spcBef>
            </a:pPr>
            <a:r>
              <a:rPr sz="1400" spc="-120" dirty="0">
                <a:solidFill>
                  <a:srgbClr val="3F3F3F"/>
                </a:solidFill>
                <a:latin typeface="DejaVu Sans"/>
                <a:cs typeface="DejaVu Sans"/>
              </a:rPr>
              <a:t>Combines</a:t>
            </a:r>
            <a:r>
              <a:rPr sz="1400" spc="4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spc="-150" dirty="0">
                <a:solidFill>
                  <a:srgbClr val="3F3F3F"/>
                </a:solidFill>
                <a:latin typeface="DejaVu Sans"/>
                <a:cs typeface="DejaVu Sans"/>
              </a:rPr>
              <a:t>data</a:t>
            </a:r>
            <a:r>
              <a:rPr sz="1400" spc="4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spc="-75" dirty="0">
                <a:solidFill>
                  <a:srgbClr val="3F3F3F"/>
                </a:solidFill>
                <a:latin typeface="DejaVu Sans"/>
                <a:cs typeface="DejaVu Sans"/>
              </a:rPr>
              <a:t>from </a:t>
            </a:r>
            <a:r>
              <a:rPr sz="1400" spc="-50" dirty="0">
                <a:solidFill>
                  <a:srgbClr val="3F3F3F"/>
                </a:solidFill>
                <a:latin typeface="DejaVu Sans"/>
                <a:cs typeface="DejaVu Sans"/>
              </a:rPr>
              <a:t>two</a:t>
            </a:r>
            <a:r>
              <a:rPr sz="1400" spc="-4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spc="-125" dirty="0">
                <a:solidFill>
                  <a:srgbClr val="3F3F3F"/>
                </a:solidFill>
                <a:latin typeface="DejaVu Sans"/>
                <a:cs typeface="DejaVu Sans"/>
              </a:rPr>
              <a:t>tables</a:t>
            </a:r>
            <a:r>
              <a:rPr sz="1400" spc="1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spc="-95" dirty="0">
                <a:solidFill>
                  <a:srgbClr val="3F3F3F"/>
                </a:solidFill>
                <a:latin typeface="DejaVu Sans"/>
                <a:cs typeface="DejaVu Sans"/>
              </a:rPr>
              <a:t>but</a:t>
            </a:r>
            <a:r>
              <a:rPr sz="1400" spc="-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spc="-20" dirty="0">
                <a:solidFill>
                  <a:srgbClr val="3F3F3F"/>
                </a:solidFill>
                <a:latin typeface="DejaVu Sans"/>
                <a:cs typeface="DejaVu Sans"/>
              </a:rPr>
              <a:t>only </a:t>
            </a:r>
            <a:r>
              <a:rPr sz="1400" spc="-105" dirty="0">
                <a:solidFill>
                  <a:srgbClr val="3F3F3F"/>
                </a:solidFill>
                <a:latin typeface="DejaVu Sans"/>
                <a:cs typeface="DejaVu Sans"/>
              </a:rPr>
              <a:t>returns</a:t>
            </a:r>
            <a:r>
              <a:rPr sz="1400" spc="2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spc="-105" dirty="0">
                <a:solidFill>
                  <a:srgbClr val="3F3F3F"/>
                </a:solidFill>
                <a:latin typeface="DejaVu Sans"/>
                <a:cs typeface="DejaVu Sans"/>
              </a:rPr>
              <a:t>the</a:t>
            </a:r>
            <a:r>
              <a:rPr sz="1400" spc="-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spc="-165" dirty="0">
                <a:solidFill>
                  <a:srgbClr val="3F3F3F"/>
                </a:solidFill>
                <a:latin typeface="DejaVu Sans"/>
                <a:cs typeface="DejaVu Sans"/>
              </a:rPr>
              <a:t>matching </a:t>
            </a:r>
            <a:r>
              <a:rPr sz="1400" spc="-10" dirty="0">
                <a:solidFill>
                  <a:srgbClr val="3F3F3F"/>
                </a:solidFill>
                <a:latin typeface="DejaVu Sans"/>
                <a:cs typeface="DejaVu Sans"/>
              </a:rPr>
              <a:t>records</a:t>
            </a:r>
            <a:endParaRPr sz="1400">
              <a:latin typeface="DejaVu Sans"/>
              <a:cs typeface="DejaVu San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239767" y="3606653"/>
            <a:ext cx="1795145" cy="1177925"/>
          </a:xfrm>
          <a:prstGeom prst="rect">
            <a:avLst/>
          </a:prstGeom>
        </p:spPr>
        <p:txBody>
          <a:bodyPr vert="horz" wrap="square" lIns="0" tIns="762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600" b="1" spc="-195" dirty="0">
                <a:solidFill>
                  <a:srgbClr val="3F3F3F"/>
                </a:solidFill>
                <a:latin typeface="DejaVu Sans"/>
                <a:cs typeface="DejaVu Sans"/>
              </a:rPr>
              <a:t>Left</a:t>
            </a:r>
            <a:r>
              <a:rPr sz="1600" spc="-6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b="1" spc="-20" dirty="0">
                <a:solidFill>
                  <a:srgbClr val="3F3F3F"/>
                </a:solidFill>
                <a:latin typeface="DejaVu Sans"/>
                <a:cs typeface="DejaVu Sans"/>
              </a:rPr>
              <a:t>Join</a:t>
            </a:r>
            <a:endParaRPr sz="1600">
              <a:latin typeface="DejaVu Sans"/>
              <a:cs typeface="DejaVu Sans"/>
            </a:endParaRPr>
          </a:p>
          <a:p>
            <a:pPr marL="12700" marR="5080">
              <a:lnSpc>
                <a:spcPts val="1510"/>
              </a:lnSpc>
              <a:spcBef>
                <a:spcPts val="625"/>
              </a:spcBef>
            </a:pPr>
            <a:r>
              <a:rPr sz="1400" spc="-120" dirty="0">
                <a:solidFill>
                  <a:srgbClr val="3F3F3F"/>
                </a:solidFill>
                <a:latin typeface="DejaVu Sans"/>
                <a:cs typeface="DejaVu Sans"/>
              </a:rPr>
              <a:t>Combines</a:t>
            </a:r>
            <a:r>
              <a:rPr sz="1400" spc="3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spc="-114" dirty="0">
                <a:solidFill>
                  <a:srgbClr val="3F3F3F"/>
                </a:solidFill>
                <a:latin typeface="DejaVu Sans"/>
                <a:cs typeface="DejaVu Sans"/>
              </a:rPr>
              <a:t>all</a:t>
            </a:r>
            <a:r>
              <a:rPr sz="1400" spc="3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spc="-145" dirty="0">
                <a:solidFill>
                  <a:srgbClr val="3F3F3F"/>
                </a:solidFill>
                <a:latin typeface="DejaVu Sans"/>
                <a:cs typeface="DejaVu Sans"/>
              </a:rPr>
              <a:t>data</a:t>
            </a:r>
            <a:r>
              <a:rPr sz="1400" spc="2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spc="-175" dirty="0">
                <a:solidFill>
                  <a:srgbClr val="3F3F3F"/>
                </a:solidFill>
                <a:latin typeface="DejaVu Sans"/>
                <a:cs typeface="DejaVu Sans"/>
              </a:rPr>
              <a:t>from </a:t>
            </a:r>
            <a:r>
              <a:rPr sz="1400" spc="-100" dirty="0">
                <a:solidFill>
                  <a:srgbClr val="3F3F3F"/>
                </a:solidFill>
                <a:latin typeface="DejaVu Sans"/>
                <a:cs typeface="DejaVu Sans"/>
              </a:rPr>
              <a:t>the</a:t>
            </a:r>
            <a:r>
              <a:rPr sz="1400" spc="2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spc="-75" dirty="0">
                <a:solidFill>
                  <a:srgbClr val="3F3F3F"/>
                </a:solidFill>
                <a:latin typeface="DejaVu Sans"/>
                <a:cs typeface="DejaVu Sans"/>
              </a:rPr>
              <a:t>left</a:t>
            </a:r>
            <a:r>
              <a:rPr sz="140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spc="-130" dirty="0">
                <a:solidFill>
                  <a:srgbClr val="3F3F3F"/>
                </a:solidFill>
                <a:latin typeface="DejaVu Sans"/>
                <a:cs typeface="DejaVu Sans"/>
              </a:rPr>
              <a:t>table</a:t>
            </a:r>
            <a:r>
              <a:rPr sz="1400" spc="-1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spc="-150" dirty="0">
                <a:solidFill>
                  <a:srgbClr val="3F3F3F"/>
                </a:solidFill>
                <a:latin typeface="DejaVu Sans"/>
                <a:cs typeface="DejaVu Sans"/>
              </a:rPr>
              <a:t>and</a:t>
            </a:r>
            <a:r>
              <a:rPr sz="1400" spc="3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spc="-20" dirty="0">
                <a:solidFill>
                  <a:srgbClr val="3F3F3F"/>
                </a:solidFill>
                <a:latin typeface="DejaVu Sans"/>
                <a:cs typeface="DejaVu Sans"/>
              </a:rPr>
              <a:t>only </a:t>
            </a:r>
            <a:r>
              <a:rPr sz="1400" spc="-145" dirty="0">
                <a:solidFill>
                  <a:srgbClr val="3F3F3F"/>
                </a:solidFill>
                <a:latin typeface="DejaVu Sans"/>
                <a:cs typeface="DejaVu Sans"/>
              </a:rPr>
              <a:t>matching</a:t>
            </a:r>
            <a:r>
              <a:rPr sz="1400" spc="5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spc="-110" dirty="0">
                <a:solidFill>
                  <a:srgbClr val="3F3F3F"/>
                </a:solidFill>
                <a:latin typeface="DejaVu Sans"/>
                <a:cs typeface="DejaVu Sans"/>
              </a:rPr>
              <a:t>records</a:t>
            </a:r>
            <a:r>
              <a:rPr sz="1400" spc="6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spc="-90" dirty="0">
                <a:solidFill>
                  <a:srgbClr val="3F3F3F"/>
                </a:solidFill>
                <a:latin typeface="DejaVu Sans"/>
                <a:cs typeface="DejaVu Sans"/>
              </a:rPr>
              <a:t>from </a:t>
            </a:r>
            <a:r>
              <a:rPr sz="1400" spc="-100" dirty="0">
                <a:solidFill>
                  <a:srgbClr val="3F3F3F"/>
                </a:solidFill>
                <a:latin typeface="DejaVu Sans"/>
                <a:cs typeface="DejaVu Sans"/>
              </a:rPr>
              <a:t>the</a:t>
            </a:r>
            <a:r>
              <a:rPr sz="1400" spc="-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spc="-105" dirty="0">
                <a:solidFill>
                  <a:srgbClr val="3F3F3F"/>
                </a:solidFill>
                <a:latin typeface="DejaVu Sans"/>
                <a:cs typeface="DejaVu Sans"/>
              </a:rPr>
              <a:t>right</a:t>
            </a:r>
            <a:r>
              <a:rPr sz="1400" spc="1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spc="-10" dirty="0">
                <a:solidFill>
                  <a:srgbClr val="3F3F3F"/>
                </a:solidFill>
                <a:latin typeface="DejaVu Sans"/>
                <a:cs typeface="DejaVu Sans"/>
              </a:rPr>
              <a:t>table</a:t>
            </a:r>
            <a:endParaRPr sz="1400">
              <a:latin typeface="DejaVu Sans"/>
              <a:cs typeface="DejaVu San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770621" y="3604363"/>
            <a:ext cx="1795145" cy="1177925"/>
          </a:xfrm>
          <a:prstGeom prst="rect">
            <a:avLst/>
          </a:prstGeom>
        </p:spPr>
        <p:txBody>
          <a:bodyPr vert="horz" wrap="square" lIns="0" tIns="76200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600"/>
              </a:spcBef>
            </a:pPr>
            <a:r>
              <a:rPr sz="1600" b="1" spc="-200" dirty="0">
                <a:solidFill>
                  <a:srgbClr val="3F3F3F"/>
                </a:solidFill>
                <a:latin typeface="DejaVu Sans"/>
                <a:cs typeface="DejaVu Sans"/>
              </a:rPr>
              <a:t>Right</a:t>
            </a:r>
            <a:r>
              <a:rPr sz="1600" spc="-8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b="1" spc="-20" dirty="0">
                <a:solidFill>
                  <a:srgbClr val="3F3F3F"/>
                </a:solidFill>
                <a:latin typeface="DejaVu Sans"/>
                <a:cs typeface="DejaVu Sans"/>
              </a:rPr>
              <a:t>Join</a:t>
            </a:r>
            <a:endParaRPr sz="1600">
              <a:latin typeface="DejaVu Sans"/>
              <a:cs typeface="DejaVu Sans"/>
            </a:endParaRPr>
          </a:p>
          <a:p>
            <a:pPr marL="12700" marR="5080" algn="just">
              <a:lnSpc>
                <a:spcPts val="1510"/>
              </a:lnSpc>
              <a:spcBef>
                <a:spcPts val="625"/>
              </a:spcBef>
            </a:pPr>
            <a:r>
              <a:rPr sz="1400" spc="-120" dirty="0">
                <a:solidFill>
                  <a:srgbClr val="3F3F3F"/>
                </a:solidFill>
                <a:latin typeface="DejaVu Sans"/>
                <a:cs typeface="DejaVu Sans"/>
              </a:rPr>
              <a:t>Combines</a:t>
            </a:r>
            <a:r>
              <a:rPr sz="1400" spc="3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spc="-114" dirty="0">
                <a:solidFill>
                  <a:srgbClr val="3F3F3F"/>
                </a:solidFill>
                <a:latin typeface="DejaVu Sans"/>
                <a:cs typeface="DejaVu Sans"/>
              </a:rPr>
              <a:t>all</a:t>
            </a:r>
            <a:r>
              <a:rPr sz="1400" spc="4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spc="-155" dirty="0">
                <a:solidFill>
                  <a:srgbClr val="3F3F3F"/>
                </a:solidFill>
                <a:latin typeface="DejaVu Sans"/>
                <a:cs typeface="DejaVu Sans"/>
              </a:rPr>
              <a:t>data</a:t>
            </a:r>
            <a:r>
              <a:rPr sz="1400" spc="4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spc="-175" dirty="0">
                <a:solidFill>
                  <a:srgbClr val="3F3F3F"/>
                </a:solidFill>
                <a:latin typeface="DejaVu Sans"/>
                <a:cs typeface="DejaVu Sans"/>
              </a:rPr>
              <a:t>from </a:t>
            </a:r>
            <a:r>
              <a:rPr sz="1400" spc="-100" dirty="0">
                <a:solidFill>
                  <a:srgbClr val="3F3F3F"/>
                </a:solidFill>
                <a:latin typeface="DejaVu Sans"/>
                <a:cs typeface="DejaVu Sans"/>
              </a:rPr>
              <a:t>the</a:t>
            </a:r>
            <a:r>
              <a:rPr sz="140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spc="-120" dirty="0">
                <a:solidFill>
                  <a:srgbClr val="3F3F3F"/>
                </a:solidFill>
                <a:latin typeface="DejaVu Sans"/>
                <a:cs typeface="DejaVu Sans"/>
              </a:rPr>
              <a:t>right</a:t>
            </a:r>
            <a:r>
              <a:rPr sz="1400" spc="1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spc="-130" dirty="0">
                <a:solidFill>
                  <a:srgbClr val="3F3F3F"/>
                </a:solidFill>
                <a:latin typeface="DejaVu Sans"/>
                <a:cs typeface="DejaVu Sans"/>
              </a:rPr>
              <a:t>table</a:t>
            </a:r>
            <a:r>
              <a:rPr sz="1400" spc="1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spc="-140" dirty="0">
                <a:solidFill>
                  <a:srgbClr val="3F3F3F"/>
                </a:solidFill>
                <a:latin typeface="DejaVu Sans"/>
                <a:cs typeface="DejaVu Sans"/>
              </a:rPr>
              <a:t>and</a:t>
            </a:r>
            <a:r>
              <a:rPr sz="1400" spc="4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spc="-185" dirty="0">
                <a:solidFill>
                  <a:srgbClr val="3F3F3F"/>
                </a:solidFill>
                <a:latin typeface="DejaVu Sans"/>
                <a:cs typeface="DejaVu Sans"/>
              </a:rPr>
              <a:t>only </a:t>
            </a:r>
            <a:r>
              <a:rPr sz="1400" spc="-145" dirty="0">
                <a:solidFill>
                  <a:srgbClr val="3F3F3F"/>
                </a:solidFill>
                <a:latin typeface="DejaVu Sans"/>
                <a:cs typeface="DejaVu Sans"/>
              </a:rPr>
              <a:t>matching</a:t>
            </a:r>
            <a:r>
              <a:rPr sz="1400" spc="5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spc="-110" dirty="0">
                <a:solidFill>
                  <a:srgbClr val="3F3F3F"/>
                </a:solidFill>
                <a:latin typeface="DejaVu Sans"/>
                <a:cs typeface="DejaVu Sans"/>
              </a:rPr>
              <a:t>records</a:t>
            </a:r>
            <a:r>
              <a:rPr sz="1400" spc="6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spc="-90" dirty="0">
                <a:solidFill>
                  <a:srgbClr val="3F3F3F"/>
                </a:solidFill>
                <a:latin typeface="DejaVu Sans"/>
                <a:cs typeface="DejaVu Sans"/>
              </a:rPr>
              <a:t>from </a:t>
            </a:r>
            <a:r>
              <a:rPr sz="1400" spc="-100" dirty="0">
                <a:solidFill>
                  <a:srgbClr val="3F3F3F"/>
                </a:solidFill>
                <a:latin typeface="DejaVu Sans"/>
                <a:cs typeface="DejaVu Sans"/>
              </a:rPr>
              <a:t>the</a:t>
            </a:r>
            <a:r>
              <a:rPr sz="1400" spc="-1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spc="-65" dirty="0">
                <a:solidFill>
                  <a:srgbClr val="3F3F3F"/>
                </a:solidFill>
                <a:latin typeface="DejaVu Sans"/>
                <a:cs typeface="DejaVu Sans"/>
              </a:rPr>
              <a:t>left</a:t>
            </a:r>
            <a:r>
              <a:rPr sz="1400" spc="-2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spc="-10" dirty="0">
                <a:solidFill>
                  <a:srgbClr val="3F3F3F"/>
                </a:solidFill>
                <a:latin typeface="DejaVu Sans"/>
                <a:cs typeface="DejaVu Sans"/>
              </a:rPr>
              <a:t>table</a:t>
            </a:r>
            <a:endParaRPr sz="1400">
              <a:latin typeface="DejaVu Sans"/>
              <a:cs typeface="DejaVu San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199369" y="3611731"/>
            <a:ext cx="2138680" cy="1177925"/>
          </a:xfrm>
          <a:prstGeom prst="rect">
            <a:avLst/>
          </a:prstGeom>
        </p:spPr>
        <p:txBody>
          <a:bodyPr vert="horz" wrap="square" lIns="0" tIns="762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600" b="1" spc="-185" dirty="0">
                <a:solidFill>
                  <a:srgbClr val="3F3F3F"/>
                </a:solidFill>
                <a:latin typeface="DejaVu Sans"/>
                <a:cs typeface="DejaVu Sans"/>
              </a:rPr>
              <a:t>Full</a:t>
            </a:r>
            <a:r>
              <a:rPr sz="1600" spc="-7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b="1" spc="-170" dirty="0">
                <a:solidFill>
                  <a:srgbClr val="3F3F3F"/>
                </a:solidFill>
                <a:latin typeface="DejaVu Sans"/>
                <a:cs typeface="DejaVu Sans"/>
              </a:rPr>
              <a:t>Outer</a:t>
            </a:r>
            <a:r>
              <a:rPr sz="1600" spc="-7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b="1" spc="-20" dirty="0">
                <a:solidFill>
                  <a:srgbClr val="3F3F3F"/>
                </a:solidFill>
                <a:latin typeface="DejaVu Sans"/>
                <a:cs typeface="DejaVu Sans"/>
              </a:rPr>
              <a:t>Join</a:t>
            </a:r>
            <a:endParaRPr sz="1600">
              <a:latin typeface="DejaVu Sans"/>
              <a:cs typeface="DejaVu Sans"/>
            </a:endParaRPr>
          </a:p>
          <a:p>
            <a:pPr marL="12700" marR="5080">
              <a:lnSpc>
                <a:spcPct val="90000"/>
              </a:lnSpc>
              <a:spcBef>
                <a:spcPts val="600"/>
              </a:spcBef>
            </a:pPr>
            <a:r>
              <a:rPr sz="1400" spc="-120" dirty="0">
                <a:solidFill>
                  <a:srgbClr val="3F3F3F"/>
                </a:solidFill>
                <a:latin typeface="DejaVu Sans"/>
                <a:cs typeface="DejaVu Sans"/>
              </a:rPr>
              <a:t>Combines</a:t>
            </a:r>
            <a:r>
              <a:rPr sz="1400" spc="2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spc="-114" dirty="0">
                <a:solidFill>
                  <a:srgbClr val="3F3F3F"/>
                </a:solidFill>
                <a:latin typeface="DejaVu Sans"/>
                <a:cs typeface="DejaVu Sans"/>
              </a:rPr>
              <a:t>all</a:t>
            </a:r>
            <a:r>
              <a:rPr sz="1400" spc="2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spc="-145" dirty="0">
                <a:solidFill>
                  <a:srgbClr val="3F3F3F"/>
                </a:solidFill>
                <a:latin typeface="DejaVu Sans"/>
                <a:cs typeface="DejaVu Sans"/>
              </a:rPr>
              <a:t>data</a:t>
            </a:r>
            <a:r>
              <a:rPr sz="1400" spc="2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spc="-105" dirty="0">
                <a:solidFill>
                  <a:srgbClr val="3F3F3F"/>
                </a:solidFill>
                <a:latin typeface="DejaVu Sans"/>
                <a:cs typeface="DejaVu Sans"/>
              </a:rPr>
              <a:t>from</a:t>
            </a:r>
            <a:r>
              <a:rPr sz="1400" spc="1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spc="-185" dirty="0">
                <a:solidFill>
                  <a:srgbClr val="3F3F3F"/>
                </a:solidFill>
                <a:latin typeface="DejaVu Sans"/>
                <a:cs typeface="DejaVu Sans"/>
              </a:rPr>
              <a:t>two </a:t>
            </a:r>
            <a:r>
              <a:rPr sz="1400" spc="-130" dirty="0">
                <a:solidFill>
                  <a:srgbClr val="3F3F3F"/>
                </a:solidFill>
                <a:latin typeface="DejaVu Sans"/>
                <a:cs typeface="DejaVu Sans"/>
              </a:rPr>
              <a:t>tables,</a:t>
            </a:r>
            <a:r>
              <a:rPr sz="1400" spc="3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spc="-114" dirty="0">
                <a:solidFill>
                  <a:srgbClr val="3F3F3F"/>
                </a:solidFill>
                <a:latin typeface="DejaVu Sans"/>
                <a:cs typeface="DejaVu Sans"/>
              </a:rPr>
              <a:t>including</a:t>
            </a:r>
            <a:r>
              <a:rPr sz="1400" spc="5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spc="-25" dirty="0">
                <a:solidFill>
                  <a:srgbClr val="3F3F3F"/>
                </a:solidFill>
                <a:latin typeface="DejaVu Sans"/>
                <a:cs typeface="DejaVu Sans"/>
              </a:rPr>
              <a:t>matching </a:t>
            </a:r>
            <a:r>
              <a:rPr sz="1400" spc="-150" dirty="0">
                <a:solidFill>
                  <a:srgbClr val="3F3F3F"/>
                </a:solidFill>
                <a:latin typeface="DejaVu Sans"/>
                <a:cs typeface="DejaVu Sans"/>
              </a:rPr>
              <a:t>and</a:t>
            </a:r>
            <a:r>
              <a:rPr sz="1400" spc="8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spc="-85" dirty="0">
                <a:solidFill>
                  <a:srgbClr val="3F3F3F"/>
                </a:solidFill>
                <a:latin typeface="DejaVu Sans"/>
                <a:cs typeface="DejaVu Sans"/>
              </a:rPr>
              <a:t>non-</a:t>
            </a:r>
            <a:r>
              <a:rPr sz="1400" spc="-145" dirty="0">
                <a:solidFill>
                  <a:srgbClr val="3F3F3F"/>
                </a:solidFill>
                <a:latin typeface="DejaVu Sans"/>
                <a:cs typeface="DejaVu Sans"/>
              </a:rPr>
              <a:t>matching</a:t>
            </a:r>
            <a:r>
              <a:rPr sz="1400" spc="9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spc="-25" dirty="0">
                <a:solidFill>
                  <a:srgbClr val="3F3F3F"/>
                </a:solidFill>
                <a:latin typeface="DejaVu Sans"/>
                <a:cs typeface="DejaVu Sans"/>
              </a:rPr>
              <a:t>records </a:t>
            </a:r>
            <a:r>
              <a:rPr sz="1400" i="1" spc="-20" dirty="0">
                <a:solidFill>
                  <a:srgbClr val="3F3F3F"/>
                </a:solidFill>
                <a:latin typeface="Nimbus Roman No9 L"/>
                <a:cs typeface="Nimbus Roman No9 L"/>
              </a:rPr>
              <a:t>(results</a:t>
            </a:r>
            <a:r>
              <a:rPr sz="1400" spc="-6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dirty="0">
                <a:solidFill>
                  <a:srgbClr val="3F3F3F"/>
                </a:solidFill>
                <a:latin typeface="Nimbus Roman No9 L"/>
                <a:cs typeface="Nimbus Roman No9 L"/>
              </a:rPr>
              <a:t>in</a:t>
            </a:r>
            <a:r>
              <a:rPr sz="1400" spc="-4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spc="-20" dirty="0">
                <a:solidFill>
                  <a:srgbClr val="3F3F3F"/>
                </a:solidFill>
                <a:latin typeface="Nimbus Roman No9 L"/>
                <a:cs typeface="Nimbus Roman No9 L"/>
              </a:rPr>
              <a:t>null</a:t>
            </a:r>
            <a:r>
              <a:rPr sz="1400" spc="-6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spc="-10" dirty="0">
                <a:solidFill>
                  <a:srgbClr val="3F3F3F"/>
                </a:solidFill>
                <a:latin typeface="Nimbus Roman No9 L"/>
                <a:cs typeface="Nimbus Roman No9 L"/>
              </a:rPr>
              <a:t>records)</a:t>
            </a:r>
            <a:endParaRPr sz="1400">
              <a:latin typeface="Nimbus Roman No9 L"/>
              <a:cs typeface="Nimbus Roman No9 L"/>
            </a:endParaRPr>
          </a:p>
        </p:txBody>
      </p:sp>
      <p:pic>
        <p:nvPicPr>
          <p:cNvPr id="11" name="object 1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193542" y="5327141"/>
            <a:ext cx="5895594" cy="917448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4087621" y="5556502"/>
            <a:ext cx="47212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spc="-75" dirty="0">
                <a:solidFill>
                  <a:srgbClr val="FFFFFF"/>
                </a:solidFill>
                <a:latin typeface="DejaVu Sans"/>
                <a:cs typeface="DejaVu Sans"/>
              </a:rPr>
              <a:t>Make</a:t>
            </a:r>
            <a:r>
              <a:rPr sz="1200" spc="-50" dirty="0">
                <a:solidFill>
                  <a:srgbClr val="FFFFFF"/>
                </a:solidFill>
                <a:latin typeface="DejaVu Sans"/>
                <a:cs typeface="DejaVu Sans"/>
              </a:rPr>
              <a:t> </a:t>
            </a:r>
            <a:r>
              <a:rPr sz="1200" spc="-95" dirty="0">
                <a:solidFill>
                  <a:srgbClr val="FFFFFF"/>
                </a:solidFill>
                <a:latin typeface="DejaVu Sans"/>
                <a:cs typeface="DejaVu Sans"/>
              </a:rPr>
              <a:t>sure</a:t>
            </a:r>
            <a:r>
              <a:rPr sz="1200" spc="-50" dirty="0">
                <a:solidFill>
                  <a:srgbClr val="FFFFFF"/>
                </a:solidFill>
                <a:latin typeface="DejaVu Sans"/>
                <a:cs typeface="DejaVu Sans"/>
              </a:rPr>
              <a:t> </a:t>
            </a:r>
            <a:r>
              <a:rPr sz="1200" spc="-70" dirty="0">
                <a:solidFill>
                  <a:srgbClr val="FFFFFF"/>
                </a:solidFill>
                <a:latin typeface="DejaVu Sans"/>
                <a:cs typeface="DejaVu Sans"/>
              </a:rPr>
              <a:t>that</a:t>
            </a:r>
            <a:r>
              <a:rPr sz="1200" spc="-35" dirty="0">
                <a:solidFill>
                  <a:srgbClr val="FFFFFF"/>
                </a:solidFill>
                <a:latin typeface="DejaVu Sans"/>
                <a:cs typeface="DejaVu Sans"/>
              </a:rPr>
              <a:t> </a:t>
            </a:r>
            <a:r>
              <a:rPr sz="1200" spc="-85" dirty="0">
                <a:solidFill>
                  <a:srgbClr val="FFFFFF"/>
                </a:solidFill>
                <a:latin typeface="DejaVu Sans"/>
                <a:cs typeface="DejaVu Sans"/>
              </a:rPr>
              <a:t>your</a:t>
            </a:r>
            <a:r>
              <a:rPr sz="1200" spc="-45" dirty="0">
                <a:solidFill>
                  <a:srgbClr val="FFFFFF"/>
                </a:solidFill>
                <a:latin typeface="DejaVu Sans"/>
                <a:cs typeface="DejaVu Sans"/>
              </a:rPr>
              <a:t> </a:t>
            </a:r>
            <a:r>
              <a:rPr sz="1200" spc="-55" dirty="0">
                <a:solidFill>
                  <a:srgbClr val="FFFFFF"/>
                </a:solidFill>
                <a:latin typeface="DejaVu Sans"/>
                <a:cs typeface="DejaVu Sans"/>
              </a:rPr>
              <a:t>join </a:t>
            </a:r>
            <a:r>
              <a:rPr sz="1200" spc="-114" dirty="0">
                <a:solidFill>
                  <a:srgbClr val="FFFFFF"/>
                </a:solidFill>
                <a:latin typeface="DejaVu Sans"/>
                <a:cs typeface="DejaVu Sans"/>
              </a:rPr>
              <a:t>key(s)</a:t>
            </a:r>
            <a:r>
              <a:rPr sz="1200" spc="-40" dirty="0">
                <a:solidFill>
                  <a:srgbClr val="FFFFFF"/>
                </a:solidFill>
                <a:latin typeface="DejaVu Sans"/>
                <a:cs typeface="DejaVu Sans"/>
              </a:rPr>
              <a:t> </a:t>
            </a:r>
            <a:r>
              <a:rPr sz="1200" spc="-95" dirty="0">
                <a:solidFill>
                  <a:srgbClr val="FFFFFF"/>
                </a:solidFill>
                <a:latin typeface="DejaVu Sans"/>
                <a:cs typeface="DejaVu Sans"/>
              </a:rPr>
              <a:t>are</a:t>
            </a:r>
            <a:r>
              <a:rPr sz="1200" spc="-35" dirty="0">
                <a:solidFill>
                  <a:srgbClr val="FFFFFF"/>
                </a:solidFill>
                <a:latin typeface="DejaVu Sans"/>
                <a:cs typeface="DejaVu Sans"/>
              </a:rPr>
              <a:t> </a:t>
            </a:r>
            <a:r>
              <a:rPr sz="1200" b="1" spc="-165" dirty="0">
                <a:solidFill>
                  <a:srgbClr val="F9FEA4"/>
                </a:solidFill>
                <a:latin typeface="DejaVu Sans"/>
                <a:cs typeface="DejaVu Sans"/>
              </a:rPr>
              <a:t>unique</a:t>
            </a:r>
            <a:r>
              <a:rPr sz="1200" spc="-30" dirty="0">
                <a:solidFill>
                  <a:srgbClr val="F9FEA4"/>
                </a:solidFill>
                <a:latin typeface="DejaVu Sans"/>
                <a:cs typeface="DejaVu Sans"/>
              </a:rPr>
              <a:t> </a:t>
            </a:r>
            <a:r>
              <a:rPr sz="1200" spc="-55" dirty="0">
                <a:solidFill>
                  <a:srgbClr val="FFFFFF"/>
                </a:solidFill>
                <a:latin typeface="DejaVu Sans"/>
                <a:cs typeface="DejaVu Sans"/>
              </a:rPr>
              <a:t>to</a:t>
            </a:r>
            <a:r>
              <a:rPr sz="1200" spc="-50" dirty="0">
                <a:solidFill>
                  <a:srgbClr val="FFFFFF"/>
                </a:solidFill>
                <a:latin typeface="DejaVu Sans"/>
                <a:cs typeface="DejaVu Sans"/>
              </a:rPr>
              <a:t> </a:t>
            </a:r>
            <a:r>
              <a:rPr sz="1200" spc="-105" dirty="0">
                <a:solidFill>
                  <a:srgbClr val="FFFFFF"/>
                </a:solidFill>
                <a:latin typeface="DejaVu Sans"/>
                <a:cs typeface="DejaVu Sans"/>
              </a:rPr>
              <a:t>avoid</a:t>
            </a:r>
            <a:r>
              <a:rPr sz="1200" spc="-30" dirty="0">
                <a:solidFill>
                  <a:srgbClr val="FFFFFF"/>
                </a:solidFill>
                <a:latin typeface="DejaVu Sans"/>
                <a:cs typeface="DejaVu Sans"/>
              </a:rPr>
              <a:t> </a:t>
            </a:r>
            <a:r>
              <a:rPr sz="1200" spc="-85" dirty="0">
                <a:solidFill>
                  <a:srgbClr val="FFFFFF"/>
                </a:solidFill>
                <a:latin typeface="DejaVu Sans"/>
                <a:cs typeface="DejaVu Sans"/>
              </a:rPr>
              <a:t>duplicating</a:t>
            </a:r>
            <a:r>
              <a:rPr sz="1200" spc="-20" dirty="0">
                <a:solidFill>
                  <a:srgbClr val="FFFFFF"/>
                </a:solidFill>
                <a:latin typeface="DejaVu Sans"/>
                <a:cs typeface="DejaVu Sans"/>
              </a:rPr>
              <a:t> </a:t>
            </a:r>
            <a:r>
              <a:rPr sz="1200" spc="-165" dirty="0">
                <a:solidFill>
                  <a:srgbClr val="FFFFFF"/>
                </a:solidFill>
                <a:latin typeface="DejaVu Sans"/>
                <a:cs typeface="DejaVu Sans"/>
              </a:rPr>
              <a:t>records; </a:t>
            </a:r>
            <a:r>
              <a:rPr sz="1200" spc="-75" dirty="0">
                <a:solidFill>
                  <a:srgbClr val="FFFFFF"/>
                </a:solidFill>
                <a:latin typeface="DejaVu Sans"/>
                <a:cs typeface="DejaVu Sans"/>
              </a:rPr>
              <a:t>this</a:t>
            </a:r>
            <a:r>
              <a:rPr sz="1200" spc="-40" dirty="0">
                <a:solidFill>
                  <a:srgbClr val="FFFFFF"/>
                </a:solidFill>
                <a:latin typeface="DejaVu Sans"/>
                <a:cs typeface="DejaVu Sans"/>
              </a:rPr>
              <a:t> </a:t>
            </a:r>
            <a:r>
              <a:rPr sz="1200" spc="-120" dirty="0">
                <a:solidFill>
                  <a:srgbClr val="FFFFFF"/>
                </a:solidFill>
                <a:latin typeface="DejaVu Sans"/>
                <a:cs typeface="DejaVu Sans"/>
              </a:rPr>
              <a:t>can</a:t>
            </a:r>
            <a:r>
              <a:rPr sz="1200" spc="-50" dirty="0">
                <a:solidFill>
                  <a:srgbClr val="FFFFFF"/>
                </a:solidFill>
                <a:latin typeface="DejaVu Sans"/>
                <a:cs typeface="DejaVu Sans"/>
              </a:rPr>
              <a:t> </a:t>
            </a:r>
            <a:r>
              <a:rPr sz="1200" spc="-55" dirty="0">
                <a:solidFill>
                  <a:srgbClr val="FFFFFF"/>
                </a:solidFill>
                <a:latin typeface="DejaVu Sans"/>
                <a:cs typeface="DejaVu Sans"/>
              </a:rPr>
              <a:t>distort</a:t>
            </a:r>
            <a:r>
              <a:rPr sz="1200" spc="-35" dirty="0">
                <a:solidFill>
                  <a:srgbClr val="FFFFFF"/>
                </a:solidFill>
                <a:latin typeface="DejaVu Sans"/>
                <a:cs typeface="DejaVu Sans"/>
              </a:rPr>
              <a:t> </a:t>
            </a:r>
            <a:r>
              <a:rPr sz="1200" spc="-80" dirty="0">
                <a:solidFill>
                  <a:srgbClr val="FFFFFF"/>
                </a:solidFill>
                <a:latin typeface="DejaVu Sans"/>
                <a:cs typeface="DejaVu Sans"/>
              </a:rPr>
              <a:t>the</a:t>
            </a:r>
            <a:r>
              <a:rPr sz="1200" spc="-55" dirty="0">
                <a:solidFill>
                  <a:srgbClr val="FFFFFF"/>
                </a:solidFill>
                <a:latin typeface="DejaVu Sans"/>
                <a:cs typeface="DejaVu Sans"/>
              </a:rPr>
              <a:t> </a:t>
            </a:r>
            <a:r>
              <a:rPr sz="1200" spc="-100" dirty="0">
                <a:solidFill>
                  <a:srgbClr val="FFFFFF"/>
                </a:solidFill>
                <a:latin typeface="DejaVu Sans"/>
                <a:cs typeface="DejaVu Sans"/>
              </a:rPr>
              <a:t>data</a:t>
            </a:r>
            <a:r>
              <a:rPr sz="1200" spc="-35" dirty="0">
                <a:solidFill>
                  <a:srgbClr val="FFFFFF"/>
                </a:solidFill>
                <a:latin typeface="DejaVu Sans"/>
                <a:cs typeface="DejaVu Sans"/>
              </a:rPr>
              <a:t> </a:t>
            </a:r>
            <a:r>
              <a:rPr sz="1200" spc="-114" dirty="0">
                <a:solidFill>
                  <a:srgbClr val="FFFFFF"/>
                </a:solidFill>
                <a:latin typeface="DejaVu Sans"/>
                <a:cs typeface="DejaVu Sans"/>
              </a:rPr>
              <a:t>and</a:t>
            </a:r>
            <a:r>
              <a:rPr sz="1200" spc="-40" dirty="0">
                <a:solidFill>
                  <a:srgbClr val="FFFFFF"/>
                </a:solidFill>
                <a:latin typeface="DejaVu Sans"/>
                <a:cs typeface="DejaVu Sans"/>
              </a:rPr>
              <a:t> </a:t>
            </a:r>
            <a:r>
              <a:rPr sz="1200" spc="-95" dirty="0">
                <a:solidFill>
                  <a:srgbClr val="FFFFFF"/>
                </a:solidFill>
                <a:latin typeface="DejaVu Sans"/>
                <a:cs typeface="DejaVu Sans"/>
              </a:rPr>
              <a:t>skew</a:t>
            </a:r>
            <a:r>
              <a:rPr sz="1200" spc="-55" dirty="0">
                <a:solidFill>
                  <a:srgbClr val="FFFFFF"/>
                </a:solidFill>
                <a:latin typeface="DejaVu Sans"/>
                <a:cs typeface="DejaVu Sans"/>
              </a:rPr>
              <a:t> </a:t>
            </a:r>
            <a:r>
              <a:rPr sz="1200" spc="-75" dirty="0">
                <a:solidFill>
                  <a:srgbClr val="FFFFFF"/>
                </a:solidFill>
                <a:latin typeface="DejaVu Sans"/>
                <a:cs typeface="DejaVu Sans"/>
              </a:rPr>
              <a:t>your</a:t>
            </a:r>
            <a:r>
              <a:rPr sz="1200" spc="-50" dirty="0">
                <a:solidFill>
                  <a:srgbClr val="FFFFFF"/>
                </a:solidFill>
                <a:latin typeface="DejaVu Sans"/>
                <a:cs typeface="DejaVu Sans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DejaVu Sans"/>
                <a:cs typeface="DejaVu Sans"/>
              </a:rPr>
              <a:t>analysis!</a:t>
            </a:r>
            <a:endParaRPr sz="1200">
              <a:latin typeface="DejaVu Sans"/>
              <a:cs typeface="DejaVu Sans"/>
            </a:endParaRPr>
          </a:p>
        </p:txBody>
      </p:sp>
      <p:pic>
        <p:nvPicPr>
          <p:cNvPr id="13" name="object 1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421748" y="5478932"/>
            <a:ext cx="529323" cy="574865"/>
          </a:xfrm>
          <a:prstGeom prst="rect">
            <a:avLst/>
          </a:prstGeom>
        </p:spPr>
      </p:pic>
      <p:grpSp>
        <p:nvGrpSpPr>
          <p:cNvPr id="14" name="object 14"/>
          <p:cNvGrpSpPr/>
          <p:nvPr/>
        </p:nvGrpSpPr>
        <p:grpSpPr>
          <a:xfrm>
            <a:off x="2214118" y="1639049"/>
            <a:ext cx="7746365" cy="1995170"/>
            <a:chOff x="2214118" y="1639049"/>
            <a:chExt cx="7746365" cy="1995170"/>
          </a:xfrm>
        </p:grpSpPr>
        <p:sp>
          <p:nvSpPr>
            <p:cNvPr id="15" name="object 15"/>
            <p:cNvSpPr/>
            <p:nvPr/>
          </p:nvSpPr>
          <p:spPr>
            <a:xfrm>
              <a:off x="4645914" y="2199258"/>
              <a:ext cx="2597785" cy="1435100"/>
            </a:xfrm>
            <a:custGeom>
              <a:avLst/>
              <a:gdLst/>
              <a:ahLst/>
              <a:cxnLst/>
              <a:rect l="l" t="t" r="r" b="b"/>
              <a:pathLst>
                <a:path w="2597784" h="1435100">
                  <a:moveTo>
                    <a:pt x="892048" y="1270"/>
                  </a:moveTo>
                  <a:lnTo>
                    <a:pt x="863600" y="0"/>
                  </a:lnTo>
                  <a:lnTo>
                    <a:pt x="859028" y="104648"/>
                  </a:lnTo>
                  <a:lnTo>
                    <a:pt x="859015" y="104775"/>
                  </a:lnTo>
                  <a:lnTo>
                    <a:pt x="856361" y="156591"/>
                  </a:lnTo>
                  <a:lnTo>
                    <a:pt x="856348" y="156718"/>
                  </a:lnTo>
                  <a:lnTo>
                    <a:pt x="853313" y="208153"/>
                  </a:lnTo>
                  <a:lnTo>
                    <a:pt x="853440" y="207899"/>
                  </a:lnTo>
                  <a:lnTo>
                    <a:pt x="849630" y="258826"/>
                  </a:lnTo>
                  <a:lnTo>
                    <a:pt x="849630" y="258572"/>
                  </a:lnTo>
                  <a:lnTo>
                    <a:pt x="849604" y="258826"/>
                  </a:lnTo>
                  <a:lnTo>
                    <a:pt x="845058" y="308737"/>
                  </a:lnTo>
                  <a:lnTo>
                    <a:pt x="845058" y="308356"/>
                  </a:lnTo>
                  <a:lnTo>
                    <a:pt x="845007" y="308737"/>
                  </a:lnTo>
                  <a:lnTo>
                    <a:pt x="839470" y="357632"/>
                  </a:lnTo>
                  <a:lnTo>
                    <a:pt x="839470" y="357251"/>
                  </a:lnTo>
                  <a:lnTo>
                    <a:pt x="839406" y="357632"/>
                  </a:lnTo>
                  <a:lnTo>
                    <a:pt x="832866" y="405384"/>
                  </a:lnTo>
                  <a:lnTo>
                    <a:pt x="832866" y="405003"/>
                  </a:lnTo>
                  <a:lnTo>
                    <a:pt x="832789" y="405384"/>
                  </a:lnTo>
                  <a:lnTo>
                    <a:pt x="824865" y="451866"/>
                  </a:lnTo>
                  <a:lnTo>
                    <a:pt x="824992" y="451358"/>
                  </a:lnTo>
                  <a:lnTo>
                    <a:pt x="815721" y="496316"/>
                  </a:lnTo>
                  <a:lnTo>
                    <a:pt x="815555" y="496951"/>
                  </a:lnTo>
                  <a:lnTo>
                    <a:pt x="804672" y="540385"/>
                  </a:lnTo>
                  <a:lnTo>
                    <a:pt x="804799" y="539750"/>
                  </a:lnTo>
                  <a:lnTo>
                    <a:pt x="804595" y="540385"/>
                  </a:lnTo>
                  <a:lnTo>
                    <a:pt x="791972" y="582041"/>
                  </a:lnTo>
                  <a:lnTo>
                    <a:pt x="792226" y="581152"/>
                  </a:lnTo>
                  <a:lnTo>
                    <a:pt x="791895" y="582041"/>
                  </a:lnTo>
                  <a:lnTo>
                    <a:pt x="777367" y="621538"/>
                  </a:lnTo>
                  <a:lnTo>
                    <a:pt x="777621" y="620776"/>
                  </a:lnTo>
                  <a:lnTo>
                    <a:pt x="777278" y="621538"/>
                  </a:lnTo>
                  <a:lnTo>
                    <a:pt x="760857" y="659257"/>
                  </a:lnTo>
                  <a:lnTo>
                    <a:pt x="761111" y="658495"/>
                  </a:lnTo>
                  <a:lnTo>
                    <a:pt x="752094" y="676402"/>
                  </a:lnTo>
                  <a:lnTo>
                    <a:pt x="751801" y="676910"/>
                  </a:lnTo>
                  <a:lnTo>
                    <a:pt x="742188" y="694309"/>
                  </a:lnTo>
                  <a:lnTo>
                    <a:pt x="742442" y="693801"/>
                  </a:lnTo>
                  <a:lnTo>
                    <a:pt x="742124" y="694309"/>
                  </a:lnTo>
                  <a:lnTo>
                    <a:pt x="732282" y="710565"/>
                  </a:lnTo>
                  <a:lnTo>
                    <a:pt x="731850" y="711200"/>
                  </a:lnTo>
                  <a:lnTo>
                    <a:pt x="721106" y="727202"/>
                  </a:lnTo>
                  <a:lnTo>
                    <a:pt x="721614" y="726567"/>
                  </a:lnTo>
                  <a:lnTo>
                    <a:pt x="709549" y="742442"/>
                  </a:lnTo>
                  <a:lnTo>
                    <a:pt x="710311" y="741680"/>
                  </a:lnTo>
                  <a:lnTo>
                    <a:pt x="696887" y="756742"/>
                  </a:lnTo>
                  <a:lnTo>
                    <a:pt x="683768" y="769747"/>
                  </a:lnTo>
                  <a:lnTo>
                    <a:pt x="682879" y="770509"/>
                  </a:lnTo>
                  <a:lnTo>
                    <a:pt x="668020" y="783336"/>
                  </a:lnTo>
                  <a:lnTo>
                    <a:pt x="668528" y="782955"/>
                  </a:lnTo>
                  <a:lnTo>
                    <a:pt x="651891" y="795909"/>
                  </a:lnTo>
                  <a:lnTo>
                    <a:pt x="652653" y="795401"/>
                  </a:lnTo>
                  <a:lnTo>
                    <a:pt x="635000" y="807593"/>
                  </a:lnTo>
                  <a:lnTo>
                    <a:pt x="635508" y="807212"/>
                  </a:lnTo>
                  <a:lnTo>
                    <a:pt x="634911" y="807593"/>
                  </a:lnTo>
                  <a:lnTo>
                    <a:pt x="617093" y="819023"/>
                  </a:lnTo>
                  <a:lnTo>
                    <a:pt x="617601" y="818642"/>
                  </a:lnTo>
                  <a:lnTo>
                    <a:pt x="598424" y="829691"/>
                  </a:lnTo>
                  <a:lnTo>
                    <a:pt x="598932" y="829437"/>
                  </a:lnTo>
                  <a:lnTo>
                    <a:pt x="579120" y="839978"/>
                  </a:lnTo>
                  <a:lnTo>
                    <a:pt x="579374" y="839724"/>
                  </a:lnTo>
                  <a:lnTo>
                    <a:pt x="559663" y="849642"/>
                  </a:lnTo>
                  <a:lnTo>
                    <a:pt x="517525" y="868426"/>
                  </a:lnTo>
                  <a:lnTo>
                    <a:pt x="518033" y="868299"/>
                  </a:lnTo>
                  <a:lnTo>
                    <a:pt x="474599" y="885698"/>
                  </a:lnTo>
                  <a:lnTo>
                    <a:pt x="474853" y="885571"/>
                  </a:lnTo>
                  <a:lnTo>
                    <a:pt x="474510" y="885698"/>
                  </a:lnTo>
                  <a:lnTo>
                    <a:pt x="430911" y="901954"/>
                  </a:lnTo>
                  <a:lnTo>
                    <a:pt x="431038" y="901827"/>
                  </a:lnTo>
                  <a:lnTo>
                    <a:pt x="344043" y="932688"/>
                  </a:lnTo>
                  <a:lnTo>
                    <a:pt x="302133" y="947928"/>
                  </a:lnTo>
                  <a:lnTo>
                    <a:pt x="262128" y="963676"/>
                  </a:lnTo>
                  <a:lnTo>
                    <a:pt x="224917" y="980186"/>
                  </a:lnTo>
                  <a:lnTo>
                    <a:pt x="190627" y="997712"/>
                  </a:lnTo>
                  <a:lnTo>
                    <a:pt x="146812" y="1027430"/>
                  </a:lnTo>
                  <a:lnTo>
                    <a:pt x="113919" y="1060323"/>
                  </a:lnTo>
                  <a:lnTo>
                    <a:pt x="87884" y="1093978"/>
                  </a:lnTo>
                  <a:lnTo>
                    <a:pt x="67310" y="1128395"/>
                  </a:lnTo>
                  <a:lnTo>
                    <a:pt x="47752" y="1174750"/>
                  </a:lnTo>
                  <a:lnTo>
                    <a:pt x="35814" y="1221740"/>
                  </a:lnTo>
                  <a:lnTo>
                    <a:pt x="29845" y="1268857"/>
                  </a:lnTo>
                  <a:lnTo>
                    <a:pt x="28321" y="1316228"/>
                  </a:lnTo>
                  <a:lnTo>
                    <a:pt x="28625" y="1323848"/>
                  </a:lnTo>
                  <a:lnTo>
                    <a:pt x="0" y="1325245"/>
                  </a:lnTo>
                  <a:lnTo>
                    <a:pt x="46990" y="1408811"/>
                  </a:lnTo>
                  <a:lnTo>
                    <a:pt x="84975" y="1322451"/>
                  </a:lnTo>
                  <a:lnTo>
                    <a:pt x="85598" y="1321054"/>
                  </a:lnTo>
                  <a:lnTo>
                    <a:pt x="57188" y="1322451"/>
                  </a:lnTo>
                  <a:lnTo>
                    <a:pt x="56908" y="1315681"/>
                  </a:lnTo>
                  <a:lnTo>
                    <a:pt x="57264" y="1293749"/>
                  </a:lnTo>
                  <a:lnTo>
                    <a:pt x="57277" y="1293495"/>
                  </a:lnTo>
                  <a:lnTo>
                    <a:pt x="57302" y="1293114"/>
                  </a:lnTo>
                  <a:lnTo>
                    <a:pt x="58381" y="1271397"/>
                  </a:lnTo>
                  <a:lnTo>
                    <a:pt x="58420" y="1270635"/>
                  </a:lnTo>
                  <a:lnTo>
                    <a:pt x="58293" y="1271397"/>
                  </a:lnTo>
                  <a:lnTo>
                    <a:pt x="60502" y="1249299"/>
                  </a:lnTo>
                  <a:lnTo>
                    <a:pt x="60579" y="1248537"/>
                  </a:lnTo>
                  <a:lnTo>
                    <a:pt x="60452" y="1249299"/>
                  </a:lnTo>
                  <a:lnTo>
                    <a:pt x="64008" y="1226439"/>
                  </a:lnTo>
                  <a:lnTo>
                    <a:pt x="63881" y="1227328"/>
                  </a:lnTo>
                  <a:lnTo>
                    <a:pt x="64058" y="1226439"/>
                  </a:lnTo>
                  <a:lnTo>
                    <a:pt x="68592" y="1205280"/>
                  </a:lnTo>
                  <a:lnTo>
                    <a:pt x="75044" y="1183284"/>
                  </a:lnTo>
                  <a:lnTo>
                    <a:pt x="82918" y="1162418"/>
                  </a:lnTo>
                  <a:lnTo>
                    <a:pt x="92964" y="1140841"/>
                  </a:lnTo>
                  <a:lnTo>
                    <a:pt x="92583" y="1141730"/>
                  </a:lnTo>
                  <a:lnTo>
                    <a:pt x="93065" y="1140841"/>
                  </a:lnTo>
                  <a:lnTo>
                    <a:pt x="98336" y="1131189"/>
                  </a:lnTo>
                  <a:lnTo>
                    <a:pt x="98552" y="1130808"/>
                  </a:lnTo>
                  <a:lnTo>
                    <a:pt x="98298" y="1131189"/>
                  </a:lnTo>
                  <a:lnTo>
                    <a:pt x="104470" y="1120775"/>
                  </a:lnTo>
                  <a:lnTo>
                    <a:pt x="104775" y="1120267"/>
                  </a:lnTo>
                  <a:lnTo>
                    <a:pt x="104394" y="1120775"/>
                  </a:lnTo>
                  <a:lnTo>
                    <a:pt x="111290" y="1110310"/>
                  </a:lnTo>
                  <a:lnTo>
                    <a:pt x="118719" y="1099947"/>
                  </a:lnTo>
                  <a:lnTo>
                    <a:pt x="118999" y="1099566"/>
                  </a:lnTo>
                  <a:lnTo>
                    <a:pt x="118618" y="1099947"/>
                  </a:lnTo>
                  <a:lnTo>
                    <a:pt x="126644" y="1089609"/>
                  </a:lnTo>
                  <a:lnTo>
                    <a:pt x="135407" y="1079373"/>
                  </a:lnTo>
                  <a:lnTo>
                    <a:pt x="135636" y="1079119"/>
                  </a:lnTo>
                  <a:lnTo>
                    <a:pt x="135255" y="1079373"/>
                  </a:lnTo>
                  <a:lnTo>
                    <a:pt x="164909" y="1049655"/>
                  </a:lnTo>
                  <a:lnTo>
                    <a:pt x="165608" y="1049020"/>
                  </a:lnTo>
                  <a:lnTo>
                    <a:pt x="164719" y="1049655"/>
                  </a:lnTo>
                  <a:lnTo>
                    <a:pt x="176872" y="1040384"/>
                  </a:lnTo>
                  <a:lnTo>
                    <a:pt x="177546" y="1039876"/>
                  </a:lnTo>
                  <a:lnTo>
                    <a:pt x="190182" y="1031367"/>
                  </a:lnTo>
                  <a:lnTo>
                    <a:pt x="190754" y="1030986"/>
                  </a:lnTo>
                  <a:lnTo>
                    <a:pt x="189992" y="1031367"/>
                  </a:lnTo>
                  <a:lnTo>
                    <a:pt x="204470" y="1022731"/>
                  </a:lnTo>
                  <a:lnTo>
                    <a:pt x="205168" y="1022350"/>
                  </a:lnTo>
                  <a:lnTo>
                    <a:pt x="220497" y="1014018"/>
                  </a:lnTo>
                  <a:lnTo>
                    <a:pt x="237236" y="1005840"/>
                  </a:lnTo>
                  <a:lnTo>
                    <a:pt x="236982" y="1006094"/>
                  </a:lnTo>
                  <a:lnTo>
                    <a:pt x="237528" y="1005840"/>
                  </a:lnTo>
                  <a:lnTo>
                    <a:pt x="254609" y="997966"/>
                  </a:lnTo>
                  <a:lnTo>
                    <a:pt x="254889" y="997839"/>
                  </a:lnTo>
                  <a:lnTo>
                    <a:pt x="254508" y="997966"/>
                  </a:lnTo>
                  <a:lnTo>
                    <a:pt x="272999" y="990092"/>
                  </a:lnTo>
                  <a:lnTo>
                    <a:pt x="273304" y="989965"/>
                  </a:lnTo>
                  <a:lnTo>
                    <a:pt x="272923" y="990092"/>
                  </a:lnTo>
                  <a:lnTo>
                    <a:pt x="292354" y="982345"/>
                  </a:lnTo>
                  <a:lnTo>
                    <a:pt x="292227" y="982345"/>
                  </a:lnTo>
                  <a:lnTo>
                    <a:pt x="312293" y="974725"/>
                  </a:lnTo>
                  <a:lnTo>
                    <a:pt x="312039" y="974725"/>
                  </a:lnTo>
                  <a:lnTo>
                    <a:pt x="353695" y="959612"/>
                  </a:lnTo>
                  <a:lnTo>
                    <a:pt x="353568" y="959612"/>
                  </a:lnTo>
                  <a:lnTo>
                    <a:pt x="440690" y="928751"/>
                  </a:lnTo>
                  <a:lnTo>
                    <a:pt x="485013" y="912241"/>
                  </a:lnTo>
                  <a:lnTo>
                    <a:pt x="510730" y="901954"/>
                  </a:lnTo>
                  <a:lnTo>
                    <a:pt x="528828" y="894715"/>
                  </a:lnTo>
                  <a:lnTo>
                    <a:pt x="571627" y="875538"/>
                  </a:lnTo>
                  <a:lnTo>
                    <a:pt x="586193" y="868299"/>
                  </a:lnTo>
                  <a:lnTo>
                    <a:pt x="592328" y="865251"/>
                  </a:lnTo>
                  <a:lnTo>
                    <a:pt x="612521" y="854583"/>
                  </a:lnTo>
                  <a:lnTo>
                    <a:pt x="632206" y="843280"/>
                  </a:lnTo>
                  <a:lnTo>
                    <a:pt x="637349" y="839978"/>
                  </a:lnTo>
                  <a:lnTo>
                    <a:pt x="651002" y="831215"/>
                  </a:lnTo>
                  <a:lnTo>
                    <a:pt x="653567" y="829437"/>
                  </a:lnTo>
                  <a:lnTo>
                    <a:pt x="668604" y="819023"/>
                  </a:lnTo>
                  <a:lnTo>
                    <a:pt x="669163" y="818642"/>
                  </a:lnTo>
                  <a:lnTo>
                    <a:pt x="686435" y="805180"/>
                  </a:lnTo>
                  <a:lnTo>
                    <a:pt x="697699" y="795401"/>
                  </a:lnTo>
                  <a:lnTo>
                    <a:pt x="702691" y="791083"/>
                  </a:lnTo>
                  <a:lnTo>
                    <a:pt x="710946" y="782955"/>
                  </a:lnTo>
                  <a:lnTo>
                    <a:pt x="717931" y="776097"/>
                  </a:lnTo>
                  <a:lnTo>
                    <a:pt x="732028" y="760222"/>
                  </a:lnTo>
                  <a:lnTo>
                    <a:pt x="744728" y="743458"/>
                  </a:lnTo>
                  <a:lnTo>
                    <a:pt x="745909" y="741680"/>
                  </a:lnTo>
                  <a:lnTo>
                    <a:pt x="756018" y="726567"/>
                  </a:lnTo>
                  <a:lnTo>
                    <a:pt x="777240" y="690118"/>
                  </a:lnTo>
                  <a:lnTo>
                    <a:pt x="792048" y="659257"/>
                  </a:lnTo>
                  <a:lnTo>
                    <a:pt x="804037" y="631825"/>
                  </a:lnTo>
                  <a:lnTo>
                    <a:pt x="819150" y="590677"/>
                  </a:lnTo>
                  <a:lnTo>
                    <a:pt x="832231" y="547624"/>
                  </a:lnTo>
                  <a:lnTo>
                    <a:pt x="843407" y="503047"/>
                  </a:lnTo>
                  <a:lnTo>
                    <a:pt x="853059" y="456946"/>
                  </a:lnTo>
                  <a:lnTo>
                    <a:pt x="853998" y="451358"/>
                  </a:lnTo>
                  <a:lnTo>
                    <a:pt x="861060" y="409575"/>
                  </a:lnTo>
                  <a:lnTo>
                    <a:pt x="867791" y="361061"/>
                  </a:lnTo>
                  <a:lnTo>
                    <a:pt x="873506" y="311404"/>
                  </a:lnTo>
                  <a:lnTo>
                    <a:pt x="878078" y="261112"/>
                  </a:lnTo>
                  <a:lnTo>
                    <a:pt x="881888" y="209931"/>
                  </a:lnTo>
                  <a:lnTo>
                    <a:pt x="882002" y="207899"/>
                  </a:lnTo>
                  <a:lnTo>
                    <a:pt x="885012" y="156591"/>
                  </a:lnTo>
                  <a:lnTo>
                    <a:pt x="887653" y="104648"/>
                  </a:lnTo>
                  <a:lnTo>
                    <a:pt x="892048" y="1270"/>
                  </a:lnTo>
                  <a:close/>
                </a:path>
                <a:path w="2597784" h="1435100">
                  <a:moveTo>
                    <a:pt x="2597658" y="1350899"/>
                  </a:moveTo>
                  <a:lnTo>
                    <a:pt x="2569032" y="1349705"/>
                  </a:lnTo>
                  <a:lnTo>
                    <a:pt x="2569070" y="1348524"/>
                  </a:lnTo>
                  <a:lnTo>
                    <a:pt x="2569337" y="1340358"/>
                  </a:lnTo>
                  <a:lnTo>
                    <a:pt x="2569083" y="1316863"/>
                  </a:lnTo>
                  <a:lnTo>
                    <a:pt x="2569083" y="1316355"/>
                  </a:lnTo>
                  <a:lnTo>
                    <a:pt x="2568130" y="1294003"/>
                  </a:lnTo>
                  <a:lnTo>
                    <a:pt x="2568067" y="1292479"/>
                  </a:lnTo>
                  <a:lnTo>
                    <a:pt x="2562987" y="1244727"/>
                  </a:lnTo>
                  <a:lnTo>
                    <a:pt x="2552827" y="1196975"/>
                  </a:lnTo>
                  <a:lnTo>
                    <a:pt x="2540495" y="1160907"/>
                  </a:lnTo>
                  <a:lnTo>
                    <a:pt x="2536190" y="1149985"/>
                  </a:lnTo>
                  <a:lnTo>
                    <a:pt x="2525014" y="1126744"/>
                  </a:lnTo>
                  <a:lnTo>
                    <a:pt x="2511933" y="1103884"/>
                  </a:lnTo>
                  <a:lnTo>
                    <a:pt x="2504440" y="1092327"/>
                  </a:lnTo>
                  <a:lnTo>
                    <a:pt x="2500922" y="1087374"/>
                  </a:lnTo>
                  <a:lnTo>
                    <a:pt x="2496439" y="1081024"/>
                  </a:lnTo>
                  <a:lnTo>
                    <a:pt x="2467991" y="1047242"/>
                  </a:lnTo>
                  <a:lnTo>
                    <a:pt x="2450617" y="1031875"/>
                  </a:lnTo>
                  <a:lnTo>
                    <a:pt x="2443861" y="1026414"/>
                  </a:lnTo>
                  <a:lnTo>
                    <a:pt x="2439682" y="1023493"/>
                  </a:lnTo>
                  <a:lnTo>
                    <a:pt x="2430272" y="1016889"/>
                  </a:lnTo>
                  <a:lnTo>
                    <a:pt x="2427909" y="1015365"/>
                  </a:lnTo>
                  <a:lnTo>
                    <a:pt x="2415921" y="1007618"/>
                  </a:lnTo>
                  <a:lnTo>
                    <a:pt x="2402446" y="999744"/>
                  </a:lnTo>
                  <a:lnTo>
                    <a:pt x="2400935" y="998855"/>
                  </a:lnTo>
                  <a:lnTo>
                    <a:pt x="2388425" y="991997"/>
                  </a:lnTo>
                  <a:lnTo>
                    <a:pt x="2385187" y="990219"/>
                  </a:lnTo>
                  <a:lnTo>
                    <a:pt x="2368804" y="981964"/>
                  </a:lnTo>
                  <a:lnTo>
                    <a:pt x="2351786" y="973836"/>
                  </a:lnTo>
                  <a:lnTo>
                    <a:pt x="2334514" y="965962"/>
                  </a:lnTo>
                  <a:lnTo>
                    <a:pt x="2298700" y="950341"/>
                  </a:lnTo>
                  <a:lnTo>
                    <a:pt x="2224151" y="918972"/>
                  </a:lnTo>
                  <a:lnTo>
                    <a:pt x="2224278" y="918972"/>
                  </a:lnTo>
                  <a:lnTo>
                    <a:pt x="2186559" y="902335"/>
                  </a:lnTo>
                  <a:lnTo>
                    <a:pt x="2186940" y="902462"/>
                  </a:lnTo>
                  <a:lnTo>
                    <a:pt x="2186673" y="902335"/>
                  </a:lnTo>
                  <a:lnTo>
                    <a:pt x="2150148" y="884948"/>
                  </a:lnTo>
                  <a:lnTo>
                    <a:pt x="2115362" y="866394"/>
                  </a:lnTo>
                  <a:lnTo>
                    <a:pt x="2114423" y="865886"/>
                  </a:lnTo>
                  <a:lnTo>
                    <a:pt x="2115185" y="866394"/>
                  </a:lnTo>
                  <a:lnTo>
                    <a:pt x="2080768" y="845312"/>
                  </a:lnTo>
                  <a:lnTo>
                    <a:pt x="2081403" y="845693"/>
                  </a:lnTo>
                  <a:lnTo>
                    <a:pt x="2080844" y="845312"/>
                  </a:lnTo>
                  <a:lnTo>
                    <a:pt x="2065566" y="834898"/>
                  </a:lnTo>
                  <a:lnTo>
                    <a:pt x="2065020" y="834517"/>
                  </a:lnTo>
                  <a:lnTo>
                    <a:pt x="2050288" y="823468"/>
                  </a:lnTo>
                  <a:lnTo>
                    <a:pt x="2035302" y="811022"/>
                  </a:lnTo>
                  <a:lnTo>
                    <a:pt x="2035810" y="811403"/>
                  </a:lnTo>
                  <a:lnTo>
                    <a:pt x="2035390" y="811022"/>
                  </a:lnTo>
                  <a:lnTo>
                    <a:pt x="2021827" y="798537"/>
                  </a:lnTo>
                  <a:lnTo>
                    <a:pt x="2009482" y="785622"/>
                  </a:lnTo>
                  <a:lnTo>
                    <a:pt x="2008886" y="784987"/>
                  </a:lnTo>
                  <a:lnTo>
                    <a:pt x="2009394" y="785622"/>
                  </a:lnTo>
                  <a:lnTo>
                    <a:pt x="1997697" y="771906"/>
                  </a:lnTo>
                  <a:lnTo>
                    <a:pt x="1996948" y="771017"/>
                  </a:lnTo>
                  <a:lnTo>
                    <a:pt x="1997583" y="771906"/>
                  </a:lnTo>
                  <a:lnTo>
                    <a:pt x="1986280" y="756589"/>
                  </a:lnTo>
                  <a:lnTo>
                    <a:pt x="1976247" y="741045"/>
                  </a:lnTo>
                  <a:lnTo>
                    <a:pt x="1976755" y="741680"/>
                  </a:lnTo>
                  <a:lnTo>
                    <a:pt x="1976386" y="741045"/>
                  </a:lnTo>
                  <a:lnTo>
                    <a:pt x="1967509" y="725297"/>
                  </a:lnTo>
                  <a:lnTo>
                    <a:pt x="1967230" y="724789"/>
                  </a:lnTo>
                  <a:lnTo>
                    <a:pt x="1967484" y="725297"/>
                  </a:lnTo>
                  <a:lnTo>
                    <a:pt x="1958670" y="708037"/>
                  </a:lnTo>
                  <a:lnTo>
                    <a:pt x="1950212" y="689864"/>
                  </a:lnTo>
                  <a:lnTo>
                    <a:pt x="1950466" y="690372"/>
                  </a:lnTo>
                  <a:lnTo>
                    <a:pt x="1950237" y="689864"/>
                  </a:lnTo>
                  <a:lnTo>
                    <a:pt x="1942604" y="671906"/>
                  </a:lnTo>
                  <a:lnTo>
                    <a:pt x="1928355" y="633399"/>
                  </a:lnTo>
                  <a:lnTo>
                    <a:pt x="1915985" y="593344"/>
                  </a:lnTo>
                  <a:lnTo>
                    <a:pt x="1915795" y="592709"/>
                  </a:lnTo>
                  <a:lnTo>
                    <a:pt x="1915922" y="593344"/>
                  </a:lnTo>
                  <a:lnTo>
                    <a:pt x="1904873" y="550164"/>
                  </a:lnTo>
                  <a:lnTo>
                    <a:pt x="1905127" y="550799"/>
                  </a:lnTo>
                  <a:lnTo>
                    <a:pt x="1904987" y="550164"/>
                  </a:lnTo>
                  <a:lnTo>
                    <a:pt x="1895703" y="506476"/>
                  </a:lnTo>
                  <a:lnTo>
                    <a:pt x="1895602" y="505968"/>
                  </a:lnTo>
                  <a:lnTo>
                    <a:pt x="1895602" y="506476"/>
                  </a:lnTo>
                  <a:lnTo>
                    <a:pt x="1887677" y="460629"/>
                  </a:lnTo>
                  <a:lnTo>
                    <a:pt x="1887601" y="460121"/>
                  </a:lnTo>
                  <a:lnTo>
                    <a:pt x="1887601" y="460629"/>
                  </a:lnTo>
                  <a:lnTo>
                    <a:pt x="1880920" y="413258"/>
                  </a:lnTo>
                  <a:lnTo>
                    <a:pt x="1880870" y="412877"/>
                  </a:lnTo>
                  <a:lnTo>
                    <a:pt x="1880870" y="413258"/>
                  </a:lnTo>
                  <a:lnTo>
                    <a:pt x="1875066" y="364490"/>
                  </a:lnTo>
                  <a:lnTo>
                    <a:pt x="1875091" y="364299"/>
                  </a:lnTo>
                  <a:lnTo>
                    <a:pt x="1875155" y="364490"/>
                  </a:lnTo>
                  <a:lnTo>
                    <a:pt x="1875116" y="364109"/>
                  </a:lnTo>
                  <a:lnTo>
                    <a:pt x="1870341" y="314579"/>
                  </a:lnTo>
                  <a:lnTo>
                    <a:pt x="1866531" y="263779"/>
                  </a:lnTo>
                  <a:lnTo>
                    <a:pt x="1863191" y="211836"/>
                  </a:lnTo>
                  <a:lnTo>
                    <a:pt x="1860537" y="159512"/>
                  </a:lnTo>
                  <a:lnTo>
                    <a:pt x="1858251" y="106680"/>
                  </a:lnTo>
                  <a:lnTo>
                    <a:pt x="1854454" y="127"/>
                  </a:lnTo>
                  <a:lnTo>
                    <a:pt x="1826006" y="1143"/>
                  </a:lnTo>
                  <a:lnTo>
                    <a:pt x="1829816" y="107823"/>
                  </a:lnTo>
                  <a:lnTo>
                    <a:pt x="1832102" y="160909"/>
                  </a:lnTo>
                  <a:lnTo>
                    <a:pt x="1834769" y="213614"/>
                  </a:lnTo>
                  <a:lnTo>
                    <a:pt x="1837944" y="265684"/>
                  </a:lnTo>
                  <a:lnTo>
                    <a:pt x="1841881" y="316992"/>
                  </a:lnTo>
                  <a:lnTo>
                    <a:pt x="1846707" y="367284"/>
                  </a:lnTo>
                  <a:lnTo>
                    <a:pt x="1852549" y="416687"/>
                  </a:lnTo>
                  <a:lnTo>
                    <a:pt x="1859407" y="464820"/>
                  </a:lnTo>
                  <a:lnTo>
                    <a:pt x="1867535" y="511683"/>
                  </a:lnTo>
                  <a:lnTo>
                    <a:pt x="1877187" y="557022"/>
                  </a:lnTo>
                  <a:lnTo>
                    <a:pt x="1888363" y="600837"/>
                  </a:lnTo>
                  <a:lnTo>
                    <a:pt x="1901317" y="642620"/>
                  </a:lnTo>
                  <a:lnTo>
                    <a:pt x="1916049" y="682498"/>
                  </a:lnTo>
                  <a:lnTo>
                    <a:pt x="1932940" y="720344"/>
                  </a:lnTo>
                  <a:lnTo>
                    <a:pt x="1951990" y="756031"/>
                  </a:lnTo>
                  <a:lnTo>
                    <a:pt x="1974850" y="789305"/>
                  </a:lnTo>
                  <a:lnTo>
                    <a:pt x="2001901" y="819023"/>
                  </a:lnTo>
                  <a:lnTo>
                    <a:pt x="2032381" y="845693"/>
                  </a:lnTo>
                  <a:lnTo>
                    <a:pt x="2065528" y="869442"/>
                  </a:lnTo>
                  <a:lnTo>
                    <a:pt x="2100580" y="890905"/>
                  </a:lnTo>
                  <a:lnTo>
                    <a:pt x="2137283" y="910463"/>
                  </a:lnTo>
                  <a:lnTo>
                    <a:pt x="2174875" y="928370"/>
                  </a:lnTo>
                  <a:lnTo>
                    <a:pt x="2212848" y="945134"/>
                  </a:lnTo>
                  <a:lnTo>
                    <a:pt x="2287524" y="976630"/>
                  </a:lnTo>
                  <a:lnTo>
                    <a:pt x="2287397" y="976630"/>
                  </a:lnTo>
                  <a:lnTo>
                    <a:pt x="2322957" y="992124"/>
                  </a:lnTo>
                  <a:lnTo>
                    <a:pt x="2339848" y="999871"/>
                  </a:lnTo>
                  <a:lnTo>
                    <a:pt x="2339721" y="999744"/>
                  </a:lnTo>
                  <a:lnTo>
                    <a:pt x="2356358" y="1007618"/>
                  </a:lnTo>
                  <a:lnTo>
                    <a:pt x="2355977" y="1007491"/>
                  </a:lnTo>
                  <a:lnTo>
                    <a:pt x="2371979" y="1015619"/>
                  </a:lnTo>
                  <a:lnTo>
                    <a:pt x="2371725" y="1015365"/>
                  </a:lnTo>
                  <a:lnTo>
                    <a:pt x="2387092" y="1023747"/>
                  </a:lnTo>
                  <a:lnTo>
                    <a:pt x="2386711" y="1023493"/>
                  </a:lnTo>
                  <a:lnTo>
                    <a:pt x="2401189" y="1032129"/>
                  </a:lnTo>
                  <a:lnTo>
                    <a:pt x="2414016" y="1040257"/>
                  </a:lnTo>
                  <a:lnTo>
                    <a:pt x="2414549" y="1040638"/>
                  </a:lnTo>
                  <a:lnTo>
                    <a:pt x="2426779" y="1049362"/>
                  </a:lnTo>
                  <a:lnTo>
                    <a:pt x="2437549" y="1058062"/>
                  </a:lnTo>
                  <a:lnTo>
                    <a:pt x="2447937" y="1067600"/>
                  </a:lnTo>
                  <a:lnTo>
                    <a:pt x="2457259" y="1077645"/>
                  </a:lnTo>
                  <a:lnTo>
                    <a:pt x="2465578" y="1087755"/>
                  </a:lnTo>
                  <a:lnTo>
                    <a:pt x="2465324" y="1087374"/>
                  </a:lnTo>
                  <a:lnTo>
                    <a:pt x="2487650" y="1118895"/>
                  </a:lnTo>
                  <a:lnTo>
                    <a:pt x="2510155" y="1161923"/>
                  </a:lnTo>
                  <a:lnTo>
                    <a:pt x="2509774" y="1160907"/>
                  </a:lnTo>
                  <a:lnTo>
                    <a:pt x="2518664" y="1183386"/>
                  </a:lnTo>
                  <a:lnTo>
                    <a:pt x="2518283" y="1182497"/>
                  </a:lnTo>
                  <a:lnTo>
                    <a:pt x="2518549" y="1183386"/>
                  </a:lnTo>
                  <a:lnTo>
                    <a:pt x="2525382" y="1205204"/>
                  </a:lnTo>
                  <a:lnTo>
                    <a:pt x="2530856" y="1227201"/>
                  </a:lnTo>
                  <a:lnTo>
                    <a:pt x="2530602" y="1226439"/>
                  </a:lnTo>
                  <a:lnTo>
                    <a:pt x="2530729" y="1227201"/>
                  </a:lnTo>
                  <a:lnTo>
                    <a:pt x="2534691" y="1248892"/>
                  </a:lnTo>
                  <a:lnTo>
                    <a:pt x="2537714" y="1271778"/>
                  </a:lnTo>
                  <a:lnTo>
                    <a:pt x="2537587" y="1271143"/>
                  </a:lnTo>
                  <a:lnTo>
                    <a:pt x="2537637" y="1271778"/>
                  </a:lnTo>
                  <a:lnTo>
                    <a:pt x="2539492" y="1294511"/>
                  </a:lnTo>
                  <a:lnTo>
                    <a:pt x="2539492" y="1294003"/>
                  </a:lnTo>
                  <a:lnTo>
                    <a:pt x="2540508" y="1317371"/>
                  </a:lnTo>
                  <a:lnTo>
                    <a:pt x="2540762" y="1339875"/>
                  </a:lnTo>
                  <a:lnTo>
                    <a:pt x="2540470" y="1348524"/>
                  </a:lnTo>
                  <a:lnTo>
                    <a:pt x="2512060" y="1347343"/>
                  </a:lnTo>
                  <a:lnTo>
                    <a:pt x="2551303" y="1434719"/>
                  </a:lnTo>
                  <a:lnTo>
                    <a:pt x="2597658" y="1350899"/>
                  </a:lnTo>
                  <a:close/>
                </a:path>
              </a:pathLst>
            </a:custGeom>
            <a:solidFill>
              <a:srgbClr val="1FE2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148327" y="1639049"/>
              <a:ext cx="957795" cy="637044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4182491" y="1672602"/>
              <a:ext cx="861060" cy="539750"/>
            </a:xfrm>
            <a:custGeom>
              <a:avLst/>
              <a:gdLst/>
              <a:ahLst/>
              <a:cxnLst/>
              <a:rect l="l" t="t" r="r" b="b"/>
              <a:pathLst>
                <a:path w="861060" h="539750">
                  <a:moveTo>
                    <a:pt x="860552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0" y="514350"/>
                  </a:lnTo>
                  <a:lnTo>
                    <a:pt x="0" y="539750"/>
                  </a:lnTo>
                  <a:lnTo>
                    <a:pt x="860552" y="539750"/>
                  </a:lnTo>
                  <a:lnTo>
                    <a:pt x="860552" y="514972"/>
                  </a:lnTo>
                  <a:lnTo>
                    <a:pt x="860552" y="514350"/>
                  </a:lnTo>
                  <a:lnTo>
                    <a:pt x="860552" y="26022"/>
                  </a:lnTo>
                  <a:lnTo>
                    <a:pt x="835152" y="26022"/>
                  </a:lnTo>
                  <a:lnTo>
                    <a:pt x="835152" y="514350"/>
                  </a:lnTo>
                  <a:lnTo>
                    <a:pt x="25400" y="514350"/>
                  </a:lnTo>
                  <a:lnTo>
                    <a:pt x="25400" y="25400"/>
                  </a:lnTo>
                  <a:lnTo>
                    <a:pt x="860552" y="25400"/>
                  </a:lnTo>
                  <a:lnTo>
                    <a:pt x="860552" y="0"/>
                  </a:lnTo>
                  <a:close/>
                </a:path>
              </a:pathLst>
            </a:custGeom>
            <a:solidFill>
              <a:srgbClr val="1FE2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081016" y="1639049"/>
              <a:ext cx="957795" cy="637044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5115179" y="1672602"/>
              <a:ext cx="861060" cy="539750"/>
            </a:xfrm>
            <a:custGeom>
              <a:avLst/>
              <a:gdLst/>
              <a:ahLst/>
              <a:cxnLst/>
              <a:rect l="l" t="t" r="r" b="b"/>
              <a:pathLst>
                <a:path w="861060" h="539750">
                  <a:moveTo>
                    <a:pt x="860552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0" y="514350"/>
                  </a:lnTo>
                  <a:lnTo>
                    <a:pt x="0" y="539750"/>
                  </a:lnTo>
                  <a:lnTo>
                    <a:pt x="860552" y="539750"/>
                  </a:lnTo>
                  <a:lnTo>
                    <a:pt x="860552" y="514972"/>
                  </a:lnTo>
                  <a:lnTo>
                    <a:pt x="860552" y="514350"/>
                  </a:lnTo>
                  <a:lnTo>
                    <a:pt x="860552" y="26022"/>
                  </a:lnTo>
                  <a:lnTo>
                    <a:pt x="835152" y="26022"/>
                  </a:lnTo>
                  <a:lnTo>
                    <a:pt x="835152" y="514350"/>
                  </a:lnTo>
                  <a:lnTo>
                    <a:pt x="25400" y="514350"/>
                  </a:lnTo>
                  <a:lnTo>
                    <a:pt x="25400" y="25400"/>
                  </a:lnTo>
                  <a:lnTo>
                    <a:pt x="860552" y="25400"/>
                  </a:lnTo>
                  <a:lnTo>
                    <a:pt x="860552" y="0"/>
                  </a:lnTo>
                  <a:close/>
                </a:path>
              </a:pathLst>
            </a:custGeom>
            <a:solidFill>
              <a:srgbClr val="1FE2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025895" y="1639049"/>
              <a:ext cx="958557" cy="637044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6060059" y="1672602"/>
              <a:ext cx="861694" cy="539750"/>
            </a:xfrm>
            <a:custGeom>
              <a:avLst/>
              <a:gdLst/>
              <a:ahLst/>
              <a:cxnLst/>
              <a:rect l="l" t="t" r="r" b="b"/>
              <a:pathLst>
                <a:path w="861695" h="539750">
                  <a:moveTo>
                    <a:pt x="861314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0" y="514350"/>
                  </a:lnTo>
                  <a:lnTo>
                    <a:pt x="0" y="539750"/>
                  </a:lnTo>
                  <a:lnTo>
                    <a:pt x="861314" y="539750"/>
                  </a:lnTo>
                  <a:lnTo>
                    <a:pt x="861314" y="514972"/>
                  </a:lnTo>
                  <a:lnTo>
                    <a:pt x="861314" y="514350"/>
                  </a:lnTo>
                  <a:lnTo>
                    <a:pt x="861314" y="26022"/>
                  </a:lnTo>
                  <a:lnTo>
                    <a:pt x="835914" y="26022"/>
                  </a:lnTo>
                  <a:lnTo>
                    <a:pt x="835914" y="514350"/>
                  </a:lnTo>
                  <a:lnTo>
                    <a:pt x="25400" y="514350"/>
                  </a:lnTo>
                  <a:lnTo>
                    <a:pt x="25400" y="25400"/>
                  </a:lnTo>
                  <a:lnTo>
                    <a:pt x="861314" y="25400"/>
                  </a:lnTo>
                  <a:lnTo>
                    <a:pt x="861314" y="0"/>
                  </a:lnTo>
                  <a:close/>
                </a:path>
              </a:pathLst>
            </a:custGeom>
            <a:solidFill>
              <a:srgbClr val="1FE2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944868" y="1639049"/>
              <a:ext cx="958557" cy="637044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2214118" y="1672602"/>
              <a:ext cx="7746365" cy="1955800"/>
            </a:xfrm>
            <a:custGeom>
              <a:avLst/>
              <a:gdLst/>
              <a:ahLst/>
              <a:cxnLst/>
              <a:rect l="l" t="t" r="r" b="b"/>
              <a:pathLst>
                <a:path w="7746365" h="1955800">
                  <a:moveTo>
                    <a:pt x="1971929" y="270243"/>
                  </a:moveTo>
                  <a:lnTo>
                    <a:pt x="1758696" y="296405"/>
                  </a:lnTo>
                  <a:lnTo>
                    <a:pt x="1553972" y="348983"/>
                  </a:lnTo>
                  <a:lnTo>
                    <a:pt x="1453515" y="376415"/>
                  </a:lnTo>
                  <a:lnTo>
                    <a:pt x="1354582" y="405117"/>
                  </a:lnTo>
                  <a:lnTo>
                    <a:pt x="1305814" y="419849"/>
                  </a:lnTo>
                  <a:lnTo>
                    <a:pt x="1257554" y="434962"/>
                  </a:lnTo>
                  <a:lnTo>
                    <a:pt x="1209929" y="450456"/>
                  </a:lnTo>
                  <a:lnTo>
                    <a:pt x="1162939" y="466331"/>
                  </a:lnTo>
                  <a:lnTo>
                    <a:pt x="1116584" y="482714"/>
                  </a:lnTo>
                  <a:lnTo>
                    <a:pt x="1070991" y="499478"/>
                  </a:lnTo>
                  <a:lnTo>
                    <a:pt x="1026033" y="516750"/>
                  </a:lnTo>
                  <a:lnTo>
                    <a:pt x="981837" y="534530"/>
                  </a:lnTo>
                  <a:lnTo>
                    <a:pt x="938657" y="552945"/>
                  </a:lnTo>
                  <a:lnTo>
                    <a:pt x="896239" y="571868"/>
                  </a:lnTo>
                  <a:lnTo>
                    <a:pt x="854710" y="591299"/>
                  </a:lnTo>
                  <a:lnTo>
                    <a:pt x="814070" y="611365"/>
                  </a:lnTo>
                  <a:lnTo>
                    <a:pt x="774446" y="632193"/>
                  </a:lnTo>
                  <a:lnTo>
                    <a:pt x="735965" y="653783"/>
                  </a:lnTo>
                  <a:lnTo>
                    <a:pt x="698500" y="676008"/>
                  </a:lnTo>
                  <a:lnTo>
                    <a:pt x="662051" y="698868"/>
                  </a:lnTo>
                  <a:lnTo>
                    <a:pt x="626872" y="722617"/>
                  </a:lnTo>
                  <a:lnTo>
                    <a:pt x="592963" y="747128"/>
                  </a:lnTo>
                  <a:lnTo>
                    <a:pt x="560070" y="772401"/>
                  </a:lnTo>
                  <a:lnTo>
                    <a:pt x="528701" y="798690"/>
                  </a:lnTo>
                  <a:lnTo>
                    <a:pt x="498475" y="825741"/>
                  </a:lnTo>
                  <a:lnTo>
                    <a:pt x="469646" y="853554"/>
                  </a:lnTo>
                  <a:lnTo>
                    <a:pt x="442087" y="882383"/>
                  </a:lnTo>
                  <a:lnTo>
                    <a:pt x="415798" y="911847"/>
                  </a:lnTo>
                  <a:lnTo>
                    <a:pt x="390652" y="942073"/>
                  </a:lnTo>
                  <a:lnTo>
                    <a:pt x="366776" y="973061"/>
                  </a:lnTo>
                  <a:lnTo>
                    <a:pt x="343916" y="1004684"/>
                  </a:lnTo>
                  <a:lnTo>
                    <a:pt x="322072" y="1036942"/>
                  </a:lnTo>
                  <a:lnTo>
                    <a:pt x="301371" y="1069962"/>
                  </a:lnTo>
                  <a:lnTo>
                    <a:pt x="281559" y="1103490"/>
                  </a:lnTo>
                  <a:lnTo>
                    <a:pt x="262763" y="1137653"/>
                  </a:lnTo>
                  <a:lnTo>
                    <a:pt x="244729" y="1172324"/>
                  </a:lnTo>
                  <a:lnTo>
                    <a:pt x="227711" y="1207630"/>
                  </a:lnTo>
                  <a:lnTo>
                    <a:pt x="211328" y="1243317"/>
                  </a:lnTo>
                  <a:lnTo>
                    <a:pt x="195834" y="1279512"/>
                  </a:lnTo>
                  <a:lnTo>
                    <a:pt x="180975" y="1316088"/>
                  </a:lnTo>
                  <a:lnTo>
                    <a:pt x="166878" y="1353045"/>
                  </a:lnTo>
                  <a:lnTo>
                    <a:pt x="153416" y="1390510"/>
                  </a:lnTo>
                  <a:lnTo>
                    <a:pt x="140589" y="1428229"/>
                  </a:lnTo>
                  <a:lnTo>
                    <a:pt x="128270" y="1466456"/>
                  </a:lnTo>
                  <a:lnTo>
                    <a:pt x="105156" y="1543545"/>
                  </a:lnTo>
                  <a:lnTo>
                    <a:pt x="83693" y="1621650"/>
                  </a:lnTo>
                  <a:lnTo>
                    <a:pt x="63500" y="1700517"/>
                  </a:lnTo>
                  <a:lnTo>
                    <a:pt x="44450" y="1780019"/>
                  </a:lnTo>
                  <a:lnTo>
                    <a:pt x="25996" y="1860029"/>
                  </a:lnTo>
                  <a:lnTo>
                    <a:pt x="24752" y="1865579"/>
                  </a:lnTo>
                  <a:lnTo>
                    <a:pt x="0" y="1860029"/>
                  </a:lnTo>
                  <a:lnTo>
                    <a:pt x="20447" y="1942706"/>
                  </a:lnTo>
                  <a:lnTo>
                    <a:pt x="74295" y="1876666"/>
                  </a:lnTo>
                  <a:lnTo>
                    <a:pt x="49530" y="1871116"/>
                  </a:lnTo>
                  <a:lnTo>
                    <a:pt x="50774" y="1865579"/>
                  </a:lnTo>
                  <a:lnTo>
                    <a:pt x="69176" y="1785861"/>
                  </a:lnTo>
                  <a:lnTo>
                    <a:pt x="69240" y="1785734"/>
                  </a:lnTo>
                  <a:lnTo>
                    <a:pt x="88226" y="1706613"/>
                  </a:lnTo>
                  <a:lnTo>
                    <a:pt x="88265" y="1706486"/>
                  </a:lnTo>
                  <a:lnTo>
                    <a:pt x="88138" y="1706613"/>
                  </a:lnTo>
                  <a:lnTo>
                    <a:pt x="108254" y="1628254"/>
                  </a:lnTo>
                  <a:lnTo>
                    <a:pt x="108331" y="1628000"/>
                  </a:lnTo>
                  <a:lnTo>
                    <a:pt x="108204" y="1628254"/>
                  </a:lnTo>
                  <a:lnTo>
                    <a:pt x="129540" y="1550403"/>
                  </a:lnTo>
                  <a:lnTo>
                    <a:pt x="129540" y="1550657"/>
                  </a:lnTo>
                  <a:lnTo>
                    <a:pt x="129603" y="1550403"/>
                  </a:lnTo>
                  <a:lnTo>
                    <a:pt x="152450" y="1474203"/>
                  </a:lnTo>
                  <a:lnTo>
                    <a:pt x="152527" y="1473949"/>
                  </a:lnTo>
                  <a:lnTo>
                    <a:pt x="152400" y="1474203"/>
                  </a:lnTo>
                  <a:lnTo>
                    <a:pt x="164668" y="1436357"/>
                  </a:lnTo>
                  <a:lnTo>
                    <a:pt x="164757" y="1436230"/>
                  </a:lnTo>
                  <a:lnTo>
                    <a:pt x="177419" y="1398765"/>
                  </a:lnTo>
                  <a:lnTo>
                    <a:pt x="177419" y="1399019"/>
                  </a:lnTo>
                  <a:lnTo>
                    <a:pt x="177507" y="1398765"/>
                  </a:lnTo>
                  <a:lnTo>
                    <a:pt x="190754" y="1361808"/>
                  </a:lnTo>
                  <a:lnTo>
                    <a:pt x="190754" y="1362062"/>
                  </a:lnTo>
                  <a:lnTo>
                    <a:pt x="190842" y="1361808"/>
                  </a:lnTo>
                  <a:lnTo>
                    <a:pt x="204622" y="1325486"/>
                  </a:lnTo>
                  <a:lnTo>
                    <a:pt x="204724" y="1325232"/>
                  </a:lnTo>
                  <a:lnTo>
                    <a:pt x="204597" y="1325486"/>
                  </a:lnTo>
                  <a:lnTo>
                    <a:pt x="219265" y="1289291"/>
                  </a:lnTo>
                  <a:lnTo>
                    <a:pt x="219379" y="1289164"/>
                  </a:lnTo>
                  <a:lnTo>
                    <a:pt x="234454" y="1253731"/>
                  </a:lnTo>
                  <a:lnTo>
                    <a:pt x="234569" y="1253477"/>
                  </a:lnTo>
                  <a:lnTo>
                    <a:pt x="234442" y="1253731"/>
                  </a:lnTo>
                  <a:lnTo>
                    <a:pt x="250571" y="1218552"/>
                  </a:lnTo>
                  <a:lnTo>
                    <a:pt x="267398" y="1183767"/>
                  </a:lnTo>
                  <a:lnTo>
                    <a:pt x="285038" y="1149845"/>
                  </a:lnTo>
                  <a:lnTo>
                    <a:pt x="285242" y="1149464"/>
                  </a:lnTo>
                  <a:lnTo>
                    <a:pt x="284988" y="1149845"/>
                  </a:lnTo>
                  <a:lnTo>
                    <a:pt x="303657" y="1115936"/>
                  </a:lnTo>
                  <a:lnTo>
                    <a:pt x="303530" y="1116317"/>
                  </a:lnTo>
                  <a:lnTo>
                    <a:pt x="303745" y="1115936"/>
                  </a:lnTo>
                  <a:lnTo>
                    <a:pt x="323088" y="1083043"/>
                  </a:lnTo>
                  <a:lnTo>
                    <a:pt x="322961" y="1083424"/>
                  </a:lnTo>
                  <a:lnTo>
                    <a:pt x="323189" y="1083043"/>
                  </a:lnTo>
                  <a:lnTo>
                    <a:pt x="343484" y="1050734"/>
                  </a:lnTo>
                  <a:lnTo>
                    <a:pt x="364693" y="1019416"/>
                  </a:lnTo>
                  <a:lnTo>
                    <a:pt x="364871" y="1019162"/>
                  </a:lnTo>
                  <a:lnTo>
                    <a:pt x="364617" y="1019416"/>
                  </a:lnTo>
                  <a:lnTo>
                    <a:pt x="387032" y="988428"/>
                  </a:lnTo>
                  <a:lnTo>
                    <a:pt x="387223" y="988174"/>
                  </a:lnTo>
                  <a:lnTo>
                    <a:pt x="386969" y="988428"/>
                  </a:lnTo>
                  <a:lnTo>
                    <a:pt x="410387" y="958075"/>
                  </a:lnTo>
                  <a:lnTo>
                    <a:pt x="410591" y="957821"/>
                  </a:lnTo>
                  <a:lnTo>
                    <a:pt x="410337" y="958075"/>
                  </a:lnTo>
                  <a:lnTo>
                    <a:pt x="435229" y="928230"/>
                  </a:lnTo>
                  <a:lnTo>
                    <a:pt x="434975" y="928611"/>
                  </a:lnTo>
                  <a:lnTo>
                    <a:pt x="435305" y="928230"/>
                  </a:lnTo>
                  <a:lnTo>
                    <a:pt x="460883" y="899401"/>
                  </a:lnTo>
                  <a:lnTo>
                    <a:pt x="460629" y="899782"/>
                  </a:lnTo>
                  <a:lnTo>
                    <a:pt x="460984" y="899401"/>
                  </a:lnTo>
                  <a:lnTo>
                    <a:pt x="487807" y="871334"/>
                  </a:lnTo>
                  <a:lnTo>
                    <a:pt x="487553" y="871715"/>
                  </a:lnTo>
                  <a:lnTo>
                    <a:pt x="487934" y="871334"/>
                  </a:lnTo>
                  <a:lnTo>
                    <a:pt x="515620" y="844537"/>
                  </a:lnTo>
                  <a:lnTo>
                    <a:pt x="516039" y="844156"/>
                  </a:lnTo>
                  <a:lnTo>
                    <a:pt x="545172" y="817994"/>
                  </a:lnTo>
                  <a:lnTo>
                    <a:pt x="545465" y="817740"/>
                  </a:lnTo>
                  <a:lnTo>
                    <a:pt x="545084" y="817994"/>
                  </a:lnTo>
                  <a:lnTo>
                    <a:pt x="576199" y="792086"/>
                  </a:lnTo>
                  <a:lnTo>
                    <a:pt x="575818" y="792467"/>
                  </a:lnTo>
                  <a:lnTo>
                    <a:pt x="576300" y="792086"/>
                  </a:lnTo>
                  <a:lnTo>
                    <a:pt x="607999" y="767575"/>
                  </a:lnTo>
                  <a:lnTo>
                    <a:pt x="608330" y="767321"/>
                  </a:lnTo>
                  <a:lnTo>
                    <a:pt x="607949" y="767575"/>
                  </a:lnTo>
                  <a:lnTo>
                    <a:pt x="641248" y="743572"/>
                  </a:lnTo>
                  <a:lnTo>
                    <a:pt x="641604" y="743318"/>
                  </a:lnTo>
                  <a:lnTo>
                    <a:pt x="675957" y="720204"/>
                  </a:lnTo>
                  <a:lnTo>
                    <a:pt x="676148" y="720077"/>
                  </a:lnTo>
                  <a:lnTo>
                    <a:pt x="675767" y="720204"/>
                  </a:lnTo>
                  <a:lnTo>
                    <a:pt x="711631" y="697725"/>
                  </a:lnTo>
                  <a:lnTo>
                    <a:pt x="711835" y="697598"/>
                  </a:lnTo>
                  <a:lnTo>
                    <a:pt x="711581" y="697725"/>
                  </a:lnTo>
                  <a:lnTo>
                    <a:pt x="748792" y="675627"/>
                  </a:lnTo>
                  <a:lnTo>
                    <a:pt x="748411" y="675881"/>
                  </a:lnTo>
                  <a:lnTo>
                    <a:pt x="748855" y="675627"/>
                  </a:lnTo>
                  <a:lnTo>
                    <a:pt x="786536" y="654672"/>
                  </a:lnTo>
                  <a:lnTo>
                    <a:pt x="825715" y="633996"/>
                  </a:lnTo>
                  <a:lnTo>
                    <a:pt x="865759" y="614159"/>
                  </a:lnTo>
                  <a:lnTo>
                    <a:pt x="906653" y="594982"/>
                  </a:lnTo>
                  <a:lnTo>
                    <a:pt x="906932" y="594855"/>
                  </a:lnTo>
                  <a:lnTo>
                    <a:pt x="948944" y="576186"/>
                  </a:lnTo>
                  <a:lnTo>
                    <a:pt x="948690" y="576186"/>
                  </a:lnTo>
                  <a:lnTo>
                    <a:pt x="991743" y="557898"/>
                  </a:lnTo>
                  <a:lnTo>
                    <a:pt x="991489" y="558025"/>
                  </a:lnTo>
                  <a:lnTo>
                    <a:pt x="991793" y="557898"/>
                  </a:lnTo>
                  <a:lnTo>
                    <a:pt x="1035431" y="540245"/>
                  </a:lnTo>
                  <a:lnTo>
                    <a:pt x="1035177" y="540372"/>
                  </a:lnTo>
                  <a:lnTo>
                    <a:pt x="1035507" y="540245"/>
                  </a:lnTo>
                  <a:lnTo>
                    <a:pt x="1080008" y="523227"/>
                  </a:lnTo>
                  <a:lnTo>
                    <a:pt x="1079881" y="523354"/>
                  </a:lnTo>
                  <a:lnTo>
                    <a:pt x="1080223" y="523227"/>
                  </a:lnTo>
                  <a:lnTo>
                    <a:pt x="1125220" y="506590"/>
                  </a:lnTo>
                  <a:lnTo>
                    <a:pt x="1125093" y="506590"/>
                  </a:lnTo>
                  <a:lnTo>
                    <a:pt x="1171321" y="490334"/>
                  </a:lnTo>
                  <a:lnTo>
                    <a:pt x="1171067" y="490334"/>
                  </a:lnTo>
                  <a:lnTo>
                    <a:pt x="1217930" y="474586"/>
                  </a:lnTo>
                  <a:lnTo>
                    <a:pt x="1217803" y="474586"/>
                  </a:lnTo>
                  <a:lnTo>
                    <a:pt x="1265428" y="459219"/>
                  </a:lnTo>
                  <a:lnTo>
                    <a:pt x="1265301" y="459219"/>
                  </a:lnTo>
                  <a:lnTo>
                    <a:pt x="1313434" y="444106"/>
                  </a:lnTo>
                  <a:lnTo>
                    <a:pt x="1313180" y="444106"/>
                  </a:lnTo>
                  <a:lnTo>
                    <a:pt x="1361821" y="429374"/>
                  </a:lnTo>
                  <a:lnTo>
                    <a:pt x="1361694" y="429501"/>
                  </a:lnTo>
                  <a:lnTo>
                    <a:pt x="1362125" y="429374"/>
                  </a:lnTo>
                  <a:lnTo>
                    <a:pt x="1460500" y="400926"/>
                  </a:lnTo>
                  <a:lnTo>
                    <a:pt x="1460246" y="400926"/>
                  </a:lnTo>
                  <a:lnTo>
                    <a:pt x="1560703" y="373494"/>
                  </a:lnTo>
                  <a:lnTo>
                    <a:pt x="1560576" y="373494"/>
                  </a:lnTo>
                  <a:lnTo>
                    <a:pt x="1662303" y="346951"/>
                  </a:lnTo>
                  <a:lnTo>
                    <a:pt x="1662176" y="346951"/>
                  </a:lnTo>
                  <a:lnTo>
                    <a:pt x="1764792" y="321043"/>
                  </a:lnTo>
                  <a:lnTo>
                    <a:pt x="1764792" y="321170"/>
                  </a:lnTo>
                  <a:lnTo>
                    <a:pt x="1765300" y="321043"/>
                  </a:lnTo>
                  <a:lnTo>
                    <a:pt x="1971929" y="270243"/>
                  </a:lnTo>
                  <a:close/>
                </a:path>
                <a:path w="7746365" h="1955800">
                  <a:moveTo>
                    <a:pt x="7507668" y="1231633"/>
                  </a:moveTo>
                  <a:lnTo>
                    <a:pt x="7502017" y="1220203"/>
                  </a:lnTo>
                  <a:lnTo>
                    <a:pt x="7489799" y="1196962"/>
                  </a:lnTo>
                  <a:lnTo>
                    <a:pt x="7483475" y="1184897"/>
                  </a:lnTo>
                  <a:lnTo>
                    <a:pt x="7471080" y="1162799"/>
                  </a:lnTo>
                  <a:lnTo>
                    <a:pt x="7464044" y="1150226"/>
                  </a:lnTo>
                  <a:lnTo>
                    <a:pt x="7443724" y="1116063"/>
                  </a:lnTo>
                  <a:lnTo>
                    <a:pt x="7422261" y="1082535"/>
                  </a:lnTo>
                  <a:lnTo>
                    <a:pt x="7409701" y="1063993"/>
                  </a:lnTo>
                  <a:lnTo>
                    <a:pt x="7399909" y="1049515"/>
                  </a:lnTo>
                  <a:lnTo>
                    <a:pt x="7376287" y="1017257"/>
                  </a:lnTo>
                  <a:lnTo>
                    <a:pt x="7364146" y="1001763"/>
                  </a:lnTo>
                  <a:lnTo>
                    <a:pt x="7351522" y="985634"/>
                  </a:lnTo>
                  <a:lnTo>
                    <a:pt x="7325614" y="954646"/>
                  </a:lnTo>
                  <a:lnTo>
                    <a:pt x="7313841" y="941565"/>
                  </a:lnTo>
                  <a:lnTo>
                    <a:pt x="7298436" y="924420"/>
                  </a:lnTo>
                  <a:lnTo>
                    <a:pt x="7287400" y="912990"/>
                  </a:lnTo>
                  <a:lnTo>
                    <a:pt x="7269988" y="894956"/>
                  </a:lnTo>
                  <a:lnTo>
                    <a:pt x="7259282" y="884669"/>
                  </a:lnTo>
                  <a:lnTo>
                    <a:pt x="7240143" y="866254"/>
                  </a:lnTo>
                  <a:lnTo>
                    <a:pt x="7230377" y="857491"/>
                  </a:lnTo>
                  <a:lnTo>
                    <a:pt x="7209028" y="838314"/>
                  </a:lnTo>
                  <a:lnTo>
                    <a:pt x="7200138" y="830948"/>
                  </a:lnTo>
                  <a:lnTo>
                    <a:pt x="7176389" y="811263"/>
                  </a:lnTo>
                  <a:lnTo>
                    <a:pt x="7142480" y="785101"/>
                  </a:lnTo>
                  <a:lnTo>
                    <a:pt x="7136397" y="780783"/>
                  </a:lnTo>
                  <a:lnTo>
                    <a:pt x="7106920" y="759828"/>
                  </a:lnTo>
                  <a:lnTo>
                    <a:pt x="7101967" y="756526"/>
                  </a:lnTo>
                  <a:lnTo>
                    <a:pt x="7070217" y="735317"/>
                  </a:lnTo>
                  <a:lnTo>
                    <a:pt x="7067156" y="733412"/>
                  </a:lnTo>
                  <a:lnTo>
                    <a:pt x="7032117" y="711568"/>
                  </a:lnTo>
                  <a:lnTo>
                    <a:pt x="6992747" y="688708"/>
                  </a:lnTo>
                  <a:lnTo>
                    <a:pt x="6952361" y="666483"/>
                  </a:lnTo>
                  <a:lnTo>
                    <a:pt x="6914528" y="647052"/>
                  </a:lnTo>
                  <a:lnTo>
                    <a:pt x="6910578" y="645020"/>
                  </a:lnTo>
                  <a:lnTo>
                    <a:pt x="6874040" y="627240"/>
                  </a:lnTo>
                  <a:lnTo>
                    <a:pt x="6867779" y="624192"/>
                  </a:lnTo>
                  <a:lnTo>
                    <a:pt x="6823837" y="604126"/>
                  </a:lnTo>
                  <a:lnTo>
                    <a:pt x="6779006" y="584695"/>
                  </a:lnTo>
                  <a:lnTo>
                    <a:pt x="6745897" y="570979"/>
                  </a:lnTo>
                  <a:lnTo>
                    <a:pt x="6733032" y="565645"/>
                  </a:lnTo>
                  <a:lnTo>
                    <a:pt x="6701549" y="553326"/>
                  </a:lnTo>
                  <a:lnTo>
                    <a:pt x="6686296" y="547357"/>
                  </a:lnTo>
                  <a:lnTo>
                    <a:pt x="6638544" y="529577"/>
                  </a:lnTo>
                  <a:lnTo>
                    <a:pt x="6610286" y="519544"/>
                  </a:lnTo>
                  <a:lnTo>
                    <a:pt x="6589903" y="512305"/>
                  </a:lnTo>
                  <a:lnTo>
                    <a:pt x="6540627" y="495541"/>
                  </a:lnTo>
                  <a:lnTo>
                    <a:pt x="6516116" y="487540"/>
                  </a:lnTo>
                  <a:lnTo>
                    <a:pt x="6490462" y="479158"/>
                  </a:lnTo>
                  <a:lnTo>
                    <a:pt x="6468046" y="472173"/>
                  </a:lnTo>
                  <a:lnTo>
                    <a:pt x="6418694" y="457060"/>
                  </a:lnTo>
                  <a:lnTo>
                    <a:pt x="6335903" y="432676"/>
                  </a:lnTo>
                  <a:lnTo>
                    <a:pt x="6283198" y="417944"/>
                  </a:lnTo>
                  <a:lnTo>
                    <a:pt x="6267983" y="413880"/>
                  </a:lnTo>
                  <a:lnTo>
                    <a:pt x="6176264" y="389369"/>
                  </a:lnTo>
                  <a:lnTo>
                    <a:pt x="6067425" y="361937"/>
                  </a:lnTo>
                  <a:lnTo>
                    <a:pt x="5626227" y="259499"/>
                  </a:lnTo>
                  <a:lnTo>
                    <a:pt x="5626227" y="26022"/>
                  </a:lnTo>
                  <a:lnTo>
                    <a:pt x="5600827" y="26022"/>
                  </a:lnTo>
                  <a:lnTo>
                    <a:pt x="5600827" y="514350"/>
                  </a:lnTo>
                  <a:lnTo>
                    <a:pt x="4790313" y="514350"/>
                  </a:lnTo>
                  <a:lnTo>
                    <a:pt x="4790313" y="25400"/>
                  </a:lnTo>
                  <a:lnTo>
                    <a:pt x="5626227" y="25400"/>
                  </a:lnTo>
                  <a:lnTo>
                    <a:pt x="5626227" y="0"/>
                  </a:lnTo>
                  <a:lnTo>
                    <a:pt x="4764913" y="0"/>
                  </a:lnTo>
                  <a:lnTo>
                    <a:pt x="4764913" y="25400"/>
                  </a:lnTo>
                  <a:lnTo>
                    <a:pt x="4764913" y="514350"/>
                  </a:lnTo>
                  <a:lnTo>
                    <a:pt x="4764913" y="539750"/>
                  </a:lnTo>
                  <a:lnTo>
                    <a:pt x="5626227" y="539750"/>
                  </a:lnTo>
                  <a:lnTo>
                    <a:pt x="5626227" y="514972"/>
                  </a:lnTo>
                  <a:lnTo>
                    <a:pt x="5626227" y="514350"/>
                  </a:lnTo>
                  <a:lnTo>
                    <a:pt x="5626227" y="285661"/>
                  </a:lnTo>
                  <a:lnTo>
                    <a:pt x="5951347" y="360032"/>
                  </a:lnTo>
                  <a:lnTo>
                    <a:pt x="5951220" y="360032"/>
                  </a:lnTo>
                  <a:lnTo>
                    <a:pt x="6061329" y="386575"/>
                  </a:lnTo>
                  <a:lnTo>
                    <a:pt x="6061202" y="386575"/>
                  </a:lnTo>
                  <a:lnTo>
                    <a:pt x="6169914" y="414007"/>
                  </a:lnTo>
                  <a:lnTo>
                    <a:pt x="6169787" y="413880"/>
                  </a:lnTo>
                  <a:lnTo>
                    <a:pt x="6276467" y="442455"/>
                  </a:lnTo>
                  <a:lnTo>
                    <a:pt x="6276340" y="442455"/>
                  </a:lnTo>
                  <a:lnTo>
                    <a:pt x="6329045" y="457187"/>
                  </a:lnTo>
                  <a:lnTo>
                    <a:pt x="6328918" y="457060"/>
                  </a:lnTo>
                  <a:lnTo>
                    <a:pt x="6380988" y="472300"/>
                  </a:lnTo>
                  <a:lnTo>
                    <a:pt x="6380861" y="472173"/>
                  </a:lnTo>
                  <a:lnTo>
                    <a:pt x="6432169" y="487667"/>
                  </a:lnTo>
                  <a:lnTo>
                    <a:pt x="6432042" y="487540"/>
                  </a:lnTo>
                  <a:lnTo>
                    <a:pt x="6482842" y="503415"/>
                  </a:lnTo>
                  <a:lnTo>
                    <a:pt x="6482715" y="503415"/>
                  </a:lnTo>
                  <a:lnTo>
                    <a:pt x="6532626" y="519671"/>
                  </a:lnTo>
                  <a:lnTo>
                    <a:pt x="6532499" y="519544"/>
                  </a:lnTo>
                  <a:lnTo>
                    <a:pt x="6581648" y="536308"/>
                  </a:lnTo>
                  <a:lnTo>
                    <a:pt x="6581521" y="536308"/>
                  </a:lnTo>
                  <a:lnTo>
                    <a:pt x="6630035" y="553453"/>
                  </a:lnTo>
                  <a:lnTo>
                    <a:pt x="6629781" y="553326"/>
                  </a:lnTo>
                  <a:lnTo>
                    <a:pt x="6677279" y="571106"/>
                  </a:lnTo>
                  <a:lnTo>
                    <a:pt x="6677152" y="570979"/>
                  </a:lnTo>
                  <a:lnTo>
                    <a:pt x="6723634" y="589267"/>
                  </a:lnTo>
                  <a:lnTo>
                    <a:pt x="6723507" y="589267"/>
                  </a:lnTo>
                  <a:lnTo>
                    <a:pt x="6769227" y="608063"/>
                  </a:lnTo>
                  <a:lnTo>
                    <a:pt x="6768973" y="608063"/>
                  </a:lnTo>
                  <a:lnTo>
                    <a:pt x="6813677" y="627367"/>
                  </a:lnTo>
                  <a:lnTo>
                    <a:pt x="6857111" y="647179"/>
                  </a:lnTo>
                  <a:lnTo>
                    <a:pt x="6899262" y="667689"/>
                  </a:lnTo>
                  <a:lnTo>
                    <a:pt x="6940296" y="688835"/>
                  </a:lnTo>
                  <a:lnTo>
                    <a:pt x="6940524" y="688962"/>
                  </a:lnTo>
                  <a:lnTo>
                    <a:pt x="6980174" y="710806"/>
                  </a:lnTo>
                  <a:lnTo>
                    <a:pt x="6980390" y="710933"/>
                  </a:lnTo>
                  <a:lnTo>
                    <a:pt x="7019290" y="733412"/>
                  </a:lnTo>
                  <a:lnTo>
                    <a:pt x="7018909" y="733285"/>
                  </a:lnTo>
                  <a:lnTo>
                    <a:pt x="7056628" y="756780"/>
                  </a:lnTo>
                  <a:lnTo>
                    <a:pt x="7092696" y="780783"/>
                  </a:lnTo>
                  <a:lnTo>
                    <a:pt x="7092315" y="780656"/>
                  </a:lnTo>
                  <a:lnTo>
                    <a:pt x="7127113" y="805421"/>
                  </a:lnTo>
                  <a:lnTo>
                    <a:pt x="7127430" y="805675"/>
                  </a:lnTo>
                  <a:lnTo>
                    <a:pt x="7160768" y="831329"/>
                  </a:lnTo>
                  <a:lnTo>
                    <a:pt x="7160387" y="830948"/>
                  </a:lnTo>
                  <a:lnTo>
                    <a:pt x="7192518" y="857745"/>
                  </a:lnTo>
                  <a:lnTo>
                    <a:pt x="7192264" y="857491"/>
                  </a:lnTo>
                  <a:lnTo>
                    <a:pt x="7223125" y="885050"/>
                  </a:lnTo>
                  <a:lnTo>
                    <a:pt x="7252208" y="912990"/>
                  </a:lnTo>
                  <a:lnTo>
                    <a:pt x="7251827" y="912736"/>
                  </a:lnTo>
                  <a:lnTo>
                    <a:pt x="7280021" y="941946"/>
                  </a:lnTo>
                  <a:lnTo>
                    <a:pt x="7279767" y="941565"/>
                  </a:lnTo>
                  <a:lnTo>
                    <a:pt x="7306564" y="971410"/>
                  </a:lnTo>
                  <a:lnTo>
                    <a:pt x="7306310" y="971156"/>
                  </a:lnTo>
                  <a:lnTo>
                    <a:pt x="7306513" y="971410"/>
                  </a:lnTo>
                  <a:lnTo>
                    <a:pt x="7331964" y="1001763"/>
                  </a:lnTo>
                  <a:lnTo>
                    <a:pt x="7331583" y="1001509"/>
                  </a:lnTo>
                  <a:lnTo>
                    <a:pt x="7356094" y="1032751"/>
                  </a:lnTo>
                  <a:lnTo>
                    <a:pt x="7355840" y="1032497"/>
                  </a:lnTo>
                  <a:lnTo>
                    <a:pt x="7356018" y="1032751"/>
                  </a:lnTo>
                  <a:lnTo>
                    <a:pt x="7379208" y="1064374"/>
                  </a:lnTo>
                  <a:lnTo>
                    <a:pt x="7401179" y="1096632"/>
                  </a:lnTo>
                  <a:lnTo>
                    <a:pt x="7400925" y="1096378"/>
                  </a:lnTo>
                  <a:lnTo>
                    <a:pt x="7401077" y="1096632"/>
                  </a:lnTo>
                  <a:lnTo>
                    <a:pt x="7422007" y="1129271"/>
                  </a:lnTo>
                  <a:lnTo>
                    <a:pt x="7422223" y="1129652"/>
                  </a:lnTo>
                  <a:lnTo>
                    <a:pt x="7442200" y="1163180"/>
                  </a:lnTo>
                  <a:lnTo>
                    <a:pt x="7442073" y="1162799"/>
                  </a:lnTo>
                  <a:lnTo>
                    <a:pt x="7461250" y="1197216"/>
                  </a:lnTo>
                  <a:lnTo>
                    <a:pt x="7479398" y="1231633"/>
                  </a:lnTo>
                  <a:lnTo>
                    <a:pt x="7507668" y="1231633"/>
                  </a:lnTo>
                  <a:close/>
                </a:path>
                <a:path w="7746365" h="1955800">
                  <a:moveTo>
                    <a:pt x="7746238" y="1872602"/>
                  </a:moveTo>
                  <a:lnTo>
                    <a:pt x="7721562" y="1878609"/>
                  </a:lnTo>
                  <a:lnTo>
                    <a:pt x="7701801" y="1798942"/>
                  </a:lnTo>
                  <a:lnTo>
                    <a:pt x="7700264" y="1792719"/>
                  </a:lnTo>
                  <a:lnTo>
                    <a:pt x="7681239" y="1719694"/>
                  </a:lnTo>
                  <a:lnTo>
                    <a:pt x="7679563" y="1713217"/>
                  </a:lnTo>
                  <a:lnTo>
                    <a:pt x="7659725" y="1641208"/>
                  </a:lnTo>
                  <a:lnTo>
                    <a:pt x="7657846" y="1634350"/>
                  </a:lnTo>
                  <a:lnTo>
                    <a:pt x="7634732" y="1556245"/>
                  </a:lnTo>
                  <a:lnTo>
                    <a:pt x="7609586" y="1479156"/>
                  </a:lnTo>
                  <a:lnTo>
                    <a:pt x="7596251" y="1440929"/>
                  </a:lnTo>
                  <a:lnTo>
                    <a:pt x="7582281" y="1403210"/>
                  </a:lnTo>
                  <a:lnTo>
                    <a:pt x="7571384" y="1375016"/>
                  </a:lnTo>
                  <a:lnTo>
                    <a:pt x="7567803" y="1365745"/>
                  </a:lnTo>
                  <a:lnTo>
                    <a:pt x="7552436" y="1328661"/>
                  </a:lnTo>
                  <a:lnTo>
                    <a:pt x="7536434" y="1292085"/>
                  </a:lnTo>
                  <a:lnTo>
                    <a:pt x="7524661" y="1266685"/>
                  </a:lnTo>
                  <a:lnTo>
                    <a:pt x="7519670" y="1255890"/>
                  </a:lnTo>
                  <a:lnTo>
                    <a:pt x="7507795" y="1231887"/>
                  </a:lnTo>
                  <a:lnTo>
                    <a:pt x="7479538" y="1231887"/>
                  </a:lnTo>
                  <a:lnTo>
                    <a:pt x="7479398" y="1231887"/>
                  </a:lnTo>
                  <a:lnTo>
                    <a:pt x="7496810" y="1267066"/>
                  </a:lnTo>
                  <a:lnTo>
                    <a:pt x="7496683" y="1266685"/>
                  </a:lnTo>
                  <a:lnTo>
                    <a:pt x="7513320" y="1302372"/>
                  </a:lnTo>
                  <a:lnTo>
                    <a:pt x="7513421" y="1302626"/>
                  </a:lnTo>
                  <a:lnTo>
                    <a:pt x="7529068" y="1338694"/>
                  </a:lnTo>
                  <a:lnTo>
                    <a:pt x="7528941" y="1338567"/>
                  </a:lnTo>
                  <a:lnTo>
                    <a:pt x="7528992" y="1338694"/>
                  </a:lnTo>
                  <a:lnTo>
                    <a:pt x="7544181" y="1375270"/>
                  </a:lnTo>
                  <a:lnTo>
                    <a:pt x="7544181" y="1375016"/>
                  </a:lnTo>
                  <a:lnTo>
                    <a:pt x="7558659" y="1412227"/>
                  </a:lnTo>
                  <a:lnTo>
                    <a:pt x="7558532" y="1412100"/>
                  </a:lnTo>
                  <a:lnTo>
                    <a:pt x="7558570" y="1412227"/>
                  </a:lnTo>
                  <a:lnTo>
                    <a:pt x="7572375" y="1449565"/>
                  </a:lnTo>
                  <a:lnTo>
                    <a:pt x="7572248" y="1449438"/>
                  </a:lnTo>
                  <a:lnTo>
                    <a:pt x="7572286" y="1449565"/>
                  </a:lnTo>
                  <a:lnTo>
                    <a:pt x="7585583" y="1487411"/>
                  </a:lnTo>
                  <a:lnTo>
                    <a:pt x="7585456" y="1487157"/>
                  </a:lnTo>
                  <a:lnTo>
                    <a:pt x="7585532" y="1487411"/>
                  </a:lnTo>
                  <a:lnTo>
                    <a:pt x="7610475" y="1563865"/>
                  </a:lnTo>
                  <a:lnTo>
                    <a:pt x="7610348" y="1563611"/>
                  </a:lnTo>
                  <a:lnTo>
                    <a:pt x="7610411" y="1563865"/>
                  </a:lnTo>
                  <a:lnTo>
                    <a:pt x="7633462" y="1641462"/>
                  </a:lnTo>
                  <a:lnTo>
                    <a:pt x="7633462" y="1641208"/>
                  </a:lnTo>
                  <a:lnTo>
                    <a:pt x="7655052" y="1719821"/>
                  </a:lnTo>
                  <a:lnTo>
                    <a:pt x="7655052" y="1719694"/>
                  </a:lnTo>
                  <a:lnTo>
                    <a:pt x="7675626" y="1799069"/>
                  </a:lnTo>
                  <a:lnTo>
                    <a:pt x="7675626" y="1798942"/>
                  </a:lnTo>
                  <a:lnTo>
                    <a:pt x="7695438" y="1878698"/>
                  </a:lnTo>
                  <a:lnTo>
                    <a:pt x="7696873" y="1884629"/>
                  </a:lnTo>
                  <a:lnTo>
                    <a:pt x="7672197" y="1890636"/>
                  </a:lnTo>
                  <a:lnTo>
                    <a:pt x="7727315" y="1955660"/>
                  </a:lnTo>
                  <a:lnTo>
                    <a:pt x="7744866" y="1878609"/>
                  </a:lnTo>
                  <a:lnTo>
                    <a:pt x="7746238" y="1872602"/>
                  </a:lnTo>
                  <a:close/>
                </a:path>
              </a:pathLst>
            </a:custGeom>
            <a:solidFill>
              <a:srgbClr val="1FE2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34559" y="2446765"/>
            <a:ext cx="5853430" cy="3767454"/>
            <a:chOff x="734559" y="2446765"/>
            <a:chExt cx="5853430" cy="3767454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34559" y="2446765"/>
              <a:ext cx="5852939" cy="3767361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45998" y="2458212"/>
              <a:ext cx="5783579" cy="3697985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23003" y="2820200"/>
              <a:ext cx="1934718" cy="291172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4257167" y="2853702"/>
              <a:ext cx="1837689" cy="194310"/>
            </a:xfrm>
            <a:custGeom>
              <a:avLst/>
              <a:gdLst/>
              <a:ahLst/>
              <a:cxnLst/>
              <a:rect l="l" t="t" r="r" b="b"/>
              <a:pathLst>
                <a:path w="1837689" h="194310">
                  <a:moveTo>
                    <a:pt x="1837436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0" y="168910"/>
                  </a:lnTo>
                  <a:lnTo>
                    <a:pt x="0" y="194310"/>
                  </a:lnTo>
                  <a:lnTo>
                    <a:pt x="1837436" y="194310"/>
                  </a:lnTo>
                  <a:lnTo>
                    <a:pt x="1837436" y="169024"/>
                  </a:lnTo>
                  <a:lnTo>
                    <a:pt x="1837436" y="26022"/>
                  </a:lnTo>
                  <a:lnTo>
                    <a:pt x="1812036" y="26022"/>
                  </a:lnTo>
                  <a:lnTo>
                    <a:pt x="1812036" y="168910"/>
                  </a:lnTo>
                  <a:lnTo>
                    <a:pt x="25400" y="168910"/>
                  </a:lnTo>
                  <a:lnTo>
                    <a:pt x="25400" y="25400"/>
                  </a:lnTo>
                  <a:lnTo>
                    <a:pt x="1837436" y="25400"/>
                  </a:lnTo>
                  <a:lnTo>
                    <a:pt x="1837436" y="0"/>
                  </a:lnTo>
                  <a:close/>
                </a:path>
              </a:pathLst>
            </a:custGeom>
            <a:solidFill>
              <a:srgbClr val="1FE2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56666" y="2781261"/>
              <a:ext cx="1935480" cy="409867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790829" y="2815602"/>
              <a:ext cx="1838325" cy="312420"/>
            </a:xfrm>
            <a:custGeom>
              <a:avLst/>
              <a:gdLst/>
              <a:ahLst/>
              <a:cxnLst/>
              <a:rect l="l" t="t" r="r" b="b"/>
              <a:pathLst>
                <a:path w="1838325" h="312419">
                  <a:moveTo>
                    <a:pt x="1838198" y="0"/>
                  </a:moveTo>
                  <a:lnTo>
                    <a:pt x="1812798" y="0"/>
                  </a:lnTo>
                  <a:lnTo>
                    <a:pt x="1812798" y="25400"/>
                  </a:lnTo>
                  <a:lnTo>
                    <a:pt x="1812798" y="287020"/>
                  </a:lnTo>
                  <a:lnTo>
                    <a:pt x="25400" y="287020"/>
                  </a:lnTo>
                  <a:lnTo>
                    <a:pt x="25400" y="25400"/>
                  </a:lnTo>
                  <a:lnTo>
                    <a:pt x="1812798" y="25400"/>
                  </a:lnTo>
                  <a:lnTo>
                    <a:pt x="1812798" y="0"/>
                  </a:lnTo>
                  <a:lnTo>
                    <a:pt x="0" y="0"/>
                  </a:lnTo>
                  <a:lnTo>
                    <a:pt x="0" y="25400"/>
                  </a:lnTo>
                  <a:lnTo>
                    <a:pt x="0" y="287020"/>
                  </a:lnTo>
                  <a:lnTo>
                    <a:pt x="0" y="312420"/>
                  </a:lnTo>
                  <a:lnTo>
                    <a:pt x="1838198" y="312420"/>
                  </a:lnTo>
                  <a:lnTo>
                    <a:pt x="1838198" y="287134"/>
                  </a:lnTo>
                  <a:lnTo>
                    <a:pt x="1838198" y="25400"/>
                  </a:lnTo>
                  <a:lnTo>
                    <a:pt x="1838198" y="25260"/>
                  </a:lnTo>
                  <a:lnTo>
                    <a:pt x="1838198" y="0"/>
                  </a:lnTo>
                  <a:close/>
                </a:path>
              </a:pathLst>
            </a:custGeom>
            <a:solidFill>
              <a:srgbClr val="1FE2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615184" y="5073383"/>
              <a:ext cx="1022604" cy="431304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2649347" y="5107952"/>
              <a:ext cx="925830" cy="334010"/>
            </a:xfrm>
            <a:custGeom>
              <a:avLst/>
              <a:gdLst/>
              <a:ahLst/>
              <a:cxnLst/>
              <a:rect l="l" t="t" r="r" b="b"/>
              <a:pathLst>
                <a:path w="925829" h="334010">
                  <a:moveTo>
                    <a:pt x="925322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0" y="308610"/>
                  </a:lnTo>
                  <a:lnTo>
                    <a:pt x="0" y="334010"/>
                  </a:lnTo>
                  <a:lnTo>
                    <a:pt x="925322" y="334010"/>
                  </a:lnTo>
                  <a:lnTo>
                    <a:pt x="925322" y="308610"/>
                  </a:lnTo>
                  <a:lnTo>
                    <a:pt x="25400" y="308610"/>
                  </a:lnTo>
                  <a:lnTo>
                    <a:pt x="25400" y="25400"/>
                  </a:lnTo>
                  <a:lnTo>
                    <a:pt x="899922" y="25400"/>
                  </a:lnTo>
                  <a:lnTo>
                    <a:pt x="899922" y="308216"/>
                  </a:lnTo>
                  <a:lnTo>
                    <a:pt x="925322" y="308216"/>
                  </a:lnTo>
                  <a:lnTo>
                    <a:pt x="925322" y="25400"/>
                  </a:lnTo>
                  <a:lnTo>
                    <a:pt x="925322" y="25006"/>
                  </a:lnTo>
                  <a:lnTo>
                    <a:pt x="925322" y="0"/>
                  </a:lnTo>
                  <a:close/>
                </a:path>
              </a:pathLst>
            </a:custGeom>
            <a:solidFill>
              <a:srgbClr val="1FE2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971294" y="2958210"/>
              <a:ext cx="2190115" cy="2326005"/>
            </a:xfrm>
            <a:custGeom>
              <a:avLst/>
              <a:gdLst/>
              <a:ahLst/>
              <a:cxnLst/>
              <a:rect l="l" t="t" r="r" b="b"/>
              <a:pathLst>
                <a:path w="2190115" h="2326004">
                  <a:moveTo>
                    <a:pt x="616077" y="2315972"/>
                  </a:moveTo>
                  <a:lnTo>
                    <a:pt x="579932" y="2277795"/>
                  </a:lnTo>
                  <a:lnTo>
                    <a:pt x="557530" y="2254123"/>
                  </a:lnTo>
                  <a:lnTo>
                    <a:pt x="548919" y="2277795"/>
                  </a:lnTo>
                  <a:lnTo>
                    <a:pt x="543052" y="2274316"/>
                  </a:lnTo>
                  <a:lnTo>
                    <a:pt x="542417" y="2273935"/>
                  </a:lnTo>
                  <a:lnTo>
                    <a:pt x="542925" y="2274316"/>
                  </a:lnTo>
                  <a:lnTo>
                    <a:pt x="535533" y="2269236"/>
                  </a:lnTo>
                  <a:lnTo>
                    <a:pt x="534797" y="2268728"/>
                  </a:lnTo>
                  <a:lnTo>
                    <a:pt x="535432" y="2269236"/>
                  </a:lnTo>
                  <a:lnTo>
                    <a:pt x="527799" y="2263394"/>
                  </a:lnTo>
                  <a:lnTo>
                    <a:pt x="527304" y="2263013"/>
                  </a:lnTo>
                  <a:lnTo>
                    <a:pt x="527685" y="2263394"/>
                  </a:lnTo>
                  <a:lnTo>
                    <a:pt x="519557" y="2256536"/>
                  </a:lnTo>
                  <a:lnTo>
                    <a:pt x="520065" y="2256917"/>
                  </a:lnTo>
                  <a:lnTo>
                    <a:pt x="519645" y="2256536"/>
                  </a:lnTo>
                  <a:lnTo>
                    <a:pt x="512038" y="2249500"/>
                  </a:lnTo>
                  <a:lnTo>
                    <a:pt x="504532" y="2241550"/>
                  </a:lnTo>
                  <a:lnTo>
                    <a:pt x="504063" y="2241042"/>
                  </a:lnTo>
                  <a:lnTo>
                    <a:pt x="504444" y="2241550"/>
                  </a:lnTo>
                  <a:lnTo>
                    <a:pt x="496062" y="2232025"/>
                  </a:lnTo>
                  <a:lnTo>
                    <a:pt x="496443" y="2232406"/>
                  </a:lnTo>
                  <a:lnTo>
                    <a:pt x="496125" y="2232025"/>
                  </a:lnTo>
                  <a:lnTo>
                    <a:pt x="488061" y="2221992"/>
                  </a:lnTo>
                  <a:lnTo>
                    <a:pt x="488442" y="2222373"/>
                  </a:lnTo>
                  <a:lnTo>
                    <a:pt x="488162" y="2221992"/>
                  </a:lnTo>
                  <a:lnTo>
                    <a:pt x="480326" y="2211197"/>
                  </a:lnTo>
                  <a:lnTo>
                    <a:pt x="471805" y="2198497"/>
                  </a:lnTo>
                  <a:lnTo>
                    <a:pt x="472186" y="2199005"/>
                  </a:lnTo>
                  <a:lnTo>
                    <a:pt x="471868" y="2198497"/>
                  </a:lnTo>
                  <a:lnTo>
                    <a:pt x="463905" y="2185416"/>
                  </a:lnTo>
                  <a:lnTo>
                    <a:pt x="463677" y="2185035"/>
                  </a:lnTo>
                  <a:lnTo>
                    <a:pt x="463804" y="2185416"/>
                  </a:lnTo>
                  <a:lnTo>
                    <a:pt x="455498" y="2170684"/>
                  </a:lnTo>
                  <a:lnTo>
                    <a:pt x="455295" y="2170303"/>
                  </a:lnTo>
                  <a:lnTo>
                    <a:pt x="455422" y="2170684"/>
                  </a:lnTo>
                  <a:lnTo>
                    <a:pt x="446786" y="2154301"/>
                  </a:lnTo>
                  <a:lnTo>
                    <a:pt x="447040" y="2154682"/>
                  </a:lnTo>
                  <a:lnTo>
                    <a:pt x="446849" y="2154301"/>
                  </a:lnTo>
                  <a:lnTo>
                    <a:pt x="438277" y="2136902"/>
                  </a:lnTo>
                  <a:lnTo>
                    <a:pt x="438531" y="2137156"/>
                  </a:lnTo>
                  <a:lnTo>
                    <a:pt x="438404" y="2136902"/>
                  </a:lnTo>
                  <a:lnTo>
                    <a:pt x="429882" y="2118233"/>
                  </a:lnTo>
                  <a:lnTo>
                    <a:pt x="429768" y="2117979"/>
                  </a:lnTo>
                  <a:lnTo>
                    <a:pt x="429768" y="2118233"/>
                  </a:lnTo>
                  <a:lnTo>
                    <a:pt x="421106" y="2097786"/>
                  </a:lnTo>
                  <a:lnTo>
                    <a:pt x="421068" y="2097659"/>
                  </a:lnTo>
                  <a:lnTo>
                    <a:pt x="421030" y="2097532"/>
                  </a:lnTo>
                  <a:lnTo>
                    <a:pt x="412343" y="2075815"/>
                  </a:lnTo>
                  <a:lnTo>
                    <a:pt x="412305" y="2075688"/>
                  </a:lnTo>
                  <a:lnTo>
                    <a:pt x="412267" y="2075561"/>
                  </a:lnTo>
                  <a:lnTo>
                    <a:pt x="403440" y="2052193"/>
                  </a:lnTo>
                  <a:lnTo>
                    <a:pt x="403402" y="2052040"/>
                  </a:lnTo>
                  <a:lnTo>
                    <a:pt x="394500" y="2026793"/>
                  </a:lnTo>
                  <a:lnTo>
                    <a:pt x="394462" y="2026666"/>
                  </a:lnTo>
                  <a:lnTo>
                    <a:pt x="394462" y="2026793"/>
                  </a:lnTo>
                  <a:lnTo>
                    <a:pt x="385356" y="1999742"/>
                  </a:lnTo>
                  <a:lnTo>
                    <a:pt x="385394" y="1999615"/>
                  </a:lnTo>
                  <a:lnTo>
                    <a:pt x="376212" y="1970913"/>
                  </a:lnTo>
                  <a:lnTo>
                    <a:pt x="376174" y="1970786"/>
                  </a:lnTo>
                  <a:lnTo>
                    <a:pt x="376174" y="1970913"/>
                  </a:lnTo>
                  <a:lnTo>
                    <a:pt x="367055" y="1940179"/>
                  </a:lnTo>
                  <a:lnTo>
                    <a:pt x="367030" y="1940052"/>
                  </a:lnTo>
                  <a:lnTo>
                    <a:pt x="367030" y="1940179"/>
                  </a:lnTo>
                  <a:lnTo>
                    <a:pt x="357657" y="1907540"/>
                  </a:lnTo>
                  <a:lnTo>
                    <a:pt x="357632" y="1907413"/>
                  </a:lnTo>
                  <a:lnTo>
                    <a:pt x="357632" y="1907540"/>
                  </a:lnTo>
                  <a:lnTo>
                    <a:pt x="348259" y="1872869"/>
                  </a:lnTo>
                  <a:lnTo>
                    <a:pt x="348234" y="1872742"/>
                  </a:lnTo>
                  <a:lnTo>
                    <a:pt x="348234" y="1872869"/>
                  </a:lnTo>
                  <a:lnTo>
                    <a:pt x="338607" y="1836293"/>
                  </a:lnTo>
                  <a:lnTo>
                    <a:pt x="338670" y="1836166"/>
                  </a:lnTo>
                  <a:lnTo>
                    <a:pt x="329082" y="1797812"/>
                  </a:lnTo>
                  <a:lnTo>
                    <a:pt x="329057" y="1797685"/>
                  </a:lnTo>
                  <a:lnTo>
                    <a:pt x="329057" y="1797812"/>
                  </a:lnTo>
                  <a:lnTo>
                    <a:pt x="319278" y="1757553"/>
                  </a:lnTo>
                  <a:lnTo>
                    <a:pt x="319405" y="1757553"/>
                  </a:lnTo>
                  <a:lnTo>
                    <a:pt x="309499" y="1715516"/>
                  </a:lnTo>
                  <a:lnTo>
                    <a:pt x="309626" y="1715516"/>
                  </a:lnTo>
                  <a:lnTo>
                    <a:pt x="299745" y="1671828"/>
                  </a:lnTo>
                  <a:lnTo>
                    <a:pt x="299720" y="1671701"/>
                  </a:lnTo>
                  <a:lnTo>
                    <a:pt x="299720" y="1671828"/>
                  </a:lnTo>
                  <a:lnTo>
                    <a:pt x="289712" y="1626489"/>
                  </a:lnTo>
                  <a:lnTo>
                    <a:pt x="289687" y="1626362"/>
                  </a:lnTo>
                  <a:lnTo>
                    <a:pt x="289687" y="1626489"/>
                  </a:lnTo>
                  <a:lnTo>
                    <a:pt x="279679" y="1579753"/>
                  </a:lnTo>
                  <a:lnTo>
                    <a:pt x="279654" y="1579626"/>
                  </a:lnTo>
                  <a:lnTo>
                    <a:pt x="279654" y="1579753"/>
                  </a:lnTo>
                  <a:lnTo>
                    <a:pt x="259461" y="1481455"/>
                  </a:lnTo>
                  <a:lnTo>
                    <a:pt x="239014" y="1377823"/>
                  </a:lnTo>
                  <a:lnTo>
                    <a:pt x="218198" y="1269238"/>
                  </a:lnTo>
                  <a:lnTo>
                    <a:pt x="197231" y="1156081"/>
                  </a:lnTo>
                  <a:lnTo>
                    <a:pt x="176149" y="1038987"/>
                  </a:lnTo>
                  <a:lnTo>
                    <a:pt x="154940" y="918464"/>
                  </a:lnTo>
                  <a:lnTo>
                    <a:pt x="133477" y="794893"/>
                  </a:lnTo>
                  <a:lnTo>
                    <a:pt x="112014" y="668909"/>
                  </a:lnTo>
                  <a:lnTo>
                    <a:pt x="90297" y="540893"/>
                  </a:lnTo>
                  <a:lnTo>
                    <a:pt x="68580" y="411353"/>
                  </a:lnTo>
                  <a:lnTo>
                    <a:pt x="25146" y="149860"/>
                  </a:lnTo>
                  <a:lnTo>
                    <a:pt x="0" y="153924"/>
                  </a:lnTo>
                  <a:lnTo>
                    <a:pt x="43561" y="415544"/>
                  </a:lnTo>
                  <a:lnTo>
                    <a:pt x="65278" y="545084"/>
                  </a:lnTo>
                  <a:lnTo>
                    <a:pt x="86868" y="673100"/>
                  </a:lnTo>
                  <a:lnTo>
                    <a:pt x="108458" y="799211"/>
                  </a:lnTo>
                  <a:lnTo>
                    <a:pt x="129921" y="922782"/>
                  </a:lnTo>
                  <a:lnTo>
                    <a:pt x="151130" y="1043432"/>
                  </a:lnTo>
                  <a:lnTo>
                    <a:pt x="172339" y="1160653"/>
                  </a:lnTo>
                  <a:lnTo>
                    <a:pt x="193294" y="1273937"/>
                  </a:lnTo>
                  <a:lnTo>
                    <a:pt x="213995" y="1382649"/>
                  </a:lnTo>
                  <a:lnTo>
                    <a:pt x="234569" y="1486535"/>
                  </a:lnTo>
                  <a:lnTo>
                    <a:pt x="254889" y="1584833"/>
                  </a:lnTo>
                  <a:lnTo>
                    <a:pt x="264922" y="1631823"/>
                  </a:lnTo>
                  <a:lnTo>
                    <a:pt x="274828" y="1677289"/>
                  </a:lnTo>
                  <a:lnTo>
                    <a:pt x="284861" y="1721231"/>
                  </a:lnTo>
                  <a:lnTo>
                    <a:pt x="294640" y="1763395"/>
                  </a:lnTo>
                  <a:lnTo>
                    <a:pt x="304419" y="1803781"/>
                  </a:lnTo>
                  <a:lnTo>
                    <a:pt x="314071" y="1842516"/>
                  </a:lnTo>
                  <a:lnTo>
                    <a:pt x="333121" y="1914271"/>
                  </a:lnTo>
                  <a:lnTo>
                    <a:pt x="351917" y="1978279"/>
                  </a:lnTo>
                  <a:lnTo>
                    <a:pt x="370459" y="2035048"/>
                  </a:lnTo>
                  <a:lnTo>
                    <a:pt x="388620" y="2084959"/>
                  </a:lnTo>
                  <a:lnTo>
                    <a:pt x="406527" y="2128266"/>
                  </a:lnTo>
                  <a:lnTo>
                    <a:pt x="424307" y="2165985"/>
                  </a:lnTo>
                  <a:lnTo>
                    <a:pt x="450596" y="2212467"/>
                  </a:lnTo>
                  <a:lnTo>
                    <a:pt x="476758" y="2248535"/>
                  </a:lnTo>
                  <a:lnTo>
                    <a:pt x="511683" y="2283079"/>
                  </a:lnTo>
                  <a:lnTo>
                    <a:pt x="540181" y="2301862"/>
                  </a:lnTo>
                  <a:lnTo>
                    <a:pt x="531495" y="2325751"/>
                  </a:lnTo>
                  <a:lnTo>
                    <a:pt x="616077" y="2315972"/>
                  </a:lnTo>
                  <a:close/>
                </a:path>
                <a:path w="2190115" h="2326004">
                  <a:moveTo>
                    <a:pt x="1305890" y="110871"/>
                  </a:moveTo>
                  <a:lnTo>
                    <a:pt x="1289939" y="110744"/>
                  </a:lnTo>
                  <a:lnTo>
                    <a:pt x="1290193" y="110871"/>
                  </a:lnTo>
                  <a:lnTo>
                    <a:pt x="1305890" y="110871"/>
                  </a:lnTo>
                  <a:close/>
                </a:path>
                <a:path w="2190115" h="2326004">
                  <a:moveTo>
                    <a:pt x="2190115" y="24765"/>
                  </a:moveTo>
                  <a:lnTo>
                    <a:pt x="2108708" y="0"/>
                  </a:lnTo>
                  <a:lnTo>
                    <a:pt x="2112924" y="24980"/>
                  </a:lnTo>
                  <a:lnTo>
                    <a:pt x="2085721" y="29591"/>
                  </a:lnTo>
                  <a:lnTo>
                    <a:pt x="2085848" y="29591"/>
                  </a:lnTo>
                  <a:lnTo>
                    <a:pt x="1983740" y="46482"/>
                  </a:lnTo>
                  <a:lnTo>
                    <a:pt x="1983867" y="46482"/>
                  </a:lnTo>
                  <a:lnTo>
                    <a:pt x="1882140" y="62230"/>
                  </a:lnTo>
                  <a:lnTo>
                    <a:pt x="1882267" y="62230"/>
                  </a:lnTo>
                  <a:lnTo>
                    <a:pt x="1781048" y="76708"/>
                  </a:lnTo>
                  <a:lnTo>
                    <a:pt x="1781175" y="76708"/>
                  </a:lnTo>
                  <a:lnTo>
                    <a:pt x="1730756" y="83312"/>
                  </a:lnTo>
                  <a:lnTo>
                    <a:pt x="1730883" y="83312"/>
                  </a:lnTo>
                  <a:lnTo>
                    <a:pt x="1680718" y="89281"/>
                  </a:lnTo>
                  <a:lnTo>
                    <a:pt x="1680845" y="89281"/>
                  </a:lnTo>
                  <a:lnTo>
                    <a:pt x="1630934" y="94615"/>
                  </a:lnTo>
                  <a:lnTo>
                    <a:pt x="1631061" y="94615"/>
                  </a:lnTo>
                  <a:lnTo>
                    <a:pt x="1581404" y="99314"/>
                  </a:lnTo>
                  <a:lnTo>
                    <a:pt x="1531874" y="103378"/>
                  </a:lnTo>
                  <a:lnTo>
                    <a:pt x="1532128" y="103251"/>
                  </a:lnTo>
                  <a:lnTo>
                    <a:pt x="1482852" y="106680"/>
                  </a:lnTo>
                  <a:lnTo>
                    <a:pt x="1483106" y="106680"/>
                  </a:lnTo>
                  <a:lnTo>
                    <a:pt x="1434465" y="108966"/>
                  </a:lnTo>
                  <a:lnTo>
                    <a:pt x="1386078" y="110490"/>
                  </a:lnTo>
                  <a:lnTo>
                    <a:pt x="1337792" y="111125"/>
                  </a:lnTo>
                  <a:lnTo>
                    <a:pt x="1290193" y="110871"/>
                  </a:lnTo>
                  <a:lnTo>
                    <a:pt x="1242441" y="109601"/>
                  </a:lnTo>
                  <a:lnTo>
                    <a:pt x="1195197" y="107696"/>
                  </a:lnTo>
                  <a:lnTo>
                    <a:pt x="1195451" y="107696"/>
                  </a:lnTo>
                  <a:lnTo>
                    <a:pt x="1148334" y="105029"/>
                  </a:lnTo>
                  <a:lnTo>
                    <a:pt x="1101471" y="101727"/>
                  </a:lnTo>
                  <a:lnTo>
                    <a:pt x="1101725" y="101727"/>
                  </a:lnTo>
                  <a:lnTo>
                    <a:pt x="1054989" y="97790"/>
                  </a:lnTo>
                  <a:lnTo>
                    <a:pt x="1008634" y="93345"/>
                  </a:lnTo>
                  <a:lnTo>
                    <a:pt x="1008761" y="93345"/>
                  </a:lnTo>
                  <a:lnTo>
                    <a:pt x="916178" y="83058"/>
                  </a:lnTo>
                  <a:lnTo>
                    <a:pt x="916432" y="83058"/>
                  </a:lnTo>
                  <a:lnTo>
                    <a:pt x="824230" y="71374"/>
                  </a:lnTo>
                  <a:lnTo>
                    <a:pt x="824357" y="71374"/>
                  </a:lnTo>
                  <a:lnTo>
                    <a:pt x="733450" y="58801"/>
                  </a:lnTo>
                  <a:lnTo>
                    <a:pt x="732536" y="58674"/>
                  </a:lnTo>
                  <a:lnTo>
                    <a:pt x="732663" y="58801"/>
                  </a:lnTo>
                  <a:lnTo>
                    <a:pt x="641096" y="45593"/>
                  </a:lnTo>
                  <a:lnTo>
                    <a:pt x="637540" y="70739"/>
                  </a:lnTo>
                  <a:lnTo>
                    <a:pt x="729107" y="83947"/>
                  </a:lnTo>
                  <a:lnTo>
                    <a:pt x="913257" y="108331"/>
                  </a:lnTo>
                  <a:lnTo>
                    <a:pt x="1006094" y="118618"/>
                  </a:lnTo>
                  <a:lnTo>
                    <a:pt x="1052830" y="123063"/>
                  </a:lnTo>
                  <a:lnTo>
                    <a:pt x="1099693" y="127000"/>
                  </a:lnTo>
                  <a:lnTo>
                    <a:pt x="1146810" y="130429"/>
                  </a:lnTo>
                  <a:lnTo>
                    <a:pt x="1194054" y="133096"/>
                  </a:lnTo>
                  <a:lnTo>
                    <a:pt x="1241679" y="135001"/>
                  </a:lnTo>
                  <a:lnTo>
                    <a:pt x="1289685" y="136144"/>
                  </a:lnTo>
                  <a:lnTo>
                    <a:pt x="1337945" y="136525"/>
                  </a:lnTo>
                  <a:lnTo>
                    <a:pt x="1386459" y="135890"/>
                  </a:lnTo>
                  <a:lnTo>
                    <a:pt x="1435354" y="134366"/>
                  </a:lnTo>
                  <a:lnTo>
                    <a:pt x="1484503" y="131953"/>
                  </a:lnTo>
                  <a:lnTo>
                    <a:pt x="1533906" y="128651"/>
                  </a:lnTo>
                  <a:lnTo>
                    <a:pt x="1583563" y="124587"/>
                  </a:lnTo>
                  <a:lnTo>
                    <a:pt x="1633601" y="119888"/>
                  </a:lnTo>
                  <a:lnTo>
                    <a:pt x="1683639" y="114554"/>
                  </a:lnTo>
                  <a:lnTo>
                    <a:pt x="1772805" y="103378"/>
                  </a:lnTo>
                  <a:lnTo>
                    <a:pt x="1885950" y="87376"/>
                  </a:lnTo>
                  <a:lnTo>
                    <a:pt x="2117179" y="50126"/>
                  </a:lnTo>
                  <a:lnTo>
                    <a:pt x="2121408" y="75184"/>
                  </a:lnTo>
                  <a:lnTo>
                    <a:pt x="2155545" y="50126"/>
                  </a:lnTo>
                  <a:lnTo>
                    <a:pt x="2190115" y="24765"/>
                  </a:lnTo>
                  <a:close/>
                </a:path>
              </a:pathLst>
            </a:custGeom>
            <a:solidFill>
              <a:srgbClr val="1FE2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972560">
              <a:lnSpc>
                <a:spcPct val="100000"/>
              </a:lnSpc>
              <a:spcBef>
                <a:spcPts val="95"/>
              </a:spcBef>
            </a:pPr>
            <a:r>
              <a:rPr b="1" spc="-395" dirty="0">
                <a:latin typeface="DejaVu Sans"/>
                <a:cs typeface="DejaVu Sans"/>
              </a:rPr>
              <a:t>Data</a:t>
            </a:r>
            <a:r>
              <a:rPr spc="-180" dirty="0"/>
              <a:t> </a:t>
            </a:r>
            <a:r>
              <a:rPr b="1" spc="-455" dirty="0">
                <a:latin typeface="DejaVu Sans"/>
                <a:cs typeface="DejaVu Sans"/>
              </a:rPr>
              <a:t>Blending</a:t>
            </a:r>
          </a:p>
        </p:txBody>
      </p:sp>
      <p:pic>
        <p:nvPicPr>
          <p:cNvPr id="13" name="object 1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15646" y="830579"/>
            <a:ext cx="11760708" cy="45720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721612" y="1309877"/>
            <a:ext cx="10868025" cy="604520"/>
          </a:xfrm>
          <a:prstGeom prst="rect">
            <a:avLst/>
          </a:prstGeom>
        </p:spPr>
        <p:txBody>
          <a:bodyPr vert="horz" wrap="square" lIns="0" tIns="46990" rIns="0" bIns="0" rtlCol="0">
            <a:spAutoFit/>
          </a:bodyPr>
          <a:lstStyle/>
          <a:p>
            <a:pPr marL="12700" marR="5080">
              <a:lnSpc>
                <a:spcPts val="2160"/>
              </a:lnSpc>
              <a:spcBef>
                <a:spcPts val="370"/>
              </a:spcBef>
            </a:pPr>
            <a:r>
              <a:rPr sz="2000" b="1" spc="-265" dirty="0">
                <a:solidFill>
                  <a:srgbClr val="3F3F3F"/>
                </a:solidFill>
                <a:latin typeface="DejaVu Sans"/>
                <a:cs typeface="DejaVu Sans"/>
              </a:rPr>
              <a:t>Blending</a:t>
            </a:r>
            <a:r>
              <a:rPr sz="2000" spc="-11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114" dirty="0">
                <a:solidFill>
                  <a:srgbClr val="3F3F3F"/>
                </a:solidFill>
                <a:latin typeface="DejaVu Sans"/>
                <a:cs typeface="DejaVu Sans"/>
              </a:rPr>
              <a:t>is</a:t>
            </a:r>
            <a:r>
              <a:rPr sz="2000" spc="-4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270" dirty="0">
                <a:solidFill>
                  <a:srgbClr val="3F3F3F"/>
                </a:solidFill>
                <a:latin typeface="DejaVu Sans"/>
                <a:cs typeface="DejaVu Sans"/>
              </a:rPr>
              <a:t>a</a:t>
            </a:r>
            <a:r>
              <a:rPr sz="2000" spc="3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190" dirty="0">
                <a:solidFill>
                  <a:srgbClr val="3F3F3F"/>
                </a:solidFill>
                <a:latin typeface="DejaVu Sans"/>
                <a:cs typeface="DejaVu Sans"/>
              </a:rPr>
              <a:t>method</a:t>
            </a:r>
            <a:r>
              <a:rPr sz="2000" spc="3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35" dirty="0">
                <a:solidFill>
                  <a:srgbClr val="3F3F3F"/>
                </a:solidFill>
                <a:latin typeface="DejaVu Sans"/>
                <a:cs typeface="DejaVu Sans"/>
              </a:rPr>
              <a:t>for</a:t>
            </a:r>
            <a:r>
              <a:rPr sz="2000" spc="-2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185" dirty="0">
                <a:solidFill>
                  <a:srgbClr val="3F3F3F"/>
                </a:solidFill>
                <a:latin typeface="DejaVu Sans"/>
                <a:cs typeface="DejaVu Sans"/>
              </a:rPr>
              <a:t>combining</a:t>
            </a:r>
            <a:r>
              <a:rPr sz="2000" spc="3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204" dirty="0">
                <a:solidFill>
                  <a:srgbClr val="3F3F3F"/>
                </a:solidFill>
                <a:latin typeface="DejaVu Sans"/>
                <a:cs typeface="DejaVu Sans"/>
              </a:rPr>
              <a:t>data</a:t>
            </a:r>
            <a:r>
              <a:rPr sz="2000" spc="2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150" dirty="0">
                <a:solidFill>
                  <a:srgbClr val="3F3F3F"/>
                </a:solidFill>
                <a:latin typeface="DejaVu Sans"/>
                <a:cs typeface="DejaVu Sans"/>
              </a:rPr>
              <a:t>from</a:t>
            </a:r>
            <a:r>
              <a:rPr sz="2000" spc="2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170" dirty="0">
                <a:solidFill>
                  <a:srgbClr val="3F3F3F"/>
                </a:solidFill>
                <a:latin typeface="DejaVu Sans"/>
                <a:cs typeface="DejaVu Sans"/>
              </a:rPr>
              <a:t>multiple</a:t>
            </a:r>
            <a:r>
              <a:rPr sz="2000" spc="1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165" dirty="0">
                <a:solidFill>
                  <a:srgbClr val="3F3F3F"/>
                </a:solidFill>
                <a:latin typeface="DejaVu Sans"/>
                <a:cs typeface="DejaVu Sans"/>
              </a:rPr>
              <a:t>sources</a:t>
            </a:r>
            <a:r>
              <a:rPr sz="2000" spc="1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105" dirty="0">
                <a:solidFill>
                  <a:srgbClr val="3F3F3F"/>
                </a:solidFill>
                <a:latin typeface="DejaVu Sans"/>
                <a:cs typeface="DejaVu Sans"/>
              </a:rPr>
              <a:t>into</a:t>
            </a:r>
            <a:r>
              <a:rPr sz="2000" spc="2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270" dirty="0">
                <a:solidFill>
                  <a:srgbClr val="3F3F3F"/>
                </a:solidFill>
                <a:latin typeface="DejaVu Sans"/>
                <a:cs typeface="DejaVu Sans"/>
              </a:rPr>
              <a:t>a</a:t>
            </a:r>
            <a:r>
              <a:rPr sz="2000" spc="3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175" dirty="0">
                <a:solidFill>
                  <a:srgbClr val="3F3F3F"/>
                </a:solidFill>
                <a:latin typeface="DejaVu Sans"/>
                <a:cs typeface="DejaVu Sans"/>
              </a:rPr>
              <a:t>single</a:t>
            </a:r>
            <a:r>
              <a:rPr sz="2000" spc="1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150" dirty="0">
                <a:solidFill>
                  <a:srgbClr val="3F3F3F"/>
                </a:solidFill>
                <a:latin typeface="DejaVu Sans"/>
                <a:cs typeface="DejaVu Sans"/>
              </a:rPr>
              <a:t>view</a:t>
            </a:r>
            <a:r>
              <a:rPr sz="2000" spc="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170" dirty="0">
                <a:solidFill>
                  <a:srgbClr val="3F3F3F"/>
                </a:solidFill>
                <a:latin typeface="DejaVu Sans"/>
                <a:cs typeface="DejaVu Sans"/>
              </a:rPr>
              <a:t>at</a:t>
            </a:r>
            <a:r>
              <a:rPr sz="2000" spc="2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155" dirty="0">
                <a:solidFill>
                  <a:srgbClr val="3F3F3F"/>
                </a:solidFill>
                <a:latin typeface="DejaVu Sans"/>
                <a:cs typeface="DejaVu Sans"/>
              </a:rPr>
              <a:t>the</a:t>
            </a:r>
            <a:r>
              <a:rPr sz="2000" spc="-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335" dirty="0">
                <a:solidFill>
                  <a:srgbClr val="3F3F3F"/>
                </a:solidFill>
                <a:latin typeface="DejaVu Sans"/>
                <a:cs typeface="DejaVu Sans"/>
              </a:rPr>
              <a:t>sheet-</a:t>
            </a:r>
            <a:r>
              <a:rPr sz="2000" spc="-365" dirty="0">
                <a:solidFill>
                  <a:srgbClr val="3F3F3F"/>
                </a:solidFill>
                <a:latin typeface="DejaVu Sans"/>
                <a:cs typeface="DejaVu Sans"/>
              </a:rPr>
              <a:t>level, </a:t>
            </a:r>
            <a:r>
              <a:rPr sz="2000" spc="-135" dirty="0">
                <a:solidFill>
                  <a:srgbClr val="3F3F3F"/>
                </a:solidFill>
                <a:latin typeface="DejaVu Sans"/>
                <a:cs typeface="DejaVu Sans"/>
              </a:rPr>
              <a:t>while</a:t>
            </a:r>
            <a:r>
              <a:rPr sz="2000" spc="-2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195" dirty="0">
                <a:solidFill>
                  <a:srgbClr val="3F3F3F"/>
                </a:solidFill>
                <a:latin typeface="DejaVu Sans"/>
                <a:cs typeface="DejaVu Sans"/>
              </a:rPr>
              <a:t>keeping</a:t>
            </a:r>
            <a:r>
              <a:rPr sz="2000" spc="3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130" dirty="0">
                <a:solidFill>
                  <a:srgbClr val="3F3F3F"/>
                </a:solidFill>
                <a:latin typeface="DejaVu Sans"/>
                <a:cs typeface="DejaVu Sans"/>
              </a:rPr>
              <a:t>the</a:t>
            </a:r>
            <a:r>
              <a:rPr sz="2000" spc="-2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170" dirty="0">
                <a:solidFill>
                  <a:srgbClr val="3F3F3F"/>
                </a:solidFill>
                <a:latin typeface="DejaVu Sans"/>
                <a:cs typeface="DejaVu Sans"/>
              </a:rPr>
              <a:t>sources</a:t>
            </a:r>
            <a:r>
              <a:rPr sz="2000" spc="1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185" dirty="0">
                <a:solidFill>
                  <a:srgbClr val="3F3F3F"/>
                </a:solidFill>
                <a:latin typeface="DejaVu Sans"/>
                <a:cs typeface="DejaVu Sans"/>
              </a:rPr>
              <a:t>fundamentally</a:t>
            </a:r>
            <a:r>
              <a:rPr sz="2000" spc="2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195" dirty="0">
                <a:solidFill>
                  <a:srgbClr val="3F3F3F"/>
                </a:solidFill>
                <a:latin typeface="DejaVu Sans"/>
                <a:cs typeface="DejaVu Sans"/>
              </a:rPr>
              <a:t>separate</a:t>
            </a:r>
            <a:r>
              <a:rPr sz="2000" spc="1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i="1" spc="-35" dirty="0">
                <a:solidFill>
                  <a:srgbClr val="3F3F3F"/>
                </a:solidFill>
                <a:latin typeface="Nimbus Roman No9 L"/>
                <a:cs typeface="Nimbus Roman No9 L"/>
              </a:rPr>
              <a:t>(unlike</a:t>
            </a:r>
            <a:r>
              <a:rPr sz="2000" spc="-1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i="1" dirty="0">
                <a:solidFill>
                  <a:srgbClr val="3F3F3F"/>
                </a:solidFill>
                <a:latin typeface="Nimbus Roman No9 L"/>
                <a:cs typeface="Nimbus Roman No9 L"/>
              </a:rPr>
              <a:t>unions</a:t>
            </a:r>
            <a:r>
              <a:rPr sz="200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i="1" dirty="0">
                <a:solidFill>
                  <a:srgbClr val="3F3F3F"/>
                </a:solidFill>
                <a:latin typeface="Nimbus Roman No9 L"/>
                <a:cs typeface="Nimbus Roman No9 L"/>
              </a:rPr>
              <a:t>or</a:t>
            </a:r>
            <a:r>
              <a:rPr sz="2000" spc="-2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i="1" spc="-10" dirty="0">
                <a:solidFill>
                  <a:srgbClr val="3F3F3F"/>
                </a:solidFill>
                <a:latin typeface="Nimbus Roman No9 L"/>
                <a:cs typeface="Nimbus Roman No9 L"/>
              </a:rPr>
              <a:t>joins)</a:t>
            </a:r>
            <a:endParaRPr sz="2000" dirty="0">
              <a:latin typeface="Nimbus Roman No9 L"/>
              <a:cs typeface="Nimbus Roman No9 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307580" y="2844292"/>
            <a:ext cx="4142104" cy="153695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0320">
              <a:lnSpc>
                <a:spcPts val="1825"/>
              </a:lnSpc>
              <a:spcBef>
                <a:spcPts val="105"/>
              </a:spcBef>
            </a:pPr>
            <a:r>
              <a:rPr sz="1600" b="1" spc="-190" dirty="0">
                <a:solidFill>
                  <a:srgbClr val="3F3F3F"/>
                </a:solidFill>
                <a:latin typeface="DejaVu Sans"/>
                <a:cs typeface="DejaVu Sans"/>
              </a:rPr>
              <a:t>Primary</a:t>
            </a:r>
            <a:r>
              <a:rPr sz="1600" spc="-10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b="1" spc="-220" dirty="0">
                <a:solidFill>
                  <a:srgbClr val="3F3F3F"/>
                </a:solidFill>
                <a:latin typeface="DejaVu Sans"/>
                <a:cs typeface="DejaVu Sans"/>
              </a:rPr>
              <a:t>Source</a:t>
            </a:r>
            <a:r>
              <a:rPr sz="1600" spc="-10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110" dirty="0">
                <a:solidFill>
                  <a:srgbClr val="3F3F3F"/>
                </a:solidFill>
                <a:latin typeface="DejaVu Sans"/>
                <a:cs typeface="DejaVu Sans"/>
              </a:rPr>
              <a:t>is</a:t>
            </a:r>
            <a:r>
              <a:rPr sz="1600" spc="-2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145" dirty="0">
                <a:solidFill>
                  <a:srgbClr val="3F3F3F"/>
                </a:solidFill>
                <a:latin typeface="DejaVu Sans"/>
                <a:cs typeface="DejaVu Sans"/>
              </a:rPr>
              <a:t>determined</a:t>
            </a:r>
            <a:r>
              <a:rPr sz="1600" spc="2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114" dirty="0">
                <a:solidFill>
                  <a:srgbClr val="3F3F3F"/>
                </a:solidFill>
                <a:latin typeface="DejaVu Sans"/>
                <a:cs typeface="DejaVu Sans"/>
              </a:rPr>
              <a:t>by</a:t>
            </a:r>
            <a:r>
              <a:rPr sz="1600" spc="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105" dirty="0">
                <a:solidFill>
                  <a:srgbClr val="3F3F3F"/>
                </a:solidFill>
                <a:latin typeface="DejaVu Sans"/>
                <a:cs typeface="DejaVu Sans"/>
              </a:rPr>
              <a:t>the</a:t>
            </a:r>
            <a:r>
              <a:rPr sz="1600" spc="1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80" dirty="0">
                <a:solidFill>
                  <a:srgbClr val="3F3F3F"/>
                </a:solidFill>
                <a:latin typeface="DejaVu Sans"/>
                <a:cs typeface="DejaVu Sans"/>
              </a:rPr>
              <a:t>first</a:t>
            </a:r>
            <a:r>
              <a:rPr sz="1600" spc="1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160" dirty="0">
                <a:solidFill>
                  <a:srgbClr val="3F3F3F"/>
                </a:solidFill>
                <a:latin typeface="DejaVu Sans"/>
                <a:cs typeface="DejaVu Sans"/>
              </a:rPr>
              <a:t>field</a:t>
            </a:r>
            <a:r>
              <a:rPr lang="en-US" sz="1600" dirty="0">
                <a:latin typeface="DejaVu Sans"/>
                <a:cs typeface="DejaVu Sans"/>
              </a:rPr>
              <a:t> </a:t>
            </a:r>
            <a:r>
              <a:rPr sz="1600" spc="-125" dirty="0">
                <a:solidFill>
                  <a:srgbClr val="3F3F3F"/>
                </a:solidFill>
                <a:latin typeface="DejaVu Sans"/>
                <a:cs typeface="DejaVu Sans"/>
              </a:rPr>
              <a:t>pulled</a:t>
            </a:r>
            <a:r>
              <a:rPr sz="1600" spc="-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i="1" spc="-20" dirty="0">
                <a:solidFill>
                  <a:srgbClr val="3F3F3F"/>
                </a:solidFill>
                <a:latin typeface="Nimbus Roman No9 L"/>
                <a:cs typeface="Nimbus Roman No9 L"/>
              </a:rPr>
              <a:t>(Super</a:t>
            </a:r>
            <a:r>
              <a:rPr sz="1600" spc="-10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i="1" dirty="0">
                <a:solidFill>
                  <a:srgbClr val="3F3F3F"/>
                </a:solidFill>
                <a:latin typeface="Nimbus Roman No9 L"/>
                <a:cs typeface="Nimbus Roman No9 L"/>
              </a:rPr>
              <a:t>Store</a:t>
            </a:r>
            <a:r>
              <a:rPr sz="1600" spc="-2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i="1" spc="-25" dirty="0">
                <a:solidFill>
                  <a:srgbClr val="3F3F3F"/>
                </a:solidFill>
                <a:latin typeface="Nimbus Roman No9 L"/>
                <a:cs typeface="Nimbus Roman No9 L"/>
              </a:rPr>
              <a:t>sales),</a:t>
            </a:r>
            <a:r>
              <a:rPr sz="1600" spc="-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160" dirty="0">
                <a:solidFill>
                  <a:srgbClr val="3F3F3F"/>
                </a:solidFill>
                <a:latin typeface="DejaVu Sans"/>
                <a:cs typeface="DejaVu Sans"/>
              </a:rPr>
              <a:t>and</a:t>
            </a:r>
            <a:r>
              <a:rPr sz="1600" spc="3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155" dirty="0">
                <a:solidFill>
                  <a:srgbClr val="3F3F3F"/>
                </a:solidFill>
                <a:latin typeface="DejaVu Sans"/>
                <a:cs typeface="DejaVu Sans"/>
              </a:rPr>
              <a:t>gets</a:t>
            </a:r>
            <a:r>
              <a:rPr sz="1600" spc="2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210" dirty="0">
                <a:solidFill>
                  <a:srgbClr val="3F3F3F"/>
                </a:solidFill>
                <a:latin typeface="DejaVu Sans"/>
                <a:cs typeface="DejaVu Sans"/>
              </a:rPr>
              <a:t>a</a:t>
            </a:r>
            <a:r>
              <a:rPr sz="1600" spc="3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i="1" dirty="0">
                <a:solidFill>
                  <a:srgbClr val="347B99"/>
                </a:solidFill>
                <a:latin typeface="Nimbus Roman No9 L"/>
                <a:cs typeface="Nimbus Roman No9 L"/>
              </a:rPr>
              <a:t>Blue</a:t>
            </a:r>
            <a:r>
              <a:rPr sz="1600" spc="-40" dirty="0">
                <a:solidFill>
                  <a:srgbClr val="347B99"/>
                </a:solidFill>
                <a:latin typeface="DejaVu Sans"/>
                <a:cs typeface="DejaVu Sans"/>
              </a:rPr>
              <a:t> </a:t>
            </a:r>
            <a:r>
              <a:rPr sz="1600" i="1" spc="-70" dirty="0">
                <a:solidFill>
                  <a:srgbClr val="347B99"/>
                </a:solidFill>
                <a:latin typeface="Nimbus Roman No9 L"/>
                <a:cs typeface="Nimbus Roman No9 L"/>
              </a:rPr>
              <a:t>Check</a:t>
            </a:r>
            <a:endParaRPr sz="1600" dirty="0">
              <a:latin typeface="Nimbus Roman No9 L"/>
              <a:cs typeface="Nimbus Roman No9 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200" dirty="0">
              <a:latin typeface="Nimbus Roman No9 L"/>
              <a:cs typeface="Nimbus Roman No9 L"/>
            </a:endParaRPr>
          </a:p>
          <a:p>
            <a:pPr marL="12700" marR="5080">
              <a:lnSpc>
                <a:spcPct val="100000"/>
              </a:lnSpc>
            </a:pPr>
            <a:r>
              <a:rPr sz="1600" b="1" spc="-225" dirty="0">
                <a:solidFill>
                  <a:srgbClr val="3F3F3F"/>
                </a:solidFill>
                <a:latin typeface="DejaVu Sans"/>
                <a:cs typeface="DejaVu Sans"/>
              </a:rPr>
              <a:t>Secondary</a:t>
            </a:r>
            <a:r>
              <a:rPr sz="1600" spc="-10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b="1" spc="-225" dirty="0">
                <a:solidFill>
                  <a:srgbClr val="3F3F3F"/>
                </a:solidFill>
                <a:latin typeface="DejaVu Sans"/>
                <a:cs typeface="DejaVu Sans"/>
              </a:rPr>
              <a:t>Sources</a:t>
            </a:r>
            <a:r>
              <a:rPr sz="1600" spc="-9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150" dirty="0">
                <a:solidFill>
                  <a:srgbClr val="3F3F3F"/>
                </a:solidFill>
                <a:latin typeface="DejaVu Sans"/>
                <a:cs typeface="DejaVu Sans"/>
              </a:rPr>
              <a:t>are</a:t>
            </a:r>
            <a:r>
              <a:rPr sz="1600" spc="5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175" dirty="0">
                <a:solidFill>
                  <a:srgbClr val="3F3F3F"/>
                </a:solidFill>
                <a:latin typeface="DejaVu Sans"/>
                <a:cs typeface="DejaVu Sans"/>
              </a:rPr>
              <a:t>any</a:t>
            </a:r>
            <a:r>
              <a:rPr sz="1600" spc="3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105" dirty="0">
                <a:solidFill>
                  <a:srgbClr val="3F3F3F"/>
                </a:solidFill>
                <a:latin typeface="DejaVu Sans"/>
                <a:cs typeface="DejaVu Sans"/>
              </a:rPr>
              <a:t>other</a:t>
            </a:r>
            <a:r>
              <a:rPr sz="1600" spc="4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140" dirty="0">
                <a:solidFill>
                  <a:srgbClr val="3F3F3F"/>
                </a:solidFill>
                <a:latin typeface="DejaVu Sans"/>
                <a:cs typeface="DejaVu Sans"/>
              </a:rPr>
              <a:t>sources</a:t>
            </a:r>
            <a:r>
              <a:rPr sz="1600" spc="2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120" dirty="0">
                <a:solidFill>
                  <a:srgbClr val="3F3F3F"/>
                </a:solidFill>
                <a:latin typeface="DejaVu Sans"/>
                <a:cs typeface="DejaVu Sans"/>
              </a:rPr>
              <a:t>that </a:t>
            </a:r>
            <a:r>
              <a:rPr sz="1600" spc="-210" dirty="0">
                <a:solidFill>
                  <a:srgbClr val="3F3F3F"/>
                </a:solidFill>
                <a:latin typeface="DejaVu Sans"/>
                <a:cs typeface="DejaVu Sans"/>
              </a:rPr>
              <a:t>a</a:t>
            </a:r>
            <a:r>
              <a:rPr sz="1600" spc="3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90" dirty="0">
                <a:solidFill>
                  <a:srgbClr val="3F3F3F"/>
                </a:solidFill>
                <a:latin typeface="DejaVu Sans"/>
                <a:cs typeface="DejaVu Sans"/>
              </a:rPr>
              <a:t>field</a:t>
            </a:r>
            <a:r>
              <a:rPr sz="1600" spc="-4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100" dirty="0">
                <a:solidFill>
                  <a:srgbClr val="3F3F3F"/>
                </a:solidFill>
                <a:latin typeface="DejaVu Sans"/>
                <a:cs typeface="DejaVu Sans"/>
              </a:rPr>
              <a:t>is</a:t>
            </a:r>
            <a:r>
              <a:rPr sz="1600" spc="-1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130" dirty="0">
                <a:solidFill>
                  <a:srgbClr val="3F3F3F"/>
                </a:solidFill>
                <a:latin typeface="DejaVu Sans"/>
                <a:cs typeface="DejaVu Sans"/>
              </a:rPr>
              <a:t>pulled</a:t>
            </a:r>
            <a:r>
              <a:rPr sz="1600" spc="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125" dirty="0">
                <a:solidFill>
                  <a:srgbClr val="3F3F3F"/>
                </a:solidFill>
                <a:latin typeface="DejaVu Sans"/>
                <a:cs typeface="DejaVu Sans"/>
              </a:rPr>
              <a:t>from,</a:t>
            </a:r>
            <a:r>
              <a:rPr sz="1600" spc="1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160" dirty="0">
                <a:solidFill>
                  <a:srgbClr val="3F3F3F"/>
                </a:solidFill>
                <a:latin typeface="DejaVu Sans"/>
                <a:cs typeface="DejaVu Sans"/>
              </a:rPr>
              <a:t>and</a:t>
            </a:r>
            <a:r>
              <a:rPr sz="1600" spc="3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160" dirty="0">
                <a:solidFill>
                  <a:srgbClr val="3F3F3F"/>
                </a:solidFill>
                <a:latin typeface="DejaVu Sans"/>
                <a:cs typeface="DejaVu Sans"/>
              </a:rPr>
              <a:t>gets</a:t>
            </a:r>
            <a:r>
              <a:rPr sz="1600" spc="3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170" dirty="0">
                <a:solidFill>
                  <a:srgbClr val="3F3F3F"/>
                </a:solidFill>
                <a:latin typeface="DejaVu Sans"/>
                <a:cs typeface="DejaVu Sans"/>
              </a:rPr>
              <a:t>an</a:t>
            </a:r>
            <a:r>
              <a:rPr sz="1600" spc="2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i="1" dirty="0">
                <a:solidFill>
                  <a:srgbClr val="E67D21"/>
                </a:solidFill>
                <a:latin typeface="Nimbus Roman No9 L"/>
                <a:cs typeface="Nimbus Roman No9 L"/>
              </a:rPr>
              <a:t>Orange</a:t>
            </a:r>
            <a:r>
              <a:rPr sz="1600" spc="-45" dirty="0">
                <a:solidFill>
                  <a:srgbClr val="E67D21"/>
                </a:solidFill>
                <a:latin typeface="DejaVu Sans"/>
                <a:cs typeface="DejaVu Sans"/>
              </a:rPr>
              <a:t> </a:t>
            </a:r>
            <a:r>
              <a:rPr sz="1600" i="1" spc="-165" dirty="0">
                <a:solidFill>
                  <a:srgbClr val="E67D21"/>
                </a:solidFill>
                <a:latin typeface="Nimbus Roman No9 L"/>
                <a:cs typeface="Nimbus Roman No9 L"/>
              </a:rPr>
              <a:t>Check</a:t>
            </a:r>
            <a:endParaRPr sz="1600" dirty="0">
              <a:latin typeface="Nimbus Roman No9 L"/>
              <a:cs typeface="Nimbus Roman No9 L"/>
            </a:endParaRPr>
          </a:p>
        </p:txBody>
      </p:sp>
      <p:pic>
        <p:nvPicPr>
          <p:cNvPr id="16" name="object 16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842797" y="2793529"/>
            <a:ext cx="364160" cy="364160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6848122" y="3614194"/>
            <a:ext cx="358844" cy="358844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6902196" y="4695444"/>
            <a:ext cx="4714494" cy="916686"/>
          </a:xfrm>
          <a:prstGeom prst="rect">
            <a:avLst/>
          </a:prstGeom>
        </p:spPr>
      </p:pic>
      <p:sp>
        <p:nvSpPr>
          <p:cNvPr id="19" name="object 19"/>
          <p:cNvSpPr txBox="1"/>
          <p:nvPr/>
        </p:nvSpPr>
        <p:spPr>
          <a:xfrm>
            <a:off x="7796783" y="4851654"/>
            <a:ext cx="3395979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b="1" spc="-160" dirty="0">
                <a:solidFill>
                  <a:srgbClr val="F9FEA4"/>
                </a:solidFill>
                <a:latin typeface="DejaVu Sans"/>
                <a:cs typeface="DejaVu Sans"/>
              </a:rPr>
              <a:t>Dimensions</a:t>
            </a:r>
            <a:r>
              <a:rPr sz="1200" spc="-20" dirty="0">
                <a:solidFill>
                  <a:srgbClr val="F9FEA4"/>
                </a:solidFill>
                <a:latin typeface="DejaVu Sans"/>
                <a:cs typeface="DejaVu Sans"/>
              </a:rPr>
              <a:t> </a:t>
            </a:r>
            <a:r>
              <a:rPr sz="1200" spc="-95" dirty="0">
                <a:solidFill>
                  <a:srgbClr val="FFFFFF"/>
                </a:solidFill>
                <a:latin typeface="DejaVu Sans"/>
                <a:cs typeface="DejaVu Sans"/>
              </a:rPr>
              <a:t>are</a:t>
            </a:r>
            <a:r>
              <a:rPr sz="1200" spc="-30" dirty="0">
                <a:solidFill>
                  <a:srgbClr val="FFFFFF"/>
                </a:solidFill>
                <a:latin typeface="DejaVu Sans"/>
                <a:cs typeface="DejaVu Sans"/>
              </a:rPr>
              <a:t> </a:t>
            </a:r>
            <a:r>
              <a:rPr sz="1200" spc="-110" dirty="0">
                <a:solidFill>
                  <a:srgbClr val="FFFFFF"/>
                </a:solidFill>
                <a:latin typeface="DejaVu Sans"/>
                <a:cs typeface="DejaVu Sans"/>
              </a:rPr>
              <a:t>based</a:t>
            </a:r>
            <a:r>
              <a:rPr sz="1200" spc="-30" dirty="0">
                <a:solidFill>
                  <a:srgbClr val="FFFFFF"/>
                </a:solidFill>
                <a:latin typeface="DejaVu Sans"/>
                <a:cs typeface="DejaVu Sans"/>
              </a:rPr>
              <a:t> </a:t>
            </a:r>
            <a:r>
              <a:rPr sz="1200" spc="-90" dirty="0">
                <a:solidFill>
                  <a:srgbClr val="FFFFFF"/>
                </a:solidFill>
                <a:latin typeface="DejaVu Sans"/>
                <a:cs typeface="DejaVu Sans"/>
              </a:rPr>
              <a:t>on</a:t>
            </a:r>
            <a:r>
              <a:rPr sz="1200" spc="-45" dirty="0">
                <a:solidFill>
                  <a:srgbClr val="FFFFFF"/>
                </a:solidFill>
                <a:latin typeface="DejaVu Sans"/>
                <a:cs typeface="DejaVu Sans"/>
              </a:rPr>
              <a:t> </a:t>
            </a:r>
            <a:r>
              <a:rPr sz="1200" spc="-80" dirty="0">
                <a:solidFill>
                  <a:srgbClr val="FFFFFF"/>
                </a:solidFill>
                <a:latin typeface="DejaVu Sans"/>
                <a:cs typeface="DejaVu Sans"/>
              </a:rPr>
              <a:t>the</a:t>
            </a:r>
            <a:r>
              <a:rPr sz="1200" spc="-40" dirty="0">
                <a:solidFill>
                  <a:srgbClr val="FFFFFF"/>
                </a:solidFill>
                <a:latin typeface="DejaVu Sans"/>
                <a:cs typeface="DejaVu Sans"/>
              </a:rPr>
              <a:t> </a:t>
            </a:r>
            <a:r>
              <a:rPr sz="1200" b="1" spc="-150" dirty="0">
                <a:solidFill>
                  <a:srgbClr val="FFFFFF"/>
                </a:solidFill>
                <a:latin typeface="DejaVu Sans"/>
                <a:cs typeface="DejaVu Sans"/>
              </a:rPr>
              <a:t>Primary</a:t>
            </a:r>
            <a:r>
              <a:rPr sz="1200" spc="-55" dirty="0">
                <a:solidFill>
                  <a:srgbClr val="FFFFFF"/>
                </a:solidFill>
                <a:latin typeface="DejaVu Sans"/>
                <a:cs typeface="DejaVu Sans"/>
              </a:rPr>
              <a:t> </a:t>
            </a:r>
            <a:r>
              <a:rPr sz="1200" b="1" spc="-165" dirty="0">
                <a:solidFill>
                  <a:srgbClr val="FFFFFF"/>
                </a:solidFill>
                <a:latin typeface="DejaVu Sans"/>
                <a:cs typeface="DejaVu Sans"/>
              </a:rPr>
              <a:t>Source</a:t>
            </a:r>
            <a:r>
              <a:rPr sz="1200" spc="-165" dirty="0">
                <a:solidFill>
                  <a:srgbClr val="FFFFFF"/>
                </a:solidFill>
                <a:latin typeface="DejaVu Sans"/>
                <a:cs typeface="DejaVu Sans"/>
              </a:rPr>
              <a:t>;</a:t>
            </a:r>
            <a:r>
              <a:rPr sz="1200" spc="-30" dirty="0">
                <a:solidFill>
                  <a:srgbClr val="FFFFFF"/>
                </a:solidFill>
                <a:latin typeface="DejaVu Sans"/>
                <a:cs typeface="DejaVu Sans"/>
              </a:rPr>
              <a:t> </a:t>
            </a:r>
            <a:r>
              <a:rPr sz="1200" spc="-125" dirty="0">
                <a:solidFill>
                  <a:srgbClr val="FFFFFF"/>
                </a:solidFill>
                <a:latin typeface="DejaVu Sans"/>
                <a:cs typeface="DejaVu Sans"/>
              </a:rPr>
              <a:t>any </a:t>
            </a:r>
            <a:r>
              <a:rPr sz="1200" spc="-100" dirty="0">
                <a:solidFill>
                  <a:srgbClr val="FFFFFF"/>
                </a:solidFill>
                <a:latin typeface="DejaVu Sans"/>
                <a:cs typeface="DejaVu Sans"/>
              </a:rPr>
              <a:t>dimensions</a:t>
            </a:r>
            <a:r>
              <a:rPr sz="1200" spc="-105" dirty="0">
                <a:solidFill>
                  <a:srgbClr val="FFFFFF"/>
                </a:solidFill>
                <a:latin typeface="DejaVu Sans"/>
                <a:cs typeface="DejaVu Sans"/>
              </a:rPr>
              <a:t> </a:t>
            </a:r>
            <a:r>
              <a:rPr sz="1200" spc="-75" dirty="0">
                <a:solidFill>
                  <a:srgbClr val="FFFFFF"/>
                </a:solidFill>
                <a:latin typeface="DejaVu Sans"/>
                <a:cs typeface="DejaVu Sans"/>
              </a:rPr>
              <a:t>that</a:t>
            </a:r>
            <a:r>
              <a:rPr sz="1200" spc="-110" dirty="0">
                <a:solidFill>
                  <a:srgbClr val="FFFFFF"/>
                </a:solidFill>
                <a:latin typeface="DejaVu Sans"/>
                <a:cs typeface="DejaVu Sans"/>
              </a:rPr>
              <a:t> </a:t>
            </a:r>
            <a:r>
              <a:rPr sz="1200" spc="-100" dirty="0">
                <a:solidFill>
                  <a:srgbClr val="FFFFFF"/>
                </a:solidFill>
                <a:latin typeface="DejaVu Sans"/>
                <a:cs typeface="DejaVu Sans"/>
              </a:rPr>
              <a:t>don’t</a:t>
            </a:r>
            <a:r>
              <a:rPr sz="1200" spc="-114" dirty="0">
                <a:solidFill>
                  <a:srgbClr val="FFFFFF"/>
                </a:solidFill>
                <a:latin typeface="DejaVu Sans"/>
                <a:cs typeface="DejaVu Sans"/>
              </a:rPr>
              <a:t> </a:t>
            </a:r>
            <a:r>
              <a:rPr sz="1200" spc="-90" dirty="0">
                <a:solidFill>
                  <a:srgbClr val="FFFFFF"/>
                </a:solidFill>
                <a:latin typeface="DejaVu Sans"/>
                <a:cs typeface="DejaVu Sans"/>
              </a:rPr>
              <a:t>exist</a:t>
            </a:r>
            <a:r>
              <a:rPr sz="1200" spc="-110" dirty="0">
                <a:solidFill>
                  <a:srgbClr val="FFFFFF"/>
                </a:solidFill>
                <a:latin typeface="DejaVu Sans"/>
                <a:cs typeface="DejaVu Sans"/>
              </a:rPr>
              <a:t> </a:t>
            </a:r>
            <a:r>
              <a:rPr sz="1200" spc="-70" dirty="0">
                <a:solidFill>
                  <a:srgbClr val="FFFFFF"/>
                </a:solidFill>
                <a:latin typeface="DejaVu Sans"/>
                <a:cs typeface="DejaVu Sans"/>
              </a:rPr>
              <a:t>in</a:t>
            </a:r>
            <a:r>
              <a:rPr sz="1200" spc="-110" dirty="0">
                <a:solidFill>
                  <a:srgbClr val="FFFFFF"/>
                </a:solidFill>
                <a:latin typeface="DejaVu Sans"/>
                <a:cs typeface="DejaVu Sans"/>
              </a:rPr>
              <a:t> </a:t>
            </a:r>
            <a:r>
              <a:rPr sz="1200" spc="-85" dirty="0">
                <a:solidFill>
                  <a:srgbClr val="FFFFFF"/>
                </a:solidFill>
                <a:latin typeface="DejaVu Sans"/>
                <a:cs typeface="DejaVu Sans"/>
              </a:rPr>
              <a:t>the</a:t>
            </a:r>
            <a:r>
              <a:rPr sz="1200" spc="-114" dirty="0">
                <a:solidFill>
                  <a:srgbClr val="FFFFFF"/>
                </a:solidFill>
                <a:latin typeface="DejaVu Sans"/>
                <a:cs typeface="DejaVu Sans"/>
              </a:rPr>
              <a:t> </a:t>
            </a:r>
            <a:r>
              <a:rPr sz="1200" spc="-90" dirty="0">
                <a:solidFill>
                  <a:srgbClr val="FFFFFF"/>
                </a:solidFill>
                <a:latin typeface="DejaVu Sans"/>
                <a:cs typeface="DejaVu Sans"/>
              </a:rPr>
              <a:t>primary </a:t>
            </a:r>
            <a:r>
              <a:rPr sz="1200" spc="-85" dirty="0">
                <a:solidFill>
                  <a:srgbClr val="FFFFFF"/>
                </a:solidFill>
                <a:latin typeface="DejaVu Sans"/>
                <a:cs typeface="DejaVu Sans"/>
              </a:rPr>
              <a:t>table</a:t>
            </a:r>
            <a:r>
              <a:rPr sz="1200" spc="-105" dirty="0">
                <a:solidFill>
                  <a:srgbClr val="FFFFFF"/>
                </a:solidFill>
                <a:latin typeface="DejaVu Sans"/>
                <a:cs typeface="DejaVu Sans"/>
              </a:rPr>
              <a:t> </a:t>
            </a:r>
            <a:r>
              <a:rPr sz="1200" spc="-20" dirty="0">
                <a:solidFill>
                  <a:srgbClr val="FFFFFF"/>
                </a:solidFill>
                <a:latin typeface="DejaVu Sans"/>
                <a:cs typeface="DejaVu Sans"/>
              </a:rPr>
              <a:t>will </a:t>
            </a:r>
            <a:r>
              <a:rPr sz="1200" spc="-75" dirty="0">
                <a:solidFill>
                  <a:srgbClr val="FFFFFF"/>
                </a:solidFill>
                <a:latin typeface="DejaVu Sans"/>
                <a:cs typeface="DejaVu Sans"/>
              </a:rPr>
              <a:t>not</a:t>
            </a:r>
            <a:r>
              <a:rPr sz="1200" spc="-65" dirty="0">
                <a:solidFill>
                  <a:srgbClr val="FFFFFF"/>
                </a:solidFill>
                <a:latin typeface="DejaVu Sans"/>
                <a:cs typeface="DejaVu Sans"/>
              </a:rPr>
              <a:t> </a:t>
            </a:r>
            <a:r>
              <a:rPr sz="1200" spc="-105" dirty="0">
                <a:solidFill>
                  <a:srgbClr val="FFFFFF"/>
                </a:solidFill>
                <a:latin typeface="DejaVu Sans"/>
                <a:cs typeface="DejaVu Sans"/>
              </a:rPr>
              <a:t>be</a:t>
            </a:r>
            <a:r>
              <a:rPr sz="1200" spc="-45" dirty="0">
                <a:solidFill>
                  <a:srgbClr val="FFFFFF"/>
                </a:solidFill>
                <a:latin typeface="DejaVu Sans"/>
                <a:cs typeface="DejaVu Sans"/>
              </a:rPr>
              <a:t> </a:t>
            </a:r>
            <a:r>
              <a:rPr sz="1200" spc="-90" dirty="0">
                <a:solidFill>
                  <a:srgbClr val="FFFFFF"/>
                </a:solidFill>
                <a:latin typeface="DejaVu Sans"/>
                <a:cs typeface="DejaVu Sans"/>
              </a:rPr>
              <a:t>available</a:t>
            </a:r>
            <a:r>
              <a:rPr sz="1200" spc="-30" dirty="0">
                <a:solidFill>
                  <a:srgbClr val="FFFFFF"/>
                </a:solidFill>
                <a:latin typeface="DejaVu Sans"/>
                <a:cs typeface="DejaVu Sans"/>
              </a:rPr>
              <a:t> </a:t>
            </a:r>
            <a:r>
              <a:rPr sz="1200" spc="-70" dirty="0">
                <a:solidFill>
                  <a:srgbClr val="FFFFFF"/>
                </a:solidFill>
                <a:latin typeface="DejaVu Sans"/>
                <a:cs typeface="DejaVu Sans"/>
              </a:rPr>
              <a:t>in</a:t>
            </a:r>
            <a:r>
              <a:rPr sz="1200" spc="-55" dirty="0">
                <a:solidFill>
                  <a:srgbClr val="FFFFFF"/>
                </a:solidFill>
                <a:latin typeface="DejaVu Sans"/>
                <a:cs typeface="DejaVu Sans"/>
              </a:rPr>
              <a:t> </a:t>
            </a:r>
            <a:r>
              <a:rPr sz="1200" spc="-85" dirty="0">
                <a:solidFill>
                  <a:srgbClr val="FFFFFF"/>
                </a:solidFill>
                <a:latin typeface="DejaVu Sans"/>
                <a:cs typeface="DejaVu Sans"/>
              </a:rPr>
              <a:t>the</a:t>
            </a:r>
            <a:r>
              <a:rPr sz="1200" spc="-50" dirty="0">
                <a:solidFill>
                  <a:srgbClr val="FFFFFF"/>
                </a:solidFill>
                <a:latin typeface="DejaVu Sans"/>
                <a:cs typeface="DejaVu Sans"/>
              </a:rPr>
              <a:t> </a:t>
            </a:r>
            <a:r>
              <a:rPr sz="1200" spc="-20" dirty="0">
                <a:solidFill>
                  <a:srgbClr val="FFFFFF"/>
                </a:solidFill>
                <a:latin typeface="DejaVu Sans"/>
                <a:cs typeface="DejaVu Sans"/>
              </a:rPr>
              <a:t>list</a:t>
            </a:r>
            <a:endParaRPr sz="1200">
              <a:latin typeface="DejaVu Sans"/>
              <a:cs typeface="DejaVu Sans"/>
            </a:endParaRPr>
          </a:p>
        </p:txBody>
      </p:sp>
      <p:pic>
        <p:nvPicPr>
          <p:cNvPr id="20" name="object 20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7130402" y="4847234"/>
            <a:ext cx="529323" cy="574852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972560">
              <a:lnSpc>
                <a:spcPct val="100000"/>
              </a:lnSpc>
              <a:spcBef>
                <a:spcPts val="95"/>
              </a:spcBef>
            </a:pPr>
            <a:r>
              <a:rPr b="1" spc="-395" dirty="0">
                <a:latin typeface="DejaVu Sans"/>
                <a:cs typeface="DejaVu Sans"/>
              </a:rPr>
              <a:t>Data</a:t>
            </a:r>
            <a:r>
              <a:rPr spc="-180" dirty="0"/>
              <a:t> </a:t>
            </a:r>
            <a:r>
              <a:rPr b="1" spc="-455" dirty="0">
                <a:latin typeface="DejaVu Sans"/>
                <a:cs typeface="DejaVu Sans"/>
              </a:rPr>
              <a:t>Blending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5646" y="830579"/>
            <a:ext cx="11760708" cy="4572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490466" y="4990338"/>
            <a:ext cx="7117080" cy="800862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5474715" y="5166105"/>
            <a:ext cx="56813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10" dirty="0">
                <a:solidFill>
                  <a:srgbClr val="FFFFFF"/>
                </a:solidFill>
                <a:latin typeface="DejaVu Sans"/>
                <a:cs typeface="DejaVu Sans"/>
              </a:rPr>
              <a:t>Remember</a:t>
            </a:r>
            <a:r>
              <a:rPr sz="1200" spc="-45" dirty="0">
                <a:solidFill>
                  <a:srgbClr val="FFFFFF"/>
                </a:solidFill>
                <a:latin typeface="DejaVu Sans"/>
                <a:cs typeface="DejaVu Sans"/>
              </a:rPr>
              <a:t> </a:t>
            </a:r>
            <a:r>
              <a:rPr sz="1200" spc="-70" dirty="0">
                <a:solidFill>
                  <a:srgbClr val="FFFFFF"/>
                </a:solidFill>
                <a:latin typeface="DejaVu Sans"/>
                <a:cs typeface="DejaVu Sans"/>
              </a:rPr>
              <a:t>that</a:t>
            </a:r>
            <a:r>
              <a:rPr sz="1200" spc="-35" dirty="0">
                <a:solidFill>
                  <a:srgbClr val="FFFFFF"/>
                </a:solidFill>
                <a:latin typeface="DejaVu Sans"/>
                <a:cs typeface="DejaVu Sans"/>
              </a:rPr>
              <a:t> </a:t>
            </a:r>
            <a:r>
              <a:rPr sz="1200" spc="-95" dirty="0">
                <a:solidFill>
                  <a:srgbClr val="FFFFFF"/>
                </a:solidFill>
                <a:latin typeface="DejaVu Sans"/>
                <a:cs typeface="DejaVu Sans"/>
              </a:rPr>
              <a:t>blending</a:t>
            </a:r>
            <a:r>
              <a:rPr sz="1200" spc="-40" dirty="0">
                <a:solidFill>
                  <a:srgbClr val="FFFFFF"/>
                </a:solidFill>
                <a:latin typeface="DejaVu Sans"/>
                <a:cs typeface="DejaVu Sans"/>
              </a:rPr>
              <a:t> </a:t>
            </a:r>
            <a:r>
              <a:rPr sz="1200" spc="-90" dirty="0">
                <a:solidFill>
                  <a:srgbClr val="FFFFFF"/>
                </a:solidFill>
                <a:latin typeface="DejaVu Sans"/>
                <a:cs typeface="DejaVu Sans"/>
              </a:rPr>
              <a:t>applies</a:t>
            </a:r>
            <a:r>
              <a:rPr sz="1200" spc="-10" dirty="0">
                <a:solidFill>
                  <a:srgbClr val="FFFFFF"/>
                </a:solidFill>
                <a:latin typeface="DejaVu Sans"/>
                <a:cs typeface="DejaVu Sans"/>
              </a:rPr>
              <a:t> </a:t>
            </a:r>
            <a:r>
              <a:rPr sz="1200" b="1" spc="-160" dirty="0">
                <a:solidFill>
                  <a:srgbClr val="F9FEA4"/>
                </a:solidFill>
                <a:latin typeface="DejaVu Sans"/>
                <a:cs typeface="DejaVu Sans"/>
              </a:rPr>
              <a:t>per</a:t>
            </a:r>
            <a:r>
              <a:rPr sz="1200" spc="-50" dirty="0">
                <a:solidFill>
                  <a:srgbClr val="F9FEA4"/>
                </a:solidFill>
                <a:latin typeface="DejaVu Sans"/>
                <a:cs typeface="DejaVu Sans"/>
              </a:rPr>
              <a:t> </a:t>
            </a:r>
            <a:r>
              <a:rPr sz="1200" b="1" spc="-165" dirty="0">
                <a:solidFill>
                  <a:srgbClr val="F9FEA4"/>
                </a:solidFill>
                <a:latin typeface="DejaVu Sans"/>
                <a:cs typeface="DejaVu Sans"/>
              </a:rPr>
              <a:t>sheet</a:t>
            </a:r>
            <a:r>
              <a:rPr sz="1200" spc="-165" dirty="0">
                <a:solidFill>
                  <a:srgbClr val="FFFFFF"/>
                </a:solidFill>
                <a:latin typeface="DejaVu Sans"/>
                <a:cs typeface="DejaVu Sans"/>
              </a:rPr>
              <a:t>,</a:t>
            </a:r>
            <a:r>
              <a:rPr sz="1200" spc="-50" dirty="0">
                <a:solidFill>
                  <a:srgbClr val="FFFFFF"/>
                </a:solidFill>
                <a:latin typeface="DejaVu Sans"/>
                <a:cs typeface="DejaVu Sans"/>
              </a:rPr>
              <a:t> </a:t>
            </a:r>
            <a:r>
              <a:rPr sz="1200" spc="-114" dirty="0">
                <a:solidFill>
                  <a:srgbClr val="FFFFFF"/>
                </a:solidFill>
                <a:latin typeface="DejaVu Sans"/>
                <a:cs typeface="DejaVu Sans"/>
              </a:rPr>
              <a:t>and</a:t>
            </a:r>
            <a:r>
              <a:rPr sz="1200" spc="-30" dirty="0">
                <a:solidFill>
                  <a:srgbClr val="FFFFFF"/>
                </a:solidFill>
                <a:latin typeface="DejaVu Sans"/>
                <a:cs typeface="DejaVu Sans"/>
              </a:rPr>
              <a:t> </a:t>
            </a:r>
            <a:r>
              <a:rPr sz="1200" spc="-85" dirty="0">
                <a:solidFill>
                  <a:srgbClr val="FFFFFF"/>
                </a:solidFill>
                <a:latin typeface="DejaVu Sans"/>
                <a:cs typeface="DejaVu Sans"/>
              </a:rPr>
              <a:t>your</a:t>
            </a:r>
            <a:r>
              <a:rPr sz="1200" spc="-50" dirty="0">
                <a:solidFill>
                  <a:srgbClr val="FFFFFF"/>
                </a:solidFill>
                <a:latin typeface="DejaVu Sans"/>
                <a:cs typeface="DejaVu Sans"/>
              </a:rPr>
              <a:t> </a:t>
            </a:r>
            <a:r>
              <a:rPr sz="1200" spc="-90" dirty="0">
                <a:solidFill>
                  <a:srgbClr val="FFFFFF"/>
                </a:solidFill>
                <a:latin typeface="DejaVu Sans"/>
                <a:cs typeface="DejaVu Sans"/>
              </a:rPr>
              <a:t>primary</a:t>
            </a:r>
            <a:r>
              <a:rPr sz="1200" spc="-25" dirty="0">
                <a:solidFill>
                  <a:srgbClr val="FFFFFF"/>
                </a:solidFill>
                <a:latin typeface="DejaVu Sans"/>
                <a:cs typeface="DejaVu Sans"/>
              </a:rPr>
              <a:t> </a:t>
            </a:r>
            <a:r>
              <a:rPr sz="1200" spc="-90" dirty="0">
                <a:solidFill>
                  <a:srgbClr val="FFFFFF"/>
                </a:solidFill>
                <a:latin typeface="DejaVu Sans"/>
                <a:cs typeface="DejaVu Sans"/>
              </a:rPr>
              <a:t>source</a:t>
            </a:r>
            <a:r>
              <a:rPr sz="1200" spc="-45" dirty="0">
                <a:solidFill>
                  <a:srgbClr val="FFFFFF"/>
                </a:solidFill>
                <a:latin typeface="DejaVu Sans"/>
                <a:cs typeface="DejaVu Sans"/>
              </a:rPr>
              <a:t> </a:t>
            </a:r>
            <a:r>
              <a:rPr sz="1200" b="1" spc="-175" dirty="0">
                <a:solidFill>
                  <a:srgbClr val="F9FEA4"/>
                </a:solidFill>
                <a:latin typeface="DejaVu Sans"/>
                <a:cs typeface="DejaVu Sans"/>
              </a:rPr>
              <a:t>can’t</a:t>
            </a:r>
            <a:r>
              <a:rPr sz="1200" b="1" spc="-150" dirty="0">
                <a:solidFill>
                  <a:srgbClr val="F9FEA4"/>
                </a:solidFill>
                <a:latin typeface="DejaVu Sans"/>
                <a:cs typeface="DejaVu Sans"/>
              </a:rPr>
              <a:t> </a:t>
            </a:r>
            <a:r>
              <a:rPr sz="1200" b="1" spc="-185" dirty="0">
                <a:solidFill>
                  <a:srgbClr val="F9FEA4"/>
                </a:solidFill>
                <a:latin typeface="DejaVu Sans"/>
                <a:cs typeface="DejaVu Sans"/>
              </a:rPr>
              <a:t>be</a:t>
            </a:r>
            <a:r>
              <a:rPr sz="1200" b="1" spc="-175" dirty="0">
                <a:solidFill>
                  <a:srgbClr val="F9FEA4"/>
                </a:solidFill>
                <a:latin typeface="DejaVu Sans"/>
                <a:cs typeface="DejaVu Sans"/>
              </a:rPr>
              <a:t> </a:t>
            </a:r>
            <a:r>
              <a:rPr sz="1200" b="1" spc="-300" dirty="0">
                <a:solidFill>
                  <a:srgbClr val="F9FEA4"/>
                </a:solidFill>
                <a:latin typeface="DejaVu Sans"/>
                <a:cs typeface="DejaVu Sans"/>
              </a:rPr>
              <a:t>changed</a:t>
            </a:r>
            <a:endParaRPr sz="1200">
              <a:latin typeface="DejaVu Sans"/>
              <a:cs typeface="DejaVu Sans"/>
            </a:endParaRPr>
          </a:p>
          <a:p>
            <a:pPr marL="12700">
              <a:lnSpc>
                <a:spcPct val="100000"/>
              </a:lnSpc>
            </a:pPr>
            <a:r>
              <a:rPr sz="1200" spc="-60" dirty="0">
                <a:solidFill>
                  <a:srgbClr val="FFFFFF"/>
                </a:solidFill>
                <a:latin typeface="DejaVu Sans"/>
                <a:cs typeface="DejaVu Sans"/>
              </a:rPr>
              <a:t>without</a:t>
            </a:r>
            <a:r>
              <a:rPr sz="1200" spc="-45" dirty="0">
                <a:solidFill>
                  <a:srgbClr val="FFFFFF"/>
                </a:solidFill>
                <a:latin typeface="DejaVu Sans"/>
                <a:cs typeface="DejaVu Sans"/>
              </a:rPr>
              <a:t> </a:t>
            </a:r>
            <a:r>
              <a:rPr sz="1200" spc="-80" dirty="0">
                <a:solidFill>
                  <a:srgbClr val="FFFFFF"/>
                </a:solidFill>
                <a:latin typeface="DejaVu Sans"/>
                <a:cs typeface="DejaVu Sans"/>
              </a:rPr>
              <a:t>reconstructing</a:t>
            </a:r>
            <a:r>
              <a:rPr sz="1200" spc="-40" dirty="0">
                <a:solidFill>
                  <a:srgbClr val="FFFFFF"/>
                </a:solidFill>
                <a:latin typeface="DejaVu Sans"/>
                <a:cs typeface="DejaVu Sans"/>
              </a:rPr>
              <a:t> </a:t>
            </a:r>
            <a:r>
              <a:rPr sz="1200" spc="-85" dirty="0">
                <a:solidFill>
                  <a:srgbClr val="FFFFFF"/>
                </a:solidFill>
                <a:latin typeface="DejaVu Sans"/>
                <a:cs typeface="DejaVu Sans"/>
              </a:rPr>
              <a:t>your</a:t>
            </a:r>
            <a:r>
              <a:rPr sz="1200" spc="-45" dirty="0">
                <a:solidFill>
                  <a:srgbClr val="FFFFFF"/>
                </a:solidFill>
                <a:latin typeface="DejaVu Sans"/>
                <a:cs typeface="DejaVu Sans"/>
              </a:rPr>
              <a:t> </a:t>
            </a:r>
            <a:r>
              <a:rPr sz="1200" spc="-95" dirty="0">
                <a:solidFill>
                  <a:srgbClr val="FFFFFF"/>
                </a:solidFill>
                <a:latin typeface="DejaVu Sans"/>
                <a:cs typeface="DejaVu Sans"/>
              </a:rPr>
              <a:t>sheet</a:t>
            </a:r>
            <a:r>
              <a:rPr sz="1200" spc="-45" dirty="0">
                <a:solidFill>
                  <a:srgbClr val="FFFFFF"/>
                </a:solidFill>
                <a:latin typeface="DejaVu Sans"/>
                <a:cs typeface="DejaVu Sans"/>
              </a:rPr>
              <a:t> </a:t>
            </a:r>
            <a:r>
              <a:rPr sz="1200" spc="-50" dirty="0">
                <a:solidFill>
                  <a:srgbClr val="FFFFFF"/>
                </a:solidFill>
                <a:latin typeface="DejaVu Sans"/>
                <a:cs typeface="DejaVu Sans"/>
              </a:rPr>
              <a:t>or</a:t>
            </a:r>
            <a:r>
              <a:rPr sz="1200" spc="-45" dirty="0">
                <a:solidFill>
                  <a:srgbClr val="FFFFFF"/>
                </a:solidFill>
                <a:latin typeface="DejaVu Sans"/>
                <a:cs typeface="DejaVu Sans"/>
              </a:rPr>
              <a:t> </a:t>
            </a:r>
            <a:r>
              <a:rPr sz="1200" spc="-75" dirty="0">
                <a:solidFill>
                  <a:srgbClr val="FFFFFF"/>
                </a:solidFill>
                <a:latin typeface="DejaVu Sans"/>
                <a:cs typeface="DejaVu Sans"/>
              </a:rPr>
              <a:t>starting</a:t>
            </a:r>
            <a:r>
              <a:rPr sz="1200" spc="-30" dirty="0">
                <a:solidFill>
                  <a:srgbClr val="FFFFFF"/>
                </a:solidFill>
                <a:latin typeface="DejaVu Sans"/>
                <a:cs typeface="DejaVu Sans"/>
              </a:rPr>
              <a:t> </a:t>
            </a:r>
            <a:r>
              <a:rPr sz="1200" spc="-140" dirty="0">
                <a:solidFill>
                  <a:srgbClr val="FFFFFF"/>
                </a:solidFill>
                <a:latin typeface="DejaVu Sans"/>
                <a:cs typeface="DejaVu Sans"/>
              </a:rPr>
              <a:t>a</a:t>
            </a:r>
            <a:r>
              <a:rPr sz="1200" spc="-35" dirty="0">
                <a:solidFill>
                  <a:srgbClr val="FFFFFF"/>
                </a:solidFill>
                <a:latin typeface="DejaVu Sans"/>
                <a:cs typeface="DejaVu Sans"/>
              </a:rPr>
              <a:t> </a:t>
            </a:r>
            <a:r>
              <a:rPr sz="1200" spc="-100" dirty="0">
                <a:solidFill>
                  <a:srgbClr val="FFFFFF"/>
                </a:solidFill>
                <a:latin typeface="DejaVu Sans"/>
                <a:cs typeface="DejaVu Sans"/>
              </a:rPr>
              <a:t>new</a:t>
            </a:r>
            <a:r>
              <a:rPr sz="1200" spc="-45" dirty="0">
                <a:solidFill>
                  <a:srgbClr val="FFFFFF"/>
                </a:solidFill>
                <a:latin typeface="DejaVu Sans"/>
                <a:cs typeface="DejaVu Sans"/>
              </a:rPr>
              <a:t> </a:t>
            </a:r>
            <a:r>
              <a:rPr sz="1200" spc="-20" dirty="0">
                <a:solidFill>
                  <a:srgbClr val="FFFFFF"/>
                </a:solidFill>
                <a:latin typeface="DejaVu Sans"/>
                <a:cs typeface="DejaVu Sans"/>
              </a:rPr>
              <a:t>one!</a:t>
            </a:r>
            <a:endParaRPr sz="1200">
              <a:latin typeface="DejaVu Sans"/>
              <a:cs typeface="DejaVu Sans"/>
            </a:endParaRP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710290" y="5094122"/>
            <a:ext cx="529323" cy="574865"/>
          </a:xfrm>
          <a:prstGeom prst="rect">
            <a:avLst/>
          </a:prstGeom>
        </p:spPr>
      </p:pic>
      <p:grpSp>
        <p:nvGrpSpPr>
          <p:cNvPr id="7" name="object 7"/>
          <p:cNvGrpSpPr/>
          <p:nvPr/>
        </p:nvGrpSpPr>
        <p:grpSpPr>
          <a:xfrm>
            <a:off x="675894" y="1404262"/>
            <a:ext cx="5105400" cy="4919980"/>
            <a:chOff x="675894" y="1404262"/>
            <a:chExt cx="5105400" cy="4919980"/>
          </a:xfrm>
        </p:grpSpPr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10888" y="1404262"/>
              <a:ext cx="2526906" cy="137485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22376" y="1415796"/>
              <a:ext cx="2457449" cy="1305305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657855" y="2283713"/>
              <a:ext cx="3123438" cy="2135886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683002" y="2308860"/>
              <a:ext cx="3026663" cy="2039111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97230" y="3690353"/>
              <a:ext cx="2967228" cy="262890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22376" y="3715512"/>
              <a:ext cx="2870453" cy="2532125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82752" y="1997202"/>
              <a:ext cx="2553462" cy="286385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716915" y="2030742"/>
              <a:ext cx="2456180" cy="189230"/>
            </a:xfrm>
            <a:custGeom>
              <a:avLst/>
              <a:gdLst/>
              <a:ahLst/>
              <a:cxnLst/>
              <a:rect l="l" t="t" r="r" b="b"/>
              <a:pathLst>
                <a:path w="2456180" h="189230">
                  <a:moveTo>
                    <a:pt x="2456180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0" y="163830"/>
                  </a:lnTo>
                  <a:lnTo>
                    <a:pt x="0" y="189230"/>
                  </a:lnTo>
                  <a:lnTo>
                    <a:pt x="2456180" y="189230"/>
                  </a:lnTo>
                  <a:lnTo>
                    <a:pt x="2456180" y="164452"/>
                  </a:lnTo>
                  <a:lnTo>
                    <a:pt x="2456180" y="163830"/>
                  </a:lnTo>
                  <a:lnTo>
                    <a:pt x="2456180" y="26022"/>
                  </a:lnTo>
                  <a:lnTo>
                    <a:pt x="2430780" y="26022"/>
                  </a:lnTo>
                  <a:lnTo>
                    <a:pt x="2430780" y="163830"/>
                  </a:lnTo>
                  <a:lnTo>
                    <a:pt x="25400" y="163830"/>
                  </a:lnTo>
                  <a:lnTo>
                    <a:pt x="25400" y="25400"/>
                  </a:lnTo>
                  <a:lnTo>
                    <a:pt x="2456180" y="25400"/>
                  </a:lnTo>
                  <a:lnTo>
                    <a:pt x="2456180" y="0"/>
                  </a:lnTo>
                  <a:close/>
                </a:path>
              </a:pathLst>
            </a:custGeom>
            <a:solidFill>
              <a:srgbClr val="1FE2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160520" y="2819387"/>
              <a:ext cx="550227" cy="271919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4194683" y="2853702"/>
              <a:ext cx="453390" cy="173990"/>
            </a:xfrm>
            <a:custGeom>
              <a:avLst/>
              <a:gdLst/>
              <a:ahLst/>
              <a:cxnLst/>
              <a:rect l="l" t="t" r="r" b="b"/>
              <a:pathLst>
                <a:path w="453389" h="173989">
                  <a:moveTo>
                    <a:pt x="452882" y="0"/>
                  </a:moveTo>
                  <a:lnTo>
                    <a:pt x="427482" y="0"/>
                  </a:lnTo>
                  <a:lnTo>
                    <a:pt x="427482" y="25400"/>
                  </a:lnTo>
                  <a:lnTo>
                    <a:pt x="427482" y="148590"/>
                  </a:lnTo>
                  <a:lnTo>
                    <a:pt x="25400" y="148590"/>
                  </a:lnTo>
                  <a:lnTo>
                    <a:pt x="25400" y="25400"/>
                  </a:lnTo>
                  <a:lnTo>
                    <a:pt x="427482" y="25400"/>
                  </a:lnTo>
                  <a:lnTo>
                    <a:pt x="427482" y="0"/>
                  </a:lnTo>
                  <a:lnTo>
                    <a:pt x="0" y="0"/>
                  </a:lnTo>
                  <a:lnTo>
                    <a:pt x="0" y="25400"/>
                  </a:lnTo>
                  <a:lnTo>
                    <a:pt x="0" y="148590"/>
                  </a:lnTo>
                  <a:lnTo>
                    <a:pt x="0" y="173990"/>
                  </a:lnTo>
                  <a:lnTo>
                    <a:pt x="452882" y="173990"/>
                  </a:lnTo>
                  <a:lnTo>
                    <a:pt x="452882" y="149212"/>
                  </a:lnTo>
                  <a:lnTo>
                    <a:pt x="452882" y="148590"/>
                  </a:lnTo>
                  <a:lnTo>
                    <a:pt x="452882" y="25400"/>
                  </a:lnTo>
                  <a:lnTo>
                    <a:pt x="452882" y="25260"/>
                  </a:lnTo>
                  <a:lnTo>
                    <a:pt x="452882" y="0"/>
                  </a:lnTo>
                  <a:close/>
                </a:path>
              </a:pathLst>
            </a:custGeom>
            <a:solidFill>
              <a:srgbClr val="1FE2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765042" y="3885399"/>
              <a:ext cx="550227" cy="271183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3799205" y="3919232"/>
              <a:ext cx="453390" cy="173990"/>
            </a:xfrm>
            <a:custGeom>
              <a:avLst/>
              <a:gdLst/>
              <a:ahLst/>
              <a:cxnLst/>
              <a:rect l="l" t="t" r="r" b="b"/>
              <a:pathLst>
                <a:path w="453389" h="173989">
                  <a:moveTo>
                    <a:pt x="452882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0" y="148590"/>
                  </a:lnTo>
                  <a:lnTo>
                    <a:pt x="0" y="173990"/>
                  </a:lnTo>
                  <a:lnTo>
                    <a:pt x="452882" y="173990"/>
                  </a:lnTo>
                  <a:lnTo>
                    <a:pt x="452882" y="148958"/>
                  </a:lnTo>
                  <a:lnTo>
                    <a:pt x="452882" y="148590"/>
                  </a:lnTo>
                  <a:lnTo>
                    <a:pt x="452882" y="25768"/>
                  </a:lnTo>
                  <a:lnTo>
                    <a:pt x="427482" y="25768"/>
                  </a:lnTo>
                  <a:lnTo>
                    <a:pt x="427482" y="148590"/>
                  </a:lnTo>
                  <a:lnTo>
                    <a:pt x="25400" y="148590"/>
                  </a:lnTo>
                  <a:lnTo>
                    <a:pt x="25400" y="25400"/>
                  </a:lnTo>
                  <a:lnTo>
                    <a:pt x="452882" y="25400"/>
                  </a:lnTo>
                  <a:lnTo>
                    <a:pt x="452882" y="0"/>
                  </a:lnTo>
                  <a:close/>
                </a:path>
              </a:pathLst>
            </a:custGeom>
            <a:solidFill>
              <a:srgbClr val="1FE2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75894" y="3669030"/>
              <a:ext cx="2993136" cy="2654808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710057" y="2118613"/>
              <a:ext cx="3693160" cy="4142740"/>
            </a:xfrm>
            <a:custGeom>
              <a:avLst/>
              <a:gdLst/>
              <a:ahLst/>
              <a:cxnLst/>
              <a:rect l="l" t="t" r="r" b="b"/>
              <a:pathLst>
                <a:path w="3693160" h="4142740">
                  <a:moveTo>
                    <a:pt x="2895854" y="1584718"/>
                  </a:moveTo>
                  <a:lnTo>
                    <a:pt x="0" y="1584718"/>
                  </a:lnTo>
                  <a:lnTo>
                    <a:pt x="0" y="1610118"/>
                  </a:lnTo>
                  <a:lnTo>
                    <a:pt x="0" y="4117098"/>
                  </a:lnTo>
                  <a:lnTo>
                    <a:pt x="0" y="4142498"/>
                  </a:lnTo>
                  <a:lnTo>
                    <a:pt x="2895854" y="4142498"/>
                  </a:lnTo>
                  <a:lnTo>
                    <a:pt x="2895854" y="4117098"/>
                  </a:lnTo>
                  <a:lnTo>
                    <a:pt x="25400" y="4117098"/>
                  </a:lnTo>
                  <a:lnTo>
                    <a:pt x="25400" y="1610118"/>
                  </a:lnTo>
                  <a:lnTo>
                    <a:pt x="2870454" y="1610118"/>
                  </a:lnTo>
                  <a:lnTo>
                    <a:pt x="2870454" y="4116705"/>
                  </a:lnTo>
                  <a:lnTo>
                    <a:pt x="2895854" y="4116705"/>
                  </a:lnTo>
                  <a:lnTo>
                    <a:pt x="2895854" y="1610118"/>
                  </a:lnTo>
                  <a:lnTo>
                    <a:pt x="2895854" y="1609979"/>
                  </a:lnTo>
                  <a:lnTo>
                    <a:pt x="2895854" y="1584718"/>
                  </a:lnTo>
                  <a:close/>
                </a:path>
                <a:path w="3693160" h="4142740">
                  <a:moveTo>
                    <a:pt x="3351403" y="1981200"/>
                  </a:moveTo>
                  <a:lnTo>
                    <a:pt x="3326257" y="1978406"/>
                  </a:lnTo>
                  <a:lnTo>
                    <a:pt x="3319018" y="2046224"/>
                  </a:lnTo>
                  <a:lnTo>
                    <a:pt x="3319018" y="2046097"/>
                  </a:lnTo>
                  <a:lnTo>
                    <a:pt x="3318992" y="2046224"/>
                  </a:lnTo>
                  <a:lnTo>
                    <a:pt x="3311271" y="2112899"/>
                  </a:lnTo>
                  <a:lnTo>
                    <a:pt x="3311271" y="2112772"/>
                  </a:lnTo>
                  <a:lnTo>
                    <a:pt x="3311245" y="2112899"/>
                  </a:lnTo>
                  <a:lnTo>
                    <a:pt x="3307207" y="2145538"/>
                  </a:lnTo>
                  <a:lnTo>
                    <a:pt x="3307207" y="2145411"/>
                  </a:lnTo>
                  <a:lnTo>
                    <a:pt x="3307181" y="2145538"/>
                  </a:lnTo>
                  <a:lnTo>
                    <a:pt x="3302762" y="2177542"/>
                  </a:lnTo>
                  <a:lnTo>
                    <a:pt x="3298063" y="2208911"/>
                  </a:lnTo>
                  <a:lnTo>
                    <a:pt x="3298063" y="2208784"/>
                  </a:lnTo>
                  <a:lnTo>
                    <a:pt x="3298037" y="2208911"/>
                  </a:lnTo>
                  <a:lnTo>
                    <a:pt x="3293110" y="2239391"/>
                  </a:lnTo>
                  <a:lnTo>
                    <a:pt x="3293110" y="2239137"/>
                  </a:lnTo>
                  <a:lnTo>
                    <a:pt x="3293059" y="2239391"/>
                  </a:lnTo>
                  <a:lnTo>
                    <a:pt x="3287649" y="2268982"/>
                  </a:lnTo>
                  <a:lnTo>
                    <a:pt x="3287776" y="2268728"/>
                  </a:lnTo>
                  <a:lnTo>
                    <a:pt x="3281680" y="2297303"/>
                  </a:lnTo>
                  <a:lnTo>
                    <a:pt x="3281807" y="2297049"/>
                  </a:lnTo>
                  <a:lnTo>
                    <a:pt x="3275330" y="2324608"/>
                  </a:lnTo>
                  <a:lnTo>
                    <a:pt x="3275457" y="2324227"/>
                  </a:lnTo>
                  <a:lnTo>
                    <a:pt x="3268345" y="2350516"/>
                  </a:lnTo>
                  <a:lnTo>
                    <a:pt x="3260852" y="2375027"/>
                  </a:lnTo>
                  <a:lnTo>
                    <a:pt x="3261106" y="2374392"/>
                  </a:lnTo>
                  <a:lnTo>
                    <a:pt x="3252724" y="2397887"/>
                  </a:lnTo>
                  <a:lnTo>
                    <a:pt x="3252851" y="2397252"/>
                  </a:lnTo>
                  <a:lnTo>
                    <a:pt x="3243834" y="2418969"/>
                  </a:lnTo>
                  <a:lnTo>
                    <a:pt x="3224238" y="2455519"/>
                  </a:lnTo>
                  <a:lnTo>
                    <a:pt x="3201670" y="2485517"/>
                  </a:lnTo>
                  <a:lnTo>
                    <a:pt x="3202432" y="2484755"/>
                  </a:lnTo>
                  <a:lnTo>
                    <a:pt x="3190049" y="2497747"/>
                  </a:lnTo>
                  <a:lnTo>
                    <a:pt x="3177209" y="2509139"/>
                  </a:lnTo>
                  <a:lnTo>
                    <a:pt x="3163620" y="2519515"/>
                  </a:lnTo>
                  <a:lnTo>
                    <a:pt x="3149727" y="2528697"/>
                  </a:lnTo>
                  <a:lnTo>
                    <a:pt x="3150489" y="2528316"/>
                  </a:lnTo>
                  <a:lnTo>
                    <a:pt x="3135503" y="2536698"/>
                  </a:lnTo>
                  <a:lnTo>
                    <a:pt x="3136138" y="2536444"/>
                  </a:lnTo>
                  <a:lnTo>
                    <a:pt x="3120644" y="2544064"/>
                  </a:lnTo>
                  <a:lnTo>
                    <a:pt x="3121279" y="2543810"/>
                  </a:lnTo>
                  <a:lnTo>
                    <a:pt x="3105772" y="2550566"/>
                  </a:lnTo>
                  <a:lnTo>
                    <a:pt x="3090341" y="2556395"/>
                  </a:lnTo>
                  <a:lnTo>
                    <a:pt x="3080982" y="2559227"/>
                  </a:lnTo>
                  <a:lnTo>
                    <a:pt x="3074162" y="2535047"/>
                  </a:lnTo>
                  <a:lnTo>
                    <a:pt x="3011170" y="2592451"/>
                  </a:lnTo>
                  <a:lnTo>
                    <a:pt x="3094863" y="2608453"/>
                  </a:lnTo>
                  <a:lnTo>
                    <a:pt x="3087890" y="2583713"/>
                  </a:lnTo>
                  <a:lnTo>
                    <a:pt x="3098673" y="2580386"/>
                  </a:lnTo>
                  <a:lnTo>
                    <a:pt x="3115437" y="2574036"/>
                  </a:lnTo>
                  <a:lnTo>
                    <a:pt x="3131693" y="2566924"/>
                  </a:lnTo>
                  <a:lnTo>
                    <a:pt x="3147326" y="2559227"/>
                  </a:lnTo>
                  <a:lnTo>
                    <a:pt x="3147695" y="2559050"/>
                  </a:lnTo>
                  <a:lnTo>
                    <a:pt x="3163316" y="2550160"/>
                  </a:lnTo>
                  <a:lnTo>
                    <a:pt x="3172917" y="2543810"/>
                  </a:lnTo>
                  <a:lnTo>
                    <a:pt x="3178683" y="2540000"/>
                  </a:lnTo>
                  <a:lnTo>
                    <a:pt x="3183369" y="2536444"/>
                  </a:lnTo>
                  <a:lnTo>
                    <a:pt x="3193415" y="2528824"/>
                  </a:lnTo>
                  <a:lnTo>
                    <a:pt x="3193973" y="2528316"/>
                  </a:lnTo>
                  <a:lnTo>
                    <a:pt x="3207512" y="2516124"/>
                  </a:lnTo>
                  <a:lnTo>
                    <a:pt x="3221101" y="2502027"/>
                  </a:lnTo>
                  <a:lnTo>
                    <a:pt x="3233801" y="2486406"/>
                  </a:lnTo>
                  <a:lnTo>
                    <a:pt x="3234944" y="2484755"/>
                  </a:lnTo>
                  <a:lnTo>
                    <a:pt x="3245866" y="2469007"/>
                  </a:lnTo>
                  <a:lnTo>
                    <a:pt x="3256915" y="2449957"/>
                  </a:lnTo>
                  <a:lnTo>
                    <a:pt x="3267202" y="2429129"/>
                  </a:lnTo>
                  <a:lnTo>
                    <a:pt x="3271672" y="2418334"/>
                  </a:lnTo>
                  <a:lnTo>
                    <a:pt x="3276473" y="2406777"/>
                  </a:lnTo>
                  <a:lnTo>
                    <a:pt x="3279660" y="2397887"/>
                  </a:lnTo>
                  <a:lnTo>
                    <a:pt x="3285109" y="2382774"/>
                  </a:lnTo>
                  <a:lnTo>
                    <a:pt x="3287661" y="2374392"/>
                  </a:lnTo>
                  <a:lnTo>
                    <a:pt x="3292856" y="2357374"/>
                  </a:lnTo>
                  <a:lnTo>
                    <a:pt x="3294786" y="2350135"/>
                  </a:lnTo>
                  <a:lnTo>
                    <a:pt x="3299968" y="2330704"/>
                  </a:lnTo>
                  <a:lnTo>
                    <a:pt x="3301492" y="2324227"/>
                  </a:lnTo>
                  <a:lnTo>
                    <a:pt x="3306572" y="2302637"/>
                  </a:lnTo>
                  <a:lnTo>
                    <a:pt x="3307740" y="2297049"/>
                  </a:lnTo>
                  <a:lnTo>
                    <a:pt x="3312668" y="2273681"/>
                  </a:lnTo>
                  <a:lnTo>
                    <a:pt x="3313557" y="2268728"/>
                  </a:lnTo>
                  <a:lnTo>
                    <a:pt x="3318129" y="2243582"/>
                  </a:lnTo>
                  <a:lnTo>
                    <a:pt x="3327908" y="2181098"/>
                  </a:lnTo>
                  <a:lnTo>
                    <a:pt x="3336544" y="2115947"/>
                  </a:lnTo>
                  <a:lnTo>
                    <a:pt x="3344164" y="2048891"/>
                  </a:lnTo>
                  <a:lnTo>
                    <a:pt x="3351403" y="1981200"/>
                  </a:lnTo>
                  <a:close/>
                </a:path>
                <a:path w="3693160" h="4142740">
                  <a:moveTo>
                    <a:pt x="3689731" y="905764"/>
                  </a:moveTo>
                  <a:lnTo>
                    <a:pt x="3664585" y="901954"/>
                  </a:lnTo>
                  <a:lnTo>
                    <a:pt x="3655441" y="961517"/>
                  </a:lnTo>
                  <a:lnTo>
                    <a:pt x="3655441" y="961390"/>
                  </a:lnTo>
                  <a:lnTo>
                    <a:pt x="3655415" y="961517"/>
                  </a:lnTo>
                  <a:lnTo>
                    <a:pt x="3646170" y="1020318"/>
                  </a:lnTo>
                  <a:lnTo>
                    <a:pt x="3646170" y="1020191"/>
                  </a:lnTo>
                  <a:lnTo>
                    <a:pt x="3646144" y="1020318"/>
                  </a:lnTo>
                  <a:lnTo>
                    <a:pt x="3636137" y="1077976"/>
                  </a:lnTo>
                  <a:lnTo>
                    <a:pt x="3636137" y="1077849"/>
                  </a:lnTo>
                  <a:lnTo>
                    <a:pt x="3636111" y="1077976"/>
                  </a:lnTo>
                  <a:lnTo>
                    <a:pt x="3630930" y="1106170"/>
                  </a:lnTo>
                  <a:lnTo>
                    <a:pt x="3630930" y="1106043"/>
                  </a:lnTo>
                  <a:lnTo>
                    <a:pt x="3630904" y="1106170"/>
                  </a:lnTo>
                  <a:lnTo>
                    <a:pt x="3625469" y="1133856"/>
                  </a:lnTo>
                  <a:lnTo>
                    <a:pt x="3625469" y="1133602"/>
                  </a:lnTo>
                  <a:lnTo>
                    <a:pt x="3625405" y="1133856"/>
                  </a:lnTo>
                  <a:lnTo>
                    <a:pt x="3619627" y="1160780"/>
                  </a:lnTo>
                  <a:lnTo>
                    <a:pt x="3619754" y="1160526"/>
                  </a:lnTo>
                  <a:lnTo>
                    <a:pt x="3613531" y="1187069"/>
                  </a:lnTo>
                  <a:lnTo>
                    <a:pt x="3613658" y="1186942"/>
                  </a:lnTo>
                  <a:lnTo>
                    <a:pt x="3607181" y="1212723"/>
                  </a:lnTo>
                  <a:lnTo>
                    <a:pt x="3607181" y="1212469"/>
                  </a:lnTo>
                  <a:lnTo>
                    <a:pt x="3607104" y="1212723"/>
                  </a:lnTo>
                  <a:lnTo>
                    <a:pt x="3600323" y="1237488"/>
                  </a:lnTo>
                  <a:lnTo>
                    <a:pt x="3600450" y="1237234"/>
                  </a:lnTo>
                  <a:lnTo>
                    <a:pt x="3593223" y="1261313"/>
                  </a:lnTo>
                  <a:lnTo>
                    <a:pt x="3585591" y="1283843"/>
                  </a:lnTo>
                  <a:lnTo>
                    <a:pt x="3585438" y="1284224"/>
                  </a:lnTo>
                  <a:lnTo>
                    <a:pt x="3577336" y="1306068"/>
                  </a:lnTo>
                  <a:lnTo>
                    <a:pt x="3577463" y="1305560"/>
                  </a:lnTo>
                  <a:lnTo>
                    <a:pt x="3577247" y="1306068"/>
                  </a:lnTo>
                  <a:lnTo>
                    <a:pt x="3568700" y="1326769"/>
                  </a:lnTo>
                  <a:lnTo>
                    <a:pt x="3559365" y="1345819"/>
                  </a:lnTo>
                  <a:lnTo>
                    <a:pt x="3549192" y="1363192"/>
                  </a:lnTo>
                  <a:lnTo>
                    <a:pt x="3537458" y="1380617"/>
                  </a:lnTo>
                  <a:lnTo>
                    <a:pt x="3537839" y="1379982"/>
                  </a:lnTo>
                  <a:lnTo>
                    <a:pt x="3537343" y="1380617"/>
                  </a:lnTo>
                  <a:lnTo>
                    <a:pt x="3525520" y="1395984"/>
                  </a:lnTo>
                  <a:lnTo>
                    <a:pt x="3525075" y="1396492"/>
                  </a:lnTo>
                  <a:lnTo>
                    <a:pt x="3512185" y="1411605"/>
                  </a:lnTo>
                  <a:lnTo>
                    <a:pt x="3512566" y="1411097"/>
                  </a:lnTo>
                  <a:lnTo>
                    <a:pt x="3512096" y="1411605"/>
                  </a:lnTo>
                  <a:lnTo>
                    <a:pt x="3498850" y="1425956"/>
                  </a:lnTo>
                  <a:lnTo>
                    <a:pt x="3485134" y="1439799"/>
                  </a:lnTo>
                  <a:lnTo>
                    <a:pt x="3485261" y="1439545"/>
                  </a:lnTo>
                  <a:lnTo>
                    <a:pt x="3471164" y="1453007"/>
                  </a:lnTo>
                  <a:lnTo>
                    <a:pt x="3430397" y="1491107"/>
                  </a:lnTo>
                  <a:lnTo>
                    <a:pt x="3394329" y="1528953"/>
                  </a:lnTo>
                  <a:lnTo>
                    <a:pt x="3368802" y="1569212"/>
                  </a:lnTo>
                  <a:lnTo>
                    <a:pt x="3352800" y="1607566"/>
                  </a:lnTo>
                  <a:lnTo>
                    <a:pt x="3341116" y="1656334"/>
                  </a:lnTo>
                  <a:lnTo>
                    <a:pt x="3340265" y="1667700"/>
                  </a:lnTo>
                  <a:lnTo>
                    <a:pt x="3314446" y="1666748"/>
                  </a:lnTo>
                  <a:lnTo>
                    <a:pt x="3349625" y="1744345"/>
                  </a:lnTo>
                  <a:lnTo>
                    <a:pt x="3390519" y="1669542"/>
                  </a:lnTo>
                  <a:lnTo>
                    <a:pt x="3365677" y="1668627"/>
                  </a:lnTo>
                  <a:lnTo>
                    <a:pt x="3365741" y="1667700"/>
                  </a:lnTo>
                  <a:lnTo>
                    <a:pt x="3366325" y="1659636"/>
                  </a:lnTo>
                  <a:lnTo>
                    <a:pt x="3368141" y="1648752"/>
                  </a:lnTo>
                  <a:lnTo>
                    <a:pt x="3370427" y="1637919"/>
                  </a:lnTo>
                  <a:lnTo>
                    <a:pt x="3373374" y="1626743"/>
                  </a:lnTo>
                  <a:lnTo>
                    <a:pt x="3373247" y="1627251"/>
                  </a:lnTo>
                  <a:lnTo>
                    <a:pt x="3373399" y="1626743"/>
                  </a:lnTo>
                  <a:lnTo>
                    <a:pt x="3376930" y="1615440"/>
                  </a:lnTo>
                  <a:lnTo>
                    <a:pt x="3376803" y="1615948"/>
                  </a:lnTo>
                  <a:lnTo>
                    <a:pt x="3376980" y="1615440"/>
                  </a:lnTo>
                  <a:lnTo>
                    <a:pt x="3381057" y="1604060"/>
                  </a:lnTo>
                  <a:lnTo>
                    <a:pt x="3385731" y="1592834"/>
                  </a:lnTo>
                  <a:lnTo>
                    <a:pt x="3385947" y="1592326"/>
                  </a:lnTo>
                  <a:lnTo>
                    <a:pt x="3385693" y="1592834"/>
                  </a:lnTo>
                  <a:lnTo>
                    <a:pt x="3391522" y="1580667"/>
                  </a:lnTo>
                  <a:lnTo>
                    <a:pt x="3397732" y="1568831"/>
                  </a:lnTo>
                  <a:lnTo>
                    <a:pt x="3398139" y="1568069"/>
                  </a:lnTo>
                  <a:lnTo>
                    <a:pt x="3397631" y="1568831"/>
                  </a:lnTo>
                  <a:lnTo>
                    <a:pt x="3405632" y="1556131"/>
                  </a:lnTo>
                  <a:lnTo>
                    <a:pt x="3405124" y="1557020"/>
                  </a:lnTo>
                  <a:lnTo>
                    <a:pt x="3405784" y="1556131"/>
                  </a:lnTo>
                  <a:lnTo>
                    <a:pt x="3414395" y="1544574"/>
                  </a:lnTo>
                  <a:lnTo>
                    <a:pt x="3413887" y="1545336"/>
                  </a:lnTo>
                  <a:lnTo>
                    <a:pt x="3414534" y="1544574"/>
                  </a:lnTo>
                  <a:lnTo>
                    <a:pt x="3424110" y="1533525"/>
                  </a:lnTo>
                  <a:lnTo>
                    <a:pt x="3424555" y="1533017"/>
                  </a:lnTo>
                  <a:lnTo>
                    <a:pt x="3424047" y="1533525"/>
                  </a:lnTo>
                  <a:lnTo>
                    <a:pt x="3435604" y="1521587"/>
                  </a:lnTo>
                  <a:lnTo>
                    <a:pt x="3435858" y="1521333"/>
                  </a:lnTo>
                  <a:lnTo>
                    <a:pt x="3435477" y="1521587"/>
                  </a:lnTo>
                  <a:lnTo>
                    <a:pt x="3448050" y="1509395"/>
                  </a:lnTo>
                  <a:lnTo>
                    <a:pt x="3461004" y="1497203"/>
                  </a:lnTo>
                  <a:lnTo>
                    <a:pt x="3488690" y="1471422"/>
                  </a:lnTo>
                  <a:lnTo>
                    <a:pt x="3503041" y="1457706"/>
                  </a:lnTo>
                  <a:lnTo>
                    <a:pt x="3517265" y="1443355"/>
                  </a:lnTo>
                  <a:lnTo>
                    <a:pt x="3520579" y="1439799"/>
                  </a:lnTo>
                  <a:lnTo>
                    <a:pt x="3531362" y="1428242"/>
                  </a:lnTo>
                  <a:lnTo>
                    <a:pt x="3533533" y="1425702"/>
                  </a:lnTo>
                  <a:lnTo>
                    <a:pt x="3545078" y="1412240"/>
                  </a:lnTo>
                  <a:lnTo>
                    <a:pt x="3558159" y="1395222"/>
                  </a:lnTo>
                  <a:lnTo>
                    <a:pt x="3570605" y="1376934"/>
                  </a:lnTo>
                  <a:lnTo>
                    <a:pt x="3581908" y="1357503"/>
                  </a:lnTo>
                  <a:lnTo>
                    <a:pt x="3592068" y="1336802"/>
                  </a:lnTo>
                  <a:lnTo>
                    <a:pt x="3596538" y="1326007"/>
                  </a:lnTo>
                  <a:lnTo>
                    <a:pt x="3601085" y="1315085"/>
                  </a:lnTo>
                  <a:lnTo>
                    <a:pt x="3609467" y="1292479"/>
                  </a:lnTo>
                  <a:lnTo>
                    <a:pt x="3617468" y="1268857"/>
                  </a:lnTo>
                  <a:lnTo>
                    <a:pt x="3624834" y="1244346"/>
                  </a:lnTo>
                  <a:lnTo>
                    <a:pt x="3626751" y="1237234"/>
                  </a:lnTo>
                  <a:lnTo>
                    <a:pt x="3631692" y="1219073"/>
                  </a:lnTo>
                  <a:lnTo>
                    <a:pt x="3638296" y="1193038"/>
                  </a:lnTo>
                  <a:lnTo>
                    <a:pt x="3639705" y="1186942"/>
                  </a:lnTo>
                  <a:lnTo>
                    <a:pt x="3644519" y="1166241"/>
                  </a:lnTo>
                  <a:lnTo>
                    <a:pt x="3645725" y="1160526"/>
                  </a:lnTo>
                  <a:lnTo>
                    <a:pt x="3650361" y="1138809"/>
                  </a:lnTo>
                  <a:lnTo>
                    <a:pt x="3655949" y="1110869"/>
                  </a:lnTo>
                  <a:lnTo>
                    <a:pt x="3661156" y="1082421"/>
                  </a:lnTo>
                  <a:lnTo>
                    <a:pt x="3671189" y="1024382"/>
                  </a:lnTo>
                  <a:lnTo>
                    <a:pt x="3680587" y="965327"/>
                  </a:lnTo>
                  <a:lnTo>
                    <a:pt x="3689731" y="905764"/>
                  </a:lnTo>
                  <a:close/>
                </a:path>
                <a:path w="3693160" h="4142740">
                  <a:moveTo>
                    <a:pt x="3692906" y="617728"/>
                  </a:moveTo>
                  <a:lnTo>
                    <a:pt x="3667531" y="622503"/>
                  </a:lnTo>
                  <a:lnTo>
                    <a:pt x="3662045" y="597662"/>
                  </a:lnTo>
                  <a:lnTo>
                    <a:pt x="3657066" y="579755"/>
                  </a:lnTo>
                  <a:lnTo>
                    <a:pt x="3636391" y="522605"/>
                  </a:lnTo>
                  <a:lnTo>
                    <a:pt x="3617341" y="485267"/>
                  </a:lnTo>
                  <a:lnTo>
                    <a:pt x="3603650" y="463550"/>
                  </a:lnTo>
                  <a:lnTo>
                    <a:pt x="3601847" y="460756"/>
                  </a:lnTo>
                  <a:lnTo>
                    <a:pt x="3595814" y="452247"/>
                  </a:lnTo>
                  <a:lnTo>
                    <a:pt x="3593211" y="448564"/>
                  </a:lnTo>
                  <a:lnTo>
                    <a:pt x="3583813" y="436499"/>
                  </a:lnTo>
                  <a:lnTo>
                    <a:pt x="3578136" y="429768"/>
                  </a:lnTo>
                  <a:lnTo>
                    <a:pt x="3573653" y="424434"/>
                  </a:lnTo>
                  <a:lnTo>
                    <a:pt x="3562731" y="412496"/>
                  </a:lnTo>
                  <a:lnTo>
                    <a:pt x="3551174" y="400685"/>
                  </a:lnTo>
                  <a:lnTo>
                    <a:pt x="3538728" y="388874"/>
                  </a:lnTo>
                  <a:lnTo>
                    <a:pt x="3534994" y="385572"/>
                  </a:lnTo>
                  <a:lnTo>
                    <a:pt x="3525520" y="377190"/>
                  </a:lnTo>
                  <a:lnTo>
                    <a:pt x="3522535" y="374777"/>
                  </a:lnTo>
                  <a:lnTo>
                    <a:pt x="3511423" y="365760"/>
                  </a:lnTo>
                  <a:lnTo>
                    <a:pt x="3508781" y="363728"/>
                  </a:lnTo>
                  <a:lnTo>
                    <a:pt x="3496437" y="354203"/>
                  </a:lnTo>
                  <a:lnTo>
                    <a:pt x="3480435" y="342900"/>
                  </a:lnTo>
                  <a:lnTo>
                    <a:pt x="3479469" y="342265"/>
                  </a:lnTo>
                  <a:lnTo>
                    <a:pt x="3463734" y="331851"/>
                  </a:lnTo>
                  <a:lnTo>
                    <a:pt x="3446449" y="321183"/>
                  </a:lnTo>
                  <a:lnTo>
                    <a:pt x="3445637" y="320675"/>
                  </a:lnTo>
                  <a:lnTo>
                    <a:pt x="3428669" y="310769"/>
                  </a:lnTo>
                  <a:lnTo>
                    <a:pt x="3426714" y="309626"/>
                  </a:lnTo>
                  <a:lnTo>
                    <a:pt x="3409696" y="300355"/>
                  </a:lnTo>
                  <a:lnTo>
                    <a:pt x="3406902" y="298831"/>
                  </a:lnTo>
                  <a:lnTo>
                    <a:pt x="3389680" y="290068"/>
                  </a:lnTo>
                  <a:lnTo>
                    <a:pt x="3385947" y="288163"/>
                  </a:lnTo>
                  <a:lnTo>
                    <a:pt x="3368941" y="279908"/>
                  </a:lnTo>
                  <a:lnTo>
                    <a:pt x="3363976" y="277495"/>
                  </a:lnTo>
                  <a:lnTo>
                    <a:pt x="3347174" y="269748"/>
                  </a:lnTo>
                  <a:lnTo>
                    <a:pt x="3341116" y="266954"/>
                  </a:lnTo>
                  <a:lnTo>
                    <a:pt x="3317494" y="256540"/>
                  </a:lnTo>
                  <a:lnTo>
                    <a:pt x="3300984" y="249682"/>
                  </a:lnTo>
                  <a:lnTo>
                    <a:pt x="3292729" y="246253"/>
                  </a:lnTo>
                  <a:lnTo>
                    <a:pt x="3267329" y="236093"/>
                  </a:lnTo>
                  <a:lnTo>
                    <a:pt x="3251225" y="229870"/>
                  </a:lnTo>
                  <a:lnTo>
                    <a:pt x="3241040" y="225933"/>
                  </a:lnTo>
                  <a:lnTo>
                    <a:pt x="3170720" y="200660"/>
                  </a:lnTo>
                  <a:lnTo>
                    <a:pt x="3098419" y="176530"/>
                  </a:lnTo>
                  <a:lnTo>
                    <a:pt x="3022904" y="153162"/>
                  </a:lnTo>
                  <a:lnTo>
                    <a:pt x="2940304" y="128778"/>
                  </a:lnTo>
                  <a:lnTo>
                    <a:pt x="2894482" y="115951"/>
                  </a:lnTo>
                  <a:lnTo>
                    <a:pt x="2735834" y="73025"/>
                  </a:lnTo>
                  <a:lnTo>
                    <a:pt x="2449576" y="0"/>
                  </a:lnTo>
                  <a:lnTo>
                    <a:pt x="2443480" y="24638"/>
                  </a:lnTo>
                  <a:lnTo>
                    <a:pt x="2798699" y="116078"/>
                  </a:lnTo>
                  <a:lnTo>
                    <a:pt x="2798699" y="115951"/>
                  </a:lnTo>
                  <a:lnTo>
                    <a:pt x="2866898" y="134620"/>
                  </a:lnTo>
                  <a:lnTo>
                    <a:pt x="2866771" y="134620"/>
                  </a:lnTo>
                  <a:lnTo>
                    <a:pt x="2933319" y="153289"/>
                  </a:lnTo>
                  <a:lnTo>
                    <a:pt x="2933192" y="153162"/>
                  </a:lnTo>
                  <a:lnTo>
                    <a:pt x="2997962" y="172085"/>
                  </a:lnTo>
                  <a:lnTo>
                    <a:pt x="2997835" y="172085"/>
                  </a:lnTo>
                  <a:lnTo>
                    <a:pt x="3029458" y="181610"/>
                  </a:lnTo>
                  <a:lnTo>
                    <a:pt x="3029331" y="181610"/>
                  </a:lnTo>
                  <a:lnTo>
                    <a:pt x="3060446" y="191135"/>
                  </a:lnTo>
                  <a:lnTo>
                    <a:pt x="3060319" y="191135"/>
                  </a:lnTo>
                  <a:lnTo>
                    <a:pt x="3090672" y="200787"/>
                  </a:lnTo>
                  <a:lnTo>
                    <a:pt x="3090545" y="200660"/>
                  </a:lnTo>
                  <a:lnTo>
                    <a:pt x="3120390" y="210439"/>
                  </a:lnTo>
                  <a:lnTo>
                    <a:pt x="3120263" y="210439"/>
                  </a:lnTo>
                  <a:lnTo>
                    <a:pt x="3149473" y="220218"/>
                  </a:lnTo>
                  <a:lnTo>
                    <a:pt x="3149346" y="220218"/>
                  </a:lnTo>
                  <a:lnTo>
                    <a:pt x="3177667" y="229997"/>
                  </a:lnTo>
                  <a:lnTo>
                    <a:pt x="3177540" y="229870"/>
                  </a:lnTo>
                  <a:lnTo>
                    <a:pt x="3205353" y="239776"/>
                  </a:lnTo>
                  <a:lnTo>
                    <a:pt x="3205099" y="239776"/>
                  </a:lnTo>
                  <a:lnTo>
                    <a:pt x="3232150" y="249809"/>
                  </a:lnTo>
                  <a:lnTo>
                    <a:pt x="3232023" y="249682"/>
                  </a:lnTo>
                  <a:lnTo>
                    <a:pt x="3258058" y="259715"/>
                  </a:lnTo>
                  <a:lnTo>
                    <a:pt x="3257931" y="259715"/>
                  </a:lnTo>
                  <a:lnTo>
                    <a:pt x="3283204" y="269875"/>
                  </a:lnTo>
                  <a:lnTo>
                    <a:pt x="3283077" y="269748"/>
                  </a:lnTo>
                  <a:lnTo>
                    <a:pt x="3307588" y="280035"/>
                  </a:lnTo>
                  <a:lnTo>
                    <a:pt x="3330829" y="290195"/>
                  </a:lnTo>
                  <a:lnTo>
                    <a:pt x="3330702" y="290068"/>
                  </a:lnTo>
                  <a:lnTo>
                    <a:pt x="3353181" y="300482"/>
                  </a:lnTo>
                  <a:lnTo>
                    <a:pt x="3374644" y="310896"/>
                  </a:lnTo>
                  <a:lnTo>
                    <a:pt x="3374517" y="310769"/>
                  </a:lnTo>
                  <a:lnTo>
                    <a:pt x="3395091" y="321437"/>
                  </a:lnTo>
                  <a:lnTo>
                    <a:pt x="3394837" y="321183"/>
                  </a:lnTo>
                  <a:lnTo>
                    <a:pt x="3414522" y="331851"/>
                  </a:lnTo>
                  <a:lnTo>
                    <a:pt x="3414141" y="331724"/>
                  </a:lnTo>
                  <a:lnTo>
                    <a:pt x="3432810" y="342519"/>
                  </a:lnTo>
                  <a:lnTo>
                    <a:pt x="3449955" y="353187"/>
                  </a:lnTo>
                  <a:lnTo>
                    <a:pt x="3449701" y="353060"/>
                  </a:lnTo>
                  <a:lnTo>
                    <a:pt x="3449891" y="353187"/>
                  </a:lnTo>
                  <a:lnTo>
                    <a:pt x="3466211" y="363982"/>
                  </a:lnTo>
                  <a:lnTo>
                    <a:pt x="3465957" y="363728"/>
                  </a:lnTo>
                  <a:lnTo>
                    <a:pt x="3481578" y="374777"/>
                  </a:lnTo>
                  <a:lnTo>
                    <a:pt x="3481070" y="374523"/>
                  </a:lnTo>
                  <a:lnTo>
                    <a:pt x="3495802" y="385826"/>
                  </a:lnTo>
                  <a:lnTo>
                    <a:pt x="3495548" y="385572"/>
                  </a:lnTo>
                  <a:lnTo>
                    <a:pt x="3509264" y="396748"/>
                  </a:lnTo>
                  <a:lnTo>
                    <a:pt x="3508883" y="396494"/>
                  </a:lnTo>
                  <a:lnTo>
                    <a:pt x="3509162" y="396748"/>
                  </a:lnTo>
                  <a:lnTo>
                    <a:pt x="3521837" y="407797"/>
                  </a:lnTo>
                  <a:lnTo>
                    <a:pt x="3521456" y="407543"/>
                  </a:lnTo>
                  <a:lnTo>
                    <a:pt x="3521722" y="407797"/>
                  </a:lnTo>
                  <a:lnTo>
                    <a:pt x="3533406" y="418871"/>
                  </a:lnTo>
                  <a:lnTo>
                    <a:pt x="3544443" y="430149"/>
                  </a:lnTo>
                  <a:lnTo>
                    <a:pt x="3544189" y="429768"/>
                  </a:lnTo>
                  <a:lnTo>
                    <a:pt x="3554730" y="441325"/>
                  </a:lnTo>
                  <a:lnTo>
                    <a:pt x="3554349" y="440944"/>
                  </a:lnTo>
                  <a:lnTo>
                    <a:pt x="3554666" y="441325"/>
                  </a:lnTo>
                  <a:lnTo>
                    <a:pt x="3564128" y="452628"/>
                  </a:lnTo>
                  <a:lnTo>
                    <a:pt x="3563874" y="452247"/>
                  </a:lnTo>
                  <a:lnTo>
                    <a:pt x="3572891" y="463931"/>
                  </a:lnTo>
                  <a:lnTo>
                    <a:pt x="3580942" y="475132"/>
                  </a:lnTo>
                  <a:lnTo>
                    <a:pt x="3588258" y="486410"/>
                  </a:lnTo>
                  <a:lnTo>
                    <a:pt x="3588486" y="486791"/>
                  </a:lnTo>
                  <a:lnTo>
                    <a:pt x="3595497" y="498348"/>
                  </a:lnTo>
                  <a:lnTo>
                    <a:pt x="3595243" y="497967"/>
                  </a:lnTo>
                  <a:lnTo>
                    <a:pt x="3595459" y="498348"/>
                  </a:lnTo>
                  <a:lnTo>
                    <a:pt x="3601593" y="509143"/>
                  </a:lnTo>
                  <a:lnTo>
                    <a:pt x="3601897" y="509778"/>
                  </a:lnTo>
                  <a:lnTo>
                    <a:pt x="3613023" y="532511"/>
                  </a:lnTo>
                  <a:lnTo>
                    <a:pt x="3613327" y="533273"/>
                  </a:lnTo>
                  <a:lnTo>
                    <a:pt x="3622560" y="556056"/>
                  </a:lnTo>
                  <a:lnTo>
                    <a:pt x="3630803" y="580390"/>
                  </a:lnTo>
                  <a:lnTo>
                    <a:pt x="3630676" y="579755"/>
                  </a:lnTo>
                  <a:lnTo>
                    <a:pt x="3637534" y="604139"/>
                  </a:lnTo>
                  <a:lnTo>
                    <a:pt x="3637280" y="603504"/>
                  </a:lnTo>
                  <a:lnTo>
                    <a:pt x="3637419" y="604139"/>
                  </a:lnTo>
                  <a:lnTo>
                    <a:pt x="3642563" y="627202"/>
                  </a:lnTo>
                  <a:lnTo>
                    <a:pt x="3617976" y="631825"/>
                  </a:lnTo>
                  <a:lnTo>
                    <a:pt x="3669538" y="699643"/>
                  </a:lnTo>
                  <a:lnTo>
                    <a:pt x="3691534" y="622503"/>
                  </a:lnTo>
                  <a:lnTo>
                    <a:pt x="3692906" y="617728"/>
                  </a:lnTo>
                  <a:close/>
                </a:path>
              </a:pathLst>
            </a:custGeom>
            <a:solidFill>
              <a:srgbClr val="1FE2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2" name="object 22"/>
          <p:cNvGrpSpPr/>
          <p:nvPr/>
        </p:nvGrpSpPr>
        <p:grpSpPr>
          <a:xfrm>
            <a:off x="6345825" y="3641411"/>
            <a:ext cx="1278890" cy="622935"/>
            <a:chOff x="6345825" y="3641411"/>
            <a:chExt cx="1278890" cy="622935"/>
          </a:xfrm>
        </p:grpSpPr>
        <p:pic>
          <p:nvPicPr>
            <p:cNvPr id="23" name="object 2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345825" y="3641411"/>
              <a:ext cx="1278858" cy="622915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357366" y="3653028"/>
              <a:ext cx="1209293" cy="553211"/>
            </a:xfrm>
            <a:prstGeom prst="rect">
              <a:avLst/>
            </a:prstGeom>
          </p:spPr>
        </p:pic>
      </p:grpSp>
      <p:sp>
        <p:nvSpPr>
          <p:cNvPr id="25" name="object 25"/>
          <p:cNvSpPr txBox="1"/>
          <p:nvPr/>
        </p:nvSpPr>
        <p:spPr>
          <a:xfrm>
            <a:off x="6098792" y="1451355"/>
            <a:ext cx="5540375" cy="1703070"/>
          </a:xfrm>
          <a:prstGeom prst="rect">
            <a:avLst/>
          </a:prstGeom>
        </p:spPr>
        <p:txBody>
          <a:bodyPr vert="horz" wrap="square" lIns="0" tIns="40005" rIns="0" bIns="0" rtlCol="0">
            <a:spAutoFit/>
          </a:bodyPr>
          <a:lstStyle/>
          <a:p>
            <a:pPr marL="298450" marR="208915" indent="-285750">
              <a:lnSpc>
                <a:spcPts val="1730"/>
              </a:lnSpc>
              <a:spcBef>
                <a:spcPts val="315"/>
              </a:spcBef>
              <a:buChar char="•"/>
              <a:tabLst>
                <a:tab pos="297815" algn="l"/>
                <a:tab pos="298450" algn="l"/>
              </a:tabLst>
            </a:pPr>
            <a:r>
              <a:rPr sz="1600" spc="-105" dirty="0">
                <a:solidFill>
                  <a:srgbClr val="3F3F3F"/>
                </a:solidFill>
                <a:latin typeface="DejaVu Sans"/>
                <a:cs typeface="DejaVu Sans"/>
              </a:rPr>
              <a:t>Fields</a:t>
            </a:r>
            <a:r>
              <a:rPr sz="1600" spc="2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114" dirty="0">
                <a:solidFill>
                  <a:srgbClr val="3F3F3F"/>
                </a:solidFill>
                <a:latin typeface="DejaVu Sans"/>
                <a:cs typeface="DejaVu Sans"/>
              </a:rPr>
              <a:t>which</a:t>
            </a:r>
            <a:r>
              <a:rPr sz="1600" spc="2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155" dirty="0">
                <a:solidFill>
                  <a:srgbClr val="3F3F3F"/>
                </a:solidFill>
                <a:latin typeface="DejaVu Sans"/>
                <a:cs typeface="DejaVu Sans"/>
              </a:rPr>
              <a:t>share</a:t>
            </a:r>
            <a:r>
              <a:rPr sz="1600" spc="1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110" dirty="0">
                <a:solidFill>
                  <a:srgbClr val="3F3F3F"/>
                </a:solidFill>
                <a:latin typeface="DejaVu Sans"/>
                <a:cs typeface="DejaVu Sans"/>
              </a:rPr>
              <a:t>the</a:t>
            </a:r>
            <a:r>
              <a:rPr sz="1600" spc="3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204" dirty="0">
                <a:solidFill>
                  <a:srgbClr val="3F3F3F"/>
                </a:solidFill>
                <a:latin typeface="DejaVu Sans"/>
                <a:cs typeface="DejaVu Sans"/>
              </a:rPr>
              <a:t>same</a:t>
            </a:r>
            <a:r>
              <a:rPr sz="1600" spc="3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b="1" spc="-265" dirty="0">
                <a:solidFill>
                  <a:srgbClr val="3F3F3F"/>
                </a:solidFill>
                <a:latin typeface="DejaVu Sans"/>
                <a:cs typeface="DejaVu Sans"/>
              </a:rPr>
              <a:t>name</a:t>
            </a:r>
            <a:r>
              <a:rPr sz="1600" spc="2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160" dirty="0">
                <a:solidFill>
                  <a:srgbClr val="3F3F3F"/>
                </a:solidFill>
                <a:latin typeface="DejaVu Sans"/>
                <a:cs typeface="DejaVu Sans"/>
              </a:rPr>
              <a:t>and</a:t>
            </a:r>
            <a:r>
              <a:rPr sz="1600" spc="3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b="1" spc="-229" dirty="0">
                <a:solidFill>
                  <a:srgbClr val="3F3F3F"/>
                </a:solidFill>
                <a:latin typeface="DejaVu Sans"/>
                <a:cs typeface="DejaVu Sans"/>
              </a:rPr>
              <a:t>data</a:t>
            </a:r>
            <a:r>
              <a:rPr sz="1600" spc="-9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b="1" spc="-204" dirty="0">
                <a:solidFill>
                  <a:srgbClr val="3F3F3F"/>
                </a:solidFill>
                <a:latin typeface="DejaVu Sans"/>
                <a:cs typeface="DejaVu Sans"/>
              </a:rPr>
              <a:t>type</a:t>
            </a:r>
            <a:r>
              <a:rPr sz="1600" spc="-10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114" dirty="0">
                <a:solidFill>
                  <a:srgbClr val="3F3F3F"/>
                </a:solidFill>
                <a:latin typeface="DejaVu Sans"/>
                <a:cs typeface="DejaVu Sans"/>
              </a:rPr>
              <a:t>across </a:t>
            </a:r>
            <a:r>
              <a:rPr sz="1600" spc="-155" dirty="0">
                <a:solidFill>
                  <a:srgbClr val="3F3F3F"/>
                </a:solidFill>
                <a:latin typeface="DejaVu Sans"/>
                <a:cs typeface="DejaVu Sans"/>
              </a:rPr>
              <a:t>primary</a:t>
            </a:r>
            <a:r>
              <a:rPr sz="1600" spc="5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175" dirty="0">
                <a:solidFill>
                  <a:srgbClr val="3F3F3F"/>
                </a:solidFill>
                <a:latin typeface="DejaVu Sans"/>
                <a:cs typeface="DejaVu Sans"/>
              </a:rPr>
              <a:t>and</a:t>
            </a:r>
            <a:r>
              <a:rPr sz="1600" spc="5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145" dirty="0">
                <a:solidFill>
                  <a:srgbClr val="3F3F3F"/>
                </a:solidFill>
                <a:latin typeface="DejaVu Sans"/>
                <a:cs typeface="DejaVu Sans"/>
              </a:rPr>
              <a:t>secondary</a:t>
            </a:r>
            <a:r>
              <a:rPr sz="1600" spc="4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140" dirty="0">
                <a:solidFill>
                  <a:srgbClr val="3F3F3F"/>
                </a:solidFill>
                <a:latin typeface="DejaVu Sans"/>
                <a:cs typeface="DejaVu Sans"/>
              </a:rPr>
              <a:t>sources</a:t>
            </a:r>
            <a:r>
              <a:rPr sz="1600" spc="3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75" dirty="0">
                <a:solidFill>
                  <a:srgbClr val="3F3F3F"/>
                </a:solidFill>
                <a:latin typeface="DejaVu Sans"/>
                <a:cs typeface="DejaVu Sans"/>
              </a:rPr>
              <a:t>will</a:t>
            </a:r>
            <a:r>
              <a:rPr sz="1600" spc="4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150" dirty="0">
                <a:solidFill>
                  <a:srgbClr val="3F3F3F"/>
                </a:solidFill>
                <a:latin typeface="DejaVu Sans"/>
                <a:cs typeface="DejaVu Sans"/>
              </a:rPr>
              <a:t>automatically</a:t>
            </a:r>
            <a:r>
              <a:rPr sz="1600" spc="4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285" dirty="0">
                <a:solidFill>
                  <a:srgbClr val="3F3F3F"/>
                </a:solidFill>
                <a:latin typeface="DejaVu Sans"/>
                <a:cs typeface="DejaVu Sans"/>
              </a:rPr>
              <a:t>become </a:t>
            </a:r>
            <a:r>
              <a:rPr sz="1600" spc="-160" dirty="0">
                <a:solidFill>
                  <a:srgbClr val="3F3F3F"/>
                </a:solidFill>
                <a:latin typeface="DejaVu Sans"/>
                <a:cs typeface="DejaVu Sans"/>
              </a:rPr>
              <a:t>available</a:t>
            </a:r>
            <a:r>
              <a:rPr sz="1600" spc="2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30" dirty="0">
                <a:solidFill>
                  <a:srgbClr val="3F3F3F"/>
                </a:solidFill>
                <a:latin typeface="DejaVu Sans"/>
                <a:cs typeface="DejaVu Sans"/>
              </a:rPr>
              <a:t>for</a:t>
            </a:r>
            <a:r>
              <a:rPr sz="1600" spc="-10" dirty="0">
                <a:solidFill>
                  <a:srgbClr val="3F3F3F"/>
                </a:solidFill>
                <a:latin typeface="DejaVu Sans"/>
                <a:cs typeface="DejaVu Sans"/>
              </a:rPr>
              <a:t> blending</a:t>
            </a:r>
            <a:endParaRPr sz="1600">
              <a:latin typeface="DejaVu Sans"/>
              <a:cs typeface="DejaVu Sans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Clr>
                <a:srgbClr val="3F3F3F"/>
              </a:buClr>
              <a:buFont typeface="DejaVu Sans"/>
              <a:buChar char="•"/>
            </a:pPr>
            <a:endParaRPr sz="2250">
              <a:latin typeface="DejaVu Sans"/>
              <a:cs typeface="DejaVu Sans"/>
            </a:endParaRPr>
          </a:p>
          <a:p>
            <a:pPr marL="298450" marR="5080" indent="-285750">
              <a:lnSpc>
                <a:spcPts val="1730"/>
              </a:lnSpc>
              <a:buChar char="•"/>
              <a:tabLst>
                <a:tab pos="297815" algn="l"/>
                <a:tab pos="298450" algn="l"/>
              </a:tabLst>
            </a:pPr>
            <a:r>
              <a:rPr sz="1600" dirty="0">
                <a:solidFill>
                  <a:srgbClr val="3F3F3F"/>
                </a:solidFill>
                <a:latin typeface="DejaVu Sans"/>
                <a:cs typeface="DejaVu Sans"/>
              </a:rPr>
              <a:t>To</a:t>
            </a:r>
            <a:r>
              <a:rPr sz="1600" spc="-4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175" dirty="0">
                <a:solidFill>
                  <a:srgbClr val="3F3F3F"/>
                </a:solidFill>
                <a:latin typeface="DejaVu Sans"/>
                <a:cs typeface="DejaVu Sans"/>
              </a:rPr>
              <a:t>manually</a:t>
            </a:r>
            <a:r>
              <a:rPr sz="1600" spc="2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114" dirty="0">
                <a:solidFill>
                  <a:srgbClr val="3F3F3F"/>
                </a:solidFill>
                <a:latin typeface="DejaVu Sans"/>
                <a:cs typeface="DejaVu Sans"/>
              </a:rPr>
              <a:t>define</a:t>
            </a:r>
            <a:r>
              <a:rPr sz="1600" spc="1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95" dirty="0">
                <a:solidFill>
                  <a:srgbClr val="3F3F3F"/>
                </a:solidFill>
                <a:latin typeface="DejaVu Sans"/>
                <a:cs typeface="DejaVu Sans"/>
              </a:rPr>
              <a:t>how</a:t>
            </a:r>
            <a:r>
              <a:rPr sz="1600" spc="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120" dirty="0">
                <a:solidFill>
                  <a:srgbClr val="3F3F3F"/>
                </a:solidFill>
                <a:latin typeface="DejaVu Sans"/>
                <a:cs typeface="DejaVu Sans"/>
              </a:rPr>
              <a:t>specific</a:t>
            </a:r>
            <a:r>
              <a:rPr sz="160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105" dirty="0">
                <a:solidFill>
                  <a:srgbClr val="3F3F3F"/>
                </a:solidFill>
                <a:latin typeface="DejaVu Sans"/>
                <a:cs typeface="DejaVu Sans"/>
              </a:rPr>
              <a:t>fields</a:t>
            </a:r>
            <a:r>
              <a:rPr sz="1600" spc="1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210" dirty="0">
                <a:solidFill>
                  <a:srgbClr val="3F3F3F"/>
                </a:solidFill>
                <a:latin typeface="DejaVu Sans"/>
                <a:cs typeface="DejaVu Sans"/>
              </a:rPr>
              <a:t>map</a:t>
            </a:r>
            <a:r>
              <a:rPr sz="1600" spc="3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10" dirty="0">
                <a:solidFill>
                  <a:srgbClr val="3F3F3F"/>
                </a:solidFill>
                <a:latin typeface="DejaVu Sans"/>
                <a:cs typeface="DejaVu Sans"/>
              </a:rPr>
              <a:t>between </a:t>
            </a:r>
            <a:r>
              <a:rPr sz="1600" spc="-145" dirty="0">
                <a:solidFill>
                  <a:srgbClr val="3F3F3F"/>
                </a:solidFill>
                <a:latin typeface="DejaVu Sans"/>
                <a:cs typeface="DejaVu Sans"/>
              </a:rPr>
              <a:t>sources,</a:t>
            </a:r>
            <a:r>
              <a:rPr sz="1600" spc="3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120" dirty="0">
                <a:solidFill>
                  <a:srgbClr val="3F3F3F"/>
                </a:solidFill>
                <a:latin typeface="DejaVu Sans"/>
                <a:cs typeface="DejaVu Sans"/>
              </a:rPr>
              <a:t>you</a:t>
            </a:r>
            <a:r>
              <a:rPr sz="1600" spc="4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170" dirty="0">
                <a:solidFill>
                  <a:srgbClr val="3F3F3F"/>
                </a:solidFill>
                <a:latin typeface="DejaVu Sans"/>
                <a:cs typeface="DejaVu Sans"/>
              </a:rPr>
              <a:t>can</a:t>
            </a:r>
            <a:r>
              <a:rPr sz="1600" spc="3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b="1" spc="-175" dirty="0">
                <a:solidFill>
                  <a:srgbClr val="3F3F3F"/>
                </a:solidFill>
                <a:latin typeface="DejaVu Sans"/>
                <a:cs typeface="DejaVu Sans"/>
              </a:rPr>
              <a:t>Edit</a:t>
            </a:r>
            <a:r>
              <a:rPr sz="1600" spc="-6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b="1" spc="-204" dirty="0">
                <a:solidFill>
                  <a:srgbClr val="3F3F3F"/>
                </a:solidFill>
                <a:latin typeface="DejaVu Sans"/>
                <a:cs typeface="DejaVu Sans"/>
              </a:rPr>
              <a:t>Blend</a:t>
            </a:r>
            <a:r>
              <a:rPr sz="1600" spc="-8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b="1" spc="-204" dirty="0">
                <a:solidFill>
                  <a:srgbClr val="3F3F3F"/>
                </a:solidFill>
                <a:latin typeface="DejaVu Sans"/>
                <a:cs typeface="DejaVu Sans"/>
              </a:rPr>
              <a:t>Relationships</a:t>
            </a:r>
            <a:r>
              <a:rPr sz="1600" spc="-8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160" dirty="0">
                <a:solidFill>
                  <a:srgbClr val="3F3F3F"/>
                </a:solidFill>
                <a:latin typeface="DejaVu Sans"/>
                <a:cs typeface="DejaVu Sans"/>
              </a:rPr>
              <a:t>and</a:t>
            </a:r>
            <a:r>
              <a:rPr sz="1600" spc="5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125" dirty="0">
                <a:solidFill>
                  <a:srgbClr val="3F3F3F"/>
                </a:solidFill>
                <a:latin typeface="DejaVu Sans"/>
                <a:cs typeface="DejaVu Sans"/>
              </a:rPr>
              <a:t>select</a:t>
            </a:r>
            <a:r>
              <a:rPr sz="1600" spc="5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25" dirty="0">
                <a:solidFill>
                  <a:srgbClr val="3F3F3F"/>
                </a:solidFill>
                <a:latin typeface="DejaVu Sans"/>
                <a:cs typeface="DejaVu Sans"/>
              </a:rPr>
              <a:t>the </a:t>
            </a:r>
            <a:r>
              <a:rPr sz="1600" b="1" spc="-220" dirty="0">
                <a:solidFill>
                  <a:srgbClr val="3F3F3F"/>
                </a:solidFill>
                <a:latin typeface="DejaVu Sans"/>
                <a:cs typeface="DejaVu Sans"/>
              </a:rPr>
              <a:t>Custom</a:t>
            </a:r>
            <a:r>
              <a:rPr sz="1600" spc="6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100" dirty="0">
                <a:solidFill>
                  <a:srgbClr val="3F3F3F"/>
                </a:solidFill>
                <a:latin typeface="DejaVu Sans"/>
                <a:cs typeface="DejaVu Sans"/>
              </a:rPr>
              <a:t>option</a:t>
            </a:r>
            <a:r>
              <a:rPr sz="1600" spc="4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i="1" spc="-25" dirty="0">
                <a:solidFill>
                  <a:srgbClr val="3F3F3F"/>
                </a:solidFill>
                <a:latin typeface="Nimbus Roman No9 L"/>
                <a:cs typeface="Nimbus Roman No9 L"/>
              </a:rPr>
              <a:t>(helpful</a:t>
            </a:r>
            <a:r>
              <a:rPr sz="1600" i="1" dirty="0">
                <a:solidFill>
                  <a:srgbClr val="3F3F3F"/>
                </a:solidFill>
                <a:latin typeface="Nimbus Roman No9 L"/>
                <a:cs typeface="Nimbus Roman No9 L"/>
              </a:rPr>
              <a:t> when your</a:t>
            </a:r>
            <a:r>
              <a:rPr sz="1600" i="1" spc="5" dirty="0">
                <a:solidFill>
                  <a:srgbClr val="3F3F3F"/>
                </a:solidFill>
                <a:latin typeface="Nimbus Roman No9 L"/>
                <a:cs typeface="Nimbus Roman No9 L"/>
              </a:rPr>
              <a:t> </a:t>
            </a:r>
            <a:r>
              <a:rPr sz="1600" i="1" spc="-10" dirty="0">
                <a:solidFill>
                  <a:srgbClr val="3F3F3F"/>
                </a:solidFill>
                <a:latin typeface="Nimbus Roman No9 L"/>
                <a:cs typeface="Nimbus Roman No9 L"/>
              </a:rPr>
              <a:t>field</a:t>
            </a:r>
            <a:r>
              <a:rPr sz="1600" i="1" spc="10" dirty="0">
                <a:solidFill>
                  <a:srgbClr val="3F3F3F"/>
                </a:solidFill>
                <a:latin typeface="Nimbus Roman No9 L"/>
                <a:cs typeface="Nimbus Roman No9 L"/>
              </a:rPr>
              <a:t> </a:t>
            </a:r>
            <a:r>
              <a:rPr sz="1600" i="1" dirty="0">
                <a:solidFill>
                  <a:srgbClr val="3F3F3F"/>
                </a:solidFill>
                <a:latin typeface="Nimbus Roman No9 L"/>
                <a:cs typeface="Nimbus Roman No9 L"/>
              </a:rPr>
              <a:t>names</a:t>
            </a:r>
            <a:r>
              <a:rPr sz="1600" i="1" spc="5" dirty="0">
                <a:solidFill>
                  <a:srgbClr val="3F3F3F"/>
                </a:solidFill>
                <a:latin typeface="Nimbus Roman No9 L"/>
                <a:cs typeface="Nimbus Roman No9 L"/>
              </a:rPr>
              <a:t> </a:t>
            </a:r>
            <a:r>
              <a:rPr sz="1600" i="1" spc="-20" dirty="0">
                <a:solidFill>
                  <a:srgbClr val="3F3F3F"/>
                </a:solidFill>
                <a:latin typeface="Nimbus Roman No9 L"/>
                <a:cs typeface="Nimbus Roman No9 L"/>
              </a:rPr>
              <a:t>aren’t</a:t>
            </a:r>
            <a:r>
              <a:rPr sz="1600" i="1" spc="15" dirty="0">
                <a:solidFill>
                  <a:srgbClr val="3F3F3F"/>
                </a:solidFill>
                <a:latin typeface="Nimbus Roman No9 L"/>
                <a:cs typeface="Nimbus Roman No9 L"/>
              </a:rPr>
              <a:t> </a:t>
            </a:r>
            <a:r>
              <a:rPr sz="1600" i="1" spc="-35" dirty="0">
                <a:solidFill>
                  <a:srgbClr val="3F3F3F"/>
                </a:solidFill>
                <a:latin typeface="Nimbus Roman No9 L"/>
                <a:cs typeface="Nimbus Roman No9 L"/>
              </a:rPr>
              <a:t>identical)</a:t>
            </a:r>
            <a:endParaRPr sz="1600">
              <a:latin typeface="Nimbus Roman No9 L"/>
              <a:cs typeface="Nimbus Roman No9 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7947407" y="3709414"/>
            <a:ext cx="3543300" cy="537845"/>
          </a:xfrm>
          <a:prstGeom prst="rect">
            <a:avLst/>
          </a:prstGeom>
        </p:spPr>
        <p:txBody>
          <a:bodyPr vert="horz" wrap="square" lIns="0" tIns="33019" rIns="0" bIns="0" rtlCol="0">
            <a:spAutoFit/>
          </a:bodyPr>
          <a:lstStyle/>
          <a:p>
            <a:pPr marL="12700" marR="5080">
              <a:lnSpc>
                <a:spcPts val="1300"/>
              </a:lnSpc>
              <a:spcBef>
                <a:spcPts val="259"/>
              </a:spcBef>
            </a:pPr>
            <a:r>
              <a:rPr sz="1200" b="1" i="1" spc="60" dirty="0">
                <a:solidFill>
                  <a:srgbClr val="3F3F3F"/>
                </a:solidFill>
                <a:latin typeface="Nimbus Sans L"/>
                <a:cs typeface="Nimbus Sans L"/>
              </a:rPr>
              <a:t>NOTE:</a:t>
            </a:r>
            <a:r>
              <a:rPr sz="1200" spc="6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If</a:t>
            </a:r>
            <a:r>
              <a:rPr sz="1200" spc="6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you</a:t>
            </a:r>
            <a:r>
              <a:rPr sz="1200" spc="6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see</a:t>
            </a:r>
            <a:r>
              <a:rPr sz="1200" spc="6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an</a:t>
            </a:r>
            <a:r>
              <a:rPr sz="1200" spc="6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b="1" i="1" dirty="0">
                <a:solidFill>
                  <a:srgbClr val="3F3F3F"/>
                </a:solidFill>
                <a:latin typeface="Nimbus Sans L"/>
                <a:cs typeface="Nimbus Sans L"/>
              </a:rPr>
              <a:t>asterisk</a:t>
            </a:r>
            <a:r>
              <a:rPr sz="1200" spc="7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spc="-105" dirty="0">
                <a:solidFill>
                  <a:srgbClr val="3F3F3F"/>
                </a:solidFill>
                <a:latin typeface="Nimbus Roman No9 L"/>
                <a:cs typeface="Nimbus Roman No9 L"/>
              </a:rPr>
              <a:t>(*),</a:t>
            </a:r>
            <a:r>
              <a:rPr sz="1200" i="1" spc="45" dirty="0">
                <a:solidFill>
                  <a:srgbClr val="3F3F3F"/>
                </a:solidFill>
                <a:latin typeface="Nimbus Roman No9 L"/>
                <a:cs typeface="Nimbus Roman No9 L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it</a:t>
            </a:r>
            <a:r>
              <a:rPr sz="1200" i="1" spc="45" dirty="0">
                <a:solidFill>
                  <a:srgbClr val="3F3F3F"/>
                </a:solidFill>
                <a:latin typeface="Nimbus Roman No9 L"/>
                <a:cs typeface="Nimbus Roman No9 L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means</a:t>
            </a:r>
            <a:r>
              <a:rPr sz="1200" i="1" spc="45" dirty="0">
                <a:solidFill>
                  <a:srgbClr val="3F3F3F"/>
                </a:solidFill>
                <a:latin typeface="Nimbus Roman No9 L"/>
                <a:cs typeface="Nimbus Roman No9 L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that</a:t>
            </a:r>
            <a:r>
              <a:rPr sz="1200" i="1" spc="50" dirty="0">
                <a:solidFill>
                  <a:srgbClr val="3F3F3F"/>
                </a:solidFill>
                <a:latin typeface="Nimbus Roman No9 L"/>
                <a:cs typeface="Nimbus Roman No9 L"/>
              </a:rPr>
              <a:t> </a:t>
            </a:r>
            <a:r>
              <a:rPr sz="1200" i="1" spc="-10" dirty="0">
                <a:solidFill>
                  <a:srgbClr val="3F3F3F"/>
                </a:solidFill>
                <a:latin typeface="Nimbus Roman No9 L"/>
                <a:cs typeface="Nimbus Roman No9 L"/>
              </a:rPr>
              <a:t>you’re trying</a:t>
            </a:r>
            <a:r>
              <a:rPr sz="1200" i="1" spc="-15" dirty="0">
                <a:solidFill>
                  <a:srgbClr val="3F3F3F"/>
                </a:solidFill>
                <a:latin typeface="Nimbus Roman No9 L"/>
                <a:cs typeface="Nimbus Roman No9 L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to</a:t>
            </a:r>
            <a:r>
              <a:rPr sz="1200" i="1" spc="-20" dirty="0">
                <a:solidFill>
                  <a:srgbClr val="3F3F3F"/>
                </a:solidFill>
                <a:latin typeface="Nimbus Roman No9 L"/>
                <a:cs typeface="Nimbus Roman No9 L"/>
              </a:rPr>
              <a:t> </a:t>
            </a:r>
            <a:r>
              <a:rPr sz="1200" i="1" spc="-10" dirty="0">
                <a:solidFill>
                  <a:srgbClr val="3F3F3F"/>
                </a:solidFill>
                <a:latin typeface="Nimbus Roman No9 L"/>
                <a:cs typeface="Nimbus Roman No9 L"/>
              </a:rPr>
              <a:t>display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multiple</a:t>
            </a:r>
            <a:r>
              <a:rPr sz="1200" i="1" spc="-10" dirty="0">
                <a:solidFill>
                  <a:srgbClr val="3F3F3F"/>
                </a:solidFill>
                <a:latin typeface="Nimbus Roman No9 L"/>
                <a:cs typeface="Nimbus Roman No9 L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dimensions</a:t>
            </a:r>
            <a:r>
              <a:rPr sz="1200" i="1" spc="-15" dirty="0">
                <a:solidFill>
                  <a:srgbClr val="3F3F3F"/>
                </a:solidFill>
                <a:latin typeface="Nimbus Roman No9 L"/>
                <a:cs typeface="Nimbus Roman No9 L"/>
              </a:rPr>
              <a:t> </a:t>
            </a:r>
            <a:r>
              <a:rPr sz="1200" i="1" spc="-10" dirty="0">
                <a:solidFill>
                  <a:srgbClr val="3F3F3F"/>
                </a:solidFill>
                <a:latin typeface="Nimbus Roman No9 L"/>
                <a:cs typeface="Nimbus Roman No9 L"/>
              </a:rPr>
              <a:t>(which</a:t>
            </a:r>
            <a:r>
              <a:rPr sz="1200" i="1" spc="-20" dirty="0">
                <a:solidFill>
                  <a:srgbClr val="3F3F3F"/>
                </a:solidFill>
                <a:latin typeface="Nimbus Roman No9 L"/>
                <a:cs typeface="Nimbus Roman No9 L"/>
              </a:rPr>
              <a:t> isn’t </a:t>
            </a:r>
            <a:r>
              <a:rPr sz="1200" i="1" spc="-10" dirty="0">
                <a:solidFill>
                  <a:srgbClr val="3F3F3F"/>
                </a:solidFill>
                <a:latin typeface="Nimbus Roman No9 L"/>
                <a:cs typeface="Nimbus Roman No9 L"/>
              </a:rPr>
              <a:t>possible using</a:t>
            </a:r>
            <a:r>
              <a:rPr sz="1200" spc="1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spc="-30" dirty="0">
                <a:solidFill>
                  <a:srgbClr val="3F3F3F"/>
                </a:solidFill>
                <a:latin typeface="Nimbus Roman No9 L"/>
                <a:cs typeface="Nimbus Roman No9 L"/>
              </a:rPr>
              <a:t>blending);</a:t>
            </a:r>
            <a:r>
              <a:rPr sz="1200" spc="1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make</a:t>
            </a:r>
            <a:r>
              <a:rPr sz="1200" spc="-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sure</a:t>
            </a:r>
            <a:r>
              <a:rPr sz="1200" spc="-2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your</a:t>
            </a:r>
            <a:r>
              <a:rPr sz="1200" spc="-1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display</a:t>
            </a:r>
            <a:r>
              <a:rPr sz="1200" spc="-1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spc="-20" dirty="0">
                <a:solidFill>
                  <a:srgbClr val="3F3F3F"/>
                </a:solidFill>
                <a:latin typeface="Nimbus Roman No9 L"/>
                <a:cs typeface="Nimbus Roman No9 L"/>
              </a:rPr>
              <a:t>grain</a:t>
            </a:r>
            <a:r>
              <a:rPr sz="1200" spc="-2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is</a:t>
            </a:r>
            <a:r>
              <a:rPr sz="1200" spc="-2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spc="-10" dirty="0">
                <a:solidFill>
                  <a:srgbClr val="3F3F3F"/>
                </a:solidFill>
                <a:latin typeface="Nimbus Roman No9 L"/>
                <a:cs typeface="Nimbus Roman No9 L"/>
              </a:rPr>
              <a:t>correct!</a:t>
            </a:r>
            <a:endParaRPr sz="1200">
              <a:latin typeface="Nimbus Roman No9 L"/>
              <a:cs typeface="Nimbus Roman No9 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7685761" y="3576827"/>
            <a:ext cx="140335" cy="748665"/>
          </a:xfrm>
          <a:custGeom>
            <a:avLst/>
            <a:gdLst/>
            <a:ahLst/>
            <a:cxnLst/>
            <a:rect l="l" t="t" r="r" b="b"/>
            <a:pathLst>
              <a:path w="140334" h="748664">
                <a:moveTo>
                  <a:pt x="304" y="0"/>
                </a:moveTo>
                <a:lnTo>
                  <a:pt x="0" y="19050"/>
                </a:lnTo>
                <a:lnTo>
                  <a:pt x="3340" y="19100"/>
                </a:lnTo>
                <a:lnTo>
                  <a:pt x="9817" y="19532"/>
                </a:lnTo>
                <a:lnTo>
                  <a:pt x="46202" y="32131"/>
                </a:lnTo>
                <a:lnTo>
                  <a:pt x="60435" y="331177"/>
                </a:lnTo>
                <a:lnTo>
                  <a:pt x="60617" y="333400"/>
                </a:lnTo>
                <a:lnTo>
                  <a:pt x="82435" y="367030"/>
                </a:lnTo>
                <a:lnTo>
                  <a:pt x="94729" y="374142"/>
                </a:lnTo>
                <a:lnTo>
                  <a:pt x="93713" y="374586"/>
                </a:lnTo>
                <a:lnTo>
                  <a:pt x="65087" y="400545"/>
                </a:lnTo>
                <a:lnTo>
                  <a:pt x="60266" y="695058"/>
                </a:lnTo>
                <a:lnTo>
                  <a:pt x="60210" y="695794"/>
                </a:lnTo>
                <a:lnTo>
                  <a:pt x="32791" y="723328"/>
                </a:lnTo>
                <a:lnTo>
                  <a:pt x="0" y="729234"/>
                </a:lnTo>
                <a:lnTo>
                  <a:pt x="304" y="748284"/>
                </a:lnTo>
                <a:lnTo>
                  <a:pt x="39801" y="741057"/>
                </a:lnTo>
                <a:lnTo>
                  <a:pt x="73152" y="715035"/>
                </a:lnTo>
                <a:lnTo>
                  <a:pt x="79413" y="418769"/>
                </a:lnTo>
                <a:lnTo>
                  <a:pt x="79540" y="417106"/>
                </a:lnTo>
                <a:lnTo>
                  <a:pt x="106959" y="389572"/>
                </a:lnTo>
                <a:lnTo>
                  <a:pt x="139750" y="383667"/>
                </a:lnTo>
                <a:lnTo>
                  <a:pt x="139750" y="364617"/>
                </a:lnTo>
                <a:lnTo>
                  <a:pt x="102069" y="356565"/>
                </a:lnTo>
                <a:lnTo>
                  <a:pt x="79375" y="53225"/>
                </a:lnTo>
                <a:lnTo>
                  <a:pt x="79133" y="50266"/>
                </a:lnTo>
                <a:lnTo>
                  <a:pt x="57302" y="16637"/>
                </a:lnTo>
                <a:lnTo>
                  <a:pt x="19138" y="1549"/>
                </a:lnTo>
                <a:lnTo>
                  <a:pt x="4127" y="63"/>
                </a:lnTo>
                <a:lnTo>
                  <a:pt x="304" y="0"/>
                </a:lnTo>
                <a:close/>
              </a:path>
            </a:pathLst>
          </a:custGeom>
          <a:solidFill>
            <a:srgbClr val="3F3F3F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09568" y="4372312"/>
            <a:ext cx="10954385" cy="2265680"/>
            <a:chOff x="609568" y="4372312"/>
            <a:chExt cx="10954385" cy="226568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9568" y="4372312"/>
              <a:ext cx="10953813" cy="2265462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56145" y="4380738"/>
              <a:ext cx="10869930" cy="2181860"/>
            </a:xfrm>
            <a:custGeom>
              <a:avLst/>
              <a:gdLst/>
              <a:ahLst/>
              <a:cxnLst/>
              <a:rect l="l" t="t" r="r" b="b"/>
              <a:pathLst>
                <a:path w="10869930" h="2181859">
                  <a:moveTo>
                    <a:pt x="10669460" y="0"/>
                  </a:moveTo>
                  <a:lnTo>
                    <a:pt x="200304" y="0"/>
                  </a:lnTo>
                  <a:lnTo>
                    <a:pt x="195135" y="63"/>
                  </a:lnTo>
                  <a:lnTo>
                    <a:pt x="155054" y="5130"/>
                  </a:lnTo>
                  <a:lnTo>
                    <a:pt x="117843" y="17691"/>
                  </a:lnTo>
                  <a:lnTo>
                    <a:pt x="84315" y="36957"/>
                  </a:lnTo>
                  <a:lnTo>
                    <a:pt x="55257" y="62115"/>
                  </a:lnTo>
                  <a:lnTo>
                    <a:pt x="31508" y="92367"/>
                  </a:lnTo>
                  <a:lnTo>
                    <a:pt x="13830" y="126898"/>
                  </a:lnTo>
                  <a:lnTo>
                    <a:pt x="3073" y="164909"/>
                  </a:lnTo>
                  <a:lnTo>
                    <a:pt x="0" y="195224"/>
                  </a:lnTo>
                  <a:lnTo>
                    <a:pt x="0" y="1986407"/>
                  </a:lnTo>
                  <a:lnTo>
                    <a:pt x="5067" y="2026488"/>
                  </a:lnTo>
                  <a:lnTo>
                    <a:pt x="17640" y="2063699"/>
                  </a:lnTo>
                  <a:lnTo>
                    <a:pt x="36906" y="2097227"/>
                  </a:lnTo>
                  <a:lnTo>
                    <a:pt x="62064" y="2126272"/>
                  </a:lnTo>
                  <a:lnTo>
                    <a:pt x="92303" y="2150033"/>
                  </a:lnTo>
                  <a:lnTo>
                    <a:pt x="126834" y="2167712"/>
                  </a:lnTo>
                  <a:lnTo>
                    <a:pt x="164833" y="2178469"/>
                  </a:lnTo>
                  <a:lnTo>
                    <a:pt x="200304" y="2181606"/>
                  </a:lnTo>
                  <a:lnTo>
                    <a:pt x="10669460" y="2181606"/>
                  </a:lnTo>
                  <a:lnTo>
                    <a:pt x="10714736" y="2176475"/>
                  </a:lnTo>
                  <a:lnTo>
                    <a:pt x="10751960" y="2163902"/>
                  </a:lnTo>
                  <a:lnTo>
                    <a:pt x="10785500" y="2144636"/>
                  </a:lnTo>
                  <a:lnTo>
                    <a:pt x="10814545" y="2119477"/>
                  </a:lnTo>
                  <a:lnTo>
                    <a:pt x="10838307" y="2089226"/>
                  </a:lnTo>
                  <a:lnTo>
                    <a:pt x="10855973" y="2054707"/>
                  </a:lnTo>
                  <a:lnTo>
                    <a:pt x="10866742" y="2016709"/>
                  </a:lnTo>
                  <a:lnTo>
                    <a:pt x="10869803" y="1986407"/>
                  </a:lnTo>
                  <a:lnTo>
                    <a:pt x="10869803" y="195224"/>
                  </a:lnTo>
                  <a:lnTo>
                    <a:pt x="10864736" y="155130"/>
                  </a:lnTo>
                  <a:lnTo>
                    <a:pt x="10852175" y="117906"/>
                  </a:lnTo>
                  <a:lnTo>
                    <a:pt x="10832909" y="84366"/>
                  </a:lnTo>
                  <a:lnTo>
                    <a:pt x="10807751" y="55321"/>
                  </a:lnTo>
                  <a:lnTo>
                    <a:pt x="10777499" y="31559"/>
                  </a:lnTo>
                  <a:lnTo>
                    <a:pt x="10742968" y="13893"/>
                  </a:lnTo>
                  <a:lnTo>
                    <a:pt x="10704957" y="3124"/>
                  </a:lnTo>
                  <a:lnTo>
                    <a:pt x="10669460" y="0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632710">
              <a:lnSpc>
                <a:spcPct val="100000"/>
              </a:lnSpc>
              <a:spcBef>
                <a:spcPts val="95"/>
              </a:spcBef>
            </a:pPr>
            <a:r>
              <a:rPr b="1" spc="-390" dirty="0">
                <a:latin typeface="DejaVu Sans"/>
                <a:cs typeface="DejaVu Sans"/>
              </a:rPr>
              <a:t>Live</a:t>
            </a:r>
            <a:r>
              <a:rPr spc="-175" dirty="0"/>
              <a:t> </a:t>
            </a:r>
            <a:r>
              <a:rPr b="1" spc="-395" dirty="0">
                <a:latin typeface="DejaVu Sans"/>
                <a:cs typeface="DejaVu Sans"/>
              </a:rPr>
              <a:t>Connections</a:t>
            </a:r>
            <a:r>
              <a:rPr spc="-155" dirty="0"/>
              <a:t> </a:t>
            </a:r>
            <a:r>
              <a:rPr spc="-310" dirty="0"/>
              <a:t>vs.</a:t>
            </a:r>
            <a:r>
              <a:rPr spc="-180" dirty="0"/>
              <a:t> </a:t>
            </a:r>
            <a:r>
              <a:rPr b="1" spc="-465" dirty="0">
                <a:latin typeface="DejaVu Sans"/>
                <a:cs typeface="DejaVu Sans"/>
              </a:rPr>
              <a:t>Extracts</a:t>
            </a: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15646" y="830579"/>
            <a:ext cx="11760708" cy="4572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575561" y="3036316"/>
            <a:ext cx="2468245" cy="928369"/>
          </a:xfrm>
          <a:prstGeom prst="rect">
            <a:avLst/>
          </a:prstGeom>
        </p:spPr>
        <p:txBody>
          <a:bodyPr vert="horz" wrap="square" lIns="0" tIns="40005" rIns="0" bIns="0" rtlCol="0">
            <a:spAutoFit/>
          </a:bodyPr>
          <a:lstStyle/>
          <a:p>
            <a:pPr marL="12700" marR="5080">
              <a:lnSpc>
                <a:spcPts val="1730"/>
              </a:lnSpc>
              <a:spcBef>
                <a:spcPts val="315"/>
              </a:spcBef>
            </a:pPr>
            <a:r>
              <a:rPr sz="1600" b="1" spc="-195" dirty="0">
                <a:solidFill>
                  <a:srgbClr val="3F3F3F"/>
                </a:solidFill>
                <a:latin typeface="DejaVu Sans"/>
                <a:cs typeface="DejaVu Sans"/>
              </a:rPr>
              <a:t>Live</a:t>
            </a:r>
            <a:r>
              <a:rPr sz="1600" spc="-8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b="1" spc="-200" dirty="0">
                <a:solidFill>
                  <a:srgbClr val="3F3F3F"/>
                </a:solidFill>
                <a:latin typeface="DejaVu Sans"/>
                <a:cs typeface="DejaVu Sans"/>
              </a:rPr>
              <a:t>Connections</a:t>
            </a:r>
            <a:r>
              <a:rPr sz="1600" spc="-6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145" dirty="0">
                <a:solidFill>
                  <a:srgbClr val="3F3F3F"/>
                </a:solidFill>
                <a:latin typeface="DejaVu Sans"/>
                <a:cs typeface="DejaVu Sans"/>
              </a:rPr>
              <a:t>query</a:t>
            </a:r>
            <a:r>
              <a:rPr sz="1600" spc="4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195" dirty="0">
                <a:solidFill>
                  <a:srgbClr val="3F3F3F"/>
                </a:solidFill>
                <a:latin typeface="DejaVu Sans"/>
                <a:cs typeface="DejaVu Sans"/>
              </a:rPr>
              <a:t>the </a:t>
            </a:r>
            <a:r>
              <a:rPr sz="1600" spc="-140" dirty="0">
                <a:solidFill>
                  <a:srgbClr val="3F3F3F"/>
                </a:solidFill>
                <a:latin typeface="DejaVu Sans"/>
                <a:cs typeface="DejaVu Sans"/>
              </a:rPr>
              <a:t>underlying</a:t>
            </a:r>
            <a:r>
              <a:rPr sz="1600" spc="5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170" dirty="0">
                <a:solidFill>
                  <a:srgbClr val="3F3F3F"/>
                </a:solidFill>
                <a:latin typeface="DejaVu Sans"/>
                <a:cs typeface="DejaVu Sans"/>
              </a:rPr>
              <a:t>database</a:t>
            </a:r>
            <a:r>
              <a:rPr sz="1600" spc="7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155" dirty="0">
                <a:solidFill>
                  <a:srgbClr val="3F3F3F"/>
                </a:solidFill>
                <a:latin typeface="DejaVu Sans"/>
                <a:cs typeface="DejaVu Sans"/>
              </a:rPr>
              <a:t>/</a:t>
            </a:r>
            <a:r>
              <a:rPr sz="1600" spc="7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20" dirty="0">
                <a:solidFill>
                  <a:srgbClr val="3F3F3F"/>
                </a:solidFill>
                <a:latin typeface="DejaVu Sans"/>
                <a:cs typeface="DejaVu Sans"/>
              </a:rPr>
              <a:t>flat </a:t>
            </a:r>
            <a:r>
              <a:rPr sz="1600" spc="-70" dirty="0">
                <a:solidFill>
                  <a:srgbClr val="3F3F3F"/>
                </a:solidFill>
                <a:latin typeface="DejaVu Sans"/>
                <a:cs typeface="DejaVu Sans"/>
              </a:rPr>
              <a:t>file</a:t>
            </a:r>
            <a:r>
              <a:rPr sz="1600" spc="-6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170" dirty="0">
                <a:solidFill>
                  <a:srgbClr val="3F3F3F"/>
                </a:solidFill>
                <a:latin typeface="DejaVu Sans"/>
                <a:cs typeface="DejaVu Sans"/>
              </a:rPr>
              <a:t>each</a:t>
            </a:r>
            <a:r>
              <a:rPr sz="1600" spc="2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155" dirty="0">
                <a:solidFill>
                  <a:srgbClr val="3F3F3F"/>
                </a:solidFill>
                <a:latin typeface="DejaVu Sans"/>
                <a:cs typeface="DejaVu Sans"/>
              </a:rPr>
              <a:t>time</a:t>
            </a:r>
            <a:r>
              <a:rPr sz="1600" spc="2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215" dirty="0">
                <a:solidFill>
                  <a:srgbClr val="3F3F3F"/>
                </a:solidFill>
                <a:latin typeface="DejaVu Sans"/>
                <a:cs typeface="DejaVu Sans"/>
              </a:rPr>
              <a:t>a</a:t>
            </a:r>
            <a:r>
              <a:rPr sz="1600" spc="4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90" dirty="0">
                <a:solidFill>
                  <a:srgbClr val="3F3F3F"/>
                </a:solidFill>
                <a:latin typeface="DejaVu Sans"/>
                <a:cs typeface="DejaVu Sans"/>
              </a:rPr>
              <a:t>field</a:t>
            </a:r>
            <a:r>
              <a:rPr sz="1600" spc="1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100" dirty="0">
                <a:solidFill>
                  <a:srgbClr val="3F3F3F"/>
                </a:solidFill>
                <a:latin typeface="DejaVu Sans"/>
                <a:cs typeface="DejaVu Sans"/>
              </a:rPr>
              <a:t>is</a:t>
            </a:r>
            <a:r>
              <a:rPr sz="1600" spc="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290" dirty="0">
                <a:solidFill>
                  <a:srgbClr val="3F3F3F"/>
                </a:solidFill>
                <a:latin typeface="DejaVu Sans"/>
                <a:cs typeface="DejaVu Sans"/>
              </a:rPr>
              <a:t>used </a:t>
            </a:r>
            <a:r>
              <a:rPr sz="1600" i="1" spc="-35" dirty="0">
                <a:solidFill>
                  <a:srgbClr val="3F3F3F"/>
                </a:solidFill>
                <a:latin typeface="Nimbus Roman No9 L"/>
                <a:cs typeface="Nimbus Roman No9 L"/>
              </a:rPr>
              <a:t>(filter,</a:t>
            </a:r>
            <a:r>
              <a:rPr sz="1600" spc="-4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i="1" dirty="0">
                <a:solidFill>
                  <a:srgbClr val="3F3F3F"/>
                </a:solidFill>
                <a:latin typeface="Nimbus Roman No9 L"/>
                <a:cs typeface="Nimbus Roman No9 L"/>
              </a:rPr>
              <a:t>chart,</a:t>
            </a:r>
            <a:r>
              <a:rPr sz="1600" spc="-5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i="1" dirty="0">
                <a:solidFill>
                  <a:srgbClr val="3F3F3F"/>
                </a:solidFill>
                <a:latin typeface="Nimbus Roman No9 L"/>
                <a:cs typeface="Nimbus Roman No9 L"/>
              </a:rPr>
              <a:t>action,</a:t>
            </a:r>
            <a:r>
              <a:rPr sz="1600" spc="-4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i="1" spc="-10" dirty="0">
                <a:solidFill>
                  <a:srgbClr val="3F3F3F"/>
                </a:solidFill>
                <a:latin typeface="Nimbus Roman No9 L"/>
                <a:cs typeface="Nimbus Roman No9 L"/>
              </a:rPr>
              <a:t>etc.)</a:t>
            </a:r>
            <a:endParaRPr sz="1600">
              <a:latin typeface="Nimbus Roman No9 L"/>
              <a:cs typeface="Nimbus Roman No9 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749290" y="3036319"/>
            <a:ext cx="4140200" cy="1053465"/>
          </a:xfrm>
          <a:prstGeom prst="rect">
            <a:avLst/>
          </a:prstGeom>
        </p:spPr>
        <p:txBody>
          <a:bodyPr vert="horz" wrap="square" lIns="0" tIns="40005" rIns="0" bIns="0" rtlCol="0">
            <a:spAutoFit/>
          </a:bodyPr>
          <a:lstStyle/>
          <a:p>
            <a:pPr marL="12700" marR="129539">
              <a:lnSpc>
                <a:spcPts val="1730"/>
              </a:lnSpc>
              <a:spcBef>
                <a:spcPts val="315"/>
              </a:spcBef>
            </a:pPr>
            <a:r>
              <a:rPr sz="1600" b="1" spc="-195" dirty="0">
                <a:solidFill>
                  <a:srgbClr val="3F3F3F"/>
                </a:solidFill>
                <a:latin typeface="DejaVu Sans"/>
                <a:cs typeface="DejaVu Sans"/>
              </a:rPr>
              <a:t>Extracts</a:t>
            </a:r>
            <a:r>
              <a:rPr sz="1600" spc="3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110" dirty="0">
                <a:solidFill>
                  <a:srgbClr val="3F3F3F"/>
                </a:solidFill>
                <a:latin typeface="DejaVu Sans"/>
                <a:cs typeface="DejaVu Sans"/>
              </a:rPr>
              <a:t>pull</a:t>
            </a:r>
            <a:r>
              <a:rPr sz="1600" spc="2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160" dirty="0">
                <a:solidFill>
                  <a:srgbClr val="3F3F3F"/>
                </a:solidFill>
                <a:latin typeface="DejaVu Sans"/>
                <a:cs typeface="DejaVu Sans"/>
              </a:rPr>
              <a:t>data</a:t>
            </a:r>
            <a:r>
              <a:rPr sz="1600" spc="4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105" dirty="0">
                <a:solidFill>
                  <a:srgbClr val="3F3F3F"/>
                </a:solidFill>
                <a:latin typeface="DejaVu Sans"/>
                <a:cs typeface="DejaVu Sans"/>
              </a:rPr>
              <a:t>from</a:t>
            </a:r>
            <a:r>
              <a:rPr sz="1600" spc="4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120" dirty="0">
                <a:solidFill>
                  <a:srgbClr val="3F3F3F"/>
                </a:solidFill>
                <a:latin typeface="DejaVu Sans"/>
                <a:cs typeface="DejaVu Sans"/>
              </a:rPr>
              <a:t>the</a:t>
            </a:r>
            <a:r>
              <a:rPr sz="1600" spc="3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140" dirty="0">
                <a:solidFill>
                  <a:srgbClr val="3F3F3F"/>
                </a:solidFill>
                <a:latin typeface="DejaVu Sans"/>
                <a:cs typeface="DejaVu Sans"/>
              </a:rPr>
              <a:t>underlying</a:t>
            </a:r>
            <a:r>
              <a:rPr sz="1600" spc="2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220" dirty="0">
                <a:solidFill>
                  <a:srgbClr val="3F3F3F"/>
                </a:solidFill>
                <a:latin typeface="DejaVu Sans"/>
                <a:cs typeface="DejaVu Sans"/>
              </a:rPr>
              <a:t>source </a:t>
            </a:r>
            <a:r>
              <a:rPr sz="1600" spc="-170" dirty="0">
                <a:solidFill>
                  <a:srgbClr val="3F3F3F"/>
                </a:solidFill>
                <a:latin typeface="DejaVu Sans"/>
                <a:cs typeface="DejaVu Sans"/>
              </a:rPr>
              <a:t>and</a:t>
            </a:r>
            <a:r>
              <a:rPr sz="1600" spc="-6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110" dirty="0">
                <a:solidFill>
                  <a:srgbClr val="3F3F3F"/>
                </a:solidFill>
                <a:latin typeface="DejaVu Sans"/>
                <a:cs typeface="DejaVu Sans"/>
              </a:rPr>
              <a:t>into</a:t>
            </a:r>
            <a:r>
              <a:rPr sz="1600" spc="-8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150" dirty="0">
                <a:solidFill>
                  <a:srgbClr val="3F3F3F"/>
                </a:solidFill>
                <a:latin typeface="DejaVu Sans"/>
                <a:cs typeface="DejaVu Sans"/>
              </a:rPr>
              <a:t>Tableau’s</a:t>
            </a:r>
            <a:r>
              <a:rPr sz="1600" spc="-8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125" dirty="0">
                <a:solidFill>
                  <a:srgbClr val="3F3F3F"/>
                </a:solidFill>
                <a:latin typeface="DejaVu Sans"/>
                <a:cs typeface="DejaVu Sans"/>
              </a:rPr>
              <a:t>Hyper</a:t>
            </a:r>
            <a:r>
              <a:rPr sz="160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145" dirty="0">
                <a:solidFill>
                  <a:srgbClr val="3F3F3F"/>
                </a:solidFill>
                <a:latin typeface="DejaVu Sans"/>
                <a:cs typeface="DejaVu Sans"/>
              </a:rPr>
              <a:t>Extract</a:t>
            </a:r>
            <a:r>
              <a:rPr sz="1600" spc="1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70" dirty="0">
                <a:solidFill>
                  <a:srgbClr val="3F3F3F"/>
                </a:solidFill>
                <a:latin typeface="DejaVu Sans"/>
                <a:cs typeface="DejaVu Sans"/>
              </a:rPr>
              <a:t>file</a:t>
            </a:r>
            <a:r>
              <a:rPr sz="1600" spc="4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10" dirty="0">
                <a:solidFill>
                  <a:srgbClr val="3F3F3F"/>
                </a:solidFill>
                <a:latin typeface="DejaVu Sans"/>
                <a:cs typeface="DejaVu Sans"/>
              </a:rPr>
              <a:t>format, </a:t>
            </a:r>
            <a:r>
              <a:rPr sz="1600" spc="-130" dirty="0">
                <a:solidFill>
                  <a:srgbClr val="3F3F3F"/>
                </a:solidFill>
                <a:latin typeface="DejaVu Sans"/>
                <a:cs typeface="DejaVu Sans"/>
              </a:rPr>
              <a:t>allowing</a:t>
            </a:r>
            <a:r>
              <a:rPr sz="160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120" dirty="0">
                <a:solidFill>
                  <a:srgbClr val="3F3F3F"/>
                </a:solidFill>
                <a:latin typeface="DejaVu Sans"/>
                <a:cs typeface="DejaVu Sans"/>
              </a:rPr>
              <a:t>you</a:t>
            </a:r>
            <a:r>
              <a:rPr sz="1600" spc="-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20" dirty="0">
                <a:solidFill>
                  <a:srgbClr val="3F3F3F"/>
                </a:solidFill>
                <a:latin typeface="DejaVu Sans"/>
                <a:cs typeface="DejaVu Sans"/>
              </a:rPr>
              <a:t>to</a:t>
            </a:r>
            <a:r>
              <a:rPr sz="1600" spc="-4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114" dirty="0">
                <a:solidFill>
                  <a:srgbClr val="3F3F3F"/>
                </a:solidFill>
                <a:latin typeface="DejaVu Sans"/>
                <a:cs typeface="DejaVu Sans"/>
              </a:rPr>
              <a:t>refresh</a:t>
            </a:r>
            <a:r>
              <a:rPr sz="1600" spc="1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160" dirty="0">
                <a:solidFill>
                  <a:srgbClr val="3F3F3F"/>
                </a:solidFill>
                <a:latin typeface="DejaVu Sans"/>
                <a:cs typeface="DejaVu Sans"/>
              </a:rPr>
              <a:t>data</a:t>
            </a:r>
            <a:r>
              <a:rPr sz="1600" spc="3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75" dirty="0">
                <a:solidFill>
                  <a:srgbClr val="3F3F3F"/>
                </a:solidFill>
                <a:latin typeface="DejaVu Sans"/>
                <a:cs typeface="DejaVu Sans"/>
              </a:rPr>
              <a:t>on</a:t>
            </a:r>
            <a:r>
              <a:rPr sz="160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145" dirty="0">
                <a:solidFill>
                  <a:srgbClr val="3F3F3F"/>
                </a:solidFill>
                <a:latin typeface="DejaVu Sans"/>
                <a:cs typeface="DejaVu Sans"/>
              </a:rPr>
              <a:t>regular</a:t>
            </a:r>
            <a:r>
              <a:rPr sz="1600" spc="1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100" dirty="0">
                <a:solidFill>
                  <a:srgbClr val="3F3F3F"/>
                </a:solidFill>
                <a:latin typeface="DejaVu Sans"/>
                <a:cs typeface="DejaVu Sans"/>
              </a:rPr>
              <a:t>basis</a:t>
            </a:r>
            <a:endParaRPr sz="1600">
              <a:latin typeface="DejaVu Sans"/>
              <a:cs typeface="DejaVu Sans"/>
            </a:endParaRPr>
          </a:p>
          <a:p>
            <a:pPr marL="12700">
              <a:lnSpc>
                <a:spcPct val="100000"/>
              </a:lnSpc>
              <a:spcBef>
                <a:spcPts val="1005"/>
              </a:spcBef>
            </a:pPr>
            <a:r>
              <a:rPr sz="1400" i="1" spc="-30" dirty="0">
                <a:solidFill>
                  <a:srgbClr val="3F3F3F"/>
                </a:solidFill>
                <a:latin typeface="Nimbus Roman No9 L"/>
                <a:cs typeface="Nimbus Roman No9 L"/>
              </a:rPr>
              <a:t>NOTE:</a:t>
            </a:r>
            <a:r>
              <a:rPr sz="1400" spc="-4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dirty="0">
                <a:solidFill>
                  <a:srgbClr val="3F3F3F"/>
                </a:solidFill>
                <a:latin typeface="Nimbus Roman No9 L"/>
                <a:cs typeface="Nimbus Roman No9 L"/>
              </a:rPr>
              <a:t>Automatic</a:t>
            </a:r>
            <a:r>
              <a:rPr sz="1400" spc="-2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dirty="0">
                <a:solidFill>
                  <a:srgbClr val="3F3F3F"/>
                </a:solidFill>
                <a:latin typeface="Nimbus Roman No9 L"/>
                <a:cs typeface="Nimbus Roman No9 L"/>
              </a:rPr>
              <a:t>refresh</a:t>
            </a:r>
            <a:r>
              <a:rPr sz="1400" spc="-3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spc="-20" dirty="0">
                <a:solidFill>
                  <a:srgbClr val="3F3F3F"/>
                </a:solidFill>
                <a:latin typeface="Nimbus Roman No9 L"/>
                <a:cs typeface="Nimbus Roman No9 L"/>
              </a:rPr>
              <a:t>requires</a:t>
            </a:r>
            <a:r>
              <a:rPr sz="1400" spc="-1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dirty="0">
                <a:solidFill>
                  <a:srgbClr val="3F3F3F"/>
                </a:solidFill>
                <a:latin typeface="Nimbus Roman No9 L"/>
                <a:cs typeface="Nimbus Roman No9 L"/>
              </a:rPr>
              <a:t>Tableau</a:t>
            </a:r>
            <a:r>
              <a:rPr sz="1400" spc="-1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spc="-25" dirty="0">
                <a:solidFill>
                  <a:srgbClr val="3F3F3F"/>
                </a:solidFill>
                <a:latin typeface="Nimbus Roman No9 L"/>
                <a:cs typeface="Nimbus Roman No9 L"/>
              </a:rPr>
              <a:t>Server/Online</a:t>
            </a:r>
            <a:endParaRPr sz="1400">
              <a:latin typeface="Nimbus Roman No9 L"/>
              <a:cs typeface="Nimbus Roman No9 L"/>
            </a:endParaRP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50113" y="3069462"/>
            <a:ext cx="698500" cy="812800"/>
          </a:xfrm>
          <a:prstGeom prst="rect">
            <a:avLst/>
          </a:prstGeom>
        </p:spPr>
      </p:pic>
      <p:grpSp>
        <p:nvGrpSpPr>
          <p:cNvPr id="10" name="object 10"/>
          <p:cNvGrpSpPr/>
          <p:nvPr/>
        </p:nvGrpSpPr>
        <p:grpSpPr>
          <a:xfrm>
            <a:off x="643883" y="1199346"/>
            <a:ext cx="10940415" cy="2820670"/>
            <a:chOff x="643883" y="1199346"/>
            <a:chExt cx="10940415" cy="2820670"/>
          </a:xfrm>
        </p:grpSpPr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43883" y="1199346"/>
              <a:ext cx="10940047" cy="1463123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55320" y="1210818"/>
              <a:ext cx="10870691" cy="1393697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094469" y="1514068"/>
              <a:ext cx="1279398" cy="525805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9128633" y="1548142"/>
              <a:ext cx="1182370" cy="427990"/>
            </a:xfrm>
            <a:custGeom>
              <a:avLst/>
              <a:gdLst/>
              <a:ahLst/>
              <a:cxnLst/>
              <a:rect l="l" t="t" r="r" b="b"/>
              <a:pathLst>
                <a:path w="1182370" h="427989">
                  <a:moveTo>
                    <a:pt x="1182116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0" y="402590"/>
                  </a:lnTo>
                  <a:lnTo>
                    <a:pt x="0" y="427990"/>
                  </a:lnTo>
                  <a:lnTo>
                    <a:pt x="1182116" y="427990"/>
                  </a:lnTo>
                  <a:lnTo>
                    <a:pt x="1182116" y="403212"/>
                  </a:lnTo>
                  <a:lnTo>
                    <a:pt x="1182116" y="402590"/>
                  </a:lnTo>
                  <a:lnTo>
                    <a:pt x="1182116" y="25514"/>
                  </a:lnTo>
                  <a:lnTo>
                    <a:pt x="1156716" y="25514"/>
                  </a:lnTo>
                  <a:lnTo>
                    <a:pt x="1156716" y="402590"/>
                  </a:lnTo>
                  <a:lnTo>
                    <a:pt x="25400" y="402590"/>
                  </a:lnTo>
                  <a:lnTo>
                    <a:pt x="25400" y="25400"/>
                  </a:lnTo>
                  <a:lnTo>
                    <a:pt x="1182116" y="25400"/>
                  </a:lnTo>
                  <a:lnTo>
                    <a:pt x="1182116" y="0"/>
                  </a:lnTo>
                  <a:close/>
                </a:path>
              </a:pathLst>
            </a:custGeom>
            <a:solidFill>
              <a:srgbClr val="1FE2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431792" y="3054222"/>
              <a:ext cx="1082675" cy="965200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3412363" y="1957577"/>
              <a:ext cx="6416675" cy="1077595"/>
            </a:xfrm>
            <a:custGeom>
              <a:avLst/>
              <a:gdLst/>
              <a:ahLst/>
              <a:cxnLst/>
              <a:rect l="l" t="t" r="r" b="b"/>
              <a:pathLst>
                <a:path w="6416675" h="1077595">
                  <a:moveTo>
                    <a:pt x="5919978" y="20320"/>
                  </a:moveTo>
                  <a:lnTo>
                    <a:pt x="5905246" y="0"/>
                  </a:lnTo>
                  <a:lnTo>
                    <a:pt x="5850255" y="39370"/>
                  </a:lnTo>
                  <a:lnTo>
                    <a:pt x="5850382" y="38100"/>
                  </a:lnTo>
                  <a:lnTo>
                    <a:pt x="5794502" y="77470"/>
                  </a:lnTo>
                  <a:lnTo>
                    <a:pt x="5794629" y="77470"/>
                  </a:lnTo>
                  <a:lnTo>
                    <a:pt x="5766054" y="96520"/>
                  </a:lnTo>
                  <a:lnTo>
                    <a:pt x="5766181" y="96520"/>
                  </a:lnTo>
                  <a:lnTo>
                    <a:pt x="5737225" y="116840"/>
                  </a:lnTo>
                  <a:lnTo>
                    <a:pt x="5737352" y="116840"/>
                  </a:lnTo>
                  <a:lnTo>
                    <a:pt x="5707761" y="135890"/>
                  </a:lnTo>
                  <a:lnTo>
                    <a:pt x="5707888" y="135890"/>
                  </a:lnTo>
                  <a:lnTo>
                    <a:pt x="5677535" y="154940"/>
                  </a:lnTo>
                  <a:lnTo>
                    <a:pt x="5677662" y="154940"/>
                  </a:lnTo>
                  <a:lnTo>
                    <a:pt x="5646420" y="173990"/>
                  </a:lnTo>
                  <a:lnTo>
                    <a:pt x="5646547" y="173990"/>
                  </a:lnTo>
                  <a:lnTo>
                    <a:pt x="5614543" y="191770"/>
                  </a:lnTo>
                  <a:lnTo>
                    <a:pt x="5614670" y="191770"/>
                  </a:lnTo>
                  <a:lnTo>
                    <a:pt x="5581523" y="210820"/>
                  </a:lnTo>
                  <a:lnTo>
                    <a:pt x="5581777" y="210820"/>
                  </a:lnTo>
                  <a:lnTo>
                    <a:pt x="5547360" y="229870"/>
                  </a:lnTo>
                  <a:lnTo>
                    <a:pt x="5547614" y="229870"/>
                  </a:lnTo>
                  <a:lnTo>
                    <a:pt x="5512105" y="247650"/>
                  </a:lnTo>
                  <a:lnTo>
                    <a:pt x="5475351" y="266700"/>
                  </a:lnTo>
                  <a:lnTo>
                    <a:pt x="5475605" y="265430"/>
                  </a:lnTo>
                  <a:lnTo>
                    <a:pt x="5437251" y="284480"/>
                  </a:lnTo>
                  <a:lnTo>
                    <a:pt x="5437505" y="284480"/>
                  </a:lnTo>
                  <a:lnTo>
                    <a:pt x="5397500" y="302260"/>
                  </a:lnTo>
                  <a:lnTo>
                    <a:pt x="5397754" y="302260"/>
                  </a:lnTo>
                  <a:lnTo>
                    <a:pt x="5356098" y="320040"/>
                  </a:lnTo>
                  <a:lnTo>
                    <a:pt x="5356352" y="318770"/>
                  </a:lnTo>
                  <a:lnTo>
                    <a:pt x="5313045" y="336550"/>
                  </a:lnTo>
                  <a:lnTo>
                    <a:pt x="5313299" y="336550"/>
                  </a:lnTo>
                  <a:lnTo>
                    <a:pt x="5268087" y="354330"/>
                  </a:lnTo>
                  <a:lnTo>
                    <a:pt x="5268214" y="354330"/>
                  </a:lnTo>
                  <a:lnTo>
                    <a:pt x="5220970" y="370840"/>
                  </a:lnTo>
                  <a:lnTo>
                    <a:pt x="5221224" y="370840"/>
                  </a:lnTo>
                  <a:lnTo>
                    <a:pt x="5171948" y="387350"/>
                  </a:lnTo>
                  <a:lnTo>
                    <a:pt x="5172202" y="387350"/>
                  </a:lnTo>
                  <a:lnTo>
                    <a:pt x="5146675" y="394970"/>
                  </a:lnTo>
                  <a:lnTo>
                    <a:pt x="5146802" y="394970"/>
                  </a:lnTo>
                  <a:lnTo>
                    <a:pt x="5120767" y="403860"/>
                  </a:lnTo>
                  <a:lnTo>
                    <a:pt x="5120894" y="403860"/>
                  </a:lnTo>
                  <a:lnTo>
                    <a:pt x="5094351" y="411480"/>
                  </a:lnTo>
                  <a:lnTo>
                    <a:pt x="5094478" y="411480"/>
                  </a:lnTo>
                  <a:lnTo>
                    <a:pt x="5067300" y="420370"/>
                  </a:lnTo>
                  <a:lnTo>
                    <a:pt x="5067427" y="420370"/>
                  </a:lnTo>
                  <a:lnTo>
                    <a:pt x="5039614" y="427990"/>
                  </a:lnTo>
                  <a:lnTo>
                    <a:pt x="5039741" y="427990"/>
                  </a:lnTo>
                  <a:lnTo>
                    <a:pt x="5011293" y="435610"/>
                  </a:lnTo>
                  <a:lnTo>
                    <a:pt x="5011420" y="435610"/>
                  </a:lnTo>
                  <a:lnTo>
                    <a:pt x="4982464" y="443230"/>
                  </a:lnTo>
                  <a:lnTo>
                    <a:pt x="4982591" y="443230"/>
                  </a:lnTo>
                  <a:lnTo>
                    <a:pt x="4953000" y="450850"/>
                  </a:lnTo>
                  <a:lnTo>
                    <a:pt x="4860290" y="473710"/>
                  </a:lnTo>
                  <a:lnTo>
                    <a:pt x="4860417" y="473710"/>
                  </a:lnTo>
                  <a:lnTo>
                    <a:pt x="4828159" y="480060"/>
                  </a:lnTo>
                  <a:lnTo>
                    <a:pt x="4828286" y="480060"/>
                  </a:lnTo>
                  <a:lnTo>
                    <a:pt x="4795139" y="487680"/>
                  </a:lnTo>
                  <a:lnTo>
                    <a:pt x="4795266" y="487680"/>
                  </a:lnTo>
                  <a:lnTo>
                    <a:pt x="4761611" y="495300"/>
                  </a:lnTo>
                  <a:lnTo>
                    <a:pt x="4727194" y="501650"/>
                  </a:lnTo>
                  <a:lnTo>
                    <a:pt x="4692142" y="509270"/>
                  </a:lnTo>
                  <a:lnTo>
                    <a:pt x="4619625" y="521970"/>
                  </a:lnTo>
                  <a:lnTo>
                    <a:pt x="4582160" y="529590"/>
                  </a:lnTo>
                  <a:lnTo>
                    <a:pt x="4543933" y="535940"/>
                  </a:lnTo>
                  <a:lnTo>
                    <a:pt x="4544060" y="535940"/>
                  </a:lnTo>
                  <a:lnTo>
                    <a:pt x="4465066" y="548640"/>
                  </a:lnTo>
                  <a:lnTo>
                    <a:pt x="4465193" y="548640"/>
                  </a:lnTo>
                  <a:lnTo>
                    <a:pt x="4423918" y="554990"/>
                  </a:lnTo>
                  <a:lnTo>
                    <a:pt x="4424045" y="554990"/>
                  </a:lnTo>
                  <a:lnTo>
                    <a:pt x="4380992" y="561340"/>
                  </a:lnTo>
                  <a:lnTo>
                    <a:pt x="4381119" y="561340"/>
                  </a:lnTo>
                  <a:lnTo>
                    <a:pt x="4336415" y="566420"/>
                  </a:lnTo>
                  <a:lnTo>
                    <a:pt x="4336542" y="566420"/>
                  </a:lnTo>
                  <a:lnTo>
                    <a:pt x="4290187" y="572770"/>
                  </a:lnTo>
                  <a:lnTo>
                    <a:pt x="4290314" y="572770"/>
                  </a:lnTo>
                  <a:lnTo>
                    <a:pt x="4242308" y="577850"/>
                  </a:lnTo>
                  <a:lnTo>
                    <a:pt x="4192778" y="584200"/>
                  </a:lnTo>
                  <a:lnTo>
                    <a:pt x="4192905" y="584200"/>
                  </a:lnTo>
                  <a:lnTo>
                    <a:pt x="4089527" y="594360"/>
                  </a:lnTo>
                  <a:lnTo>
                    <a:pt x="3980942" y="604520"/>
                  </a:lnTo>
                  <a:lnTo>
                    <a:pt x="3867150" y="614680"/>
                  </a:lnTo>
                  <a:lnTo>
                    <a:pt x="3749040" y="623570"/>
                  </a:lnTo>
                  <a:lnTo>
                    <a:pt x="3501136" y="641350"/>
                  </a:lnTo>
                  <a:lnTo>
                    <a:pt x="3241167" y="657860"/>
                  </a:lnTo>
                  <a:lnTo>
                    <a:pt x="1188212" y="764540"/>
                  </a:lnTo>
                  <a:lnTo>
                    <a:pt x="992505" y="779780"/>
                  </a:lnTo>
                  <a:lnTo>
                    <a:pt x="947674" y="782320"/>
                  </a:lnTo>
                  <a:lnTo>
                    <a:pt x="862965" y="789940"/>
                  </a:lnTo>
                  <a:lnTo>
                    <a:pt x="715518" y="805180"/>
                  </a:lnTo>
                  <a:lnTo>
                    <a:pt x="682371" y="810260"/>
                  </a:lnTo>
                  <a:lnTo>
                    <a:pt x="560324" y="825500"/>
                  </a:lnTo>
                  <a:lnTo>
                    <a:pt x="479044" y="836930"/>
                  </a:lnTo>
                  <a:lnTo>
                    <a:pt x="453898" y="842010"/>
                  </a:lnTo>
                  <a:lnTo>
                    <a:pt x="429641" y="845820"/>
                  </a:lnTo>
                  <a:lnTo>
                    <a:pt x="362204" y="857250"/>
                  </a:lnTo>
                  <a:lnTo>
                    <a:pt x="321691" y="864870"/>
                  </a:lnTo>
                  <a:lnTo>
                    <a:pt x="302514" y="868680"/>
                  </a:lnTo>
                  <a:lnTo>
                    <a:pt x="284226" y="873760"/>
                  </a:lnTo>
                  <a:lnTo>
                    <a:pt x="249936" y="881380"/>
                  </a:lnTo>
                  <a:lnTo>
                    <a:pt x="233934" y="885190"/>
                  </a:lnTo>
                  <a:lnTo>
                    <a:pt x="218694" y="889000"/>
                  </a:lnTo>
                  <a:lnTo>
                    <a:pt x="204089" y="892810"/>
                  </a:lnTo>
                  <a:lnTo>
                    <a:pt x="190246" y="897890"/>
                  </a:lnTo>
                  <a:lnTo>
                    <a:pt x="177038" y="901700"/>
                  </a:lnTo>
                  <a:lnTo>
                    <a:pt x="130556" y="916940"/>
                  </a:lnTo>
                  <a:lnTo>
                    <a:pt x="120396" y="922020"/>
                  </a:lnTo>
                  <a:lnTo>
                    <a:pt x="110871" y="925830"/>
                  </a:lnTo>
                  <a:lnTo>
                    <a:pt x="70866" y="946150"/>
                  </a:lnTo>
                  <a:lnTo>
                    <a:pt x="38100" y="971550"/>
                  </a:lnTo>
                  <a:lnTo>
                    <a:pt x="26365" y="990600"/>
                  </a:lnTo>
                  <a:lnTo>
                    <a:pt x="0" y="985520"/>
                  </a:lnTo>
                  <a:lnTo>
                    <a:pt x="23368" y="1066800"/>
                  </a:lnTo>
                  <a:lnTo>
                    <a:pt x="74930" y="999490"/>
                  </a:lnTo>
                  <a:lnTo>
                    <a:pt x="51447" y="995680"/>
                  </a:lnTo>
                  <a:lnTo>
                    <a:pt x="51511" y="994410"/>
                  </a:lnTo>
                  <a:lnTo>
                    <a:pt x="55206" y="990600"/>
                  </a:lnTo>
                  <a:lnTo>
                    <a:pt x="56438" y="989330"/>
                  </a:lnTo>
                  <a:lnTo>
                    <a:pt x="64389" y="981710"/>
                  </a:lnTo>
                  <a:lnTo>
                    <a:pt x="63500" y="982980"/>
                  </a:lnTo>
                  <a:lnTo>
                    <a:pt x="65189" y="981710"/>
                  </a:lnTo>
                  <a:lnTo>
                    <a:pt x="73660" y="975360"/>
                  </a:lnTo>
                  <a:lnTo>
                    <a:pt x="84709" y="967740"/>
                  </a:lnTo>
                  <a:lnTo>
                    <a:pt x="83947" y="967740"/>
                  </a:lnTo>
                  <a:lnTo>
                    <a:pt x="97663" y="960120"/>
                  </a:lnTo>
                  <a:lnTo>
                    <a:pt x="97028" y="960120"/>
                  </a:lnTo>
                  <a:lnTo>
                    <a:pt x="112903" y="952500"/>
                  </a:lnTo>
                  <a:lnTo>
                    <a:pt x="112522" y="952500"/>
                  </a:lnTo>
                  <a:lnTo>
                    <a:pt x="121285" y="948690"/>
                  </a:lnTo>
                  <a:lnTo>
                    <a:pt x="120904" y="948690"/>
                  </a:lnTo>
                  <a:lnTo>
                    <a:pt x="130175" y="944880"/>
                  </a:lnTo>
                  <a:lnTo>
                    <a:pt x="129921" y="944880"/>
                  </a:lnTo>
                  <a:lnTo>
                    <a:pt x="139827" y="941070"/>
                  </a:lnTo>
                  <a:lnTo>
                    <a:pt x="139573" y="941070"/>
                  </a:lnTo>
                  <a:lnTo>
                    <a:pt x="149987" y="937260"/>
                  </a:lnTo>
                  <a:lnTo>
                    <a:pt x="161036" y="933450"/>
                  </a:lnTo>
                  <a:lnTo>
                    <a:pt x="160655" y="933450"/>
                  </a:lnTo>
                  <a:lnTo>
                    <a:pt x="172339" y="929640"/>
                  </a:lnTo>
                  <a:lnTo>
                    <a:pt x="172212" y="929640"/>
                  </a:lnTo>
                  <a:lnTo>
                    <a:pt x="184658" y="925830"/>
                  </a:lnTo>
                  <a:lnTo>
                    <a:pt x="184404" y="925830"/>
                  </a:lnTo>
                  <a:lnTo>
                    <a:pt x="197485" y="922020"/>
                  </a:lnTo>
                  <a:lnTo>
                    <a:pt x="197358" y="922020"/>
                  </a:lnTo>
                  <a:lnTo>
                    <a:pt x="211074" y="918210"/>
                  </a:lnTo>
                  <a:lnTo>
                    <a:pt x="210820" y="918210"/>
                  </a:lnTo>
                  <a:lnTo>
                    <a:pt x="225298" y="914400"/>
                  </a:lnTo>
                  <a:lnTo>
                    <a:pt x="240411" y="909320"/>
                  </a:lnTo>
                  <a:lnTo>
                    <a:pt x="240284" y="909320"/>
                  </a:lnTo>
                  <a:lnTo>
                    <a:pt x="256032" y="905510"/>
                  </a:lnTo>
                  <a:lnTo>
                    <a:pt x="255905" y="905510"/>
                  </a:lnTo>
                  <a:lnTo>
                    <a:pt x="272542" y="901700"/>
                  </a:lnTo>
                  <a:lnTo>
                    <a:pt x="272415" y="901700"/>
                  </a:lnTo>
                  <a:lnTo>
                    <a:pt x="289814" y="897890"/>
                  </a:lnTo>
                  <a:lnTo>
                    <a:pt x="289560" y="897890"/>
                  </a:lnTo>
                  <a:lnTo>
                    <a:pt x="307848" y="894080"/>
                  </a:lnTo>
                  <a:lnTo>
                    <a:pt x="307721" y="894080"/>
                  </a:lnTo>
                  <a:lnTo>
                    <a:pt x="326771" y="890270"/>
                  </a:lnTo>
                  <a:lnTo>
                    <a:pt x="326644" y="890270"/>
                  </a:lnTo>
                  <a:lnTo>
                    <a:pt x="367030" y="882650"/>
                  </a:lnTo>
                  <a:lnTo>
                    <a:pt x="366903" y="882650"/>
                  </a:lnTo>
                  <a:lnTo>
                    <a:pt x="388493" y="878840"/>
                  </a:lnTo>
                  <a:lnTo>
                    <a:pt x="388239" y="878840"/>
                  </a:lnTo>
                  <a:lnTo>
                    <a:pt x="410591" y="875030"/>
                  </a:lnTo>
                  <a:lnTo>
                    <a:pt x="433832" y="869950"/>
                  </a:lnTo>
                  <a:lnTo>
                    <a:pt x="433705" y="869950"/>
                  </a:lnTo>
                  <a:lnTo>
                    <a:pt x="482981" y="862330"/>
                  </a:lnTo>
                  <a:lnTo>
                    <a:pt x="482854" y="862330"/>
                  </a:lnTo>
                  <a:lnTo>
                    <a:pt x="535940" y="854710"/>
                  </a:lnTo>
                  <a:lnTo>
                    <a:pt x="535813" y="854710"/>
                  </a:lnTo>
                  <a:lnTo>
                    <a:pt x="563880" y="850900"/>
                  </a:lnTo>
                  <a:lnTo>
                    <a:pt x="563753" y="850900"/>
                  </a:lnTo>
                  <a:lnTo>
                    <a:pt x="622554" y="843280"/>
                  </a:lnTo>
                  <a:lnTo>
                    <a:pt x="622427" y="843280"/>
                  </a:lnTo>
                  <a:lnTo>
                    <a:pt x="685546" y="834390"/>
                  </a:lnTo>
                  <a:lnTo>
                    <a:pt x="685419" y="834390"/>
                  </a:lnTo>
                  <a:lnTo>
                    <a:pt x="752729" y="826770"/>
                  </a:lnTo>
                  <a:lnTo>
                    <a:pt x="752602" y="826770"/>
                  </a:lnTo>
                  <a:lnTo>
                    <a:pt x="825881" y="819150"/>
                  </a:lnTo>
                  <a:lnTo>
                    <a:pt x="906653" y="811530"/>
                  </a:lnTo>
                  <a:lnTo>
                    <a:pt x="994537" y="803910"/>
                  </a:lnTo>
                  <a:lnTo>
                    <a:pt x="1041019" y="801370"/>
                  </a:lnTo>
                  <a:lnTo>
                    <a:pt x="1189863" y="789940"/>
                  </a:lnTo>
                  <a:lnTo>
                    <a:pt x="1407795" y="777240"/>
                  </a:lnTo>
                  <a:lnTo>
                    <a:pt x="3242691" y="683260"/>
                  </a:lnTo>
                  <a:lnTo>
                    <a:pt x="3869182" y="640080"/>
                  </a:lnTo>
                  <a:lnTo>
                    <a:pt x="4092067" y="619760"/>
                  </a:lnTo>
                  <a:lnTo>
                    <a:pt x="4293235" y="598170"/>
                  </a:lnTo>
                  <a:lnTo>
                    <a:pt x="4384548" y="585470"/>
                  </a:lnTo>
                  <a:lnTo>
                    <a:pt x="4427728" y="580390"/>
                  </a:lnTo>
                  <a:lnTo>
                    <a:pt x="4548124" y="561340"/>
                  </a:lnTo>
                  <a:lnTo>
                    <a:pt x="4586478" y="553720"/>
                  </a:lnTo>
                  <a:lnTo>
                    <a:pt x="4660900" y="541020"/>
                  </a:lnTo>
                  <a:lnTo>
                    <a:pt x="4696968" y="533400"/>
                  </a:lnTo>
                  <a:lnTo>
                    <a:pt x="4732147" y="527050"/>
                  </a:lnTo>
                  <a:lnTo>
                    <a:pt x="4766818" y="519430"/>
                  </a:lnTo>
                  <a:lnTo>
                    <a:pt x="4928870" y="482600"/>
                  </a:lnTo>
                  <a:lnTo>
                    <a:pt x="5018024" y="459740"/>
                  </a:lnTo>
                  <a:lnTo>
                    <a:pt x="5074412" y="444500"/>
                  </a:lnTo>
                  <a:lnTo>
                    <a:pt x="5101717" y="435610"/>
                  </a:lnTo>
                  <a:lnTo>
                    <a:pt x="5154422" y="420370"/>
                  </a:lnTo>
                  <a:lnTo>
                    <a:pt x="5180076" y="411480"/>
                  </a:lnTo>
                  <a:lnTo>
                    <a:pt x="5229479" y="394970"/>
                  </a:lnTo>
                  <a:lnTo>
                    <a:pt x="5276977" y="377190"/>
                  </a:lnTo>
                  <a:lnTo>
                    <a:pt x="5322443" y="360680"/>
                  </a:lnTo>
                  <a:lnTo>
                    <a:pt x="5366004" y="342900"/>
                  </a:lnTo>
                  <a:lnTo>
                    <a:pt x="5407787" y="325120"/>
                  </a:lnTo>
                  <a:lnTo>
                    <a:pt x="5419242" y="320040"/>
                  </a:lnTo>
                  <a:lnTo>
                    <a:pt x="5447919" y="307340"/>
                  </a:lnTo>
                  <a:lnTo>
                    <a:pt x="5486527" y="288290"/>
                  </a:lnTo>
                  <a:lnTo>
                    <a:pt x="5523611" y="270510"/>
                  </a:lnTo>
                  <a:lnTo>
                    <a:pt x="5530774" y="266700"/>
                  </a:lnTo>
                  <a:lnTo>
                    <a:pt x="5559425" y="251460"/>
                  </a:lnTo>
                  <a:lnTo>
                    <a:pt x="5593969" y="233680"/>
                  </a:lnTo>
                  <a:lnTo>
                    <a:pt x="5627370" y="214630"/>
                  </a:lnTo>
                  <a:lnTo>
                    <a:pt x="5659628" y="195580"/>
                  </a:lnTo>
                  <a:lnTo>
                    <a:pt x="5690997" y="176530"/>
                  </a:lnTo>
                  <a:lnTo>
                    <a:pt x="5721477" y="156210"/>
                  </a:lnTo>
                  <a:lnTo>
                    <a:pt x="5751322" y="137160"/>
                  </a:lnTo>
                  <a:lnTo>
                    <a:pt x="5780405" y="118110"/>
                  </a:lnTo>
                  <a:lnTo>
                    <a:pt x="5808980" y="99060"/>
                  </a:lnTo>
                  <a:lnTo>
                    <a:pt x="5864987" y="59690"/>
                  </a:lnTo>
                  <a:lnTo>
                    <a:pt x="5893359" y="39370"/>
                  </a:lnTo>
                  <a:lnTo>
                    <a:pt x="5919978" y="20320"/>
                  </a:lnTo>
                  <a:close/>
                </a:path>
                <a:path w="6416675" h="1077595">
                  <a:moveTo>
                    <a:pt x="6416548" y="27940"/>
                  </a:moveTo>
                  <a:lnTo>
                    <a:pt x="6397752" y="10922"/>
                  </a:lnTo>
                  <a:lnTo>
                    <a:pt x="6375654" y="35433"/>
                  </a:lnTo>
                  <a:lnTo>
                    <a:pt x="6353556" y="59563"/>
                  </a:lnTo>
                  <a:lnTo>
                    <a:pt x="6353429" y="59690"/>
                  </a:lnTo>
                  <a:lnTo>
                    <a:pt x="6330442" y="84074"/>
                  </a:lnTo>
                  <a:lnTo>
                    <a:pt x="6330569" y="83820"/>
                  </a:lnTo>
                  <a:lnTo>
                    <a:pt x="6330315" y="84074"/>
                  </a:lnTo>
                  <a:lnTo>
                    <a:pt x="6306312" y="108458"/>
                  </a:lnTo>
                  <a:lnTo>
                    <a:pt x="6306693" y="108204"/>
                  </a:lnTo>
                  <a:lnTo>
                    <a:pt x="6281039" y="132588"/>
                  </a:lnTo>
                  <a:lnTo>
                    <a:pt x="6281293" y="132334"/>
                  </a:lnTo>
                  <a:lnTo>
                    <a:pt x="6281001" y="132588"/>
                  </a:lnTo>
                  <a:lnTo>
                    <a:pt x="6253861" y="156972"/>
                  </a:lnTo>
                  <a:lnTo>
                    <a:pt x="6254242" y="156718"/>
                  </a:lnTo>
                  <a:lnTo>
                    <a:pt x="6239637" y="169037"/>
                  </a:lnTo>
                  <a:lnTo>
                    <a:pt x="6239764" y="168910"/>
                  </a:lnTo>
                  <a:lnTo>
                    <a:pt x="6239599" y="169037"/>
                  </a:lnTo>
                  <a:lnTo>
                    <a:pt x="6224651" y="181229"/>
                  </a:lnTo>
                  <a:lnTo>
                    <a:pt x="6224778" y="181102"/>
                  </a:lnTo>
                  <a:lnTo>
                    <a:pt x="6224613" y="181229"/>
                  </a:lnTo>
                  <a:lnTo>
                    <a:pt x="6209157" y="193294"/>
                  </a:lnTo>
                  <a:lnTo>
                    <a:pt x="6209284" y="193167"/>
                  </a:lnTo>
                  <a:lnTo>
                    <a:pt x="6209106" y="193294"/>
                  </a:lnTo>
                  <a:lnTo>
                    <a:pt x="6192774" y="205613"/>
                  </a:lnTo>
                  <a:lnTo>
                    <a:pt x="6193028" y="205359"/>
                  </a:lnTo>
                  <a:lnTo>
                    <a:pt x="6192672" y="205613"/>
                  </a:lnTo>
                  <a:lnTo>
                    <a:pt x="6175883" y="217678"/>
                  </a:lnTo>
                  <a:lnTo>
                    <a:pt x="6176137" y="217551"/>
                  </a:lnTo>
                  <a:lnTo>
                    <a:pt x="6158103" y="229997"/>
                  </a:lnTo>
                  <a:lnTo>
                    <a:pt x="6158357" y="229870"/>
                  </a:lnTo>
                  <a:lnTo>
                    <a:pt x="6139561" y="242189"/>
                  </a:lnTo>
                  <a:lnTo>
                    <a:pt x="6139688" y="242062"/>
                  </a:lnTo>
                  <a:lnTo>
                    <a:pt x="6139485" y="242189"/>
                  </a:lnTo>
                  <a:lnTo>
                    <a:pt x="6120130" y="254508"/>
                  </a:lnTo>
                  <a:lnTo>
                    <a:pt x="6120384" y="254381"/>
                  </a:lnTo>
                  <a:lnTo>
                    <a:pt x="6099810" y="266827"/>
                  </a:lnTo>
                  <a:lnTo>
                    <a:pt x="6099937" y="266700"/>
                  </a:lnTo>
                  <a:lnTo>
                    <a:pt x="6099708" y="266827"/>
                  </a:lnTo>
                  <a:lnTo>
                    <a:pt x="6078474" y="279146"/>
                  </a:lnTo>
                  <a:lnTo>
                    <a:pt x="6078601" y="279019"/>
                  </a:lnTo>
                  <a:lnTo>
                    <a:pt x="6078359" y="279146"/>
                  </a:lnTo>
                  <a:lnTo>
                    <a:pt x="6056122" y="291465"/>
                  </a:lnTo>
                  <a:lnTo>
                    <a:pt x="6056376" y="291338"/>
                  </a:lnTo>
                  <a:lnTo>
                    <a:pt x="6032881" y="303911"/>
                  </a:lnTo>
                  <a:lnTo>
                    <a:pt x="6033008" y="303784"/>
                  </a:lnTo>
                  <a:lnTo>
                    <a:pt x="6032754" y="303911"/>
                  </a:lnTo>
                  <a:lnTo>
                    <a:pt x="6008535" y="316280"/>
                  </a:lnTo>
                  <a:lnTo>
                    <a:pt x="5982843" y="328676"/>
                  </a:lnTo>
                  <a:lnTo>
                    <a:pt x="5982970" y="328676"/>
                  </a:lnTo>
                  <a:lnTo>
                    <a:pt x="5956046" y="341249"/>
                  </a:lnTo>
                  <a:lnTo>
                    <a:pt x="5956173" y="341122"/>
                  </a:lnTo>
                  <a:lnTo>
                    <a:pt x="5927979" y="353822"/>
                  </a:lnTo>
                  <a:lnTo>
                    <a:pt x="5928233" y="353695"/>
                  </a:lnTo>
                  <a:lnTo>
                    <a:pt x="5927928" y="353822"/>
                  </a:lnTo>
                  <a:lnTo>
                    <a:pt x="5898769" y="366268"/>
                  </a:lnTo>
                  <a:lnTo>
                    <a:pt x="5898896" y="366141"/>
                  </a:lnTo>
                  <a:lnTo>
                    <a:pt x="5868035" y="378841"/>
                  </a:lnTo>
                  <a:lnTo>
                    <a:pt x="5868289" y="378841"/>
                  </a:lnTo>
                  <a:lnTo>
                    <a:pt x="5836158" y="391414"/>
                  </a:lnTo>
                  <a:lnTo>
                    <a:pt x="5836285" y="391414"/>
                  </a:lnTo>
                  <a:lnTo>
                    <a:pt x="5802630" y="404241"/>
                  </a:lnTo>
                  <a:lnTo>
                    <a:pt x="5802884" y="404114"/>
                  </a:lnTo>
                  <a:lnTo>
                    <a:pt x="5802528" y="404241"/>
                  </a:lnTo>
                  <a:lnTo>
                    <a:pt x="5767070" y="416941"/>
                  </a:lnTo>
                  <a:lnTo>
                    <a:pt x="5767324" y="416814"/>
                  </a:lnTo>
                  <a:lnTo>
                    <a:pt x="5766943" y="416941"/>
                  </a:lnTo>
                  <a:lnTo>
                    <a:pt x="5728462" y="429895"/>
                  </a:lnTo>
                  <a:lnTo>
                    <a:pt x="5728589" y="429895"/>
                  </a:lnTo>
                  <a:lnTo>
                    <a:pt x="5687060" y="443103"/>
                  </a:lnTo>
                  <a:lnTo>
                    <a:pt x="5687314" y="443103"/>
                  </a:lnTo>
                  <a:lnTo>
                    <a:pt x="5643245" y="456438"/>
                  </a:lnTo>
                  <a:lnTo>
                    <a:pt x="5643372" y="456311"/>
                  </a:lnTo>
                  <a:lnTo>
                    <a:pt x="5596890" y="469900"/>
                  </a:lnTo>
                  <a:lnTo>
                    <a:pt x="5596890" y="469773"/>
                  </a:lnTo>
                  <a:lnTo>
                    <a:pt x="5548503" y="483489"/>
                  </a:lnTo>
                  <a:lnTo>
                    <a:pt x="5497957" y="497205"/>
                  </a:lnTo>
                  <a:lnTo>
                    <a:pt x="5498084" y="497205"/>
                  </a:lnTo>
                  <a:lnTo>
                    <a:pt x="5445887" y="511048"/>
                  </a:lnTo>
                  <a:lnTo>
                    <a:pt x="5446014" y="511048"/>
                  </a:lnTo>
                  <a:lnTo>
                    <a:pt x="5337175" y="538861"/>
                  </a:lnTo>
                  <a:lnTo>
                    <a:pt x="5337302" y="538861"/>
                  </a:lnTo>
                  <a:lnTo>
                    <a:pt x="5224018" y="566928"/>
                  </a:lnTo>
                  <a:lnTo>
                    <a:pt x="5224145" y="566928"/>
                  </a:lnTo>
                  <a:lnTo>
                    <a:pt x="5108067" y="594868"/>
                  </a:lnTo>
                  <a:lnTo>
                    <a:pt x="5108194" y="594868"/>
                  </a:lnTo>
                  <a:lnTo>
                    <a:pt x="4445000" y="754507"/>
                  </a:lnTo>
                  <a:lnTo>
                    <a:pt x="4355211" y="778383"/>
                  </a:lnTo>
                  <a:lnTo>
                    <a:pt x="4313936" y="789940"/>
                  </a:lnTo>
                  <a:lnTo>
                    <a:pt x="4275455" y="801243"/>
                  </a:lnTo>
                  <a:lnTo>
                    <a:pt x="4207764" y="822706"/>
                  </a:lnTo>
                  <a:lnTo>
                    <a:pt x="4150233" y="842899"/>
                  </a:lnTo>
                  <a:lnTo>
                    <a:pt x="4076446" y="871601"/>
                  </a:lnTo>
                  <a:lnTo>
                    <a:pt x="4035044" y="889635"/>
                  </a:lnTo>
                  <a:lnTo>
                    <a:pt x="3999230" y="906907"/>
                  </a:lnTo>
                  <a:lnTo>
                    <a:pt x="3954907" y="931545"/>
                  </a:lnTo>
                  <a:lnTo>
                    <a:pt x="3920744" y="955167"/>
                  </a:lnTo>
                  <a:lnTo>
                    <a:pt x="3888232" y="985139"/>
                  </a:lnTo>
                  <a:lnTo>
                    <a:pt x="3877170" y="1001801"/>
                  </a:lnTo>
                  <a:lnTo>
                    <a:pt x="3852418" y="992251"/>
                  </a:lnTo>
                  <a:lnTo>
                    <a:pt x="3860546" y="1077087"/>
                  </a:lnTo>
                  <a:lnTo>
                    <a:pt x="3923538" y="1019683"/>
                  </a:lnTo>
                  <a:lnTo>
                    <a:pt x="3901008" y="1010996"/>
                  </a:lnTo>
                  <a:lnTo>
                    <a:pt x="3902926" y="1007186"/>
                  </a:lnTo>
                  <a:lnTo>
                    <a:pt x="3907409" y="1001801"/>
                  </a:lnTo>
                  <a:lnTo>
                    <a:pt x="3907536" y="1001649"/>
                  </a:lnTo>
                  <a:lnTo>
                    <a:pt x="3907155" y="1002157"/>
                  </a:lnTo>
                  <a:lnTo>
                    <a:pt x="3907612" y="1001649"/>
                  </a:lnTo>
                  <a:lnTo>
                    <a:pt x="3913505" y="995172"/>
                  </a:lnTo>
                  <a:lnTo>
                    <a:pt x="3912997" y="995807"/>
                  </a:lnTo>
                  <a:lnTo>
                    <a:pt x="3913644" y="995172"/>
                  </a:lnTo>
                  <a:lnTo>
                    <a:pt x="3919956" y="989076"/>
                  </a:lnTo>
                  <a:lnTo>
                    <a:pt x="3920363" y="988695"/>
                  </a:lnTo>
                  <a:lnTo>
                    <a:pt x="3919855" y="989076"/>
                  </a:lnTo>
                  <a:lnTo>
                    <a:pt x="3927983" y="981964"/>
                  </a:lnTo>
                  <a:lnTo>
                    <a:pt x="3927602" y="982345"/>
                  </a:lnTo>
                  <a:lnTo>
                    <a:pt x="3928059" y="981964"/>
                  </a:lnTo>
                  <a:lnTo>
                    <a:pt x="3936174" y="975360"/>
                  </a:lnTo>
                  <a:lnTo>
                    <a:pt x="3936492" y="975106"/>
                  </a:lnTo>
                  <a:lnTo>
                    <a:pt x="3936111" y="975360"/>
                  </a:lnTo>
                  <a:lnTo>
                    <a:pt x="3945788" y="968248"/>
                  </a:lnTo>
                  <a:lnTo>
                    <a:pt x="3946144" y="967994"/>
                  </a:lnTo>
                  <a:lnTo>
                    <a:pt x="3956621" y="960755"/>
                  </a:lnTo>
                  <a:lnTo>
                    <a:pt x="3956812" y="960628"/>
                  </a:lnTo>
                  <a:lnTo>
                    <a:pt x="3956431" y="960755"/>
                  </a:lnTo>
                  <a:lnTo>
                    <a:pt x="3968292" y="953262"/>
                  </a:lnTo>
                  <a:lnTo>
                    <a:pt x="3968496" y="953135"/>
                  </a:lnTo>
                  <a:lnTo>
                    <a:pt x="3968115" y="953262"/>
                  </a:lnTo>
                  <a:lnTo>
                    <a:pt x="3981323" y="945388"/>
                  </a:lnTo>
                  <a:lnTo>
                    <a:pt x="3981069" y="945642"/>
                  </a:lnTo>
                  <a:lnTo>
                    <a:pt x="3981513" y="945388"/>
                  </a:lnTo>
                  <a:lnTo>
                    <a:pt x="3995318" y="937641"/>
                  </a:lnTo>
                  <a:lnTo>
                    <a:pt x="3995547" y="937514"/>
                  </a:lnTo>
                  <a:lnTo>
                    <a:pt x="3995166" y="937641"/>
                  </a:lnTo>
                  <a:lnTo>
                    <a:pt x="4010736" y="929538"/>
                  </a:lnTo>
                  <a:lnTo>
                    <a:pt x="4027551" y="921258"/>
                  </a:lnTo>
                  <a:lnTo>
                    <a:pt x="4027424" y="921258"/>
                  </a:lnTo>
                  <a:lnTo>
                    <a:pt x="4045458" y="912749"/>
                  </a:lnTo>
                  <a:lnTo>
                    <a:pt x="4045737" y="912622"/>
                  </a:lnTo>
                  <a:lnTo>
                    <a:pt x="4065270" y="903986"/>
                  </a:lnTo>
                  <a:lnTo>
                    <a:pt x="4065016" y="904113"/>
                  </a:lnTo>
                  <a:lnTo>
                    <a:pt x="4065308" y="903986"/>
                  </a:lnTo>
                  <a:lnTo>
                    <a:pt x="4086352" y="894969"/>
                  </a:lnTo>
                  <a:lnTo>
                    <a:pt x="4086098" y="895096"/>
                  </a:lnTo>
                  <a:lnTo>
                    <a:pt x="4086402" y="894969"/>
                  </a:lnTo>
                  <a:lnTo>
                    <a:pt x="4108831" y="885825"/>
                  </a:lnTo>
                  <a:lnTo>
                    <a:pt x="4108704" y="885952"/>
                  </a:lnTo>
                  <a:lnTo>
                    <a:pt x="4109021" y="885825"/>
                  </a:lnTo>
                  <a:lnTo>
                    <a:pt x="4133088" y="876427"/>
                  </a:lnTo>
                  <a:lnTo>
                    <a:pt x="4132961" y="876427"/>
                  </a:lnTo>
                  <a:lnTo>
                    <a:pt x="4158996" y="866775"/>
                  </a:lnTo>
                  <a:lnTo>
                    <a:pt x="4158869" y="866775"/>
                  </a:lnTo>
                  <a:lnTo>
                    <a:pt x="4186555" y="856869"/>
                  </a:lnTo>
                  <a:lnTo>
                    <a:pt x="4186428" y="856996"/>
                  </a:lnTo>
                  <a:lnTo>
                    <a:pt x="4186796" y="856869"/>
                  </a:lnTo>
                  <a:lnTo>
                    <a:pt x="4216019" y="846836"/>
                  </a:lnTo>
                  <a:lnTo>
                    <a:pt x="4215765" y="846836"/>
                  </a:lnTo>
                  <a:lnTo>
                    <a:pt x="4247896" y="836422"/>
                  </a:lnTo>
                  <a:lnTo>
                    <a:pt x="4247642" y="836422"/>
                  </a:lnTo>
                  <a:lnTo>
                    <a:pt x="4282948" y="825627"/>
                  </a:lnTo>
                  <a:lnTo>
                    <a:pt x="4282694" y="825627"/>
                  </a:lnTo>
                  <a:lnTo>
                    <a:pt x="4321048" y="814324"/>
                  </a:lnTo>
                  <a:lnTo>
                    <a:pt x="4320921" y="814451"/>
                  </a:lnTo>
                  <a:lnTo>
                    <a:pt x="4321365" y="814324"/>
                  </a:lnTo>
                  <a:lnTo>
                    <a:pt x="4361942" y="802894"/>
                  </a:lnTo>
                  <a:lnTo>
                    <a:pt x="4361815" y="802894"/>
                  </a:lnTo>
                  <a:lnTo>
                    <a:pt x="4451350" y="779145"/>
                  </a:lnTo>
                  <a:lnTo>
                    <a:pt x="4451223" y="779145"/>
                  </a:lnTo>
                  <a:lnTo>
                    <a:pt x="4654931" y="728472"/>
                  </a:lnTo>
                  <a:lnTo>
                    <a:pt x="4654804" y="728599"/>
                  </a:lnTo>
                  <a:lnTo>
                    <a:pt x="4655324" y="728472"/>
                  </a:lnTo>
                  <a:lnTo>
                    <a:pt x="5343398" y="563499"/>
                  </a:lnTo>
                  <a:lnTo>
                    <a:pt x="5504561" y="521716"/>
                  </a:lnTo>
                  <a:lnTo>
                    <a:pt x="5603875" y="494284"/>
                  </a:lnTo>
                  <a:lnTo>
                    <a:pt x="5650484" y="480695"/>
                  </a:lnTo>
                  <a:lnTo>
                    <a:pt x="5686260" y="469900"/>
                  </a:lnTo>
                  <a:lnTo>
                    <a:pt x="5694680" y="467360"/>
                  </a:lnTo>
                  <a:lnTo>
                    <a:pt x="5728894" y="456438"/>
                  </a:lnTo>
                  <a:lnTo>
                    <a:pt x="5736463" y="454025"/>
                  </a:lnTo>
                  <a:lnTo>
                    <a:pt x="5775579" y="440944"/>
                  </a:lnTo>
                  <a:lnTo>
                    <a:pt x="5811520" y="427990"/>
                  </a:lnTo>
                  <a:lnTo>
                    <a:pt x="5877687" y="402463"/>
                  </a:lnTo>
                  <a:lnTo>
                    <a:pt x="5938266" y="377063"/>
                  </a:lnTo>
                  <a:lnTo>
                    <a:pt x="5962205" y="366268"/>
                  </a:lnTo>
                  <a:lnTo>
                    <a:pt x="5966714" y="364236"/>
                  </a:lnTo>
                  <a:lnTo>
                    <a:pt x="5993765" y="351663"/>
                  </a:lnTo>
                  <a:lnTo>
                    <a:pt x="6015317" y="341249"/>
                  </a:lnTo>
                  <a:lnTo>
                    <a:pt x="6019800" y="339090"/>
                  </a:lnTo>
                  <a:lnTo>
                    <a:pt x="6044692" y="326390"/>
                  </a:lnTo>
                  <a:lnTo>
                    <a:pt x="6068441" y="313817"/>
                  </a:lnTo>
                  <a:lnTo>
                    <a:pt x="6091047" y="301117"/>
                  </a:lnTo>
                  <a:lnTo>
                    <a:pt x="6107938" y="291338"/>
                  </a:lnTo>
                  <a:lnTo>
                    <a:pt x="6112764" y="288544"/>
                  </a:lnTo>
                  <a:lnTo>
                    <a:pt x="6133592" y="276098"/>
                  </a:lnTo>
                  <a:lnTo>
                    <a:pt x="6153404" y="263398"/>
                  </a:lnTo>
                  <a:lnTo>
                    <a:pt x="6167196" y="254381"/>
                  </a:lnTo>
                  <a:lnTo>
                    <a:pt x="6172454" y="250952"/>
                  </a:lnTo>
                  <a:lnTo>
                    <a:pt x="6190615" y="238379"/>
                  </a:lnTo>
                  <a:lnTo>
                    <a:pt x="6202502" y="229870"/>
                  </a:lnTo>
                  <a:lnTo>
                    <a:pt x="6208014" y="225933"/>
                  </a:lnTo>
                  <a:lnTo>
                    <a:pt x="6219215" y="217551"/>
                  </a:lnTo>
                  <a:lnTo>
                    <a:pt x="6224651" y="213487"/>
                  </a:lnTo>
                  <a:lnTo>
                    <a:pt x="6240526" y="201041"/>
                  </a:lnTo>
                  <a:lnTo>
                    <a:pt x="6255893" y="188468"/>
                  </a:lnTo>
                  <a:lnTo>
                    <a:pt x="6270752" y="176022"/>
                  </a:lnTo>
                  <a:lnTo>
                    <a:pt x="6292215" y="156718"/>
                  </a:lnTo>
                  <a:lnTo>
                    <a:pt x="6298438" y="151130"/>
                  </a:lnTo>
                  <a:lnTo>
                    <a:pt x="6324346" y="126365"/>
                  </a:lnTo>
                  <a:lnTo>
                    <a:pt x="6342227" y="108204"/>
                  </a:lnTo>
                  <a:lnTo>
                    <a:pt x="6348730" y="101600"/>
                  </a:lnTo>
                  <a:lnTo>
                    <a:pt x="6372098" y="76962"/>
                  </a:lnTo>
                  <a:lnTo>
                    <a:pt x="6388049" y="59563"/>
                  </a:lnTo>
                  <a:lnTo>
                    <a:pt x="6394577" y="52451"/>
                  </a:lnTo>
                  <a:lnTo>
                    <a:pt x="6409944" y="35306"/>
                  </a:lnTo>
                  <a:lnTo>
                    <a:pt x="6416548" y="27940"/>
                  </a:lnTo>
                  <a:close/>
                </a:path>
              </a:pathLst>
            </a:custGeom>
            <a:solidFill>
              <a:srgbClr val="1FE2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907032" y="4495038"/>
            <a:ext cx="7666990" cy="18249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5" dirty="0">
                <a:solidFill>
                  <a:srgbClr val="3F3F3F"/>
                </a:solidFill>
                <a:latin typeface="DejaVu Sans"/>
                <a:cs typeface="DejaVu Sans"/>
              </a:rPr>
              <a:t>Why</a:t>
            </a:r>
            <a:r>
              <a:rPr sz="1800" spc="-2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800" spc="-130" dirty="0">
                <a:solidFill>
                  <a:srgbClr val="3F3F3F"/>
                </a:solidFill>
                <a:latin typeface="DejaVu Sans"/>
                <a:cs typeface="DejaVu Sans"/>
              </a:rPr>
              <a:t>Use</a:t>
            </a:r>
            <a:r>
              <a:rPr sz="1800" spc="-1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800" b="1" spc="-100" dirty="0">
                <a:solidFill>
                  <a:srgbClr val="3F3F3F"/>
                </a:solidFill>
                <a:latin typeface="DejaVu Sans"/>
                <a:cs typeface="DejaVu Sans"/>
              </a:rPr>
              <a:t>Extracts</a:t>
            </a:r>
            <a:r>
              <a:rPr sz="1800" spc="-100" dirty="0">
                <a:solidFill>
                  <a:srgbClr val="3F3F3F"/>
                </a:solidFill>
                <a:latin typeface="DejaVu Sans"/>
                <a:cs typeface="DejaVu Sans"/>
              </a:rPr>
              <a:t>?</a:t>
            </a:r>
            <a:endParaRPr sz="1800">
              <a:latin typeface="DejaVu Sans"/>
              <a:cs typeface="DejaVu Sans"/>
            </a:endParaRPr>
          </a:p>
          <a:p>
            <a:pPr marL="812800" indent="-342900">
              <a:lnSpc>
                <a:spcPct val="100000"/>
              </a:lnSpc>
              <a:spcBef>
                <a:spcPts val="1205"/>
              </a:spcBef>
              <a:buChar char="•"/>
              <a:tabLst>
                <a:tab pos="812165" algn="l"/>
                <a:tab pos="812800" algn="l"/>
              </a:tabLst>
            </a:pPr>
            <a:r>
              <a:rPr sz="1400" spc="-130" dirty="0">
                <a:solidFill>
                  <a:srgbClr val="3F3F3F"/>
                </a:solidFill>
                <a:latin typeface="DejaVu Sans"/>
                <a:cs typeface="DejaVu Sans"/>
              </a:rPr>
              <a:t>Can</a:t>
            </a:r>
            <a:r>
              <a:rPr sz="1400" spc="6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spc="-145" dirty="0">
                <a:solidFill>
                  <a:srgbClr val="3F3F3F"/>
                </a:solidFill>
                <a:latin typeface="DejaVu Sans"/>
                <a:cs typeface="DejaVu Sans"/>
              </a:rPr>
              <a:t>improve</a:t>
            </a:r>
            <a:r>
              <a:rPr sz="1400" spc="8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spc="-145" dirty="0">
                <a:solidFill>
                  <a:srgbClr val="3F3F3F"/>
                </a:solidFill>
                <a:latin typeface="DejaVu Sans"/>
                <a:cs typeface="DejaVu Sans"/>
              </a:rPr>
              <a:t>performance</a:t>
            </a:r>
            <a:r>
              <a:rPr sz="1400" spc="7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dirty="0">
                <a:solidFill>
                  <a:srgbClr val="7F7F7F"/>
                </a:solidFill>
                <a:latin typeface="Nimbus Roman No9 L"/>
                <a:cs typeface="Nimbus Roman No9 L"/>
              </a:rPr>
              <a:t>(better</a:t>
            </a:r>
            <a:r>
              <a:rPr sz="1400" spc="80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400" i="1" dirty="0">
                <a:solidFill>
                  <a:srgbClr val="7F7F7F"/>
                </a:solidFill>
                <a:latin typeface="Nimbus Roman No9 L"/>
                <a:cs typeface="Nimbus Roman No9 L"/>
              </a:rPr>
              <a:t>performance</a:t>
            </a:r>
            <a:r>
              <a:rPr sz="1400" spc="70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400" i="1" dirty="0">
                <a:solidFill>
                  <a:srgbClr val="7F7F7F"/>
                </a:solidFill>
                <a:latin typeface="Nimbus Roman No9 L"/>
                <a:cs typeface="Nimbus Roman No9 L"/>
              </a:rPr>
              <a:t>than</a:t>
            </a:r>
            <a:r>
              <a:rPr sz="1400" spc="95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400" i="1" dirty="0">
                <a:solidFill>
                  <a:srgbClr val="7F7F7F"/>
                </a:solidFill>
                <a:latin typeface="Nimbus Roman No9 L"/>
                <a:cs typeface="Nimbus Roman No9 L"/>
              </a:rPr>
              <a:t>most</a:t>
            </a:r>
            <a:r>
              <a:rPr sz="1400" spc="60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400" i="1" dirty="0">
                <a:solidFill>
                  <a:srgbClr val="7F7F7F"/>
                </a:solidFill>
                <a:latin typeface="Nimbus Roman No9 L"/>
                <a:cs typeface="Nimbus Roman No9 L"/>
              </a:rPr>
              <a:t>database</a:t>
            </a:r>
            <a:r>
              <a:rPr sz="1400" spc="100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400" i="1" spc="-10" dirty="0">
                <a:solidFill>
                  <a:srgbClr val="7F7F7F"/>
                </a:solidFill>
                <a:latin typeface="Nimbus Roman No9 L"/>
                <a:cs typeface="Nimbus Roman No9 L"/>
              </a:rPr>
              <a:t>sources)</a:t>
            </a:r>
            <a:endParaRPr sz="1400">
              <a:latin typeface="Nimbus Roman No9 L"/>
              <a:cs typeface="Nimbus Roman No9 L"/>
            </a:endParaRPr>
          </a:p>
          <a:p>
            <a:pPr marL="812800" indent="-342900">
              <a:lnSpc>
                <a:spcPct val="100000"/>
              </a:lnSpc>
              <a:spcBef>
                <a:spcPts val="595"/>
              </a:spcBef>
              <a:buChar char="•"/>
              <a:tabLst>
                <a:tab pos="812165" algn="l"/>
                <a:tab pos="812800" algn="l"/>
              </a:tabLst>
            </a:pPr>
            <a:r>
              <a:rPr sz="1400" spc="-120" dirty="0">
                <a:solidFill>
                  <a:srgbClr val="3F3F3F"/>
                </a:solidFill>
                <a:latin typeface="DejaVu Sans"/>
                <a:cs typeface="DejaVu Sans"/>
              </a:rPr>
              <a:t>Additional</a:t>
            </a:r>
            <a:r>
              <a:rPr sz="1400" spc="3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spc="-120" dirty="0">
                <a:solidFill>
                  <a:srgbClr val="3F3F3F"/>
                </a:solidFill>
                <a:latin typeface="DejaVu Sans"/>
                <a:cs typeface="DejaVu Sans"/>
              </a:rPr>
              <a:t>functionality</a:t>
            </a:r>
            <a:r>
              <a:rPr sz="1400" spc="3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dirty="0">
                <a:solidFill>
                  <a:srgbClr val="7F7F7F"/>
                </a:solidFill>
                <a:latin typeface="Nimbus Roman No9 L"/>
                <a:cs typeface="Nimbus Roman No9 L"/>
              </a:rPr>
              <a:t>(exposes</a:t>
            </a:r>
            <a:r>
              <a:rPr sz="1400" spc="25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400" i="1" spc="-10" dirty="0">
                <a:solidFill>
                  <a:srgbClr val="7F7F7F"/>
                </a:solidFill>
                <a:latin typeface="Nimbus Roman No9 L"/>
                <a:cs typeface="Nimbus Roman No9 L"/>
              </a:rPr>
              <a:t>additional</a:t>
            </a:r>
            <a:r>
              <a:rPr sz="1400" spc="60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400" i="1" dirty="0">
                <a:solidFill>
                  <a:srgbClr val="7F7F7F"/>
                </a:solidFill>
                <a:latin typeface="Nimbus Roman No9 L"/>
                <a:cs typeface="Nimbus Roman No9 L"/>
              </a:rPr>
              <a:t>features</a:t>
            </a:r>
            <a:r>
              <a:rPr sz="1400" spc="30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400" i="1" dirty="0">
                <a:solidFill>
                  <a:srgbClr val="7F7F7F"/>
                </a:solidFill>
                <a:latin typeface="Nimbus Roman No9 L"/>
                <a:cs typeface="Nimbus Roman No9 L"/>
              </a:rPr>
              <a:t>that</a:t>
            </a:r>
            <a:r>
              <a:rPr sz="1400" spc="45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400" i="1" dirty="0">
                <a:solidFill>
                  <a:srgbClr val="7F7F7F"/>
                </a:solidFill>
                <a:latin typeface="Nimbus Roman No9 L"/>
                <a:cs typeface="Nimbus Roman No9 L"/>
              </a:rPr>
              <a:t>may</a:t>
            </a:r>
            <a:r>
              <a:rPr sz="1400" spc="40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400" i="1" dirty="0">
                <a:solidFill>
                  <a:srgbClr val="7F7F7F"/>
                </a:solidFill>
                <a:latin typeface="Nimbus Roman No9 L"/>
                <a:cs typeface="Nimbus Roman No9 L"/>
              </a:rPr>
              <a:t>be</a:t>
            </a:r>
            <a:r>
              <a:rPr sz="1400" spc="40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400" i="1" dirty="0">
                <a:solidFill>
                  <a:srgbClr val="7F7F7F"/>
                </a:solidFill>
                <a:latin typeface="Nimbus Roman No9 L"/>
                <a:cs typeface="Nimbus Roman No9 L"/>
              </a:rPr>
              <a:t>limited</a:t>
            </a:r>
            <a:r>
              <a:rPr sz="1400" spc="35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400" i="1" dirty="0">
                <a:solidFill>
                  <a:srgbClr val="7F7F7F"/>
                </a:solidFill>
                <a:latin typeface="Nimbus Roman No9 L"/>
                <a:cs typeface="Nimbus Roman No9 L"/>
              </a:rPr>
              <a:t>with</a:t>
            </a:r>
            <a:r>
              <a:rPr sz="1400" spc="50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400" i="1" spc="-20" dirty="0">
                <a:solidFill>
                  <a:srgbClr val="7F7F7F"/>
                </a:solidFill>
                <a:latin typeface="Nimbus Roman No9 L"/>
                <a:cs typeface="Nimbus Roman No9 L"/>
              </a:rPr>
              <a:t>live</a:t>
            </a:r>
            <a:r>
              <a:rPr sz="1400" spc="35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400" i="1" spc="-60" dirty="0">
                <a:solidFill>
                  <a:srgbClr val="7F7F7F"/>
                </a:solidFill>
                <a:latin typeface="Nimbus Roman No9 L"/>
                <a:cs typeface="Nimbus Roman No9 L"/>
              </a:rPr>
              <a:t>connections)</a:t>
            </a:r>
            <a:endParaRPr sz="1400">
              <a:latin typeface="Nimbus Roman No9 L"/>
              <a:cs typeface="Nimbus Roman No9 L"/>
            </a:endParaRPr>
          </a:p>
          <a:p>
            <a:pPr marL="812800" indent="-342900">
              <a:lnSpc>
                <a:spcPct val="100000"/>
              </a:lnSpc>
              <a:spcBef>
                <a:spcPts val="605"/>
              </a:spcBef>
              <a:buChar char="•"/>
              <a:tabLst>
                <a:tab pos="812165" algn="l"/>
                <a:tab pos="812800" algn="l"/>
              </a:tabLst>
            </a:pPr>
            <a:r>
              <a:rPr sz="1400" spc="-80" dirty="0">
                <a:solidFill>
                  <a:srgbClr val="3F3F3F"/>
                </a:solidFill>
                <a:latin typeface="DejaVu Sans"/>
                <a:cs typeface="DejaVu Sans"/>
              </a:rPr>
              <a:t>Offline</a:t>
            </a:r>
            <a:r>
              <a:rPr sz="1400" spc="4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spc="-155" dirty="0">
                <a:solidFill>
                  <a:srgbClr val="3F3F3F"/>
                </a:solidFill>
                <a:latin typeface="DejaVu Sans"/>
                <a:cs typeface="DejaVu Sans"/>
              </a:rPr>
              <a:t>access</a:t>
            </a:r>
            <a:r>
              <a:rPr sz="1400" spc="5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spc="-20" dirty="0">
                <a:solidFill>
                  <a:srgbClr val="7F7F7F"/>
                </a:solidFill>
                <a:latin typeface="Nimbus Roman No9 L"/>
                <a:cs typeface="Nimbus Roman No9 L"/>
              </a:rPr>
              <a:t>(work</a:t>
            </a:r>
            <a:r>
              <a:rPr sz="1400" spc="55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400" i="1" dirty="0">
                <a:solidFill>
                  <a:srgbClr val="7F7F7F"/>
                </a:solidFill>
                <a:latin typeface="Nimbus Roman No9 L"/>
                <a:cs typeface="Nimbus Roman No9 L"/>
              </a:rPr>
              <a:t>without</a:t>
            </a:r>
            <a:r>
              <a:rPr sz="1400" spc="65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400" i="1" dirty="0">
                <a:solidFill>
                  <a:srgbClr val="7F7F7F"/>
                </a:solidFill>
                <a:latin typeface="Nimbus Roman No9 L"/>
                <a:cs typeface="Nimbus Roman No9 L"/>
              </a:rPr>
              <a:t>a</a:t>
            </a:r>
            <a:r>
              <a:rPr sz="1400" spc="50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400" i="1" dirty="0">
                <a:solidFill>
                  <a:srgbClr val="7F7F7F"/>
                </a:solidFill>
                <a:latin typeface="Nimbus Roman No9 L"/>
                <a:cs typeface="Nimbus Roman No9 L"/>
              </a:rPr>
              <a:t>connection</a:t>
            </a:r>
            <a:r>
              <a:rPr sz="1400" spc="55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400" i="1" dirty="0">
                <a:solidFill>
                  <a:srgbClr val="7F7F7F"/>
                </a:solidFill>
                <a:latin typeface="Nimbus Roman No9 L"/>
                <a:cs typeface="Nimbus Roman No9 L"/>
              </a:rPr>
              <a:t>to</a:t>
            </a:r>
            <a:r>
              <a:rPr sz="1400" spc="50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400" i="1" dirty="0">
                <a:solidFill>
                  <a:srgbClr val="7F7F7F"/>
                </a:solidFill>
                <a:latin typeface="Nimbus Roman No9 L"/>
                <a:cs typeface="Nimbus Roman No9 L"/>
              </a:rPr>
              <a:t>the</a:t>
            </a:r>
            <a:r>
              <a:rPr sz="1400" spc="45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400" i="1" dirty="0">
                <a:solidFill>
                  <a:srgbClr val="7F7F7F"/>
                </a:solidFill>
                <a:latin typeface="Nimbus Roman No9 L"/>
                <a:cs typeface="Nimbus Roman No9 L"/>
              </a:rPr>
              <a:t>network</a:t>
            </a:r>
            <a:r>
              <a:rPr sz="1400" spc="55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400" i="1" dirty="0">
                <a:solidFill>
                  <a:srgbClr val="7F7F7F"/>
                </a:solidFill>
                <a:latin typeface="Nimbus Roman No9 L"/>
                <a:cs typeface="Nimbus Roman No9 L"/>
              </a:rPr>
              <a:t>or</a:t>
            </a:r>
            <a:r>
              <a:rPr sz="1400" spc="50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400" i="1" spc="-10" dirty="0">
                <a:solidFill>
                  <a:srgbClr val="7F7F7F"/>
                </a:solidFill>
                <a:latin typeface="Nimbus Roman No9 L"/>
                <a:cs typeface="Nimbus Roman No9 L"/>
              </a:rPr>
              <a:t>database)</a:t>
            </a:r>
            <a:endParaRPr sz="1400">
              <a:latin typeface="Nimbus Roman No9 L"/>
              <a:cs typeface="Nimbus Roman No9 L"/>
            </a:endParaRPr>
          </a:p>
          <a:p>
            <a:pPr marL="812800" indent="-342900">
              <a:lnSpc>
                <a:spcPct val="100000"/>
              </a:lnSpc>
              <a:spcBef>
                <a:spcPts val="600"/>
              </a:spcBef>
              <a:buChar char="•"/>
              <a:tabLst>
                <a:tab pos="812165" algn="l"/>
                <a:tab pos="812800" algn="l"/>
              </a:tabLst>
            </a:pPr>
            <a:r>
              <a:rPr sz="1400" spc="-125" dirty="0">
                <a:solidFill>
                  <a:srgbClr val="3F3F3F"/>
                </a:solidFill>
                <a:latin typeface="DejaVu Sans"/>
                <a:cs typeface="DejaVu Sans"/>
              </a:rPr>
              <a:t>Supports</a:t>
            </a:r>
            <a:r>
              <a:rPr sz="1400" spc="2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spc="-135" dirty="0">
                <a:solidFill>
                  <a:srgbClr val="3F3F3F"/>
                </a:solidFill>
                <a:latin typeface="DejaVu Sans"/>
                <a:cs typeface="DejaVu Sans"/>
              </a:rPr>
              <a:t>very</a:t>
            </a:r>
            <a:r>
              <a:rPr sz="1400" spc="2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spc="-145" dirty="0">
                <a:solidFill>
                  <a:srgbClr val="3F3F3F"/>
                </a:solidFill>
                <a:latin typeface="DejaVu Sans"/>
                <a:cs typeface="DejaVu Sans"/>
              </a:rPr>
              <a:t>large</a:t>
            </a:r>
            <a:r>
              <a:rPr sz="1400" spc="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spc="-145" dirty="0">
                <a:solidFill>
                  <a:srgbClr val="3F3F3F"/>
                </a:solidFill>
                <a:latin typeface="DejaVu Sans"/>
                <a:cs typeface="DejaVu Sans"/>
              </a:rPr>
              <a:t>datasets</a:t>
            </a:r>
            <a:r>
              <a:rPr sz="1400" spc="1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dirty="0">
                <a:solidFill>
                  <a:srgbClr val="7F7F7F"/>
                </a:solidFill>
                <a:latin typeface="Nimbus Roman No9 L"/>
                <a:cs typeface="Nimbus Roman No9 L"/>
              </a:rPr>
              <a:t>(into</a:t>
            </a:r>
            <a:r>
              <a:rPr sz="1400" spc="25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400" i="1" dirty="0">
                <a:solidFill>
                  <a:srgbClr val="7F7F7F"/>
                </a:solidFill>
                <a:latin typeface="Nimbus Roman No9 L"/>
                <a:cs typeface="Nimbus Roman No9 L"/>
              </a:rPr>
              <a:t>the</a:t>
            </a:r>
            <a:r>
              <a:rPr sz="1400" spc="15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400" i="1" spc="-35" dirty="0">
                <a:solidFill>
                  <a:srgbClr val="7F7F7F"/>
                </a:solidFill>
                <a:latin typeface="Nimbus Roman No9 L"/>
                <a:cs typeface="Nimbus Roman No9 L"/>
              </a:rPr>
              <a:t>billions</a:t>
            </a:r>
            <a:r>
              <a:rPr sz="1400" spc="20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400" i="1" dirty="0">
                <a:solidFill>
                  <a:srgbClr val="7F7F7F"/>
                </a:solidFill>
                <a:latin typeface="Nimbus Roman No9 L"/>
                <a:cs typeface="Nimbus Roman No9 L"/>
              </a:rPr>
              <a:t>of</a:t>
            </a:r>
            <a:r>
              <a:rPr sz="1400" spc="5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400" i="1" spc="-10" dirty="0">
                <a:solidFill>
                  <a:srgbClr val="7F7F7F"/>
                </a:solidFill>
                <a:latin typeface="Nimbus Roman No9 L"/>
                <a:cs typeface="Nimbus Roman No9 L"/>
              </a:rPr>
              <a:t>rows)</a:t>
            </a:r>
            <a:endParaRPr sz="1400">
              <a:latin typeface="Nimbus Roman No9 L"/>
              <a:cs typeface="Nimbus Roman No9 L"/>
            </a:endParaRPr>
          </a:p>
          <a:p>
            <a:pPr marL="812800" indent="-342900">
              <a:lnSpc>
                <a:spcPct val="100000"/>
              </a:lnSpc>
              <a:spcBef>
                <a:spcPts val="600"/>
              </a:spcBef>
              <a:buChar char="•"/>
              <a:tabLst>
                <a:tab pos="812165" algn="l"/>
                <a:tab pos="812800" algn="l"/>
              </a:tabLst>
            </a:pPr>
            <a:r>
              <a:rPr sz="1400" spc="-110" dirty="0">
                <a:solidFill>
                  <a:srgbClr val="3F3F3F"/>
                </a:solidFill>
                <a:latin typeface="DejaVu Sans"/>
                <a:cs typeface="DejaVu Sans"/>
              </a:rPr>
              <a:t>Fast</a:t>
            </a:r>
            <a:r>
              <a:rPr sz="1400" spc="-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spc="-35" dirty="0">
                <a:solidFill>
                  <a:srgbClr val="3F3F3F"/>
                </a:solidFill>
                <a:latin typeface="DejaVu Sans"/>
                <a:cs typeface="DejaVu Sans"/>
              </a:rPr>
              <a:t>to</a:t>
            </a:r>
            <a:r>
              <a:rPr sz="1400" spc="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spc="-135" dirty="0">
                <a:solidFill>
                  <a:srgbClr val="3F3F3F"/>
                </a:solidFill>
                <a:latin typeface="DejaVu Sans"/>
                <a:cs typeface="DejaVu Sans"/>
              </a:rPr>
              <a:t>create</a:t>
            </a:r>
            <a:r>
              <a:rPr sz="1400" spc="-1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spc="-20" dirty="0">
                <a:solidFill>
                  <a:srgbClr val="7F7F7F"/>
                </a:solidFill>
                <a:latin typeface="Nimbus Roman No9 L"/>
                <a:cs typeface="Nimbus Roman No9 L"/>
              </a:rPr>
              <a:t>(quick</a:t>
            </a:r>
            <a:r>
              <a:rPr sz="1400" spc="20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400" i="1" dirty="0">
                <a:solidFill>
                  <a:srgbClr val="7F7F7F"/>
                </a:solidFill>
                <a:latin typeface="Nimbus Roman No9 L"/>
                <a:cs typeface="Nimbus Roman No9 L"/>
              </a:rPr>
              <a:t>extract</a:t>
            </a:r>
            <a:r>
              <a:rPr sz="1400" spc="-10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400" i="1" spc="-10" dirty="0">
                <a:solidFill>
                  <a:srgbClr val="7F7F7F"/>
                </a:solidFill>
                <a:latin typeface="Nimbus Roman No9 L"/>
                <a:cs typeface="Nimbus Roman No9 L"/>
              </a:rPr>
              <a:t>times)</a:t>
            </a:r>
            <a:endParaRPr sz="1400">
              <a:latin typeface="Nimbus Roman No9 L"/>
              <a:cs typeface="Nimbus Roman No9 L"/>
            </a:endParaRPr>
          </a:p>
        </p:txBody>
      </p:sp>
      <p:pic>
        <p:nvPicPr>
          <p:cNvPr id="18" name="object 18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7871460" y="5714238"/>
            <a:ext cx="3494532" cy="715518"/>
          </a:xfrm>
          <a:prstGeom prst="rect">
            <a:avLst/>
          </a:prstGeom>
        </p:spPr>
      </p:pic>
      <p:sp>
        <p:nvSpPr>
          <p:cNvPr id="19" name="object 19"/>
          <p:cNvSpPr txBox="1"/>
          <p:nvPr/>
        </p:nvSpPr>
        <p:spPr>
          <a:xfrm>
            <a:off x="8693657" y="5876037"/>
            <a:ext cx="2442210" cy="3898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435"/>
              </a:lnSpc>
              <a:spcBef>
                <a:spcPts val="100"/>
              </a:spcBef>
            </a:pPr>
            <a:r>
              <a:rPr sz="1200" b="1" spc="-125" dirty="0">
                <a:solidFill>
                  <a:srgbClr val="FFFFFF"/>
                </a:solidFill>
                <a:latin typeface="DejaVu Sans"/>
                <a:cs typeface="DejaVu Sans"/>
              </a:rPr>
              <a:t>NOTE:</a:t>
            </a:r>
            <a:r>
              <a:rPr sz="1200" spc="-30" dirty="0">
                <a:solidFill>
                  <a:srgbClr val="FFFFFF"/>
                </a:solidFill>
                <a:latin typeface="DejaVu Sans"/>
                <a:cs typeface="DejaVu Sans"/>
              </a:rPr>
              <a:t> </a:t>
            </a:r>
            <a:r>
              <a:rPr sz="1200" spc="-90" dirty="0">
                <a:solidFill>
                  <a:srgbClr val="FFFFFF"/>
                </a:solidFill>
                <a:latin typeface="DejaVu Sans"/>
                <a:cs typeface="DejaVu Sans"/>
              </a:rPr>
              <a:t>Live</a:t>
            </a:r>
            <a:r>
              <a:rPr sz="1200" spc="-40" dirty="0">
                <a:solidFill>
                  <a:srgbClr val="FFFFFF"/>
                </a:solidFill>
                <a:latin typeface="DejaVu Sans"/>
                <a:cs typeface="DejaVu Sans"/>
              </a:rPr>
              <a:t> </a:t>
            </a:r>
            <a:r>
              <a:rPr sz="1200" spc="-90" dirty="0">
                <a:solidFill>
                  <a:srgbClr val="FFFFFF"/>
                </a:solidFill>
                <a:latin typeface="DejaVu Sans"/>
                <a:cs typeface="DejaVu Sans"/>
              </a:rPr>
              <a:t>connections</a:t>
            </a:r>
            <a:r>
              <a:rPr sz="1200" spc="-35" dirty="0">
                <a:solidFill>
                  <a:srgbClr val="FFFFFF"/>
                </a:solidFill>
                <a:latin typeface="DejaVu Sans"/>
                <a:cs typeface="DejaVu Sans"/>
              </a:rPr>
              <a:t> </a:t>
            </a:r>
            <a:r>
              <a:rPr sz="1200" spc="-95" dirty="0">
                <a:solidFill>
                  <a:srgbClr val="FFFFFF"/>
                </a:solidFill>
                <a:latin typeface="DejaVu Sans"/>
                <a:cs typeface="DejaVu Sans"/>
              </a:rPr>
              <a:t>are</a:t>
            </a:r>
            <a:r>
              <a:rPr sz="1200" spc="-25" dirty="0">
                <a:solidFill>
                  <a:srgbClr val="FFFFFF"/>
                </a:solidFill>
                <a:latin typeface="DejaVu Sans"/>
                <a:cs typeface="DejaVu Sans"/>
              </a:rPr>
              <a:t> </a:t>
            </a:r>
            <a:r>
              <a:rPr sz="1200" b="1" spc="-25" dirty="0">
                <a:solidFill>
                  <a:srgbClr val="FFFFFF"/>
                </a:solidFill>
                <a:latin typeface="DejaVu Sans"/>
                <a:cs typeface="DejaVu Sans"/>
              </a:rPr>
              <a:t>NOT</a:t>
            </a:r>
            <a:endParaRPr sz="1200">
              <a:latin typeface="DejaVu Sans"/>
              <a:cs typeface="DejaVu Sans"/>
            </a:endParaRPr>
          </a:p>
          <a:p>
            <a:pPr marL="12700">
              <a:lnSpc>
                <a:spcPts val="1435"/>
              </a:lnSpc>
            </a:pPr>
            <a:r>
              <a:rPr sz="1200" spc="-85" dirty="0">
                <a:solidFill>
                  <a:srgbClr val="FFFFFF"/>
                </a:solidFill>
                <a:latin typeface="DejaVu Sans"/>
                <a:cs typeface="DejaVu Sans"/>
              </a:rPr>
              <a:t>supported</a:t>
            </a:r>
            <a:r>
              <a:rPr sz="1200" spc="-30" dirty="0">
                <a:solidFill>
                  <a:srgbClr val="FFFFFF"/>
                </a:solidFill>
                <a:latin typeface="DejaVu Sans"/>
                <a:cs typeface="DejaVu Sans"/>
              </a:rPr>
              <a:t> </a:t>
            </a:r>
            <a:r>
              <a:rPr sz="1200" spc="-70" dirty="0">
                <a:solidFill>
                  <a:srgbClr val="FFFFFF"/>
                </a:solidFill>
                <a:latin typeface="DejaVu Sans"/>
                <a:cs typeface="DejaVu Sans"/>
              </a:rPr>
              <a:t>in</a:t>
            </a:r>
            <a:r>
              <a:rPr sz="1200" spc="-35" dirty="0">
                <a:solidFill>
                  <a:srgbClr val="FFFFFF"/>
                </a:solidFill>
                <a:latin typeface="DejaVu Sans"/>
                <a:cs typeface="DejaVu Sans"/>
              </a:rPr>
              <a:t> </a:t>
            </a:r>
            <a:r>
              <a:rPr sz="1200" spc="-80" dirty="0">
                <a:solidFill>
                  <a:srgbClr val="FFFFFF"/>
                </a:solidFill>
                <a:latin typeface="DejaVu Sans"/>
                <a:cs typeface="DejaVu Sans"/>
              </a:rPr>
              <a:t>the</a:t>
            </a:r>
            <a:r>
              <a:rPr sz="1200" spc="-35" dirty="0">
                <a:solidFill>
                  <a:srgbClr val="FFFFFF"/>
                </a:solidFill>
                <a:latin typeface="DejaVu Sans"/>
                <a:cs typeface="DejaVu Sans"/>
              </a:rPr>
              <a:t> </a:t>
            </a:r>
            <a:r>
              <a:rPr sz="1200" b="1" spc="-185" dirty="0">
                <a:solidFill>
                  <a:srgbClr val="F9FEA4"/>
                </a:solidFill>
                <a:latin typeface="DejaVu Sans"/>
                <a:cs typeface="DejaVu Sans"/>
              </a:rPr>
              <a:t>Tableau</a:t>
            </a:r>
            <a:r>
              <a:rPr sz="1200" spc="-40" dirty="0">
                <a:solidFill>
                  <a:srgbClr val="F9FEA4"/>
                </a:solidFill>
                <a:latin typeface="DejaVu Sans"/>
                <a:cs typeface="DejaVu Sans"/>
              </a:rPr>
              <a:t> </a:t>
            </a:r>
            <a:r>
              <a:rPr sz="1200" b="1" spc="-145" dirty="0">
                <a:solidFill>
                  <a:srgbClr val="F9FEA4"/>
                </a:solidFill>
                <a:latin typeface="DejaVu Sans"/>
                <a:cs typeface="DejaVu Sans"/>
              </a:rPr>
              <a:t>Public</a:t>
            </a:r>
            <a:r>
              <a:rPr sz="1200" spc="-20" dirty="0">
                <a:solidFill>
                  <a:srgbClr val="F9FEA4"/>
                </a:solidFill>
                <a:latin typeface="DejaVu Sans"/>
                <a:cs typeface="DejaVu Sans"/>
              </a:rPr>
              <a:t> </a:t>
            </a:r>
            <a:r>
              <a:rPr sz="1200" b="1" spc="-290" dirty="0">
                <a:solidFill>
                  <a:srgbClr val="F9FEA4"/>
                </a:solidFill>
                <a:latin typeface="DejaVu Sans"/>
                <a:cs typeface="DejaVu Sans"/>
              </a:rPr>
              <a:t>App</a:t>
            </a:r>
            <a:endParaRPr sz="1200">
              <a:latin typeface="DejaVu Sans"/>
              <a:cs typeface="DejaVu Sans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7979664" y="5797296"/>
            <a:ext cx="563245" cy="562610"/>
            <a:chOff x="7979664" y="5797296"/>
            <a:chExt cx="563245" cy="562610"/>
          </a:xfrm>
        </p:grpSpPr>
        <p:pic>
          <p:nvPicPr>
            <p:cNvPr id="21" name="object 2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979664" y="5797296"/>
              <a:ext cx="563117" cy="562355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162582" y="5963412"/>
              <a:ext cx="201091" cy="20116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612900">
              <a:lnSpc>
                <a:spcPct val="100000"/>
              </a:lnSpc>
              <a:spcBef>
                <a:spcPts val="95"/>
              </a:spcBef>
            </a:pPr>
            <a:r>
              <a:rPr b="1" spc="-365" dirty="0">
                <a:latin typeface="DejaVu Sans"/>
                <a:cs typeface="DejaVu Sans"/>
              </a:rPr>
              <a:t>Extract</a:t>
            </a:r>
            <a:r>
              <a:rPr spc="-165" dirty="0"/>
              <a:t> </a:t>
            </a:r>
            <a:r>
              <a:rPr b="1" spc="-375" dirty="0">
                <a:latin typeface="DejaVu Sans"/>
                <a:cs typeface="DejaVu Sans"/>
              </a:rPr>
              <a:t>Options</a:t>
            </a:r>
            <a:r>
              <a:rPr spc="-140" dirty="0"/>
              <a:t> </a:t>
            </a:r>
            <a:r>
              <a:rPr spc="-165" dirty="0"/>
              <a:t>[Trial/Paid</a:t>
            </a:r>
            <a:r>
              <a:rPr spc="-150" dirty="0"/>
              <a:t> </a:t>
            </a:r>
            <a:r>
              <a:rPr spc="-204" dirty="0"/>
              <a:t>Version</a:t>
            </a:r>
            <a:r>
              <a:rPr spc="-160" dirty="0"/>
              <a:t> </a:t>
            </a:r>
            <a:r>
              <a:rPr spc="-345" dirty="0"/>
              <a:t>Only]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5646" y="830579"/>
            <a:ext cx="11760708" cy="4572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4605780" y="1293875"/>
            <a:ext cx="6970395" cy="49060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-225" dirty="0">
                <a:solidFill>
                  <a:srgbClr val="3F3F3F"/>
                </a:solidFill>
                <a:latin typeface="DejaVu Sans"/>
                <a:cs typeface="DejaVu Sans"/>
              </a:rPr>
              <a:t>Single</a:t>
            </a:r>
            <a:r>
              <a:rPr sz="1600" spc="-8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b="1" spc="-240" dirty="0">
                <a:solidFill>
                  <a:srgbClr val="3F3F3F"/>
                </a:solidFill>
                <a:latin typeface="DejaVu Sans"/>
                <a:cs typeface="DejaVu Sans"/>
              </a:rPr>
              <a:t>Table</a:t>
            </a:r>
            <a:r>
              <a:rPr sz="1600" spc="-10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155" dirty="0">
                <a:solidFill>
                  <a:srgbClr val="3F3F3F"/>
                </a:solidFill>
                <a:latin typeface="DejaVu Sans"/>
                <a:cs typeface="DejaVu Sans"/>
              </a:rPr>
              <a:t>combines</a:t>
            </a:r>
            <a:r>
              <a:rPr sz="1600" spc="1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125" dirty="0">
                <a:solidFill>
                  <a:srgbClr val="3F3F3F"/>
                </a:solidFill>
                <a:latin typeface="DejaVu Sans"/>
                <a:cs typeface="DejaVu Sans"/>
              </a:rPr>
              <a:t>all</a:t>
            </a:r>
            <a:r>
              <a:rPr sz="1600" spc="1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160" dirty="0">
                <a:solidFill>
                  <a:srgbClr val="3F3F3F"/>
                </a:solidFill>
                <a:latin typeface="DejaVu Sans"/>
                <a:cs typeface="DejaVu Sans"/>
              </a:rPr>
              <a:t>data</a:t>
            </a:r>
            <a:r>
              <a:rPr sz="1600" spc="4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85" dirty="0">
                <a:solidFill>
                  <a:srgbClr val="3F3F3F"/>
                </a:solidFill>
                <a:latin typeface="DejaVu Sans"/>
                <a:cs typeface="DejaVu Sans"/>
              </a:rPr>
              <a:t>into</a:t>
            </a:r>
            <a:r>
              <a:rPr sz="1600" spc="2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120" dirty="0">
                <a:solidFill>
                  <a:srgbClr val="3F3F3F"/>
                </a:solidFill>
                <a:latin typeface="DejaVu Sans"/>
                <a:cs typeface="DejaVu Sans"/>
              </a:rPr>
              <a:t>one</a:t>
            </a:r>
            <a:r>
              <a:rPr sz="1600" spc="2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130" dirty="0">
                <a:solidFill>
                  <a:srgbClr val="3F3F3F"/>
                </a:solidFill>
                <a:latin typeface="DejaVu Sans"/>
                <a:cs typeface="DejaVu Sans"/>
              </a:rPr>
              <a:t>table</a:t>
            </a:r>
            <a:r>
              <a:rPr sz="1600" spc="4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i="1" spc="-10" dirty="0">
                <a:solidFill>
                  <a:srgbClr val="3F3F3F"/>
                </a:solidFill>
                <a:latin typeface="Nimbus Roman No9 L"/>
                <a:cs typeface="Nimbus Roman No9 L"/>
              </a:rPr>
              <a:t>(rather</a:t>
            </a:r>
            <a:r>
              <a:rPr sz="1600" spc="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i="1" dirty="0">
                <a:solidFill>
                  <a:srgbClr val="3F3F3F"/>
                </a:solidFill>
                <a:latin typeface="Nimbus Roman No9 L"/>
                <a:cs typeface="Nimbus Roman No9 L"/>
              </a:rPr>
              <a:t>than</a:t>
            </a:r>
            <a:r>
              <a:rPr sz="1600" spc="-1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i="1" spc="-20" dirty="0">
                <a:solidFill>
                  <a:srgbClr val="3F3F3F"/>
                </a:solidFill>
                <a:latin typeface="Nimbus Roman No9 L"/>
                <a:cs typeface="Nimbus Roman No9 L"/>
              </a:rPr>
              <a:t>preserving</a:t>
            </a:r>
            <a:r>
              <a:rPr sz="1600" spc="-2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i="1" dirty="0">
                <a:solidFill>
                  <a:srgbClr val="3F3F3F"/>
                </a:solidFill>
                <a:latin typeface="Nimbus Roman No9 L"/>
                <a:cs typeface="Nimbus Roman No9 L"/>
              </a:rPr>
              <a:t>table</a:t>
            </a:r>
            <a:r>
              <a:rPr sz="1600" spc="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i="1" spc="-10" dirty="0">
                <a:solidFill>
                  <a:srgbClr val="3F3F3F"/>
                </a:solidFill>
                <a:latin typeface="Nimbus Roman No9 L"/>
                <a:cs typeface="Nimbus Roman No9 L"/>
              </a:rPr>
              <a:t>joins)</a:t>
            </a:r>
            <a:endParaRPr sz="1600">
              <a:latin typeface="Nimbus Roman No9 L"/>
              <a:cs typeface="Nimbus Roman No9 L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950">
              <a:latin typeface="Nimbus Roman No9 L"/>
              <a:cs typeface="Nimbus Roman No9 L"/>
            </a:endParaRPr>
          </a:p>
          <a:p>
            <a:pPr marL="12700" marR="208915">
              <a:lnSpc>
                <a:spcPts val="1730"/>
              </a:lnSpc>
              <a:spcBef>
                <a:spcPts val="5"/>
              </a:spcBef>
            </a:pPr>
            <a:r>
              <a:rPr sz="1600" b="1" spc="-170" dirty="0">
                <a:solidFill>
                  <a:srgbClr val="3F3F3F"/>
                </a:solidFill>
                <a:latin typeface="DejaVu Sans"/>
                <a:cs typeface="DejaVu Sans"/>
              </a:rPr>
              <a:t>Multiple</a:t>
            </a:r>
            <a:r>
              <a:rPr sz="1600" spc="-7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b="1" spc="-240" dirty="0">
                <a:solidFill>
                  <a:srgbClr val="3F3F3F"/>
                </a:solidFill>
                <a:latin typeface="DejaVu Sans"/>
                <a:cs typeface="DejaVu Sans"/>
              </a:rPr>
              <a:t>Table</a:t>
            </a:r>
            <a:r>
              <a:rPr sz="1600" spc="-10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125" dirty="0">
                <a:solidFill>
                  <a:srgbClr val="3F3F3F"/>
                </a:solidFill>
                <a:latin typeface="DejaVu Sans"/>
                <a:cs typeface="DejaVu Sans"/>
              </a:rPr>
              <a:t>stores</a:t>
            </a:r>
            <a:r>
              <a:rPr sz="1600" spc="-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145" dirty="0">
                <a:solidFill>
                  <a:srgbClr val="3F3F3F"/>
                </a:solidFill>
                <a:latin typeface="DejaVu Sans"/>
                <a:cs typeface="DejaVu Sans"/>
              </a:rPr>
              <a:t>extracts</a:t>
            </a:r>
            <a:r>
              <a:rPr sz="1600" spc="2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90" dirty="0">
                <a:solidFill>
                  <a:srgbClr val="3F3F3F"/>
                </a:solidFill>
                <a:latin typeface="DejaVu Sans"/>
                <a:cs typeface="DejaVu Sans"/>
              </a:rPr>
              <a:t>in</a:t>
            </a:r>
            <a:r>
              <a:rPr sz="1600" spc="1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155" dirty="0">
                <a:solidFill>
                  <a:srgbClr val="3F3F3F"/>
                </a:solidFill>
                <a:latin typeface="DejaVu Sans"/>
                <a:cs typeface="DejaVu Sans"/>
              </a:rPr>
              <a:t>separate</a:t>
            </a:r>
            <a:r>
              <a:rPr sz="1600" spc="3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145" dirty="0">
                <a:solidFill>
                  <a:srgbClr val="3F3F3F"/>
                </a:solidFill>
                <a:latin typeface="DejaVu Sans"/>
                <a:cs typeface="DejaVu Sans"/>
              </a:rPr>
              <a:t>tables,</a:t>
            </a:r>
            <a:r>
              <a:rPr sz="1600" spc="4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160" dirty="0">
                <a:solidFill>
                  <a:srgbClr val="3F3F3F"/>
                </a:solidFill>
                <a:latin typeface="DejaVu Sans"/>
                <a:cs typeface="DejaVu Sans"/>
              </a:rPr>
              <a:t>and</a:t>
            </a:r>
            <a:r>
              <a:rPr sz="1600" spc="3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170" dirty="0">
                <a:solidFill>
                  <a:srgbClr val="3F3F3F"/>
                </a:solidFill>
                <a:latin typeface="DejaVu Sans"/>
                <a:cs typeface="DejaVu Sans"/>
              </a:rPr>
              <a:t>can</a:t>
            </a:r>
            <a:r>
              <a:rPr sz="1600" spc="2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135" dirty="0">
                <a:solidFill>
                  <a:srgbClr val="3F3F3F"/>
                </a:solidFill>
                <a:latin typeface="DejaVu Sans"/>
                <a:cs typeface="DejaVu Sans"/>
              </a:rPr>
              <a:t>be</a:t>
            </a:r>
            <a:r>
              <a:rPr sz="1600" spc="4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155" dirty="0">
                <a:solidFill>
                  <a:srgbClr val="3F3F3F"/>
                </a:solidFill>
                <a:latin typeface="DejaVu Sans"/>
                <a:cs typeface="DejaVu Sans"/>
              </a:rPr>
              <a:t>used</a:t>
            </a:r>
            <a:r>
              <a:rPr sz="1600" spc="2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20" dirty="0">
                <a:solidFill>
                  <a:srgbClr val="3F3F3F"/>
                </a:solidFill>
                <a:latin typeface="DejaVu Sans"/>
                <a:cs typeface="DejaVu Sans"/>
              </a:rPr>
              <a:t>to</a:t>
            </a:r>
            <a:r>
              <a:rPr sz="1600" spc="2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340" dirty="0">
                <a:solidFill>
                  <a:srgbClr val="3F3F3F"/>
                </a:solidFill>
                <a:latin typeface="DejaVu Sans"/>
                <a:cs typeface="DejaVu Sans"/>
              </a:rPr>
              <a:t>improve</a:t>
            </a:r>
            <a:r>
              <a:rPr sz="1600" spc="-114" dirty="0">
                <a:solidFill>
                  <a:srgbClr val="3F3F3F"/>
                </a:solidFill>
                <a:latin typeface="DejaVu Sans"/>
                <a:cs typeface="DejaVu Sans"/>
              </a:rPr>
              <a:t> efficiency</a:t>
            </a:r>
            <a:r>
              <a:rPr sz="1600" spc="4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160" dirty="0">
                <a:solidFill>
                  <a:srgbClr val="3F3F3F"/>
                </a:solidFill>
                <a:latin typeface="DejaVu Sans"/>
                <a:cs typeface="DejaVu Sans"/>
              </a:rPr>
              <a:t>and</a:t>
            </a:r>
            <a:r>
              <a:rPr sz="1600" spc="5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155" dirty="0">
                <a:solidFill>
                  <a:srgbClr val="3F3F3F"/>
                </a:solidFill>
                <a:latin typeface="DejaVu Sans"/>
                <a:cs typeface="DejaVu Sans"/>
              </a:rPr>
              <a:t>leverage</a:t>
            </a:r>
            <a:r>
              <a:rPr sz="1600" spc="5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70" dirty="0">
                <a:solidFill>
                  <a:srgbClr val="3F3F3F"/>
                </a:solidFill>
                <a:latin typeface="DejaVu Sans"/>
                <a:cs typeface="DejaVu Sans"/>
              </a:rPr>
              <a:t>row-</a:t>
            </a:r>
            <a:r>
              <a:rPr sz="1600" spc="-130" dirty="0">
                <a:solidFill>
                  <a:srgbClr val="3F3F3F"/>
                </a:solidFill>
                <a:latin typeface="DejaVu Sans"/>
                <a:cs typeface="DejaVu Sans"/>
              </a:rPr>
              <a:t>level</a:t>
            </a:r>
            <a:r>
              <a:rPr sz="1600" spc="3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130" dirty="0">
                <a:solidFill>
                  <a:srgbClr val="3F3F3F"/>
                </a:solidFill>
                <a:latin typeface="DejaVu Sans"/>
                <a:cs typeface="DejaVu Sans"/>
              </a:rPr>
              <a:t>security</a:t>
            </a:r>
            <a:r>
              <a:rPr sz="1600" spc="3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100" dirty="0">
                <a:solidFill>
                  <a:srgbClr val="3F3F3F"/>
                </a:solidFill>
                <a:latin typeface="DejaVu Sans"/>
                <a:cs typeface="DejaVu Sans"/>
              </a:rPr>
              <a:t>without</a:t>
            </a:r>
            <a:r>
              <a:rPr sz="1600" spc="3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140" dirty="0">
                <a:solidFill>
                  <a:srgbClr val="3F3F3F"/>
                </a:solidFill>
                <a:latin typeface="DejaVu Sans"/>
                <a:cs typeface="DejaVu Sans"/>
              </a:rPr>
              <a:t>multiplying</a:t>
            </a:r>
            <a:r>
              <a:rPr sz="1600" spc="3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160" dirty="0">
                <a:solidFill>
                  <a:srgbClr val="3F3F3F"/>
                </a:solidFill>
                <a:latin typeface="DejaVu Sans"/>
                <a:cs typeface="DejaVu Sans"/>
              </a:rPr>
              <a:t>data</a:t>
            </a:r>
            <a:r>
              <a:rPr sz="1600" spc="7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20" dirty="0">
                <a:solidFill>
                  <a:srgbClr val="3F3F3F"/>
                </a:solidFill>
                <a:latin typeface="DejaVu Sans"/>
                <a:cs typeface="DejaVu Sans"/>
              </a:rPr>
              <a:t>size</a:t>
            </a:r>
            <a:endParaRPr sz="1600">
              <a:latin typeface="DejaVu Sans"/>
              <a:cs typeface="DejaVu Sans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800">
              <a:latin typeface="DejaVu Sans"/>
              <a:cs typeface="DejaVu Sans"/>
            </a:endParaRPr>
          </a:p>
          <a:p>
            <a:pPr marL="12700">
              <a:lnSpc>
                <a:spcPct val="100000"/>
              </a:lnSpc>
            </a:pPr>
            <a:r>
              <a:rPr sz="1600" b="1" spc="-180" dirty="0">
                <a:solidFill>
                  <a:srgbClr val="3F3F3F"/>
                </a:solidFill>
                <a:latin typeface="DejaVu Sans"/>
                <a:cs typeface="DejaVu Sans"/>
              </a:rPr>
              <a:t>Filters</a:t>
            </a:r>
            <a:r>
              <a:rPr sz="1600" spc="-8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145" dirty="0">
                <a:solidFill>
                  <a:srgbClr val="3F3F3F"/>
                </a:solidFill>
                <a:latin typeface="DejaVu Sans"/>
                <a:cs typeface="DejaVu Sans"/>
              </a:rPr>
              <a:t>are</a:t>
            </a:r>
            <a:r>
              <a:rPr sz="1600" spc="1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150" dirty="0">
                <a:solidFill>
                  <a:srgbClr val="3F3F3F"/>
                </a:solidFill>
                <a:latin typeface="DejaVu Sans"/>
                <a:cs typeface="DejaVu Sans"/>
              </a:rPr>
              <a:t>used</a:t>
            </a:r>
            <a:r>
              <a:rPr sz="1600" spc="2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30" dirty="0">
                <a:solidFill>
                  <a:srgbClr val="3F3F3F"/>
                </a:solidFill>
                <a:latin typeface="DejaVu Sans"/>
                <a:cs typeface="DejaVu Sans"/>
              </a:rPr>
              <a:t>to</a:t>
            </a:r>
            <a:r>
              <a:rPr sz="1600" spc="-10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125" dirty="0">
                <a:solidFill>
                  <a:srgbClr val="3F3F3F"/>
                </a:solidFill>
                <a:latin typeface="DejaVu Sans"/>
                <a:cs typeface="DejaVu Sans"/>
              </a:rPr>
              <a:t>limit</a:t>
            </a:r>
            <a:r>
              <a:rPr sz="160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110" dirty="0">
                <a:solidFill>
                  <a:srgbClr val="3F3F3F"/>
                </a:solidFill>
                <a:latin typeface="DejaVu Sans"/>
                <a:cs typeface="DejaVu Sans"/>
              </a:rPr>
              <a:t>the</a:t>
            </a:r>
            <a:r>
              <a:rPr sz="1600" spc="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160" dirty="0">
                <a:solidFill>
                  <a:srgbClr val="3F3F3F"/>
                </a:solidFill>
                <a:latin typeface="DejaVu Sans"/>
                <a:cs typeface="DejaVu Sans"/>
              </a:rPr>
              <a:t>amount</a:t>
            </a:r>
            <a:r>
              <a:rPr sz="1600" spc="1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dirty="0">
                <a:solidFill>
                  <a:srgbClr val="3F3F3F"/>
                </a:solidFill>
                <a:latin typeface="DejaVu Sans"/>
                <a:cs typeface="DejaVu Sans"/>
              </a:rPr>
              <a:t>of</a:t>
            </a:r>
            <a:r>
              <a:rPr sz="1600" spc="1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165" dirty="0">
                <a:solidFill>
                  <a:srgbClr val="3F3F3F"/>
                </a:solidFill>
                <a:latin typeface="DejaVu Sans"/>
                <a:cs typeface="DejaVu Sans"/>
              </a:rPr>
              <a:t>data</a:t>
            </a:r>
            <a:r>
              <a:rPr sz="1600" spc="3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125" dirty="0">
                <a:solidFill>
                  <a:srgbClr val="3F3F3F"/>
                </a:solidFill>
                <a:latin typeface="DejaVu Sans"/>
                <a:cs typeface="DejaVu Sans"/>
              </a:rPr>
              <a:t>pulled</a:t>
            </a:r>
            <a:r>
              <a:rPr sz="1600" spc="1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90" dirty="0">
                <a:solidFill>
                  <a:srgbClr val="3F3F3F"/>
                </a:solidFill>
                <a:latin typeface="DejaVu Sans"/>
                <a:cs typeface="DejaVu Sans"/>
              </a:rPr>
              <a:t>into</a:t>
            </a:r>
            <a:r>
              <a:rPr sz="1600" spc="-1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170" dirty="0">
                <a:solidFill>
                  <a:srgbClr val="3F3F3F"/>
                </a:solidFill>
                <a:latin typeface="DejaVu Sans"/>
                <a:cs typeface="DejaVu Sans"/>
              </a:rPr>
              <a:t>an</a:t>
            </a:r>
            <a:r>
              <a:rPr sz="1600" spc="3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10" dirty="0">
                <a:solidFill>
                  <a:srgbClr val="3F3F3F"/>
                </a:solidFill>
                <a:latin typeface="DejaVu Sans"/>
                <a:cs typeface="DejaVu Sans"/>
              </a:rPr>
              <a:t>extract</a:t>
            </a:r>
            <a:endParaRPr sz="1600">
              <a:latin typeface="DejaVu Sans"/>
              <a:cs typeface="DejaVu Sans"/>
            </a:endParaRPr>
          </a:p>
          <a:p>
            <a:pPr marL="755650" indent="-285750">
              <a:lnSpc>
                <a:spcPct val="100000"/>
              </a:lnSpc>
              <a:spcBef>
                <a:spcPts val="459"/>
              </a:spcBef>
              <a:buFont typeface="DejaVu Sans"/>
              <a:buChar char="•"/>
              <a:tabLst>
                <a:tab pos="755015" algn="l"/>
                <a:tab pos="755650" algn="l"/>
              </a:tabLst>
            </a:pPr>
            <a:r>
              <a:rPr sz="1200" i="1" spc="-25" dirty="0">
                <a:solidFill>
                  <a:srgbClr val="3F3F3F"/>
                </a:solidFill>
                <a:latin typeface="Nimbus Roman No9 L"/>
                <a:cs typeface="Nimbus Roman No9 L"/>
              </a:rPr>
              <a:t>NOTE:</a:t>
            </a:r>
            <a:r>
              <a:rPr sz="1200" spc="2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Extract</a:t>
            </a:r>
            <a:r>
              <a:rPr sz="1200" spc="6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spc="-10" dirty="0">
                <a:solidFill>
                  <a:srgbClr val="3F3F3F"/>
                </a:solidFill>
                <a:latin typeface="Nimbus Roman No9 L"/>
                <a:cs typeface="Nimbus Roman No9 L"/>
              </a:rPr>
              <a:t>filters</a:t>
            </a:r>
            <a:r>
              <a:rPr sz="1200" spc="5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cannot</a:t>
            </a:r>
            <a:r>
              <a:rPr sz="1200" spc="5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be</a:t>
            </a:r>
            <a:r>
              <a:rPr sz="1200" spc="3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removed</a:t>
            </a:r>
            <a:r>
              <a:rPr sz="1200" spc="4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or</a:t>
            </a:r>
            <a:r>
              <a:rPr sz="1200" spc="4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changed</a:t>
            </a:r>
            <a:r>
              <a:rPr sz="1200" spc="4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outside</a:t>
            </a:r>
            <a:r>
              <a:rPr sz="1200" spc="5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of</a:t>
            </a:r>
            <a:r>
              <a:rPr sz="1200" spc="3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the</a:t>
            </a:r>
            <a:r>
              <a:rPr sz="1200" spc="4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data</a:t>
            </a:r>
            <a:r>
              <a:rPr sz="1200" spc="5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connection</a:t>
            </a:r>
            <a:r>
              <a:rPr sz="1200" spc="5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spc="-20" dirty="0">
                <a:solidFill>
                  <a:srgbClr val="3F3F3F"/>
                </a:solidFill>
                <a:latin typeface="Nimbus Roman No9 L"/>
                <a:cs typeface="Nimbus Roman No9 L"/>
              </a:rPr>
              <a:t>page</a:t>
            </a:r>
            <a:endParaRPr sz="1200">
              <a:latin typeface="Nimbus Roman No9 L"/>
              <a:cs typeface="Nimbus Roman No9 L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3F3F3F"/>
              </a:buClr>
              <a:buFont typeface="DejaVu Sans"/>
              <a:buChar char="•"/>
            </a:pPr>
            <a:endParaRPr sz="1950">
              <a:latin typeface="Nimbus Roman No9 L"/>
              <a:cs typeface="Nimbus Roman No9 L"/>
            </a:endParaRPr>
          </a:p>
          <a:p>
            <a:pPr marL="12700" marR="382905">
              <a:lnSpc>
                <a:spcPts val="1730"/>
              </a:lnSpc>
              <a:spcBef>
                <a:spcPts val="5"/>
              </a:spcBef>
            </a:pPr>
            <a:r>
              <a:rPr sz="1600" b="1" spc="-240" dirty="0">
                <a:solidFill>
                  <a:srgbClr val="3F3F3F"/>
                </a:solidFill>
                <a:latin typeface="DejaVu Sans"/>
                <a:cs typeface="DejaVu Sans"/>
              </a:rPr>
              <a:t>Aggregate</a:t>
            </a:r>
            <a:r>
              <a:rPr sz="1600" spc="-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105" dirty="0">
                <a:solidFill>
                  <a:srgbClr val="3F3F3F"/>
                </a:solidFill>
                <a:latin typeface="DejaVu Sans"/>
                <a:cs typeface="DejaVu Sans"/>
              </a:rPr>
              <a:t>rolls</a:t>
            </a:r>
            <a:r>
              <a:rPr sz="160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125" dirty="0">
                <a:solidFill>
                  <a:srgbClr val="3F3F3F"/>
                </a:solidFill>
                <a:latin typeface="DejaVu Sans"/>
                <a:cs typeface="DejaVu Sans"/>
              </a:rPr>
              <a:t>up</a:t>
            </a:r>
            <a:r>
              <a:rPr sz="1600" spc="3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110" dirty="0">
                <a:solidFill>
                  <a:srgbClr val="3F3F3F"/>
                </a:solidFill>
                <a:latin typeface="DejaVu Sans"/>
                <a:cs typeface="DejaVu Sans"/>
              </a:rPr>
              <a:t>the</a:t>
            </a:r>
            <a:r>
              <a:rPr sz="1600" spc="3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125" dirty="0">
                <a:solidFill>
                  <a:srgbClr val="3F3F3F"/>
                </a:solidFill>
                <a:latin typeface="DejaVu Sans"/>
                <a:cs typeface="DejaVu Sans"/>
              </a:rPr>
              <a:t>level</a:t>
            </a:r>
            <a:r>
              <a:rPr sz="1600" spc="3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dirty="0">
                <a:solidFill>
                  <a:srgbClr val="3F3F3F"/>
                </a:solidFill>
                <a:latin typeface="DejaVu Sans"/>
                <a:cs typeface="DejaVu Sans"/>
              </a:rPr>
              <a:t>of</a:t>
            </a:r>
            <a:r>
              <a:rPr sz="1600" spc="2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145" dirty="0">
                <a:solidFill>
                  <a:srgbClr val="3F3F3F"/>
                </a:solidFill>
                <a:latin typeface="DejaVu Sans"/>
                <a:cs typeface="DejaVu Sans"/>
              </a:rPr>
              <a:t>granularity</a:t>
            </a:r>
            <a:r>
              <a:rPr sz="1600" spc="1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170" dirty="0">
                <a:solidFill>
                  <a:srgbClr val="3F3F3F"/>
                </a:solidFill>
                <a:latin typeface="DejaVu Sans"/>
                <a:cs typeface="DejaVu Sans"/>
              </a:rPr>
              <a:t>based</a:t>
            </a:r>
            <a:r>
              <a:rPr sz="1600" spc="4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75" dirty="0">
                <a:solidFill>
                  <a:srgbClr val="3F3F3F"/>
                </a:solidFill>
                <a:latin typeface="DejaVu Sans"/>
                <a:cs typeface="DejaVu Sans"/>
              </a:rPr>
              <a:t>on</a:t>
            </a:r>
            <a:r>
              <a:rPr sz="1600" spc="2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130" dirty="0">
                <a:solidFill>
                  <a:srgbClr val="3F3F3F"/>
                </a:solidFill>
                <a:latin typeface="DejaVu Sans"/>
                <a:cs typeface="DejaVu Sans"/>
              </a:rPr>
              <a:t>visible</a:t>
            </a:r>
            <a:r>
              <a:rPr sz="1600" spc="2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150" dirty="0">
                <a:solidFill>
                  <a:srgbClr val="3F3F3F"/>
                </a:solidFill>
                <a:latin typeface="DejaVu Sans"/>
                <a:cs typeface="DejaVu Sans"/>
              </a:rPr>
              <a:t>dimensions</a:t>
            </a:r>
            <a:r>
              <a:rPr sz="1600" spc="1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i="1" spc="-25" dirty="0">
                <a:solidFill>
                  <a:srgbClr val="3F3F3F"/>
                </a:solidFill>
                <a:latin typeface="Nimbus Roman No9 L"/>
                <a:cs typeface="Nimbus Roman No9 L"/>
              </a:rPr>
              <a:t>(or</a:t>
            </a:r>
            <a:r>
              <a:rPr sz="1600" spc="-2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i="1" spc="-640" dirty="0">
                <a:solidFill>
                  <a:srgbClr val="3F3F3F"/>
                </a:solidFill>
                <a:latin typeface="Nimbus Roman No9 L"/>
                <a:cs typeface="Nimbus Roman No9 L"/>
              </a:rPr>
              <a:t>a</a:t>
            </a:r>
            <a:r>
              <a:rPr sz="1600" spc="-1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i="1" dirty="0">
                <a:solidFill>
                  <a:srgbClr val="3F3F3F"/>
                </a:solidFill>
                <a:latin typeface="Nimbus Roman No9 L"/>
                <a:cs typeface="Nimbus Roman No9 L"/>
              </a:rPr>
              <a:t>specified</a:t>
            </a:r>
            <a:r>
              <a:rPr sz="1600" spc="-7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i="1" dirty="0">
                <a:solidFill>
                  <a:srgbClr val="3F3F3F"/>
                </a:solidFill>
                <a:latin typeface="Nimbus Roman No9 L"/>
                <a:cs typeface="Nimbus Roman No9 L"/>
              </a:rPr>
              <a:t>date</a:t>
            </a:r>
            <a:r>
              <a:rPr sz="160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i="1" spc="-45" dirty="0">
                <a:solidFill>
                  <a:srgbClr val="3F3F3F"/>
                </a:solidFill>
                <a:latin typeface="Nimbus Roman No9 L"/>
                <a:cs typeface="Nimbus Roman No9 L"/>
              </a:rPr>
              <a:t>field)</a:t>
            </a:r>
            <a:r>
              <a:rPr sz="1600" spc="-45" dirty="0">
                <a:solidFill>
                  <a:srgbClr val="3F3F3F"/>
                </a:solidFill>
                <a:latin typeface="DejaVu Sans"/>
                <a:cs typeface="DejaVu Sans"/>
              </a:rPr>
              <a:t>,</a:t>
            </a:r>
            <a:r>
              <a:rPr sz="1600" spc="2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160" dirty="0">
                <a:solidFill>
                  <a:srgbClr val="3F3F3F"/>
                </a:solidFill>
                <a:latin typeface="DejaVu Sans"/>
                <a:cs typeface="DejaVu Sans"/>
              </a:rPr>
              <a:t>and</a:t>
            </a:r>
            <a:r>
              <a:rPr sz="1600" spc="3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105" dirty="0">
                <a:solidFill>
                  <a:srgbClr val="3F3F3F"/>
                </a:solidFill>
                <a:latin typeface="DejaVu Sans"/>
                <a:cs typeface="DejaVu Sans"/>
              </a:rPr>
              <a:t>is</a:t>
            </a:r>
            <a:r>
              <a:rPr sz="1600" spc="1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160" dirty="0">
                <a:solidFill>
                  <a:srgbClr val="3F3F3F"/>
                </a:solidFill>
                <a:latin typeface="DejaVu Sans"/>
                <a:cs typeface="DejaVu Sans"/>
              </a:rPr>
              <a:t>commonly</a:t>
            </a:r>
            <a:r>
              <a:rPr sz="1600" spc="2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160" dirty="0">
                <a:solidFill>
                  <a:srgbClr val="3F3F3F"/>
                </a:solidFill>
                <a:latin typeface="DejaVu Sans"/>
                <a:cs typeface="DejaVu Sans"/>
              </a:rPr>
              <a:t>used</a:t>
            </a:r>
            <a:r>
              <a:rPr sz="1600" spc="2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20" dirty="0">
                <a:solidFill>
                  <a:srgbClr val="3F3F3F"/>
                </a:solidFill>
                <a:latin typeface="DejaVu Sans"/>
                <a:cs typeface="DejaVu Sans"/>
              </a:rPr>
              <a:t>to</a:t>
            </a:r>
            <a:r>
              <a:rPr sz="1600" spc="2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135" dirty="0">
                <a:solidFill>
                  <a:srgbClr val="3F3F3F"/>
                </a:solidFill>
                <a:latin typeface="DejaVu Sans"/>
                <a:cs typeface="DejaVu Sans"/>
              </a:rPr>
              <a:t>reduce</a:t>
            </a:r>
            <a:r>
              <a:rPr sz="1600" spc="2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160" dirty="0">
                <a:solidFill>
                  <a:srgbClr val="3F3F3F"/>
                </a:solidFill>
                <a:latin typeface="DejaVu Sans"/>
                <a:cs typeface="DejaVu Sans"/>
              </a:rPr>
              <a:t>data</a:t>
            </a:r>
            <a:r>
              <a:rPr sz="1600" spc="3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20" dirty="0">
                <a:solidFill>
                  <a:srgbClr val="3F3F3F"/>
                </a:solidFill>
                <a:latin typeface="DejaVu Sans"/>
                <a:cs typeface="DejaVu Sans"/>
              </a:rPr>
              <a:t>size</a:t>
            </a:r>
            <a:endParaRPr sz="1600">
              <a:latin typeface="DejaVu Sans"/>
              <a:cs typeface="DejaVu Sans"/>
            </a:endParaRPr>
          </a:p>
          <a:p>
            <a:pPr marL="755650" indent="-285750">
              <a:lnSpc>
                <a:spcPct val="100000"/>
              </a:lnSpc>
              <a:spcBef>
                <a:spcPts val="430"/>
              </a:spcBef>
              <a:buFont typeface="DejaVu Sans"/>
              <a:buChar char="•"/>
              <a:tabLst>
                <a:tab pos="755015" algn="l"/>
                <a:tab pos="755650" algn="l"/>
              </a:tabLst>
            </a:pPr>
            <a:r>
              <a:rPr sz="1200" i="1" spc="-25" dirty="0">
                <a:solidFill>
                  <a:srgbClr val="3F3F3F"/>
                </a:solidFill>
                <a:latin typeface="Nimbus Roman No9 L"/>
                <a:cs typeface="Nimbus Roman No9 L"/>
              </a:rPr>
              <a:t>NOTE:</a:t>
            </a:r>
            <a:r>
              <a:rPr sz="1200" spc="-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spc="-10" dirty="0">
                <a:solidFill>
                  <a:srgbClr val="3F3F3F"/>
                </a:solidFill>
                <a:latin typeface="Nimbus Roman No9 L"/>
                <a:cs typeface="Nimbus Roman No9 L"/>
              </a:rPr>
              <a:t>This</a:t>
            </a:r>
            <a:r>
              <a:rPr sz="1200" spc="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can</a:t>
            </a:r>
            <a:r>
              <a:rPr sz="1200" spc="2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impact</a:t>
            </a:r>
            <a:r>
              <a:rPr sz="1200" spc="3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your</a:t>
            </a:r>
            <a:r>
              <a:rPr sz="1200" spc="2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spc="-10" dirty="0">
                <a:solidFill>
                  <a:srgbClr val="3F3F3F"/>
                </a:solidFill>
                <a:latin typeface="Nimbus Roman No9 L"/>
                <a:cs typeface="Nimbus Roman No9 L"/>
              </a:rPr>
              <a:t>calculations,</a:t>
            </a:r>
            <a:r>
              <a:rPr sz="1200" spc="3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so</a:t>
            </a:r>
            <a:r>
              <a:rPr sz="1200" spc="1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test</a:t>
            </a:r>
            <a:r>
              <a:rPr sz="1200" spc="2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thoroughly</a:t>
            </a:r>
            <a:r>
              <a:rPr sz="1200" spc="1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before</a:t>
            </a:r>
            <a:r>
              <a:rPr sz="1200" spc="1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spc="-10" dirty="0">
                <a:solidFill>
                  <a:srgbClr val="3F3F3F"/>
                </a:solidFill>
                <a:latin typeface="Nimbus Roman No9 L"/>
                <a:cs typeface="Nimbus Roman No9 L"/>
              </a:rPr>
              <a:t>publishing!</a:t>
            </a:r>
            <a:endParaRPr sz="1200">
              <a:latin typeface="Nimbus Roman No9 L"/>
              <a:cs typeface="Nimbus Roman No9 L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Clr>
                <a:srgbClr val="3F3F3F"/>
              </a:buClr>
              <a:buFont typeface="DejaVu Sans"/>
              <a:buChar char="•"/>
            </a:pPr>
            <a:endParaRPr sz="1750">
              <a:latin typeface="Nimbus Roman No9 L"/>
              <a:cs typeface="Nimbus Roman No9 L"/>
            </a:endParaRPr>
          </a:p>
          <a:p>
            <a:pPr marL="12700">
              <a:lnSpc>
                <a:spcPct val="100000"/>
              </a:lnSpc>
            </a:pPr>
            <a:r>
              <a:rPr sz="1600" b="1" spc="-125" dirty="0">
                <a:solidFill>
                  <a:srgbClr val="3F3F3F"/>
                </a:solidFill>
                <a:latin typeface="DejaVu Sans"/>
                <a:cs typeface="DejaVu Sans"/>
              </a:rPr>
              <a:t>All</a:t>
            </a:r>
            <a:r>
              <a:rPr sz="1600" spc="-8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b="1" spc="-215" dirty="0">
                <a:solidFill>
                  <a:srgbClr val="3F3F3F"/>
                </a:solidFill>
                <a:latin typeface="DejaVu Sans"/>
                <a:cs typeface="DejaVu Sans"/>
              </a:rPr>
              <a:t>Rows</a:t>
            </a:r>
            <a:r>
              <a:rPr sz="1600" spc="-9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75" dirty="0">
                <a:solidFill>
                  <a:srgbClr val="3F3F3F"/>
                </a:solidFill>
                <a:latin typeface="DejaVu Sans"/>
                <a:cs typeface="DejaVu Sans"/>
              </a:rPr>
              <a:t>will</a:t>
            </a:r>
            <a:r>
              <a:rPr sz="1600" spc="-4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110" dirty="0">
                <a:solidFill>
                  <a:srgbClr val="3F3F3F"/>
                </a:solidFill>
                <a:latin typeface="DejaVu Sans"/>
                <a:cs typeface="DejaVu Sans"/>
              </a:rPr>
              <a:t>pull</a:t>
            </a:r>
            <a:r>
              <a:rPr sz="1600" spc="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210" dirty="0">
                <a:solidFill>
                  <a:srgbClr val="3F3F3F"/>
                </a:solidFill>
                <a:latin typeface="DejaVu Sans"/>
                <a:cs typeface="DejaVu Sans"/>
              </a:rPr>
              <a:t>a</a:t>
            </a:r>
            <a:r>
              <a:rPr sz="1600" spc="3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70" dirty="0">
                <a:solidFill>
                  <a:srgbClr val="3F3F3F"/>
                </a:solidFill>
                <a:latin typeface="DejaVu Sans"/>
                <a:cs typeface="DejaVu Sans"/>
              </a:rPr>
              <a:t>full</a:t>
            </a:r>
            <a:r>
              <a:rPr sz="1600" spc="1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160" dirty="0">
                <a:solidFill>
                  <a:srgbClr val="3F3F3F"/>
                </a:solidFill>
                <a:latin typeface="DejaVu Sans"/>
                <a:cs typeface="DejaVu Sans"/>
              </a:rPr>
              <a:t>data</a:t>
            </a:r>
            <a:r>
              <a:rPr sz="1600" spc="3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135" dirty="0">
                <a:solidFill>
                  <a:srgbClr val="3F3F3F"/>
                </a:solidFill>
                <a:latin typeface="DejaVu Sans"/>
                <a:cs typeface="DejaVu Sans"/>
              </a:rPr>
              <a:t>extract</a:t>
            </a:r>
            <a:r>
              <a:rPr sz="1600" spc="2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170" dirty="0">
                <a:solidFill>
                  <a:srgbClr val="3F3F3F"/>
                </a:solidFill>
                <a:latin typeface="DejaVu Sans"/>
                <a:cs typeface="DejaVu Sans"/>
              </a:rPr>
              <a:t>each</a:t>
            </a:r>
            <a:r>
              <a:rPr sz="1600" spc="2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155" dirty="0">
                <a:solidFill>
                  <a:srgbClr val="3F3F3F"/>
                </a:solidFill>
                <a:latin typeface="DejaVu Sans"/>
                <a:cs typeface="DejaVu Sans"/>
              </a:rPr>
              <a:t>time</a:t>
            </a:r>
            <a:r>
              <a:rPr sz="1600" spc="2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210" dirty="0">
                <a:solidFill>
                  <a:srgbClr val="3F3F3F"/>
                </a:solidFill>
                <a:latin typeface="DejaVu Sans"/>
                <a:cs typeface="DejaVu Sans"/>
              </a:rPr>
              <a:t>a</a:t>
            </a:r>
            <a:r>
              <a:rPr sz="1600" spc="3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114" dirty="0">
                <a:solidFill>
                  <a:srgbClr val="3F3F3F"/>
                </a:solidFill>
                <a:latin typeface="DejaVu Sans"/>
                <a:cs typeface="DejaVu Sans"/>
              </a:rPr>
              <a:t>refresh</a:t>
            </a:r>
            <a:r>
              <a:rPr sz="1600" spc="2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110" dirty="0">
                <a:solidFill>
                  <a:srgbClr val="3F3F3F"/>
                </a:solidFill>
                <a:latin typeface="DejaVu Sans"/>
                <a:cs typeface="DejaVu Sans"/>
              </a:rPr>
              <a:t>is</a:t>
            </a:r>
            <a:r>
              <a:rPr sz="1600" spc="1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10" dirty="0">
                <a:solidFill>
                  <a:srgbClr val="3F3F3F"/>
                </a:solidFill>
                <a:latin typeface="DejaVu Sans"/>
                <a:cs typeface="DejaVu Sans"/>
              </a:rPr>
              <a:t>triggered</a:t>
            </a:r>
            <a:endParaRPr sz="1600">
              <a:latin typeface="DejaVu Sans"/>
              <a:cs typeface="DejaVu Sans"/>
            </a:endParaRPr>
          </a:p>
          <a:p>
            <a:pPr marL="755650" indent="-285750">
              <a:lnSpc>
                <a:spcPct val="100000"/>
              </a:lnSpc>
              <a:spcBef>
                <a:spcPts val="459"/>
              </a:spcBef>
              <a:buFont typeface="DejaVu Sans"/>
              <a:buChar char="•"/>
              <a:tabLst>
                <a:tab pos="755015" algn="l"/>
                <a:tab pos="755650" algn="l"/>
              </a:tabLst>
            </a:pPr>
            <a:r>
              <a:rPr sz="1200" i="1" spc="-25" dirty="0">
                <a:solidFill>
                  <a:srgbClr val="3F3F3F"/>
                </a:solidFill>
                <a:latin typeface="Nimbus Roman No9 L"/>
                <a:cs typeface="Nimbus Roman No9 L"/>
              </a:rPr>
              <a:t>NOTE:</a:t>
            </a:r>
            <a:r>
              <a:rPr sz="1200" spc="-2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Use</a:t>
            </a:r>
            <a:r>
              <a:rPr sz="1200" spc="-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this</a:t>
            </a:r>
            <a:r>
              <a:rPr sz="120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option</a:t>
            </a:r>
            <a:r>
              <a:rPr sz="120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if</a:t>
            </a:r>
            <a:r>
              <a:rPr sz="120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spc="-20" dirty="0">
                <a:solidFill>
                  <a:srgbClr val="3F3F3F"/>
                </a:solidFill>
                <a:latin typeface="Nimbus Roman No9 L"/>
                <a:cs typeface="Nimbus Roman No9 L"/>
              </a:rPr>
              <a:t>historical</a:t>
            </a:r>
            <a:r>
              <a:rPr sz="1200" spc="-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data</a:t>
            </a:r>
            <a:r>
              <a:rPr sz="120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can</a:t>
            </a:r>
            <a:r>
              <a:rPr sz="1200" spc="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change</a:t>
            </a:r>
            <a:r>
              <a:rPr sz="120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or</a:t>
            </a:r>
            <a:r>
              <a:rPr sz="1200" spc="-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if</a:t>
            </a:r>
            <a:r>
              <a:rPr sz="120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data</a:t>
            </a:r>
            <a:r>
              <a:rPr sz="120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size</a:t>
            </a:r>
            <a:r>
              <a:rPr sz="120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is</a:t>
            </a:r>
            <a:r>
              <a:rPr sz="1200" spc="-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not</a:t>
            </a:r>
            <a:r>
              <a:rPr sz="1200" spc="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a</a:t>
            </a:r>
            <a:r>
              <a:rPr sz="1200" spc="-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spc="-10" dirty="0">
                <a:solidFill>
                  <a:srgbClr val="3F3F3F"/>
                </a:solidFill>
                <a:latin typeface="Nimbus Roman No9 L"/>
                <a:cs typeface="Nimbus Roman No9 L"/>
              </a:rPr>
              <a:t>concern</a:t>
            </a:r>
            <a:endParaRPr sz="1200">
              <a:latin typeface="Nimbus Roman No9 L"/>
              <a:cs typeface="Nimbus Roman No9 L"/>
            </a:endParaRPr>
          </a:p>
          <a:p>
            <a:pPr>
              <a:lnSpc>
                <a:spcPct val="100000"/>
              </a:lnSpc>
              <a:spcBef>
                <a:spcPts val="5"/>
              </a:spcBef>
              <a:buClr>
                <a:srgbClr val="3F3F3F"/>
              </a:buClr>
              <a:buFont typeface="DejaVu Sans"/>
              <a:buChar char="•"/>
            </a:pPr>
            <a:endParaRPr sz="1950">
              <a:latin typeface="Nimbus Roman No9 L"/>
              <a:cs typeface="Nimbus Roman No9 L"/>
            </a:endParaRPr>
          </a:p>
          <a:p>
            <a:pPr marL="12700" marR="553085">
              <a:lnSpc>
                <a:spcPts val="1730"/>
              </a:lnSpc>
            </a:pPr>
            <a:r>
              <a:rPr sz="1600" b="1" spc="-204" dirty="0">
                <a:solidFill>
                  <a:srgbClr val="3F3F3F"/>
                </a:solidFill>
                <a:latin typeface="DejaVu Sans"/>
                <a:cs typeface="DejaVu Sans"/>
              </a:rPr>
              <a:t>Incremental</a:t>
            </a:r>
            <a:r>
              <a:rPr sz="1600" spc="-8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b="1" spc="-210" dirty="0">
                <a:solidFill>
                  <a:srgbClr val="3F3F3F"/>
                </a:solidFill>
                <a:latin typeface="DejaVu Sans"/>
                <a:cs typeface="DejaVu Sans"/>
              </a:rPr>
              <a:t>Refresh</a:t>
            </a:r>
            <a:r>
              <a:rPr sz="1600" spc="-9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125" dirty="0">
                <a:solidFill>
                  <a:srgbClr val="3F3F3F"/>
                </a:solidFill>
                <a:latin typeface="DejaVu Sans"/>
                <a:cs typeface="DejaVu Sans"/>
              </a:rPr>
              <a:t>only</a:t>
            </a:r>
            <a:r>
              <a:rPr sz="1600" spc="-7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135" dirty="0">
                <a:solidFill>
                  <a:srgbClr val="3F3F3F"/>
                </a:solidFill>
                <a:latin typeface="DejaVu Sans"/>
                <a:cs typeface="DejaVu Sans"/>
              </a:rPr>
              <a:t>pulls</a:t>
            </a:r>
            <a:r>
              <a:rPr sz="1600" spc="-7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195" dirty="0">
                <a:solidFill>
                  <a:srgbClr val="3F3F3F"/>
                </a:solidFill>
                <a:latin typeface="DejaVu Sans"/>
                <a:cs typeface="DejaVu Sans"/>
              </a:rPr>
              <a:t>“new”</a:t>
            </a:r>
            <a:r>
              <a:rPr sz="1600" spc="-5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125" dirty="0">
                <a:solidFill>
                  <a:srgbClr val="3F3F3F"/>
                </a:solidFill>
                <a:latin typeface="DejaVu Sans"/>
                <a:cs typeface="DejaVu Sans"/>
              </a:rPr>
              <a:t>records</a:t>
            </a:r>
            <a:r>
              <a:rPr sz="1600" spc="-6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105" dirty="0">
                <a:solidFill>
                  <a:srgbClr val="3F3F3F"/>
                </a:solidFill>
                <a:latin typeface="DejaVu Sans"/>
                <a:cs typeface="DejaVu Sans"/>
              </a:rPr>
              <a:t>into</a:t>
            </a:r>
            <a:r>
              <a:rPr sz="1600" spc="-7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130" dirty="0">
                <a:solidFill>
                  <a:srgbClr val="3F3F3F"/>
                </a:solidFill>
                <a:latin typeface="DejaVu Sans"/>
                <a:cs typeface="DejaVu Sans"/>
              </a:rPr>
              <a:t>the</a:t>
            </a:r>
            <a:r>
              <a:rPr sz="1600" spc="-6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145" dirty="0">
                <a:solidFill>
                  <a:srgbClr val="3F3F3F"/>
                </a:solidFill>
                <a:latin typeface="DejaVu Sans"/>
                <a:cs typeface="DejaVu Sans"/>
              </a:rPr>
              <a:t>extract</a:t>
            </a:r>
            <a:r>
              <a:rPr sz="1600" spc="-6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i="1" dirty="0">
                <a:solidFill>
                  <a:srgbClr val="3F3F3F"/>
                </a:solidFill>
                <a:latin typeface="Nimbus Roman No9 L"/>
                <a:cs typeface="Nimbus Roman No9 L"/>
              </a:rPr>
              <a:t>(based</a:t>
            </a:r>
            <a:r>
              <a:rPr sz="1600" spc="1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i="1" dirty="0">
                <a:solidFill>
                  <a:srgbClr val="3F3F3F"/>
                </a:solidFill>
                <a:latin typeface="Nimbus Roman No9 L"/>
                <a:cs typeface="Nimbus Roman No9 L"/>
              </a:rPr>
              <a:t>on</a:t>
            </a:r>
            <a:r>
              <a:rPr sz="1600" spc="2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i="1" spc="-459" dirty="0">
                <a:solidFill>
                  <a:srgbClr val="3F3F3F"/>
                </a:solidFill>
                <a:latin typeface="Nimbus Roman No9 L"/>
                <a:cs typeface="Nimbus Roman No9 L"/>
              </a:rPr>
              <a:t>a</a:t>
            </a:r>
            <a:r>
              <a:rPr sz="160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i="1" dirty="0">
                <a:solidFill>
                  <a:srgbClr val="3F3F3F"/>
                </a:solidFill>
                <a:latin typeface="Nimbus Roman No9 L"/>
                <a:cs typeface="Nimbus Roman No9 L"/>
              </a:rPr>
              <a:t>specified</a:t>
            </a:r>
            <a:r>
              <a:rPr sz="1600" spc="2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i="1" dirty="0">
                <a:solidFill>
                  <a:srgbClr val="3F3F3F"/>
                </a:solidFill>
                <a:latin typeface="Nimbus Roman No9 L"/>
                <a:cs typeface="Nimbus Roman No9 L"/>
              </a:rPr>
              <a:t>date</a:t>
            </a:r>
            <a:r>
              <a:rPr sz="1600" spc="5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i="1" spc="-10" dirty="0">
                <a:solidFill>
                  <a:srgbClr val="3F3F3F"/>
                </a:solidFill>
                <a:latin typeface="Nimbus Roman No9 L"/>
                <a:cs typeface="Nimbus Roman No9 L"/>
              </a:rPr>
              <a:t>field)</a:t>
            </a:r>
            <a:endParaRPr sz="1600">
              <a:latin typeface="Nimbus Roman No9 L"/>
              <a:cs typeface="Nimbus Roman No9 L"/>
            </a:endParaRPr>
          </a:p>
          <a:p>
            <a:pPr marL="755650" indent="-285750">
              <a:lnSpc>
                <a:spcPct val="100000"/>
              </a:lnSpc>
              <a:spcBef>
                <a:spcPts val="434"/>
              </a:spcBef>
              <a:buFont typeface="DejaVu Sans"/>
              <a:buChar char="•"/>
              <a:tabLst>
                <a:tab pos="755015" algn="l"/>
                <a:tab pos="755650" algn="l"/>
              </a:tabLst>
            </a:pPr>
            <a:r>
              <a:rPr sz="1200" i="1" spc="-25" dirty="0">
                <a:solidFill>
                  <a:srgbClr val="3F3F3F"/>
                </a:solidFill>
                <a:latin typeface="Nimbus Roman No9 L"/>
                <a:cs typeface="Nimbus Roman No9 L"/>
              </a:rPr>
              <a:t>NOTE:</a:t>
            </a:r>
            <a:r>
              <a:rPr sz="1200" spc="-1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Use</a:t>
            </a:r>
            <a:r>
              <a:rPr sz="1200" spc="1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this</a:t>
            </a:r>
            <a:r>
              <a:rPr sz="1200" spc="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option</a:t>
            </a:r>
            <a:r>
              <a:rPr sz="1200" spc="1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for</a:t>
            </a:r>
            <a:r>
              <a:rPr sz="1200" spc="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spc="-25" dirty="0">
                <a:solidFill>
                  <a:srgbClr val="3F3F3F"/>
                </a:solidFill>
                <a:latin typeface="Nimbus Roman No9 L"/>
                <a:cs typeface="Nimbus Roman No9 L"/>
              </a:rPr>
              <a:t>large</a:t>
            </a:r>
            <a:r>
              <a:rPr sz="1200" spc="1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data</a:t>
            </a:r>
            <a:r>
              <a:rPr sz="1200" spc="2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sets</a:t>
            </a:r>
            <a:r>
              <a:rPr sz="1200" spc="1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where</a:t>
            </a:r>
            <a:r>
              <a:rPr sz="1200" spc="1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spc="-20" dirty="0">
                <a:solidFill>
                  <a:srgbClr val="3F3F3F"/>
                </a:solidFill>
                <a:latin typeface="Nimbus Roman No9 L"/>
                <a:cs typeface="Nimbus Roman No9 L"/>
              </a:rPr>
              <a:t>historical</a:t>
            </a:r>
            <a:r>
              <a:rPr sz="120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records</a:t>
            </a:r>
            <a:r>
              <a:rPr sz="1200" spc="1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do</a:t>
            </a:r>
            <a:r>
              <a:rPr sz="1200" spc="1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not</a:t>
            </a:r>
            <a:r>
              <a:rPr sz="1200" spc="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spc="-10" dirty="0">
                <a:solidFill>
                  <a:srgbClr val="3F3F3F"/>
                </a:solidFill>
                <a:latin typeface="Nimbus Roman No9 L"/>
                <a:cs typeface="Nimbus Roman No9 L"/>
              </a:rPr>
              <a:t>change</a:t>
            </a:r>
            <a:endParaRPr sz="1200">
              <a:latin typeface="Nimbus Roman No9 L"/>
              <a:cs typeface="Nimbus Roman No9 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250">
              <a:latin typeface="Nimbus Roman No9 L"/>
              <a:cs typeface="Nimbus Roman No9 L"/>
            </a:endParaRPr>
          </a:p>
          <a:p>
            <a:pPr marL="12700">
              <a:lnSpc>
                <a:spcPct val="100000"/>
              </a:lnSpc>
            </a:pPr>
            <a:r>
              <a:rPr sz="1600" b="1" spc="-254" dirty="0">
                <a:solidFill>
                  <a:srgbClr val="3F3F3F"/>
                </a:solidFill>
                <a:latin typeface="DejaVu Sans"/>
                <a:cs typeface="DejaVu Sans"/>
              </a:rPr>
              <a:t>Top</a:t>
            </a:r>
            <a:r>
              <a:rPr sz="1600" spc="-10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b="1" dirty="0">
                <a:solidFill>
                  <a:srgbClr val="3F3F3F"/>
                </a:solidFill>
                <a:latin typeface="DejaVu Sans"/>
                <a:cs typeface="DejaVu Sans"/>
              </a:rPr>
              <a:t>/</a:t>
            </a:r>
            <a:r>
              <a:rPr sz="1600" spc="-13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b="1" spc="-245" dirty="0">
                <a:solidFill>
                  <a:srgbClr val="3F3F3F"/>
                </a:solidFill>
                <a:latin typeface="DejaVu Sans"/>
                <a:cs typeface="DejaVu Sans"/>
              </a:rPr>
              <a:t>Sample</a:t>
            </a:r>
            <a:r>
              <a:rPr sz="1600" spc="-10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125" dirty="0">
                <a:solidFill>
                  <a:srgbClr val="3F3F3F"/>
                </a:solidFill>
                <a:latin typeface="DejaVu Sans"/>
                <a:cs typeface="DejaVu Sans"/>
              </a:rPr>
              <a:t>pulls</a:t>
            </a:r>
            <a:r>
              <a:rPr sz="160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215" dirty="0">
                <a:solidFill>
                  <a:srgbClr val="3F3F3F"/>
                </a:solidFill>
                <a:latin typeface="DejaVu Sans"/>
                <a:cs typeface="DejaVu Sans"/>
              </a:rPr>
              <a:t>a</a:t>
            </a:r>
            <a:r>
              <a:rPr sz="1600" spc="4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120" dirty="0">
                <a:solidFill>
                  <a:srgbClr val="3F3F3F"/>
                </a:solidFill>
                <a:latin typeface="DejaVu Sans"/>
                <a:cs typeface="DejaVu Sans"/>
              </a:rPr>
              <a:t>specific</a:t>
            </a:r>
            <a:r>
              <a:rPr sz="1600" spc="-1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160" dirty="0">
                <a:solidFill>
                  <a:srgbClr val="3F3F3F"/>
                </a:solidFill>
                <a:latin typeface="DejaVu Sans"/>
                <a:cs typeface="DejaVu Sans"/>
              </a:rPr>
              <a:t>number</a:t>
            </a:r>
            <a:r>
              <a:rPr sz="1600" spc="2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dirty="0">
                <a:solidFill>
                  <a:srgbClr val="3F3F3F"/>
                </a:solidFill>
                <a:latin typeface="DejaVu Sans"/>
                <a:cs typeface="DejaVu Sans"/>
              </a:rPr>
              <a:t>of</a:t>
            </a:r>
            <a:r>
              <a:rPr sz="1600" spc="-6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90" dirty="0">
                <a:solidFill>
                  <a:srgbClr val="3F3F3F"/>
                </a:solidFill>
                <a:latin typeface="DejaVu Sans"/>
                <a:cs typeface="DejaVu Sans"/>
              </a:rPr>
              <a:t>rows</a:t>
            </a:r>
            <a:r>
              <a:rPr sz="1600" spc="-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105" dirty="0">
                <a:solidFill>
                  <a:srgbClr val="3F3F3F"/>
                </a:solidFill>
                <a:latin typeface="DejaVu Sans"/>
                <a:cs typeface="DejaVu Sans"/>
              </a:rPr>
              <a:t>from</a:t>
            </a:r>
            <a:r>
              <a:rPr sz="1600" spc="1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110" dirty="0">
                <a:solidFill>
                  <a:srgbClr val="3F3F3F"/>
                </a:solidFill>
                <a:latin typeface="DejaVu Sans"/>
                <a:cs typeface="DejaVu Sans"/>
              </a:rPr>
              <a:t>the</a:t>
            </a:r>
            <a:r>
              <a:rPr sz="1600" spc="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135" dirty="0">
                <a:solidFill>
                  <a:srgbClr val="3F3F3F"/>
                </a:solidFill>
                <a:latin typeface="DejaVu Sans"/>
                <a:cs typeface="DejaVu Sans"/>
              </a:rPr>
              <a:t>source</a:t>
            </a:r>
            <a:r>
              <a:rPr sz="1600" spc="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i="1" spc="-10" dirty="0">
                <a:solidFill>
                  <a:srgbClr val="3F3F3F"/>
                </a:solidFill>
                <a:latin typeface="Nimbus Roman No9 L"/>
                <a:cs typeface="Nimbus Roman No9 L"/>
              </a:rPr>
              <a:t>(Top</a:t>
            </a:r>
            <a:r>
              <a:rPr sz="1600" spc="-2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i="1" spc="50" dirty="0">
                <a:solidFill>
                  <a:srgbClr val="3F3F3F"/>
                </a:solidFill>
                <a:latin typeface="Nimbus Roman No9 L"/>
                <a:cs typeface="Nimbus Roman No9 L"/>
              </a:rPr>
              <a:t>N</a:t>
            </a:r>
            <a:r>
              <a:rPr sz="1600" spc="-2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i="1" dirty="0">
                <a:solidFill>
                  <a:srgbClr val="3F3F3F"/>
                </a:solidFill>
                <a:latin typeface="Nimbus Roman No9 L"/>
                <a:cs typeface="Nimbus Roman No9 L"/>
              </a:rPr>
              <a:t>or</a:t>
            </a:r>
            <a:r>
              <a:rPr sz="1600" spc="-3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i="1" spc="-195" dirty="0">
                <a:solidFill>
                  <a:srgbClr val="3F3F3F"/>
                </a:solidFill>
                <a:latin typeface="Nimbus Roman No9 L"/>
                <a:cs typeface="Nimbus Roman No9 L"/>
              </a:rPr>
              <a:t>random)</a:t>
            </a:r>
            <a:endParaRPr sz="1600">
              <a:latin typeface="Nimbus Roman No9 L"/>
              <a:cs typeface="Nimbus Roman No9 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551687" y="1129255"/>
            <a:ext cx="3377565" cy="5351780"/>
            <a:chOff x="551687" y="1129255"/>
            <a:chExt cx="3377565" cy="5351780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6563" y="1129255"/>
              <a:ext cx="1976793" cy="50455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8075" y="1140713"/>
              <a:ext cx="1907285" cy="435101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41931" y="1190307"/>
              <a:ext cx="409117" cy="291909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776095" y="1224292"/>
              <a:ext cx="312420" cy="194310"/>
            </a:xfrm>
            <a:custGeom>
              <a:avLst/>
              <a:gdLst/>
              <a:ahLst/>
              <a:cxnLst/>
              <a:rect l="l" t="t" r="r" b="b"/>
              <a:pathLst>
                <a:path w="312419" h="194309">
                  <a:moveTo>
                    <a:pt x="311912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0" y="168910"/>
                  </a:lnTo>
                  <a:lnTo>
                    <a:pt x="0" y="194310"/>
                  </a:lnTo>
                  <a:lnTo>
                    <a:pt x="311912" y="194310"/>
                  </a:lnTo>
                  <a:lnTo>
                    <a:pt x="311912" y="169278"/>
                  </a:lnTo>
                  <a:lnTo>
                    <a:pt x="311912" y="168910"/>
                  </a:lnTo>
                  <a:lnTo>
                    <a:pt x="311912" y="25514"/>
                  </a:lnTo>
                  <a:lnTo>
                    <a:pt x="286512" y="25514"/>
                  </a:lnTo>
                  <a:lnTo>
                    <a:pt x="286512" y="168910"/>
                  </a:lnTo>
                  <a:lnTo>
                    <a:pt x="25400" y="168910"/>
                  </a:lnTo>
                  <a:lnTo>
                    <a:pt x="25400" y="25400"/>
                  </a:lnTo>
                  <a:lnTo>
                    <a:pt x="311912" y="25400"/>
                  </a:lnTo>
                  <a:lnTo>
                    <a:pt x="311912" y="0"/>
                  </a:lnTo>
                  <a:close/>
                </a:path>
              </a:pathLst>
            </a:custGeom>
            <a:solidFill>
              <a:srgbClr val="1FE2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96608" y="1795254"/>
              <a:ext cx="3323918" cy="4684811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08075" y="1806701"/>
              <a:ext cx="3254501" cy="4615433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51687" y="1760219"/>
              <a:ext cx="3377184" cy="4720590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585851" y="1406270"/>
              <a:ext cx="3280410" cy="5011420"/>
            </a:xfrm>
            <a:custGeom>
              <a:avLst/>
              <a:gdLst/>
              <a:ahLst/>
              <a:cxnLst/>
              <a:rect l="l" t="t" r="r" b="b"/>
              <a:pathLst>
                <a:path w="3280410" h="5011420">
                  <a:moveTo>
                    <a:pt x="1389634" y="248285"/>
                  </a:moveTo>
                  <a:lnTo>
                    <a:pt x="1364234" y="248285"/>
                  </a:lnTo>
                  <a:lnTo>
                    <a:pt x="1364234" y="0"/>
                  </a:lnTo>
                  <a:lnTo>
                    <a:pt x="1338834" y="0"/>
                  </a:lnTo>
                  <a:lnTo>
                    <a:pt x="1338834" y="248285"/>
                  </a:lnTo>
                  <a:lnTo>
                    <a:pt x="1313434" y="248285"/>
                  </a:lnTo>
                  <a:lnTo>
                    <a:pt x="1351534" y="324485"/>
                  </a:lnTo>
                  <a:lnTo>
                    <a:pt x="1389634" y="248285"/>
                  </a:lnTo>
                  <a:close/>
                </a:path>
                <a:path w="3280410" h="5011420">
                  <a:moveTo>
                    <a:pt x="3279902" y="388251"/>
                  </a:moveTo>
                  <a:lnTo>
                    <a:pt x="3254502" y="388251"/>
                  </a:lnTo>
                  <a:lnTo>
                    <a:pt x="3254502" y="413651"/>
                  </a:lnTo>
                  <a:lnTo>
                    <a:pt x="3254502" y="4985651"/>
                  </a:lnTo>
                  <a:lnTo>
                    <a:pt x="25400" y="4985651"/>
                  </a:lnTo>
                  <a:lnTo>
                    <a:pt x="25400" y="413651"/>
                  </a:lnTo>
                  <a:lnTo>
                    <a:pt x="3254502" y="413651"/>
                  </a:lnTo>
                  <a:lnTo>
                    <a:pt x="3254502" y="388251"/>
                  </a:lnTo>
                  <a:lnTo>
                    <a:pt x="0" y="388251"/>
                  </a:lnTo>
                  <a:lnTo>
                    <a:pt x="0" y="413651"/>
                  </a:lnTo>
                  <a:lnTo>
                    <a:pt x="0" y="4985651"/>
                  </a:lnTo>
                  <a:lnTo>
                    <a:pt x="0" y="5011051"/>
                  </a:lnTo>
                  <a:lnTo>
                    <a:pt x="3279902" y="5011051"/>
                  </a:lnTo>
                  <a:lnTo>
                    <a:pt x="3279902" y="4986020"/>
                  </a:lnTo>
                  <a:lnTo>
                    <a:pt x="3279902" y="4985651"/>
                  </a:lnTo>
                  <a:lnTo>
                    <a:pt x="3279902" y="413651"/>
                  </a:lnTo>
                  <a:lnTo>
                    <a:pt x="3279902" y="413512"/>
                  </a:lnTo>
                  <a:lnTo>
                    <a:pt x="3279902" y="388251"/>
                  </a:lnTo>
                  <a:close/>
                </a:path>
              </a:pathLst>
            </a:custGeom>
            <a:solidFill>
              <a:srgbClr val="1FE2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/>
          <p:nvPr/>
        </p:nvSpPr>
        <p:spPr>
          <a:xfrm>
            <a:off x="4141012" y="1270761"/>
            <a:ext cx="288290" cy="5016500"/>
          </a:xfrm>
          <a:custGeom>
            <a:avLst/>
            <a:gdLst/>
            <a:ahLst/>
            <a:cxnLst/>
            <a:rect l="l" t="t" r="r" b="b"/>
            <a:pathLst>
              <a:path w="288289" h="5016500">
                <a:moveTo>
                  <a:pt x="288188" y="5003800"/>
                </a:moveTo>
                <a:lnTo>
                  <a:pt x="213106" y="5003800"/>
                </a:lnTo>
                <a:lnTo>
                  <a:pt x="219557" y="5016500"/>
                </a:lnTo>
                <a:lnTo>
                  <a:pt x="288036" y="5016500"/>
                </a:lnTo>
                <a:lnTo>
                  <a:pt x="288188" y="5003800"/>
                </a:lnTo>
                <a:close/>
              </a:path>
              <a:path w="288289" h="5016500">
                <a:moveTo>
                  <a:pt x="231546" y="4991100"/>
                </a:moveTo>
                <a:lnTo>
                  <a:pt x="183743" y="4991100"/>
                </a:lnTo>
                <a:lnTo>
                  <a:pt x="189204" y="5003800"/>
                </a:lnTo>
                <a:lnTo>
                  <a:pt x="237680" y="5003800"/>
                </a:lnTo>
                <a:lnTo>
                  <a:pt x="231546" y="4991100"/>
                </a:lnTo>
                <a:close/>
              </a:path>
              <a:path w="288289" h="5016500">
                <a:moveTo>
                  <a:pt x="198551" y="4978400"/>
                </a:moveTo>
                <a:lnTo>
                  <a:pt x="164249" y="4978400"/>
                </a:lnTo>
                <a:lnTo>
                  <a:pt x="168757" y="4991100"/>
                </a:lnTo>
                <a:lnTo>
                  <a:pt x="203542" y="4991100"/>
                </a:lnTo>
                <a:lnTo>
                  <a:pt x="198551" y="4978400"/>
                </a:lnTo>
                <a:close/>
              </a:path>
              <a:path w="288289" h="5016500">
                <a:moveTo>
                  <a:pt x="180898" y="4965700"/>
                </a:moveTo>
                <a:lnTo>
                  <a:pt x="152374" y="4965700"/>
                </a:lnTo>
                <a:lnTo>
                  <a:pt x="156044" y="4978400"/>
                </a:lnTo>
                <a:lnTo>
                  <a:pt x="184937" y="4978400"/>
                </a:lnTo>
                <a:lnTo>
                  <a:pt x="180898" y="4965700"/>
                </a:lnTo>
                <a:close/>
              </a:path>
              <a:path w="288289" h="5016500">
                <a:moveTo>
                  <a:pt x="167335" y="4953000"/>
                </a:moveTo>
                <a:lnTo>
                  <a:pt x="145935" y="4953000"/>
                </a:lnTo>
                <a:lnTo>
                  <a:pt x="148996" y="4965700"/>
                </a:lnTo>
                <a:lnTo>
                  <a:pt x="170319" y="4965700"/>
                </a:lnTo>
                <a:lnTo>
                  <a:pt x="167335" y="4953000"/>
                </a:lnTo>
                <a:close/>
              </a:path>
              <a:path w="288289" h="5016500">
                <a:moveTo>
                  <a:pt x="160121" y="4940300"/>
                </a:moveTo>
                <a:lnTo>
                  <a:pt x="138798" y="4940300"/>
                </a:lnTo>
                <a:lnTo>
                  <a:pt x="140830" y="4953000"/>
                </a:lnTo>
                <a:lnTo>
                  <a:pt x="162229" y="4953000"/>
                </a:lnTo>
                <a:lnTo>
                  <a:pt x="160121" y="4940300"/>
                </a:lnTo>
                <a:close/>
              </a:path>
              <a:path w="288289" h="5016500">
                <a:moveTo>
                  <a:pt x="155536" y="4927600"/>
                </a:moveTo>
                <a:lnTo>
                  <a:pt x="135902" y="4927600"/>
                </a:lnTo>
                <a:lnTo>
                  <a:pt x="137160" y="4940300"/>
                </a:lnTo>
                <a:lnTo>
                  <a:pt x="156768" y="4940300"/>
                </a:lnTo>
                <a:lnTo>
                  <a:pt x="155536" y="4927600"/>
                </a:lnTo>
                <a:close/>
              </a:path>
              <a:path w="288289" h="5016500">
                <a:moveTo>
                  <a:pt x="153619" y="2286000"/>
                </a:moveTo>
                <a:lnTo>
                  <a:pt x="134569" y="2286000"/>
                </a:lnTo>
                <a:lnTo>
                  <a:pt x="134620" y="4927600"/>
                </a:lnTo>
                <a:lnTo>
                  <a:pt x="153657" y="4927600"/>
                </a:lnTo>
                <a:lnTo>
                  <a:pt x="153619" y="2286000"/>
                </a:lnTo>
                <a:close/>
              </a:path>
              <a:path w="288289" h="5016500">
                <a:moveTo>
                  <a:pt x="153136" y="2273300"/>
                </a:moveTo>
                <a:lnTo>
                  <a:pt x="134200" y="2273300"/>
                </a:lnTo>
                <a:lnTo>
                  <a:pt x="134531" y="2286000"/>
                </a:lnTo>
                <a:lnTo>
                  <a:pt x="153568" y="2286000"/>
                </a:lnTo>
                <a:lnTo>
                  <a:pt x="153136" y="2273300"/>
                </a:lnTo>
                <a:close/>
              </a:path>
              <a:path w="288289" h="5016500">
                <a:moveTo>
                  <a:pt x="151041" y="2260600"/>
                </a:moveTo>
                <a:lnTo>
                  <a:pt x="129895" y="2260600"/>
                </a:lnTo>
                <a:lnTo>
                  <a:pt x="131419" y="2273300"/>
                </a:lnTo>
                <a:lnTo>
                  <a:pt x="152285" y="2273300"/>
                </a:lnTo>
                <a:lnTo>
                  <a:pt x="151041" y="2260600"/>
                </a:lnTo>
                <a:close/>
              </a:path>
              <a:path w="288289" h="5016500">
                <a:moveTo>
                  <a:pt x="144983" y="2247900"/>
                </a:moveTo>
                <a:lnTo>
                  <a:pt x="123545" y="2247900"/>
                </a:lnTo>
                <a:lnTo>
                  <a:pt x="125945" y="2260600"/>
                </a:lnTo>
                <a:lnTo>
                  <a:pt x="147358" y="2260600"/>
                </a:lnTo>
                <a:lnTo>
                  <a:pt x="144983" y="2247900"/>
                </a:lnTo>
                <a:close/>
              </a:path>
              <a:path w="288289" h="5016500">
                <a:moveTo>
                  <a:pt x="139192" y="2235200"/>
                </a:moveTo>
                <a:lnTo>
                  <a:pt x="111086" y="2235200"/>
                </a:lnTo>
                <a:lnTo>
                  <a:pt x="114617" y="2247900"/>
                </a:lnTo>
                <a:lnTo>
                  <a:pt x="142252" y="2247900"/>
                </a:lnTo>
                <a:lnTo>
                  <a:pt x="139192" y="2235200"/>
                </a:lnTo>
                <a:close/>
              </a:path>
              <a:path w="288289" h="5016500">
                <a:moveTo>
                  <a:pt x="128181" y="2222500"/>
                </a:moveTo>
                <a:lnTo>
                  <a:pt x="98945" y="2222500"/>
                </a:lnTo>
                <a:lnTo>
                  <a:pt x="103238" y="2235200"/>
                </a:lnTo>
                <a:lnTo>
                  <a:pt x="132143" y="2235200"/>
                </a:lnTo>
                <a:lnTo>
                  <a:pt x="128181" y="2222500"/>
                </a:lnTo>
                <a:close/>
              </a:path>
              <a:path w="288289" h="5016500">
                <a:moveTo>
                  <a:pt x="109677" y="2209800"/>
                </a:moveTo>
                <a:lnTo>
                  <a:pt x="74015" y="2209800"/>
                </a:lnTo>
                <a:lnTo>
                  <a:pt x="79438" y="2222500"/>
                </a:lnTo>
                <a:lnTo>
                  <a:pt x="114681" y="2222500"/>
                </a:lnTo>
                <a:lnTo>
                  <a:pt x="109677" y="2209800"/>
                </a:lnTo>
                <a:close/>
              </a:path>
              <a:path w="288289" h="5016500">
                <a:moveTo>
                  <a:pt x="93306" y="2197100"/>
                </a:moveTo>
                <a:lnTo>
                  <a:pt x="24460" y="2197100"/>
                </a:lnTo>
                <a:lnTo>
                  <a:pt x="31178" y="2209800"/>
                </a:lnTo>
                <a:lnTo>
                  <a:pt x="98983" y="2209800"/>
                </a:lnTo>
                <a:lnTo>
                  <a:pt x="93306" y="2197100"/>
                </a:lnTo>
                <a:close/>
              </a:path>
              <a:path w="288289" h="5016500">
                <a:moveTo>
                  <a:pt x="68630" y="2184400"/>
                </a:moveTo>
                <a:lnTo>
                  <a:pt x="0" y="2184400"/>
                </a:lnTo>
                <a:lnTo>
                  <a:pt x="0" y="2197100"/>
                </a:lnTo>
                <a:lnTo>
                  <a:pt x="64833" y="2197100"/>
                </a:lnTo>
                <a:lnTo>
                  <a:pt x="68630" y="2184400"/>
                </a:lnTo>
                <a:close/>
              </a:path>
              <a:path w="288289" h="5016500">
                <a:moveTo>
                  <a:pt x="98983" y="2171700"/>
                </a:moveTo>
                <a:lnTo>
                  <a:pt x="44208" y="2171700"/>
                </a:lnTo>
                <a:lnTo>
                  <a:pt x="37769" y="2184400"/>
                </a:lnTo>
                <a:lnTo>
                  <a:pt x="93306" y="2184400"/>
                </a:lnTo>
                <a:lnTo>
                  <a:pt x="98983" y="2171700"/>
                </a:lnTo>
                <a:close/>
              </a:path>
              <a:path w="288289" h="5016500">
                <a:moveTo>
                  <a:pt x="119430" y="2159000"/>
                </a:moveTo>
                <a:lnTo>
                  <a:pt x="84645" y="2159000"/>
                </a:lnTo>
                <a:lnTo>
                  <a:pt x="79438" y="2171700"/>
                </a:lnTo>
                <a:lnTo>
                  <a:pt x="114681" y="2171700"/>
                </a:lnTo>
                <a:lnTo>
                  <a:pt x="119430" y="2159000"/>
                </a:lnTo>
                <a:close/>
              </a:path>
              <a:path w="288289" h="5016500">
                <a:moveTo>
                  <a:pt x="132143" y="2146300"/>
                </a:moveTo>
                <a:lnTo>
                  <a:pt x="103251" y="2146300"/>
                </a:lnTo>
                <a:lnTo>
                  <a:pt x="98958" y="2159000"/>
                </a:lnTo>
                <a:lnTo>
                  <a:pt x="128181" y="2159000"/>
                </a:lnTo>
                <a:lnTo>
                  <a:pt x="132143" y="2146300"/>
                </a:lnTo>
                <a:close/>
              </a:path>
              <a:path w="288289" h="5016500">
                <a:moveTo>
                  <a:pt x="142252" y="2133600"/>
                </a:moveTo>
                <a:lnTo>
                  <a:pt x="117868" y="2133600"/>
                </a:lnTo>
                <a:lnTo>
                  <a:pt x="114617" y="2146300"/>
                </a:lnTo>
                <a:lnTo>
                  <a:pt x="139192" y="2146300"/>
                </a:lnTo>
                <a:lnTo>
                  <a:pt x="142252" y="2133600"/>
                </a:lnTo>
                <a:close/>
              </a:path>
              <a:path w="288289" h="5016500">
                <a:moveTo>
                  <a:pt x="149390" y="2120900"/>
                </a:moveTo>
                <a:lnTo>
                  <a:pt x="128066" y="2120900"/>
                </a:lnTo>
                <a:lnTo>
                  <a:pt x="125958" y="2133600"/>
                </a:lnTo>
                <a:lnTo>
                  <a:pt x="147358" y="2133600"/>
                </a:lnTo>
                <a:lnTo>
                  <a:pt x="149390" y="2120900"/>
                </a:lnTo>
                <a:close/>
              </a:path>
              <a:path w="288289" h="5016500">
                <a:moveTo>
                  <a:pt x="152285" y="2108200"/>
                </a:moveTo>
                <a:lnTo>
                  <a:pt x="132651" y="2108200"/>
                </a:lnTo>
                <a:lnTo>
                  <a:pt x="131419" y="2120900"/>
                </a:lnTo>
                <a:lnTo>
                  <a:pt x="151028" y="2120900"/>
                </a:lnTo>
                <a:lnTo>
                  <a:pt x="152285" y="2108200"/>
                </a:lnTo>
                <a:close/>
              </a:path>
              <a:path w="288289" h="5016500">
                <a:moveTo>
                  <a:pt x="153568" y="2095500"/>
                </a:moveTo>
                <a:lnTo>
                  <a:pt x="134531" y="2095500"/>
                </a:lnTo>
                <a:lnTo>
                  <a:pt x="134200" y="2108200"/>
                </a:lnTo>
                <a:lnTo>
                  <a:pt x="153136" y="2108200"/>
                </a:lnTo>
                <a:lnTo>
                  <a:pt x="153568" y="2095500"/>
                </a:lnTo>
                <a:close/>
              </a:path>
              <a:path w="288289" h="5016500">
                <a:moveTo>
                  <a:pt x="153619" y="101600"/>
                </a:moveTo>
                <a:lnTo>
                  <a:pt x="134569" y="101600"/>
                </a:lnTo>
                <a:lnTo>
                  <a:pt x="134569" y="2095500"/>
                </a:lnTo>
                <a:lnTo>
                  <a:pt x="153619" y="2095500"/>
                </a:lnTo>
                <a:lnTo>
                  <a:pt x="153619" y="101600"/>
                </a:lnTo>
                <a:close/>
              </a:path>
              <a:path w="288289" h="5016500">
                <a:moveTo>
                  <a:pt x="155536" y="88900"/>
                </a:moveTo>
                <a:lnTo>
                  <a:pt x="135902" y="88900"/>
                </a:lnTo>
                <a:lnTo>
                  <a:pt x="135051" y="101600"/>
                </a:lnTo>
                <a:lnTo>
                  <a:pt x="154609" y="101600"/>
                </a:lnTo>
                <a:lnTo>
                  <a:pt x="155536" y="88900"/>
                </a:lnTo>
                <a:close/>
              </a:path>
              <a:path w="288289" h="5016500">
                <a:moveTo>
                  <a:pt x="160121" y="76200"/>
                </a:moveTo>
                <a:lnTo>
                  <a:pt x="138798" y="76200"/>
                </a:lnTo>
                <a:lnTo>
                  <a:pt x="137160" y="88900"/>
                </a:lnTo>
                <a:lnTo>
                  <a:pt x="158292" y="88900"/>
                </a:lnTo>
                <a:lnTo>
                  <a:pt x="160121" y="76200"/>
                </a:lnTo>
                <a:close/>
              </a:path>
              <a:path w="288289" h="5016500">
                <a:moveTo>
                  <a:pt x="167335" y="63500"/>
                </a:moveTo>
                <a:lnTo>
                  <a:pt x="145948" y="63500"/>
                </a:lnTo>
                <a:lnTo>
                  <a:pt x="143217" y="76200"/>
                </a:lnTo>
                <a:lnTo>
                  <a:pt x="164642" y="76200"/>
                </a:lnTo>
                <a:lnTo>
                  <a:pt x="167335" y="63500"/>
                </a:lnTo>
                <a:close/>
              </a:path>
              <a:path w="288289" h="5016500">
                <a:moveTo>
                  <a:pt x="180886" y="50800"/>
                </a:moveTo>
                <a:lnTo>
                  <a:pt x="156044" y="50800"/>
                </a:lnTo>
                <a:lnTo>
                  <a:pt x="152374" y="63500"/>
                </a:lnTo>
                <a:lnTo>
                  <a:pt x="177101" y="63500"/>
                </a:lnTo>
                <a:lnTo>
                  <a:pt x="180886" y="50800"/>
                </a:lnTo>
                <a:close/>
              </a:path>
              <a:path w="288289" h="5016500">
                <a:moveTo>
                  <a:pt x="198551" y="38100"/>
                </a:moveTo>
                <a:lnTo>
                  <a:pt x="168757" y="38100"/>
                </a:lnTo>
                <a:lnTo>
                  <a:pt x="164249" y="50800"/>
                </a:lnTo>
                <a:lnTo>
                  <a:pt x="193776" y="50800"/>
                </a:lnTo>
                <a:lnTo>
                  <a:pt x="198551" y="38100"/>
                </a:lnTo>
                <a:close/>
              </a:path>
              <a:path w="288289" h="5016500">
                <a:moveTo>
                  <a:pt x="225577" y="25400"/>
                </a:moveTo>
                <a:lnTo>
                  <a:pt x="183743" y="25400"/>
                </a:lnTo>
                <a:lnTo>
                  <a:pt x="178511" y="38100"/>
                </a:lnTo>
                <a:lnTo>
                  <a:pt x="219773" y="38100"/>
                </a:lnTo>
                <a:lnTo>
                  <a:pt x="225577" y="25400"/>
                </a:lnTo>
                <a:close/>
              </a:path>
              <a:path w="288289" h="5016500">
                <a:moveTo>
                  <a:pt x="288036" y="0"/>
                </a:moveTo>
                <a:lnTo>
                  <a:pt x="254190" y="0"/>
                </a:lnTo>
                <a:lnTo>
                  <a:pt x="246964" y="12700"/>
                </a:lnTo>
                <a:lnTo>
                  <a:pt x="206844" y="12700"/>
                </a:lnTo>
                <a:lnTo>
                  <a:pt x="200761" y="25400"/>
                </a:lnTo>
                <a:lnTo>
                  <a:pt x="288188" y="25400"/>
                </a:lnTo>
                <a:lnTo>
                  <a:pt x="288036" y="0"/>
                </a:lnTo>
                <a:close/>
              </a:path>
            </a:pathLst>
          </a:custGeom>
          <a:solidFill>
            <a:srgbClr val="1FE2D7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228215">
              <a:lnSpc>
                <a:spcPct val="100000"/>
              </a:lnSpc>
              <a:spcBef>
                <a:spcPts val="95"/>
              </a:spcBef>
            </a:pPr>
            <a:r>
              <a:rPr b="1" spc="-430" dirty="0">
                <a:latin typeface="DejaVu Sans"/>
                <a:cs typeface="DejaVu Sans"/>
              </a:rPr>
              <a:t>Opening</a:t>
            </a:r>
            <a:r>
              <a:rPr spc="-165" dirty="0"/>
              <a:t> </a:t>
            </a:r>
            <a:r>
              <a:rPr spc="-254" dirty="0"/>
              <a:t>&amp;</a:t>
            </a:r>
            <a:r>
              <a:rPr spc="-180" dirty="0"/>
              <a:t> </a:t>
            </a:r>
            <a:r>
              <a:rPr b="1" spc="-484" dirty="0">
                <a:latin typeface="DejaVu Sans"/>
                <a:cs typeface="DejaVu Sans"/>
              </a:rPr>
              <a:t>Saving</a:t>
            </a:r>
            <a:r>
              <a:rPr spc="-175" dirty="0"/>
              <a:t> </a:t>
            </a:r>
            <a:r>
              <a:rPr spc="-305" dirty="0"/>
              <a:t>[Tableau</a:t>
            </a:r>
            <a:r>
              <a:rPr spc="-160" dirty="0"/>
              <a:t> </a:t>
            </a:r>
            <a:r>
              <a:rPr spc="-295" dirty="0"/>
              <a:t>Public]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5646" y="830579"/>
            <a:ext cx="11760708" cy="45720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778001" y="1481241"/>
            <a:ext cx="2000250" cy="2263140"/>
            <a:chOff x="778001" y="1481241"/>
            <a:chExt cx="2000250" cy="226314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1524" y="1481241"/>
              <a:ext cx="1947109" cy="226255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13053" y="1492758"/>
              <a:ext cx="1877567" cy="2193035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78001" y="1932393"/>
              <a:ext cx="2000250" cy="784898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812165" y="1965972"/>
              <a:ext cx="1903095" cy="688340"/>
            </a:xfrm>
            <a:custGeom>
              <a:avLst/>
              <a:gdLst/>
              <a:ahLst/>
              <a:cxnLst/>
              <a:rect l="l" t="t" r="r" b="b"/>
              <a:pathLst>
                <a:path w="1903095" h="688339">
                  <a:moveTo>
                    <a:pt x="1902968" y="26022"/>
                  </a:moveTo>
                  <a:lnTo>
                    <a:pt x="1877568" y="26022"/>
                  </a:lnTo>
                  <a:lnTo>
                    <a:pt x="1877568" y="662800"/>
                  </a:lnTo>
                  <a:lnTo>
                    <a:pt x="1902968" y="662800"/>
                  </a:lnTo>
                  <a:lnTo>
                    <a:pt x="1902968" y="26022"/>
                  </a:lnTo>
                  <a:close/>
                </a:path>
                <a:path w="1903095" h="688339">
                  <a:moveTo>
                    <a:pt x="1902968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0" y="662940"/>
                  </a:lnTo>
                  <a:lnTo>
                    <a:pt x="0" y="688340"/>
                  </a:lnTo>
                  <a:lnTo>
                    <a:pt x="1902968" y="688340"/>
                  </a:lnTo>
                  <a:lnTo>
                    <a:pt x="1902968" y="662940"/>
                  </a:lnTo>
                  <a:lnTo>
                    <a:pt x="25400" y="662940"/>
                  </a:lnTo>
                  <a:lnTo>
                    <a:pt x="25400" y="25400"/>
                  </a:lnTo>
                  <a:lnTo>
                    <a:pt x="1902968" y="25400"/>
                  </a:lnTo>
                  <a:lnTo>
                    <a:pt x="1902968" y="0"/>
                  </a:lnTo>
                  <a:close/>
                </a:path>
              </a:pathLst>
            </a:custGeom>
            <a:solidFill>
              <a:srgbClr val="1FE2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3776460" y="2841416"/>
            <a:ext cx="1754505" cy="2263775"/>
            <a:chOff x="3776460" y="2841416"/>
            <a:chExt cx="1754505" cy="2263775"/>
          </a:xfrm>
        </p:grpSpPr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776460" y="2841416"/>
              <a:ext cx="1754147" cy="2263303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787901" y="2852927"/>
              <a:ext cx="1684781" cy="2193797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934205" y="3507485"/>
              <a:ext cx="1424939" cy="926592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3968369" y="3542042"/>
              <a:ext cx="1327785" cy="829310"/>
            </a:xfrm>
            <a:custGeom>
              <a:avLst/>
              <a:gdLst/>
              <a:ahLst/>
              <a:cxnLst/>
              <a:rect l="l" t="t" r="r" b="b"/>
              <a:pathLst>
                <a:path w="1327785" h="829310">
                  <a:moveTo>
                    <a:pt x="1327658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0" y="803910"/>
                  </a:lnTo>
                  <a:lnTo>
                    <a:pt x="0" y="829310"/>
                  </a:lnTo>
                  <a:lnTo>
                    <a:pt x="1327658" y="829310"/>
                  </a:lnTo>
                  <a:lnTo>
                    <a:pt x="1327658" y="803910"/>
                  </a:lnTo>
                  <a:lnTo>
                    <a:pt x="25400" y="803910"/>
                  </a:lnTo>
                  <a:lnTo>
                    <a:pt x="25400" y="25400"/>
                  </a:lnTo>
                  <a:lnTo>
                    <a:pt x="1302258" y="25400"/>
                  </a:lnTo>
                  <a:lnTo>
                    <a:pt x="1302258" y="803516"/>
                  </a:lnTo>
                  <a:lnTo>
                    <a:pt x="1327658" y="803516"/>
                  </a:lnTo>
                  <a:lnTo>
                    <a:pt x="1327658" y="25400"/>
                  </a:lnTo>
                  <a:lnTo>
                    <a:pt x="1327658" y="25006"/>
                  </a:lnTo>
                  <a:lnTo>
                    <a:pt x="1327658" y="0"/>
                  </a:lnTo>
                  <a:close/>
                </a:path>
              </a:pathLst>
            </a:custGeom>
            <a:solidFill>
              <a:srgbClr val="1FE2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2567684" y="3972814"/>
            <a:ext cx="1043940" cy="4305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02284">
              <a:lnSpc>
                <a:spcPts val="1595"/>
              </a:lnSpc>
              <a:spcBef>
                <a:spcPts val="95"/>
              </a:spcBef>
            </a:pPr>
            <a:r>
              <a:rPr sz="1400" b="1" spc="-215" dirty="0">
                <a:solidFill>
                  <a:srgbClr val="3F3F3F"/>
                </a:solidFill>
                <a:latin typeface="DejaVu Sans"/>
                <a:cs typeface="DejaVu Sans"/>
              </a:rPr>
              <a:t>Sign</a:t>
            </a:r>
            <a:r>
              <a:rPr sz="1400" spc="-7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b="1" spc="-160" dirty="0">
                <a:solidFill>
                  <a:srgbClr val="3F3F3F"/>
                </a:solidFill>
                <a:latin typeface="DejaVu Sans"/>
                <a:cs typeface="DejaVu Sans"/>
              </a:rPr>
              <a:t>In</a:t>
            </a:r>
            <a:endParaRPr sz="1400">
              <a:latin typeface="DejaVu Sans"/>
              <a:cs typeface="DejaVu Sans"/>
            </a:endParaRPr>
          </a:p>
          <a:p>
            <a:pPr marL="12700">
              <a:lnSpc>
                <a:spcPts val="1595"/>
              </a:lnSpc>
            </a:pPr>
            <a:r>
              <a:rPr sz="1400" i="1" dirty="0">
                <a:solidFill>
                  <a:srgbClr val="3F3F3F"/>
                </a:solidFill>
                <a:latin typeface="Nimbus Roman No9 L"/>
                <a:cs typeface="Nimbus Roman No9 L"/>
              </a:rPr>
              <a:t>to</a:t>
            </a:r>
            <a:r>
              <a:rPr sz="1400" spc="2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dirty="0">
                <a:solidFill>
                  <a:srgbClr val="3F3F3F"/>
                </a:solidFill>
                <a:latin typeface="Nimbus Roman No9 L"/>
                <a:cs typeface="Nimbus Roman No9 L"/>
              </a:rPr>
              <a:t>your</a:t>
            </a:r>
            <a:r>
              <a:rPr sz="1400" spc="3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spc="-45" dirty="0">
                <a:solidFill>
                  <a:srgbClr val="3F3F3F"/>
                </a:solidFill>
                <a:latin typeface="Nimbus Roman No9 L"/>
                <a:cs typeface="Nimbus Roman No9 L"/>
              </a:rPr>
              <a:t>profile</a:t>
            </a:r>
            <a:endParaRPr sz="1400">
              <a:latin typeface="Nimbus Roman No9 L"/>
              <a:cs typeface="Nimbus Roman No9 L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8147247" y="5180777"/>
            <a:ext cx="2923540" cy="1080135"/>
            <a:chOff x="8147247" y="5180777"/>
            <a:chExt cx="2923540" cy="1080135"/>
          </a:xfrm>
        </p:grpSpPr>
        <p:pic>
          <p:nvPicPr>
            <p:cNvPr id="16" name="object 1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147247" y="5180777"/>
              <a:ext cx="2923144" cy="1079835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158734" y="5192267"/>
              <a:ext cx="2853689" cy="1010411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6850126" y="5582156"/>
            <a:ext cx="1153795" cy="4305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0800">
              <a:lnSpc>
                <a:spcPts val="1595"/>
              </a:lnSpc>
              <a:spcBef>
                <a:spcPts val="95"/>
              </a:spcBef>
            </a:pPr>
            <a:r>
              <a:rPr sz="1400" b="1" spc="-235" dirty="0">
                <a:solidFill>
                  <a:srgbClr val="3F3F3F"/>
                </a:solidFill>
                <a:latin typeface="DejaVu Sans"/>
                <a:cs typeface="DejaVu Sans"/>
              </a:rPr>
              <a:t>Save</a:t>
            </a:r>
            <a:r>
              <a:rPr sz="1400" spc="-4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b="1" dirty="0">
                <a:solidFill>
                  <a:srgbClr val="3F3F3F"/>
                </a:solidFill>
                <a:latin typeface="DejaVu Sans"/>
                <a:cs typeface="DejaVu Sans"/>
              </a:rPr>
              <a:t>/</a:t>
            </a:r>
            <a:r>
              <a:rPr sz="1400" spc="-5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b="1" spc="-240" dirty="0">
                <a:solidFill>
                  <a:srgbClr val="3F3F3F"/>
                </a:solidFill>
                <a:latin typeface="DejaVu Sans"/>
                <a:cs typeface="DejaVu Sans"/>
              </a:rPr>
              <a:t>Save</a:t>
            </a:r>
            <a:r>
              <a:rPr sz="1400" spc="-3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b="1" spc="-355" dirty="0">
                <a:solidFill>
                  <a:srgbClr val="3F3F3F"/>
                </a:solidFill>
                <a:latin typeface="DejaVu Sans"/>
                <a:cs typeface="DejaVu Sans"/>
              </a:rPr>
              <a:t>as</a:t>
            </a:r>
            <a:endParaRPr sz="1400">
              <a:latin typeface="DejaVu Sans"/>
              <a:cs typeface="DejaVu Sans"/>
            </a:endParaRPr>
          </a:p>
          <a:p>
            <a:pPr marL="12700">
              <a:lnSpc>
                <a:spcPts val="1595"/>
              </a:lnSpc>
            </a:pPr>
            <a:r>
              <a:rPr sz="1400" i="1" dirty="0">
                <a:solidFill>
                  <a:srgbClr val="3F3F3F"/>
                </a:solidFill>
                <a:latin typeface="Nimbus Roman No9 L"/>
                <a:cs typeface="Nimbus Roman No9 L"/>
              </a:rPr>
              <a:t>to</a:t>
            </a:r>
            <a:r>
              <a:rPr sz="140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spc="-30" dirty="0">
                <a:solidFill>
                  <a:srgbClr val="3F3F3F"/>
                </a:solidFill>
                <a:latin typeface="Nimbus Roman No9 L"/>
                <a:cs typeface="Nimbus Roman No9 L"/>
              </a:rPr>
              <a:t>Public</a:t>
            </a:r>
            <a:r>
              <a:rPr sz="1400" spc="1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spc="-45" dirty="0">
                <a:solidFill>
                  <a:srgbClr val="3F3F3F"/>
                </a:solidFill>
                <a:latin typeface="Nimbus Roman No9 L"/>
                <a:cs typeface="Nimbus Roman No9 L"/>
              </a:rPr>
              <a:t>profile</a:t>
            </a:r>
            <a:endParaRPr sz="1400">
              <a:latin typeface="Nimbus Roman No9 L"/>
              <a:cs typeface="Nimbus Roman No9 L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8147247" y="3340533"/>
            <a:ext cx="2923540" cy="1501140"/>
            <a:chOff x="8147247" y="3340533"/>
            <a:chExt cx="2923540" cy="1501140"/>
          </a:xfrm>
        </p:grpSpPr>
        <p:pic>
          <p:nvPicPr>
            <p:cNvPr id="20" name="object 2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147247" y="3340533"/>
              <a:ext cx="2923144" cy="1500527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158734" y="3352038"/>
              <a:ext cx="2853689" cy="1431035"/>
            </a:xfrm>
            <a:prstGeom prst="rect">
              <a:avLst/>
            </a:prstGeom>
          </p:spPr>
        </p:pic>
      </p:grpSp>
      <p:sp>
        <p:nvSpPr>
          <p:cNvPr id="22" name="object 22"/>
          <p:cNvSpPr txBox="1"/>
          <p:nvPr/>
        </p:nvSpPr>
        <p:spPr>
          <a:xfrm>
            <a:off x="6291832" y="4300220"/>
            <a:ext cx="1713230" cy="4305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92735">
              <a:lnSpc>
                <a:spcPts val="1595"/>
              </a:lnSpc>
              <a:spcBef>
                <a:spcPts val="95"/>
              </a:spcBef>
            </a:pPr>
            <a:r>
              <a:rPr sz="1400" b="1" spc="-185" dirty="0">
                <a:solidFill>
                  <a:srgbClr val="3F3F3F"/>
                </a:solidFill>
                <a:latin typeface="DejaVu Sans"/>
                <a:cs typeface="DejaVu Sans"/>
              </a:rPr>
              <a:t>Open</a:t>
            </a:r>
            <a:r>
              <a:rPr sz="1400" spc="-3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b="1" spc="-175" dirty="0">
                <a:solidFill>
                  <a:srgbClr val="3F3F3F"/>
                </a:solidFill>
                <a:latin typeface="DejaVu Sans"/>
                <a:cs typeface="DejaVu Sans"/>
              </a:rPr>
              <a:t>Workbooks</a:t>
            </a:r>
            <a:endParaRPr sz="1400">
              <a:latin typeface="DejaVu Sans"/>
              <a:cs typeface="DejaVu Sans"/>
            </a:endParaRPr>
          </a:p>
          <a:p>
            <a:pPr marL="12700">
              <a:lnSpc>
                <a:spcPts val="1595"/>
              </a:lnSpc>
            </a:pPr>
            <a:r>
              <a:rPr sz="1400" i="1" dirty="0">
                <a:solidFill>
                  <a:srgbClr val="3F3F3F"/>
                </a:solidFill>
                <a:latin typeface="Nimbus Roman No9 L"/>
                <a:cs typeface="Nimbus Roman No9 L"/>
              </a:rPr>
              <a:t>from</a:t>
            </a:r>
            <a:r>
              <a:rPr sz="1400" spc="-3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dirty="0">
                <a:solidFill>
                  <a:srgbClr val="3F3F3F"/>
                </a:solidFill>
                <a:latin typeface="Nimbus Roman No9 L"/>
                <a:cs typeface="Nimbus Roman No9 L"/>
              </a:rPr>
              <a:t>your</a:t>
            </a:r>
            <a:r>
              <a:rPr sz="1400" spc="-1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spc="-30" dirty="0">
                <a:solidFill>
                  <a:srgbClr val="3F3F3F"/>
                </a:solidFill>
                <a:latin typeface="Nimbus Roman No9 L"/>
                <a:cs typeface="Nimbus Roman No9 L"/>
              </a:rPr>
              <a:t>Public</a:t>
            </a:r>
            <a:r>
              <a:rPr sz="1400" spc="-2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spc="-55" dirty="0">
                <a:solidFill>
                  <a:srgbClr val="3F3F3F"/>
                </a:solidFill>
                <a:latin typeface="Nimbus Roman No9 L"/>
                <a:cs typeface="Nimbus Roman No9 L"/>
              </a:rPr>
              <a:t>profile</a:t>
            </a:r>
            <a:endParaRPr sz="1400">
              <a:latin typeface="Nimbus Roman No9 L"/>
              <a:cs typeface="Nimbus Roman No9 L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8147247" y="1408131"/>
            <a:ext cx="2923540" cy="1613535"/>
            <a:chOff x="8147247" y="1408131"/>
            <a:chExt cx="2923540" cy="1613535"/>
          </a:xfrm>
        </p:grpSpPr>
        <p:pic>
          <p:nvPicPr>
            <p:cNvPr id="24" name="object 2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147247" y="1408131"/>
              <a:ext cx="2923144" cy="1613242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158734" y="1419606"/>
              <a:ext cx="2853689" cy="1543811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6152385" y="2519172"/>
            <a:ext cx="1853564" cy="4305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32434">
              <a:lnSpc>
                <a:spcPts val="1595"/>
              </a:lnSpc>
              <a:spcBef>
                <a:spcPts val="95"/>
              </a:spcBef>
            </a:pPr>
            <a:r>
              <a:rPr sz="1400" b="1" spc="-185" dirty="0">
                <a:solidFill>
                  <a:srgbClr val="3F3F3F"/>
                </a:solidFill>
                <a:latin typeface="DejaVu Sans"/>
                <a:cs typeface="DejaVu Sans"/>
              </a:rPr>
              <a:t>Open</a:t>
            </a:r>
            <a:r>
              <a:rPr sz="1400" spc="-3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b="1" spc="-175" dirty="0">
                <a:solidFill>
                  <a:srgbClr val="3F3F3F"/>
                </a:solidFill>
                <a:latin typeface="DejaVu Sans"/>
                <a:cs typeface="DejaVu Sans"/>
              </a:rPr>
              <a:t>Workbooks</a:t>
            </a:r>
            <a:endParaRPr sz="1400">
              <a:latin typeface="DejaVu Sans"/>
              <a:cs typeface="DejaVu Sans"/>
            </a:endParaRPr>
          </a:p>
          <a:p>
            <a:pPr marL="12700">
              <a:lnSpc>
                <a:spcPts val="1595"/>
              </a:lnSpc>
            </a:pPr>
            <a:r>
              <a:rPr sz="1400" i="1" dirty="0">
                <a:solidFill>
                  <a:srgbClr val="3F3F3F"/>
                </a:solidFill>
                <a:latin typeface="Nimbus Roman No9 L"/>
                <a:cs typeface="Nimbus Roman No9 L"/>
              </a:rPr>
              <a:t>from</a:t>
            </a:r>
            <a:r>
              <a:rPr sz="1400" spc="-3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dirty="0">
                <a:solidFill>
                  <a:srgbClr val="3F3F3F"/>
                </a:solidFill>
                <a:latin typeface="Nimbus Roman No9 L"/>
                <a:cs typeface="Nimbus Roman No9 L"/>
              </a:rPr>
              <a:t>your</a:t>
            </a:r>
            <a:r>
              <a:rPr sz="1400" spc="-1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spc="-25" dirty="0">
                <a:solidFill>
                  <a:srgbClr val="3F3F3F"/>
                </a:solidFill>
                <a:latin typeface="Nimbus Roman No9 L"/>
                <a:cs typeface="Nimbus Roman No9 L"/>
              </a:rPr>
              <a:t>local</a:t>
            </a:r>
            <a:r>
              <a:rPr sz="1400" spc="-3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spc="-10" dirty="0">
                <a:solidFill>
                  <a:srgbClr val="3F3F3F"/>
                </a:solidFill>
                <a:latin typeface="Nimbus Roman No9 L"/>
                <a:cs typeface="Nimbus Roman No9 L"/>
              </a:rPr>
              <a:t>computer</a:t>
            </a:r>
            <a:endParaRPr sz="1400">
              <a:latin typeface="Nimbus Roman No9 L"/>
              <a:cs typeface="Nimbus Roman No9 L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775716" y="1787651"/>
            <a:ext cx="5639435" cy="1987550"/>
            <a:chOff x="775716" y="1787651"/>
            <a:chExt cx="5639435" cy="1987550"/>
          </a:xfrm>
        </p:grpSpPr>
        <p:pic>
          <p:nvPicPr>
            <p:cNvPr id="28" name="object 2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75716" y="1787651"/>
              <a:ext cx="2000250" cy="267462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809879" y="1821192"/>
              <a:ext cx="5605145" cy="1953895"/>
            </a:xfrm>
            <a:custGeom>
              <a:avLst/>
              <a:gdLst/>
              <a:ahLst/>
              <a:cxnLst/>
              <a:rect l="l" t="t" r="r" b="b"/>
              <a:pathLst>
                <a:path w="5605145" h="1953895">
                  <a:moveTo>
                    <a:pt x="2756408" y="1831327"/>
                  </a:moveTo>
                  <a:lnTo>
                    <a:pt x="2756166" y="1830946"/>
                  </a:lnTo>
                  <a:lnTo>
                    <a:pt x="2756408" y="1831327"/>
                  </a:lnTo>
                  <a:close/>
                </a:path>
                <a:path w="5605145" h="1953895">
                  <a:moveTo>
                    <a:pt x="2902966" y="1932800"/>
                  </a:moveTo>
                  <a:lnTo>
                    <a:pt x="2867037" y="1903831"/>
                  </a:lnTo>
                  <a:lnTo>
                    <a:pt x="2836672" y="1879333"/>
                  </a:lnTo>
                  <a:lnTo>
                    <a:pt x="2831325" y="1903831"/>
                  </a:lnTo>
                  <a:lnTo>
                    <a:pt x="2798356" y="1882305"/>
                  </a:lnTo>
                  <a:lnTo>
                    <a:pt x="2792349" y="1876666"/>
                  </a:lnTo>
                  <a:lnTo>
                    <a:pt x="2792730" y="1877174"/>
                  </a:lnTo>
                  <a:lnTo>
                    <a:pt x="2786380" y="1870697"/>
                  </a:lnTo>
                  <a:lnTo>
                    <a:pt x="2786761" y="1871078"/>
                  </a:lnTo>
                  <a:lnTo>
                    <a:pt x="2786405" y="1870697"/>
                  </a:lnTo>
                  <a:lnTo>
                    <a:pt x="2780525" y="1864220"/>
                  </a:lnTo>
                  <a:lnTo>
                    <a:pt x="2780792" y="1864474"/>
                  </a:lnTo>
                  <a:lnTo>
                    <a:pt x="2780474" y="1864093"/>
                  </a:lnTo>
                  <a:lnTo>
                    <a:pt x="2774759" y="1857235"/>
                  </a:lnTo>
                  <a:lnTo>
                    <a:pt x="2774442" y="1856854"/>
                  </a:lnTo>
                  <a:lnTo>
                    <a:pt x="2774696" y="1857235"/>
                  </a:lnTo>
                  <a:lnTo>
                    <a:pt x="2768638" y="1849361"/>
                  </a:lnTo>
                  <a:lnTo>
                    <a:pt x="2768346" y="1848980"/>
                  </a:lnTo>
                  <a:lnTo>
                    <a:pt x="2768600" y="1849361"/>
                  </a:lnTo>
                  <a:lnTo>
                    <a:pt x="2762339" y="1840471"/>
                  </a:lnTo>
                  <a:lnTo>
                    <a:pt x="2756154" y="1830946"/>
                  </a:lnTo>
                  <a:lnTo>
                    <a:pt x="2749931" y="1820786"/>
                  </a:lnTo>
                  <a:lnTo>
                    <a:pt x="2750185" y="1821167"/>
                  </a:lnTo>
                  <a:lnTo>
                    <a:pt x="2749956" y="1820786"/>
                  </a:lnTo>
                  <a:lnTo>
                    <a:pt x="2743974" y="1810245"/>
                  </a:lnTo>
                  <a:lnTo>
                    <a:pt x="2737739" y="1798434"/>
                  </a:lnTo>
                  <a:lnTo>
                    <a:pt x="2737612" y="1798180"/>
                  </a:lnTo>
                  <a:lnTo>
                    <a:pt x="2731452" y="1785861"/>
                  </a:lnTo>
                  <a:lnTo>
                    <a:pt x="2731262" y="1785480"/>
                  </a:lnTo>
                  <a:lnTo>
                    <a:pt x="2731389" y="1785861"/>
                  </a:lnTo>
                  <a:lnTo>
                    <a:pt x="2725153" y="1772272"/>
                  </a:lnTo>
                  <a:lnTo>
                    <a:pt x="2725051" y="1772018"/>
                  </a:lnTo>
                  <a:lnTo>
                    <a:pt x="2718739" y="1757667"/>
                  </a:lnTo>
                  <a:lnTo>
                    <a:pt x="2718752" y="1757540"/>
                  </a:lnTo>
                  <a:lnTo>
                    <a:pt x="2712542" y="1742554"/>
                  </a:lnTo>
                  <a:lnTo>
                    <a:pt x="2712339" y="1742046"/>
                  </a:lnTo>
                  <a:lnTo>
                    <a:pt x="2712466" y="1742554"/>
                  </a:lnTo>
                  <a:lnTo>
                    <a:pt x="2706471" y="1726171"/>
                  </a:lnTo>
                  <a:lnTo>
                    <a:pt x="2706243" y="1725536"/>
                  </a:lnTo>
                  <a:lnTo>
                    <a:pt x="2706370" y="1726171"/>
                  </a:lnTo>
                  <a:lnTo>
                    <a:pt x="2700553" y="1708010"/>
                  </a:lnTo>
                  <a:lnTo>
                    <a:pt x="2700401" y="1707502"/>
                  </a:lnTo>
                  <a:lnTo>
                    <a:pt x="2700528" y="1708010"/>
                  </a:lnTo>
                  <a:lnTo>
                    <a:pt x="2695003" y="1688198"/>
                  </a:lnTo>
                  <a:lnTo>
                    <a:pt x="2694940" y="1687944"/>
                  </a:lnTo>
                  <a:lnTo>
                    <a:pt x="2694940" y="1688198"/>
                  </a:lnTo>
                  <a:lnTo>
                    <a:pt x="2689568" y="1667116"/>
                  </a:lnTo>
                  <a:lnTo>
                    <a:pt x="2689542" y="1666925"/>
                  </a:lnTo>
                  <a:lnTo>
                    <a:pt x="2689606" y="1667116"/>
                  </a:lnTo>
                  <a:lnTo>
                    <a:pt x="2689517" y="1666735"/>
                  </a:lnTo>
                  <a:lnTo>
                    <a:pt x="2684551" y="1644510"/>
                  </a:lnTo>
                  <a:lnTo>
                    <a:pt x="2684526" y="1644383"/>
                  </a:lnTo>
                  <a:lnTo>
                    <a:pt x="2684526" y="1644510"/>
                  </a:lnTo>
                  <a:lnTo>
                    <a:pt x="2679496" y="1620761"/>
                  </a:lnTo>
                  <a:lnTo>
                    <a:pt x="2679446" y="1620507"/>
                  </a:lnTo>
                  <a:lnTo>
                    <a:pt x="2679446" y="1620761"/>
                  </a:lnTo>
                  <a:lnTo>
                    <a:pt x="2674658" y="1595869"/>
                  </a:lnTo>
                  <a:lnTo>
                    <a:pt x="2674620" y="1595615"/>
                  </a:lnTo>
                  <a:lnTo>
                    <a:pt x="2674620" y="1595869"/>
                  </a:lnTo>
                  <a:lnTo>
                    <a:pt x="2670060" y="1569834"/>
                  </a:lnTo>
                  <a:lnTo>
                    <a:pt x="2665361" y="1542910"/>
                  </a:lnTo>
                  <a:lnTo>
                    <a:pt x="2660777" y="1515097"/>
                  </a:lnTo>
                  <a:lnTo>
                    <a:pt x="2656205" y="1486649"/>
                  </a:lnTo>
                  <a:lnTo>
                    <a:pt x="2642235" y="1397749"/>
                  </a:lnTo>
                  <a:lnTo>
                    <a:pt x="2633002" y="1340853"/>
                  </a:lnTo>
                  <a:lnTo>
                    <a:pt x="2632329" y="1336662"/>
                  </a:lnTo>
                  <a:lnTo>
                    <a:pt x="2622423" y="1279512"/>
                  </a:lnTo>
                  <a:lnTo>
                    <a:pt x="2621661" y="1275067"/>
                  </a:lnTo>
                  <a:lnTo>
                    <a:pt x="2610802" y="1218679"/>
                  </a:lnTo>
                  <a:lnTo>
                    <a:pt x="2609850" y="1213726"/>
                  </a:lnTo>
                  <a:lnTo>
                    <a:pt x="2597861" y="1158862"/>
                  </a:lnTo>
                  <a:lnTo>
                    <a:pt x="2596642" y="1153274"/>
                  </a:lnTo>
                  <a:lnTo>
                    <a:pt x="2589403" y="1123683"/>
                  </a:lnTo>
                  <a:lnTo>
                    <a:pt x="2583535" y="1101331"/>
                  </a:lnTo>
                  <a:lnTo>
                    <a:pt x="2581783" y="1094600"/>
                  </a:lnTo>
                  <a:lnTo>
                    <a:pt x="2573655" y="1066279"/>
                  </a:lnTo>
                  <a:lnTo>
                    <a:pt x="2567381" y="1046467"/>
                  </a:lnTo>
                  <a:lnTo>
                    <a:pt x="2564892" y="1038593"/>
                  </a:lnTo>
                  <a:lnTo>
                    <a:pt x="2555621" y="1011796"/>
                  </a:lnTo>
                  <a:lnTo>
                    <a:pt x="2549258" y="995159"/>
                  </a:lnTo>
                  <a:lnTo>
                    <a:pt x="2545715" y="985888"/>
                  </a:lnTo>
                  <a:lnTo>
                    <a:pt x="2535301" y="960869"/>
                  </a:lnTo>
                  <a:lnTo>
                    <a:pt x="2523998" y="937120"/>
                  </a:lnTo>
                  <a:lnTo>
                    <a:pt x="2518473" y="926833"/>
                  </a:lnTo>
                  <a:lnTo>
                    <a:pt x="2511933" y="914641"/>
                  </a:lnTo>
                  <a:lnTo>
                    <a:pt x="2507208" y="906767"/>
                  </a:lnTo>
                  <a:lnTo>
                    <a:pt x="2499233" y="893432"/>
                  </a:lnTo>
                  <a:lnTo>
                    <a:pt x="2485898" y="873366"/>
                  </a:lnTo>
                  <a:lnTo>
                    <a:pt x="2482697" y="868921"/>
                  </a:lnTo>
                  <a:lnTo>
                    <a:pt x="2471928" y="853935"/>
                  </a:lnTo>
                  <a:lnTo>
                    <a:pt x="2457577" y="835139"/>
                  </a:lnTo>
                  <a:lnTo>
                    <a:pt x="2442591" y="816724"/>
                  </a:lnTo>
                  <a:lnTo>
                    <a:pt x="2426779" y="799325"/>
                  </a:lnTo>
                  <a:lnTo>
                    <a:pt x="2411095" y="782053"/>
                  </a:lnTo>
                  <a:lnTo>
                    <a:pt x="2396325" y="767575"/>
                  </a:lnTo>
                  <a:lnTo>
                    <a:pt x="2377694" y="749287"/>
                  </a:lnTo>
                  <a:lnTo>
                    <a:pt x="2342642" y="718299"/>
                  </a:lnTo>
                  <a:lnTo>
                    <a:pt x="2331618" y="709536"/>
                  </a:lnTo>
                  <a:lnTo>
                    <a:pt x="2306066" y="689216"/>
                  </a:lnTo>
                  <a:lnTo>
                    <a:pt x="2268093" y="661657"/>
                  </a:lnTo>
                  <a:lnTo>
                    <a:pt x="2260828" y="656831"/>
                  </a:lnTo>
                  <a:lnTo>
                    <a:pt x="2228723" y="635495"/>
                  </a:lnTo>
                  <a:lnTo>
                    <a:pt x="2223947" y="632574"/>
                  </a:lnTo>
                  <a:lnTo>
                    <a:pt x="2188337" y="610730"/>
                  </a:lnTo>
                  <a:lnTo>
                    <a:pt x="2146935" y="586981"/>
                  </a:lnTo>
                  <a:lnTo>
                    <a:pt x="2105939" y="564756"/>
                  </a:lnTo>
                  <a:lnTo>
                    <a:pt x="2104771" y="564121"/>
                  </a:lnTo>
                  <a:lnTo>
                    <a:pt x="2061845" y="542150"/>
                  </a:lnTo>
                  <a:lnTo>
                    <a:pt x="2018538" y="520814"/>
                  </a:lnTo>
                  <a:lnTo>
                    <a:pt x="1974596" y="499859"/>
                  </a:lnTo>
                  <a:lnTo>
                    <a:pt x="1886458" y="458965"/>
                  </a:lnTo>
                  <a:lnTo>
                    <a:pt x="1875790" y="482079"/>
                  </a:lnTo>
                  <a:lnTo>
                    <a:pt x="1963928" y="522846"/>
                  </a:lnTo>
                  <a:lnTo>
                    <a:pt x="1963801" y="522846"/>
                  </a:lnTo>
                  <a:lnTo>
                    <a:pt x="2007489" y="543674"/>
                  </a:lnTo>
                  <a:lnTo>
                    <a:pt x="2007362" y="543674"/>
                  </a:lnTo>
                  <a:lnTo>
                    <a:pt x="2050542" y="564883"/>
                  </a:lnTo>
                  <a:lnTo>
                    <a:pt x="2050415" y="564756"/>
                  </a:lnTo>
                  <a:lnTo>
                    <a:pt x="2092833" y="586600"/>
                  </a:lnTo>
                  <a:lnTo>
                    <a:pt x="2093061" y="586727"/>
                  </a:lnTo>
                  <a:lnTo>
                    <a:pt x="2134489" y="609079"/>
                  </a:lnTo>
                  <a:lnTo>
                    <a:pt x="2134705" y="609206"/>
                  </a:lnTo>
                  <a:lnTo>
                    <a:pt x="2175510" y="632574"/>
                  </a:lnTo>
                  <a:lnTo>
                    <a:pt x="2175129" y="632447"/>
                  </a:lnTo>
                  <a:lnTo>
                    <a:pt x="2215261" y="657085"/>
                  </a:lnTo>
                  <a:lnTo>
                    <a:pt x="2253386" y="682371"/>
                  </a:lnTo>
                  <a:lnTo>
                    <a:pt x="2290953" y="709536"/>
                  </a:lnTo>
                  <a:lnTo>
                    <a:pt x="2290445" y="709282"/>
                  </a:lnTo>
                  <a:lnTo>
                    <a:pt x="2326132" y="737603"/>
                  </a:lnTo>
                  <a:lnTo>
                    <a:pt x="2326563" y="737984"/>
                  </a:lnTo>
                  <a:lnTo>
                    <a:pt x="2360676" y="768083"/>
                  </a:lnTo>
                  <a:lnTo>
                    <a:pt x="2393061" y="799960"/>
                  </a:lnTo>
                  <a:lnTo>
                    <a:pt x="2392553" y="799325"/>
                  </a:lnTo>
                  <a:lnTo>
                    <a:pt x="2423541" y="833615"/>
                  </a:lnTo>
                  <a:lnTo>
                    <a:pt x="2423033" y="833107"/>
                  </a:lnTo>
                  <a:lnTo>
                    <a:pt x="2423439" y="833615"/>
                  </a:lnTo>
                  <a:lnTo>
                    <a:pt x="2437765" y="851014"/>
                  </a:lnTo>
                  <a:lnTo>
                    <a:pt x="2437511" y="850760"/>
                  </a:lnTo>
                  <a:lnTo>
                    <a:pt x="2437701" y="851014"/>
                  </a:lnTo>
                  <a:lnTo>
                    <a:pt x="2451735" y="869302"/>
                  </a:lnTo>
                  <a:lnTo>
                    <a:pt x="2465159" y="887920"/>
                  </a:lnTo>
                  <a:lnTo>
                    <a:pt x="2477897" y="907275"/>
                  </a:lnTo>
                  <a:lnTo>
                    <a:pt x="2477643" y="906767"/>
                  </a:lnTo>
                  <a:lnTo>
                    <a:pt x="2489962" y="927341"/>
                  </a:lnTo>
                  <a:lnTo>
                    <a:pt x="2501277" y="948588"/>
                  </a:lnTo>
                  <a:lnTo>
                    <a:pt x="2511933" y="971029"/>
                  </a:lnTo>
                  <a:lnTo>
                    <a:pt x="2512136" y="971537"/>
                  </a:lnTo>
                  <a:lnTo>
                    <a:pt x="2522220" y="995540"/>
                  </a:lnTo>
                  <a:lnTo>
                    <a:pt x="2522093" y="995159"/>
                  </a:lnTo>
                  <a:lnTo>
                    <a:pt x="2531872" y="1020686"/>
                  </a:lnTo>
                  <a:lnTo>
                    <a:pt x="2531618" y="1020305"/>
                  </a:lnTo>
                  <a:lnTo>
                    <a:pt x="2531745" y="1020686"/>
                  </a:lnTo>
                  <a:lnTo>
                    <a:pt x="2540762" y="1046721"/>
                  </a:lnTo>
                  <a:lnTo>
                    <a:pt x="2540762" y="1046467"/>
                  </a:lnTo>
                  <a:lnTo>
                    <a:pt x="2549271" y="1073391"/>
                  </a:lnTo>
                  <a:lnTo>
                    <a:pt x="2549372" y="1073772"/>
                  </a:lnTo>
                  <a:lnTo>
                    <a:pt x="2557272" y="1101458"/>
                  </a:lnTo>
                  <a:lnTo>
                    <a:pt x="2557272" y="1101331"/>
                  </a:lnTo>
                  <a:lnTo>
                    <a:pt x="2564892" y="1130033"/>
                  </a:lnTo>
                  <a:lnTo>
                    <a:pt x="2564765" y="1129779"/>
                  </a:lnTo>
                  <a:lnTo>
                    <a:pt x="2564815" y="1130033"/>
                  </a:lnTo>
                  <a:lnTo>
                    <a:pt x="2571877" y="1159116"/>
                  </a:lnTo>
                  <a:lnTo>
                    <a:pt x="2571877" y="1158862"/>
                  </a:lnTo>
                  <a:lnTo>
                    <a:pt x="2584958" y="1218933"/>
                  </a:lnTo>
                  <a:lnTo>
                    <a:pt x="2584958" y="1218679"/>
                  </a:lnTo>
                  <a:lnTo>
                    <a:pt x="2596642" y="1279766"/>
                  </a:lnTo>
                  <a:lnTo>
                    <a:pt x="2596642" y="1279512"/>
                  </a:lnTo>
                  <a:lnTo>
                    <a:pt x="2607310" y="1340980"/>
                  </a:lnTo>
                  <a:lnTo>
                    <a:pt x="2607310" y="1340853"/>
                  </a:lnTo>
                  <a:lnTo>
                    <a:pt x="2617216" y="1401813"/>
                  </a:lnTo>
                  <a:lnTo>
                    <a:pt x="2617089" y="1401813"/>
                  </a:lnTo>
                  <a:lnTo>
                    <a:pt x="2626614" y="1461503"/>
                  </a:lnTo>
                  <a:lnTo>
                    <a:pt x="2631186" y="1490586"/>
                  </a:lnTo>
                  <a:lnTo>
                    <a:pt x="2640330" y="1547101"/>
                  </a:lnTo>
                  <a:lnTo>
                    <a:pt x="2649728" y="1600441"/>
                  </a:lnTo>
                  <a:lnTo>
                    <a:pt x="2659634" y="1649844"/>
                  </a:lnTo>
                  <a:lnTo>
                    <a:pt x="2670429" y="1694548"/>
                  </a:lnTo>
                  <a:lnTo>
                    <a:pt x="2682240" y="1734172"/>
                  </a:lnTo>
                  <a:lnTo>
                    <a:pt x="2701925" y="1782559"/>
                  </a:lnTo>
                  <a:lnTo>
                    <a:pt x="2721610" y="1822310"/>
                  </a:lnTo>
                  <a:lnTo>
                    <a:pt x="2748026" y="1864220"/>
                  </a:lnTo>
                  <a:lnTo>
                    <a:pt x="2774823" y="1895208"/>
                  </a:lnTo>
                  <a:lnTo>
                    <a:pt x="2808859" y="1920989"/>
                  </a:lnTo>
                  <a:lnTo>
                    <a:pt x="2825864" y="1928901"/>
                  </a:lnTo>
                  <a:lnTo>
                    <a:pt x="2820416" y="1953882"/>
                  </a:lnTo>
                  <a:lnTo>
                    <a:pt x="2902966" y="1932800"/>
                  </a:lnTo>
                  <a:close/>
                </a:path>
                <a:path w="5605145" h="1953895">
                  <a:moveTo>
                    <a:pt x="5605018" y="686930"/>
                  </a:moveTo>
                  <a:lnTo>
                    <a:pt x="5570283" y="643394"/>
                  </a:lnTo>
                  <a:lnTo>
                    <a:pt x="5551932" y="620382"/>
                  </a:lnTo>
                  <a:lnTo>
                    <a:pt x="5541226" y="643394"/>
                  </a:lnTo>
                  <a:lnTo>
                    <a:pt x="5424424" y="589267"/>
                  </a:lnTo>
                  <a:lnTo>
                    <a:pt x="5288559" y="527926"/>
                  </a:lnTo>
                  <a:lnTo>
                    <a:pt x="5237099" y="504685"/>
                  </a:lnTo>
                  <a:lnTo>
                    <a:pt x="5046472" y="423024"/>
                  </a:lnTo>
                  <a:lnTo>
                    <a:pt x="5007762" y="407403"/>
                  </a:lnTo>
                  <a:lnTo>
                    <a:pt x="4949571" y="383908"/>
                  </a:lnTo>
                  <a:lnTo>
                    <a:pt x="4912842" y="369684"/>
                  </a:lnTo>
                  <a:lnTo>
                    <a:pt x="4851527" y="345935"/>
                  </a:lnTo>
                  <a:lnTo>
                    <a:pt x="4751832" y="309613"/>
                  </a:lnTo>
                  <a:lnTo>
                    <a:pt x="4650486" y="275069"/>
                  </a:lnTo>
                  <a:lnTo>
                    <a:pt x="4623701" y="266560"/>
                  </a:lnTo>
                  <a:lnTo>
                    <a:pt x="4547362" y="242303"/>
                  </a:lnTo>
                  <a:lnTo>
                    <a:pt x="4525975" y="236080"/>
                  </a:lnTo>
                  <a:lnTo>
                    <a:pt x="4442206" y="211696"/>
                  </a:lnTo>
                  <a:lnTo>
                    <a:pt x="4428223" y="208013"/>
                  </a:lnTo>
                  <a:lnTo>
                    <a:pt x="4334764" y="183375"/>
                  </a:lnTo>
                  <a:lnTo>
                    <a:pt x="4330433" y="182359"/>
                  </a:lnTo>
                  <a:lnTo>
                    <a:pt x="4232478" y="159372"/>
                  </a:lnTo>
                  <a:lnTo>
                    <a:pt x="4224909" y="157594"/>
                  </a:lnTo>
                  <a:lnTo>
                    <a:pt x="4112514" y="134480"/>
                  </a:lnTo>
                  <a:lnTo>
                    <a:pt x="4042308" y="122161"/>
                  </a:lnTo>
                  <a:lnTo>
                    <a:pt x="3997452" y="114287"/>
                  </a:lnTo>
                  <a:lnTo>
                    <a:pt x="3879469" y="97015"/>
                  </a:lnTo>
                  <a:lnTo>
                    <a:pt x="3758692" y="82664"/>
                  </a:lnTo>
                  <a:lnTo>
                    <a:pt x="3643617" y="71869"/>
                  </a:lnTo>
                  <a:lnTo>
                    <a:pt x="3635502" y="71107"/>
                  </a:lnTo>
                  <a:lnTo>
                    <a:pt x="3509899" y="61836"/>
                  </a:lnTo>
                  <a:lnTo>
                    <a:pt x="3382137" y="54978"/>
                  </a:lnTo>
                  <a:lnTo>
                    <a:pt x="3252470" y="50406"/>
                  </a:lnTo>
                  <a:lnTo>
                    <a:pt x="3120898" y="47485"/>
                  </a:lnTo>
                  <a:lnTo>
                    <a:pt x="2987802" y="46469"/>
                  </a:lnTo>
                  <a:lnTo>
                    <a:pt x="2717292" y="48628"/>
                  </a:lnTo>
                  <a:lnTo>
                    <a:pt x="2442464" y="55486"/>
                  </a:lnTo>
                  <a:lnTo>
                    <a:pt x="1902968" y="76047"/>
                  </a:lnTo>
                  <a:lnTo>
                    <a:pt x="1902968" y="26022"/>
                  </a:lnTo>
                  <a:lnTo>
                    <a:pt x="1877568" y="26022"/>
                  </a:lnTo>
                  <a:lnTo>
                    <a:pt x="1877568" y="144780"/>
                  </a:lnTo>
                  <a:lnTo>
                    <a:pt x="25400" y="144780"/>
                  </a:lnTo>
                  <a:lnTo>
                    <a:pt x="25400" y="25400"/>
                  </a:lnTo>
                  <a:lnTo>
                    <a:pt x="1902968" y="25400"/>
                  </a:lnTo>
                  <a:lnTo>
                    <a:pt x="1902968" y="0"/>
                  </a:lnTo>
                  <a:lnTo>
                    <a:pt x="0" y="0"/>
                  </a:lnTo>
                  <a:lnTo>
                    <a:pt x="0" y="25400"/>
                  </a:lnTo>
                  <a:lnTo>
                    <a:pt x="0" y="144780"/>
                  </a:lnTo>
                  <a:lnTo>
                    <a:pt x="0" y="170180"/>
                  </a:lnTo>
                  <a:lnTo>
                    <a:pt x="1902968" y="170180"/>
                  </a:lnTo>
                  <a:lnTo>
                    <a:pt x="1902968" y="145402"/>
                  </a:lnTo>
                  <a:lnTo>
                    <a:pt x="1902968" y="144780"/>
                  </a:lnTo>
                  <a:lnTo>
                    <a:pt x="1902968" y="101447"/>
                  </a:lnTo>
                  <a:lnTo>
                    <a:pt x="2165985" y="90665"/>
                  </a:lnTo>
                  <a:lnTo>
                    <a:pt x="2443353" y="80886"/>
                  </a:lnTo>
                  <a:lnTo>
                    <a:pt x="2717800" y="74028"/>
                  </a:lnTo>
                  <a:lnTo>
                    <a:pt x="2853436" y="72250"/>
                  </a:lnTo>
                  <a:lnTo>
                    <a:pt x="3026626" y="72174"/>
                  </a:lnTo>
                  <a:lnTo>
                    <a:pt x="3120390" y="72885"/>
                  </a:lnTo>
                  <a:lnTo>
                    <a:pt x="3251581" y="75679"/>
                  </a:lnTo>
                  <a:lnTo>
                    <a:pt x="3380867" y="80378"/>
                  </a:lnTo>
                  <a:lnTo>
                    <a:pt x="3508502" y="87236"/>
                  </a:lnTo>
                  <a:lnTo>
                    <a:pt x="3508248" y="87236"/>
                  </a:lnTo>
                  <a:lnTo>
                    <a:pt x="3633470" y="96380"/>
                  </a:lnTo>
                  <a:lnTo>
                    <a:pt x="3633216" y="96380"/>
                  </a:lnTo>
                  <a:lnTo>
                    <a:pt x="3756152" y="107937"/>
                  </a:lnTo>
                  <a:lnTo>
                    <a:pt x="3755898" y="107937"/>
                  </a:lnTo>
                  <a:lnTo>
                    <a:pt x="3876294" y="122288"/>
                  </a:lnTo>
                  <a:lnTo>
                    <a:pt x="3875913" y="122161"/>
                  </a:lnTo>
                  <a:lnTo>
                    <a:pt x="3993515" y="139306"/>
                  </a:lnTo>
                  <a:lnTo>
                    <a:pt x="3993134" y="139306"/>
                  </a:lnTo>
                  <a:lnTo>
                    <a:pt x="4107942" y="159499"/>
                  </a:lnTo>
                  <a:lnTo>
                    <a:pt x="4107561" y="159372"/>
                  </a:lnTo>
                  <a:lnTo>
                    <a:pt x="4219575" y="182486"/>
                  </a:lnTo>
                  <a:lnTo>
                    <a:pt x="4219321" y="182359"/>
                  </a:lnTo>
                  <a:lnTo>
                    <a:pt x="4328795" y="208140"/>
                  </a:lnTo>
                  <a:lnTo>
                    <a:pt x="4328541" y="208013"/>
                  </a:lnTo>
                  <a:lnTo>
                    <a:pt x="4435602" y="236207"/>
                  </a:lnTo>
                  <a:lnTo>
                    <a:pt x="4540123" y="266687"/>
                  </a:lnTo>
                  <a:lnTo>
                    <a:pt x="4539869" y="266560"/>
                  </a:lnTo>
                  <a:lnTo>
                    <a:pt x="4642612" y="299161"/>
                  </a:lnTo>
                  <a:lnTo>
                    <a:pt x="4743450" y="333616"/>
                  </a:lnTo>
                  <a:lnTo>
                    <a:pt x="4743196" y="333616"/>
                  </a:lnTo>
                  <a:lnTo>
                    <a:pt x="4842637" y="369811"/>
                  </a:lnTo>
                  <a:lnTo>
                    <a:pt x="4842383" y="369684"/>
                  </a:lnTo>
                  <a:lnTo>
                    <a:pt x="4940300" y="407530"/>
                  </a:lnTo>
                  <a:lnTo>
                    <a:pt x="4940173" y="407403"/>
                  </a:lnTo>
                  <a:lnTo>
                    <a:pt x="5036820" y="446519"/>
                  </a:lnTo>
                  <a:lnTo>
                    <a:pt x="5036566" y="446519"/>
                  </a:lnTo>
                  <a:lnTo>
                    <a:pt x="5226939" y="528053"/>
                  </a:lnTo>
                  <a:lnTo>
                    <a:pt x="5414010" y="612381"/>
                  </a:lnTo>
                  <a:lnTo>
                    <a:pt x="5413883" y="612381"/>
                  </a:lnTo>
                  <a:lnTo>
                    <a:pt x="5530494" y="666470"/>
                  </a:lnTo>
                  <a:lnTo>
                    <a:pt x="5519801" y="689470"/>
                  </a:lnTo>
                  <a:lnTo>
                    <a:pt x="5605018" y="686930"/>
                  </a:lnTo>
                  <a:close/>
                </a:path>
              </a:pathLst>
            </a:custGeom>
            <a:solidFill>
              <a:srgbClr val="1FE2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0" name="object 30"/>
          <p:cNvGrpSpPr/>
          <p:nvPr/>
        </p:nvGrpSpPr>
        <p:grpSpPr>
          <a:xfrm>
            <a:off x="393901" y="3913632"/>
            <a:ext cx="6191250" cy="2597785"/>
            <a:chOff x="393901" y="3913632"/>
            <a:chExt cx="6191250" cy="2597785"/>
          </a:xfrm>
        </p:grpSpPr>
        <p:sp>
          <p:nvSpPr>
            <p:cNvPr id="31" name="object 31"/>
            <p:cNvSpPr/>
            <p:nvPr/>
          </p:nvSpPr>
          <p:spPr>
            <a:xfrm>
              <a:off x="5271770" y="3913631"/>
              <a:ext cx="1313180" cy="1938020"/>
            </a:xfrm>
            <a:custGeom>
              <a:avLst/>
              <a:gdLst/>
              <a:ahLst/>
              <a:cxnLst/>
              <a:rect l="l" t="t" r="r" b="b"/>
              <a:pathLst>
                <a:path w="1313179" h="1938020">
                  <a:moveTo>
                    <a:pt x="878459" y="1711807"/>
                  </a:moveTo>
                  <a:lnTo>
                    <a:pt x="878217" y="1711528"/>
                  </a:lnTo>
                  <a:lnTo>
                    <a:pt x="878459" y="1711807"/>
                  </a:lnTo>
                  <a:close/>
                </a:path>
                <a:path w="1313179" h="1938020">
                  <a:moveTo>
                    <a:pt x="1101217" y="376809"/>
                  </a:moveTo>
                  <a:lnTo>
                    <a:pt x="1077937" y="316103"/>
                  </a:lnTo>
                  <a:lnTo>
                    <a:pt x="1070737" y="297307"/>
                  </a:lnTo>
                  <a:lnTo>
                    <a:pt x="1053515" y="316103"/>
                  </a:lnTo>
                  <a:lnTo>
                    <a:pt x="1000252" y="268351"/>
                  </a:lnTo>
                  <a:lnTo>
                    <a:pt x="944245" y="220726"/>
                  </a:lnTo>
                  <a:lnTo>
                    <a:pt x="886714" y="175768"/>
                  </a:lnTo>
                  <a:lnTo>
                    <a:pt x="885837" y="175133"/>
                  </a:lnTo>
                  <a:lnTo>
                    <a:pt x="858939" y="155575"/>
                  </a:lnTo>
                  <a:lnTo>
                    <a:pt x="857377" y="154432"/>
                  </a:lnTo>
                  <a:lnTo>
                    <a:pt x="830986" y="136652"/>
                  </a:lnTo>
                  <a:lnTo>
                    <a:pt x="827405" y="134239"/>
                  </a:lnTo>
                  <a:lnTo>
                    <a:pt x="796798" y="115062"/>
                  </a:lnTo>
                  <a:lnTo>
                    <a:pt x="765556" y="97028"/>
                  </a:lnTo>
                  <a:lnTo>
                    <a:pt x="733679" y="80518"/>
                  </a:lnTo>
                  <a:lnTo>
                    <a:pt x="723061" y="75565"/>
                  </a:lnTo>
                  <a:lnTo>
                    <a:pt x="701040" y="65278"/>
                  </a:lnTo>
                  <a:lnTo>
                    <a:pt x="697598" y="63881"/>
                  </a:lnTo>
                  <a:lnTo>
                    <a:pt x="673874" y="54229"/>
                  </a:lnTo>
                  <a:lnTo>
                    <a:pt x="667639" y="51689"/>
                  </a:lnTo>
                  <a:lnTo>
                    <a:pt x="633349" y="39751"/>
                  </a:lnTo>
                  <a:lnTo>
                    <a:pt x="614070" y="34163"/>
                  </a:lnTo>
                  <a:lnTo>
                    <a:pt x="598297" y="29591"/>
                  </a:lnTo>
                  <a:lnTo>
                    <a:pt x="580390" y="25400"/>
                  </a:lnTo>
                  <a:lnTo>
                    <a:pt x="525907" y="14351"/>
                  </a:lnTo>
                  <a:lnTo>
                    <a:pt x="450850" y="4953"/>
                  </a:lnTo>
                  <a:lnTo>
                    <a:pt x="412496" y="2159"/>
                  </a:lnTo>
                  <a:lnTo>
                    <a:pt x="373634" y="508"/>
                  </a:lnTo>
                  <a:lnTo>
                    <a:pt x="334264" y="0"/>
                  </a:lnTo>
                  <a:lnTo>
                    <a:pt x="294767" y="127"/>
                  </a:lnTo>
                  <a:lnTo>
                    <a:pt x="254635" y="1270"/>
                  </a:lnTo>
                  <a:lnTo>
                    <a:pt x="214376" y="2921"/>
                  </a:lnTo>
                  <a:lnTo>
                    <a:pt x="173863" y="5207"/>
                  </a:lnTo>
                  <a:lnTo>
                    <a:pt x="92329" y="10922"/>
                  </a:lnTo>
                  <a:lnTo>
                    <a:pt x="10541" y="17526"/>
                  </a:lnTo>
                  <a:lnTo>
                    <a:pt x="12573" y="42799"/>
                  </a:lnTo>
                  <a:lnTo>
                    <a:pt x="94361" y="36322"/>
                  </a:lnTo>
                  <a:lnTo>
                    <a:pt x="175514" y="30607"/>
                  </a:lnTo>
                  <a:lnTo>
                    <a:pt x="215773" y="28321"/>
                  </a:lnTo>
                  <a:lnTo>
                    <a:pt x="255651" y="26543"/>
                  </a:lnTo>
                  <a:lnTo>
                    <a:pt x="295275" y="25527"/>
                  </a:lnTo>
                  <a:lnTo>
                    <a:pt x="342277" y="25514"/>
                  </a:lnTo>
                  <a:lnTo>
                    <a:pt x="372745" y="25908"/>
                  </a:lnTo>
                  <a:lnTo>
                    <a:pt x="411226" y="27559"/>
                  </a:lnTo>
                  <a:lnTo>
                    <a:pt x="410845" y="27559"/>
                  </a:lnTo>
                  <a:lnTo>
                    <a:pt x="448818" y="30226"/>
                  </a:lnTo>
                  <a:lnTo>
                    <a:pt x="448310" y="30226"/>
                  </a:lnTo>
                  <a:lnTo>
                    <a:pt x="485648" y="34290"/>
                  </a:lnTo>
                  <a:lnTo>
                    <a:pt x="485267" y="34163"/>
                  </a:lnTo>
                  <a:lnTo>
                    <a:pt x="521970" y="39370"/>
                  </a:lnTo>
                  <a:lnTo>
                    <a:pt x="521462" y="39370"/>
                  </a:lnTo>
                  <a:lnTo>
                    <a:pt x="557072" y="46012"/>
                  </a:lnTo>
                  <a:lnTo>
                    <a:pt x="592201" y="54229"/>
                  </a:lnTo>
                  <a:lnTo>
                    <a:pt x="591566" y="54102"/>
                  </a:lnTo>
                  <a:lnTo>
                    <a:pt x="625983" y="64135"/>
                  </a:lnTo>
                  <a:lnTo>
                    <a:pt x="625348" y="63881"/>
                  </a:lnTo>
                  <a:lnTo>
                    <a:pt x="659003" y="75565"/>
                  </a:lnTo>
                  <a:lnTo>
                    <a:pt x="658368" y="75438"/>
                  </a:lnTo>
                  <a:lnTo>
                    <a:pt x="690626" y="88519"/>
                  </a:lnTo>
                  <a:lnTo>
                    <a:pt x="691172" y="88773"/>
                  </a:lnTo>
                  <a:lnTo>
                    <a:pt x="722566" y="103289"/>
                  </a:lnTo>
                  <a:lnTo>
                    <a:pt x="753110" y="119253"/>
                  </a:lnTo>
                  <a:lnTo>
                    <a:pt x="753541" y="119507"/>
                  </a:lnTo>
                  <a:lnTo>
                    <a:pt x="783844" y="136906"/>
                  </a:lnTo>
                  <a:lnTo>
                    <a:pt x="813689" y="155575"/>
                  </a:lnTo>
                  <a:lnTo>
                    <a:pt x="813308" y="155448"/>
                  </a:lnTo>
                  <a:lnTo>
                    <a:pt x="842899" y="175387"/>
                  </a:lnTo>
                  <a:lnTo>
                    <a:pt x="842645" y="175133"/>
                  </a:lnTo>
                  <a:lnTo>
                    <a:pt x="871601" y="196215"/>
                  </a:lnTo>
                  <a:lnTo>
                    <a:pt x="871347" y="196088"/>
                  </a:lnTo>
                  <a:lnTo>
                    <a:pt x="871512" y="196215"/>
                  </a:lnTo>
                  <a:lnTo>
                    <a:pt x="900176" y="217932"/>
                  </a:lnTo>
                  <a:lnTo>
                    <a:pt x="899922" y="217805"/>
                  </a:lnTo>
                  <a:lnTo>
                    <a:pt x="900074" y="217932"/>
                  </a:lnTo>
                  <a:lnTo>
                    <a:pt x="928243" y="240411"/>
                  </a:lnTo>
                  <a:lnTo>
                    <a:pt x="927989" y="240284"/>
                  </a:lnTo>
                  <a:lnTo>
                    <a:pt x="928141" y="240411"/>
                  </a:lnTo>
                  <a:lnTo>
                    <a:pt x="956056" y="263652"/>
                  </a:lnTo>
                  <a:lnTo>
                    <a:pt x="955802" y="263525"/>
                  </a:lnTo>
                  <a:lnTo>
                    <a:pt x="955941" y="263652"/>
                  </a:lnTo>
                  <a:lnTo>
                    <a:pt x="983615" y="287401"/>
                  </a:lnTo>
                  <a:lnTo>
                    <a:pt x="983361" y="287274"/>
                  </a:lnTo>
                  <a:lnTo>
                    <a:pt x="983500" y="287401"/>
                  </a:lnTo>
                  <a:lnTo>
                    <a:pt x="1036332" y="334860"/>
                  </a:lnTo>
                  <a:lnTo>
                    <a:pt x="1019302" y="353441"/>
                  </a:lnTo>
                  <a:lnTo>
                    <a:pt x="1101217" y="376809"/>
                  </a:lnTo>
                  <a:close/>
                </a:path>
                <a:path w="1313179" h="1938020">
                  <a:moveTo>
                    <a:pt x="1313053" y="1893277"/>
                  </a:moveTo>
                  <a:lnTo>
                    <a:pt x="1299705" y="1888007"/>
                  </a:lnTo>
                  <a:lnTo>
                    <a:pt x="1233805" y="1861972"/>
                  </a:lnTo>
                  <a:lnTo>
                    <a:pt x="1235989" y="1887105"/>
                  </a:lnTo>
                  <a:lnTo>
                    <a:pt x="1226210" y="1887816"/>
                  </a:lnTo>
                  <a:lnTo>
                    <a:pt x="1197457" y="1888007"/>
                  </a:lnTo>
                  <a:lnTo>
                    <a:pt x="1183360" y="1887461"/>
                  </a:lnTo>
                  <a:lnTo>
                    <a:pt x="1139875" y="1882406"/>
                  </a:lnTo>
                  <a:lnTo>
                    <a:pt x="1095133" y="1871243"/>
                  </a:lnTo>
                  <a:lnTo>
                    <a:pt x="1064514" y="1859521"/>
                  </a:lnTo>
                  <a:lnTo>
                    <a:pt x="1065022" y="1859762"/>
                  </a:lnTo>
                  <a:lnTo>
                    <a:pt x="1049489" y="1852523"/>
                  </a:lnTo>
                  <a:lnTo>
                    <a:pt x="1048893" y="1852244"/>
                  </a:lnTo>
                  <a:lnTo>
                    <a:pt x="1049401" y="1852523"/>
                  </a:lnTo>
                  <a:lnTo>
                    <a:pt x="1033475" y="1844128"/>
                  </a:lnTo>
                  <a:lnTo>
                    <a:pt x="1017231" y="1834642"/>
                  </a:lnTo>
                  <a:lnTo>
                    <a:pt x="1000760" y="1823885"/>
                  </a:lnTo>
                  <a:lnTo>
                    <a:pt x="1001268" y="1824151"/>
                  </a:lnTo>
                  <a:lnTo>
                    <a:pt x="1000887" y="1823885"/>
                  </a:lnTo>
                  <a:lnTo>
                    <a:pt x="984123" y="1812061"/>
                  </a:lnTo>
                  <a:lnTo>
                    <a:pt x="984631" y="1812378"/>
                  </a:lnTo>
                  <a:lnTo>
                    <a:pt x="984211" y="1812061"/>
                  </a:lnTo>
                  <a:lnTo>
                    <a:pt x="967651" y="1799272"/>
                  </a:lnTo>
                  <a:lnTo>
                    <a:pt x="967232" y="1798942"/>
                  </a:lnTo>
                  <a:lnTo>
                    <a:pt x="967613" y="1799272"/>
                  </a:lnTo>
                  <a:lnTo>
                    <a:pt x="950480" y="1784756"/>
                  </a:lnTo>
                  <a:lnTo>
                    <a:pt x="950353" y="1784667"/>
                  </a:lnTo>
                  <a:lnTo>
                    <a:pt x="950137" y="1784477"/>
                  </a:lnTo>
                  <a:lnTo>
                    <a:pt x="932561" y="1768462"/>
                  </a:lnTo>
                  <a:lnTo>
                    <a:pt x="932942" y="1768741"/>
                  </a:lnTo>
                  <a:lnTo>
                    <a:pt x="932649" y="1768462"/>
                  </a:lnTo>
                  <a:lnTo>
                    <a:pt x="915111" y="1751355"/>
                  </a:lnTo>
                  <a:lnTo>
                    <a:pt x="914781" y="1751025"/>
                  </a:lnTo>
                  <a:lnTo>
                    <a:pt x="915035" y="1751355"/>
                  </a:lnTo>
                  <a:lnTo>
                    <a:pt x="896645" y="1732140"/>
                  </a:lnTo>
                  <a:lnTo>
                    <a:pt x="878205" y="1711528"/>
                  </a:lnTo>
                  <a:lnTo>
                    <a:pt x="859497" y="1689493"/>
                  </a:lnTo>
                  <a:lnTo>
                    <a:pt x="859282" y="1689239"/>
                  </a:lnTo>
                  <a:lnTo>
                    <a:pt x="859409" y="1689493"/>
                  </a:lnTo>
                  <a:lnTo>
                    <a:pt x="839978" y="1665351"/>
                  </a:lnTo>
                  <a:lnTo>
                    <a:pt x="840232" y="1665605"/>
                  </a:lnTo>
                  <a:lnTo>
                    <a:pt x="840028" y="1665351"/>
                  </a:lnTo>
                  <a:lnTo>
                    <a:pt x="820737" y="1639824"/>
                  </a:lnTo>
                  <a:lnTo>
                    <a:pt x="820547" y="1639570"/>
                  </a:lnTo>
                  <a:lnTo>
                    <a:pt x="820674" y="1639824"/>
                  </a:lnTo>
                  <a:lnTo>
                    <a:pt x="800481" y="1611884"/>
                  </a:lnTo>
                  <a:lnTo>
                    <a:pt x="800735" y="1612138"/>
                  </a:lnTo>
                  <a:lnTo>
                    <a:pt x="800557" y="1611884"/>
                  </a:lnTo>
                  <a:lnTo>
                    <a:pt x="780326" y="1582674"/>
                  </a:lnTo>
                  <a:lnTo>
                    <a:pt x="780161" y="1582420"/>
                  </a:lnTo>
                  <a:lnTo>
                    <a:pt x="780288" y="1582674"/>
                  </a:lnTo>
                  <a:lnTo>
                    <a:pt x="759409" y="1551178"/>
                  </a:lnTo>
                  <a:lnTo>
                    <a:pt x="759371" y="1551051"/>
                  </a:lnTo>
                  <a:lnTo>
                    <a:pt x="738327" y="1518031"/>
                  </a:lnTo>
                  <a:lnTo>
                    <a:pt x="738289" y="1517904"/>
                  </a:lnTo>
                  <a:lnTo>
                    <a:pt x="716864" y="1483106"/>
                  </a:lnTo>
                  <a:lnTo>
                    <a:pt x="716838" y="1482979"/>
                  </a:lnTo>
                  <a:lnTo>
                    <a:pt x="695134" y="1446530"/>
                  </a:lnTo>
                  <a:lnTo>
                    <a:pt x="695071" y="1446403"/>
                  </a:lnTo>
                  <a:lnTo>
                    <a:pt x="695071" y="1446530"/>
                  </a:lnTo>
                  <a:lnTo>
                    <a:pt x="673036" y="1408303"/>
                  </a:lnTo>
                  <a:lnTo>
                    <a:pt x="672973" y="1408176"/>
                  </a:lnTo>
                  <a:lnTo>
                    <a:pt x="672973" y="1408303"/>
                  </a:lnTo>
                  <a:lnTo>
                    <a:pt x="650430" y="1368552"/>
                  </a:lnTo>
                  <a:lnTo>
                    <a:pt x="650417" y="1368425"/>
                  </a:lnTo>
                  <a:lnTo>
                    <a:pt x="627824" y="1327277"/>
                  </a:lnTo>
                  <a:lnTo>
                    <a:pt x="627761" y="1327150"/>
                  </a:lnTo>
                  <a:lnTo>
                    <a:pt x="627761" y="1327277"/>
                  </a:lnTo>
                  <a:lnTo>
                    <a:pt x="581342" y="1240536"/>
                  </a:lnTo>
                  <a:lnTo>
                    <a:pt x="581329" y="1240409"/>
                  </a:lnTo>
                  <a:lnTo>
                    <a:pt x="533971" y="1148461"/>
                  </a:lnTo>
                  <a:lnTo>
                    <a:pt x="533908" y="1148334"/>
                  </a:lnTo>
                  <a:lnTo>
                    <a:pt x="533908" y="1148461"/>
                  </a:lnTo>
                  <a:lnTo>
                    <a:pt x="485584" y="1051687"/>
                  </a:lnTo>
                  <a:lnTo>
                    <a:pt x="485584" y="1051560"/>
                  </a:lnTo>
                  <a:lnTo>
                    <a:pt x="436372" y="950595"/>
                  </a:lnTo>
                  <a:lnTo>
                    <a:pt x="386384" y="845820"/>
                  </a:lnTo>
                  <a:lnTo>
                    <a:pt x="386334" y="845693"/>
                  </a:lnTo>
                  <a:lnTo>
                    <a:pt x="386334" y="845820"/>
                  </a:lnTo>
                  <a:lnTo>
                    <a:pt x="335661" y="737489"/>
                  </a:lnTo>
                  <a:lnTo>
                    <a:pt x="284530" y="626491"/>
                  </a:lnTo>
                  <a:lnTo>
                    <a:pt x="284480" y="626364"/>
                  </a:lnTo>
                  <a:lnTo>
                    <a:pt x="284480" y="626491"/>
                  </a:lnTo>
                  <a:lnTo>
                    <a:pt x="232791" y="512953"/>
                  </a:lnTo>
                  <a:lnTo>
                    <a:pt x="180721" y="397637"/>
                  </a:lnTo>
                  <a:lnTo>
                    <a:pt x="23114" y="44704"/>
                  </a:lnTo>
                  <a:lnTo>
                    <a:pt x="0" y="55118"/>
                  </a:lnTo>
                  <a:lnTo>
                    <a:pt x="157480" y="408051"/>
                  </a:lnTo>
                  <a:lnTo>
                    <a:pt x="209677" y="523367"/>
                  </a:lnTo>
                  <a:lnTo>
                    <a:pt x="261366" y="637032"/>
                  </a:lnTo>
                  <a:lnTo>
                    <a:pt x="312674" y="748157"/>
                  </a:lnTo>
                  <a:lnTo>
                    <a:pt x="363347" y="856615"/>
                  </a:lnTo>
                  <a:lnTo>
                    <a:pt x="413512" y="961644"/>
                  </a:lnTo>
                  <a:lnTo>
                    <a:pt x="462788" y="1062863"/>
                  </a:lnTo>
                  <a:lnTo>
                    <a:pt x="511302" y="1159891"/>
                  </a:lnTo>
                  <a:lnTo>
                    <a:pt x="558800" y="1252220"/>
                  </a:lnTo>
                  <a:lnTo>
                    <a:pt x="605409" y="1339342"/>
                  </a:lnTo>
                  <a:lnTo>
                    <a:pt x="628269" y="1380871"/>
                  </a:lnTo>
                  <a:lnTo>
                    <a:pt x="650875" y="1420876"/>
                  </a:lnTo>
                  <a:lnTo>
                    <a:pt x="673227" y="1459230"/>
                  </a:lnTo>
                  <a:lnTo>
                    <a:pt x="695198" y="1496187"/>
                  </a:lnTo>
                  <a:lnTo>
                    <a:pt x="716788" y="1531366"/>
                  </a:lnTo>
                  <a:lnTo>
                    <a:pt x="738124" y="1564894"/>
                  </a:lnTo>
                  <a:lnTo>
                    <a:pt x="759206" y="1596771"/>
                  </a:lnTo>
                  <a:lnTo>
                    <a:pt x="800227" y="1654810"/>
                  </a:lnTo>
                  <a:lnTo>
                    <a:pt x="839724" y="1705533"/>
                  </a:lnTo>
                  <a:lnTo>
                    <a:pt x="878205" y="1749513"/>
                  </a:lnTo>
                  <a:lnTo>
                    <a:pt x="915289" y="1787080"/>
                  </a:lnTo>
                  <a:lnTo>
                    <a:pt x="951484" y="1818868"/>
                  </a:lnTo>
                  <a:lnTo>
                    <a:pt x="986663" y="1845017"/>
                  </a:lnTo>
                  <a:lnTo>
                    <a:pt x="1021080" y="1866290"/>
                  </a:lnTo>
                  <a:lnTo>
                    <a:pt x="1071118" y="1889620"/>
                  </a:lnTo>
                  <a:lnTo>
                    <a:pt x="1119632" y="1904250"/>
                  </a:lnTo>
                  <a:lnTo>
                    <a:pt x="1166495" y="1911642"/>
                  </a:lnTo>
                  <a:lnTo>
                    <a:pt x="1197102" y="1913420"/>
                  </a:lnTo>
                  <a:lnTo>
                    <a:pt x="1227074" y="1913216"/>
                  </a:lnTo>
                  <a:lnTo>
                    <a:pt x="1238199" y="1912404"/>
                  </a:lnTo>
                  <a:lnTo>
                    <a:pt x="1240409" y="1937880"/>
                  </a:lnTo>
                  <a:lnTo>
                    <a:pt x="1281899" y="1912404"/>
                  </a:lnTo>
                  <a:lnTo>
                    <a:pt x="1313053" y="1893277"/>
                  </a:lnTo>
                  <a:close/>
                </a:path>
              </a:pathLst>
            </a:custGeom>
            <a:solidFill>
              <a:srgbClr val="1FE2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93901" y="5448775"/>
              <a:ext cx="4704693" cy="1062102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440461" y="5457444"/>
              <a:ext cx="4620895" cy="977900"/>
            </a:xfrm>
            <a:custGeom>
              <a:avLst/>
              <a:gdLst/>
              <a:ahLst/>
              <a:cxnLst/>
              <a:rect l="l" t="t" r="r" b="b"/>
              <a:pathLst>
                <a:path w="4620895" h="977900">
                  <a:moveTo>
                    <a:pt x="4553559" y="0"/>
                  </a:moveTo>
                  <a:lnTo>
                    <a:pt x="67170" y="0"/>
                  </a:lnTo>
                  <a:lnTo>
                    <a:pt x="65443" y="25"/>
                  </a:lnTo>
                  <a:lnTo>
                    <a:pt x="28270" y="12395"/>
                  </a:lnTo>
                  <a:lnTo>
                    <a:pt x="4635" y="42557"/>
                  </a:lnTo>
                  <a:lnTo>
                    <a:pt x="0" y="65455"/>
                  </a:lnTo>
                  <a:lnTo>
                    <a:pt x="0" y="912190"/>
                  </a:lnTo>
                  <a:lnTo>
                    <a:pt x="12369" y="949350"/>
                  </a:lnTo>
                  <a:lnTo>
                    <a:pt x="42532" y="972985"/>
                  </a:lnTo>
                  <a:lnTo>
                    <a:pt x="67170" y="977646"/>
                  </a:lnTo>
                  <a:lnTo>
                    <a:pt x="4553559" y="977646"/>
                  </a:lnTo>
                  <a:lnTo>
                    <a:pt x="4592447" y="965250"/>
                  </a:lnTo>
                  <a:lnTo>
                    <a:pt x="4616081" y="935088"/>
                  </a:lnTo>
                  <a:lnTo>
                    <a:pt x="4620717" y="912190"/>
                  </a:lnTo>
                  <a:lnTo>
                    <a:pt x="4620717" y="65455"/>
                  </a:lnTo>
                  <a:lnTo>
                    <a:pt x="4608347" y="28295"/>
                  </a:lnTo>
                  <a:lnTo>
                    <a:pt x="4578185" y="4660"/>
                  </a:lnTo>
                  <a:lnTo>
                    <a:pt x="455355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1431289" y="5723130"/>
            <a:ext cx="3432175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600" b="1" spc="-170" dirty="0">
                <a:solidFill>
                  <a:srgbClr val="3F3F3F"/>
                </a:solidFill>
                <a:latin typeface="DejaVu Sans"/>
                <a:cs typeface="DejaVu Sans"/>
              </a:rPr>
              <a:t>PRO</a:t>
            </a:r>
            <a:r>
              <a:rPr sz="1600" spc="-10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b="1" spc="-145" dirty="0">
                <a:solidFill>
                  <a:srgbClr val="3F3F3F"/>
                </a:solidFill>
                <a:latin typeface="DejaVu Sans"/>
                <a:cs typeface="DejaVu Sans"/>
              </a:rPr>
              <a:t>TIP</a:t>
            </a:r>
            <a:r>
              <a:rPr sz="1600" spc="-145" dirty="0">
                <a:solidFill>
                  <a:srgbClr val="3F3F3F"/>
                </a:solidFill>
                <a:latin typeface="DejaVu Sans"/>
                <a:cs typeface="DejaVu Sans"/>
              </a:rPr>
              <a:t>:</a:t>
            </a:r>
            <a:r>
              <a:rPr sz="1600" spc="-10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spc="-10" dirty="0">
                <a:solidFill>
                  <a:srgbClr val="252525"/>
                </a:solidFill>
                <a:latin typeface="DejaVu Sans"/>
                <a:cs typeface="DejaVu Sans"/>
              </a:rPr>
              <a:t>To</a:t>
            </a:r>
            <a:r>
              <a:rPr sz="1400" spc="-100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400" spc="-135" dirty="0">
                <a:solidFill>
                  <a:srgbClr val="252525"/>
                </a:solidFill>
                <a:latin typeface="DejaVu Sans"/>
                <a:cs typeface="DejaVu Sans"/>
              </a:rPr>
              <a:t>get</a:t>
            </a:r>
            <a:r>
              <a:rPr sz="1400" spc="10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400" spc="-195" dirty="0">
                <a:solidFill>
                  <a:srgbClr val="252525"/>
                </a:solidFill>
                <a:latin typeface="DejaVu Sans"/>
                <a:cs typeface="DejaVu Sans"/>
              </a:rPr>
              <a:t>a</a:t>
            </a:r>
            <a:r>
              <a:rPr sz="1400" spc="20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400" spc="-105" dirty="0">
                <a:solidFill>
                  <a:srgbClr val="252525"/>
                </a:solidFill>
                <a:latin typeface="DejaVu Sans"/>
                <a:cs typeface="DejaVu Sans"/>
              </a:rPr>
              <a:t>local</a:t>
            </a:r>
            <a:r>
              <a:rPr sz="1400" spc="-5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400" spc="-110" dirty="0">
                <a:solidFill>
                  <a:srgbClr val="252525"/>
                </a:solidFill>
                <a:latin typeface="DejaVu Sans"/>
                <a:cs typeface="DejaVu Sans"/>
              </a:rPr>
              <a:t>version</a:t>
            </a:r>
            <a:r>
              <a:rPr sz="1400" spc="5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400" dirty="0">
                <a:solidFill>
                  <a:srgbClr val="252525"/>
                </a:solidFill>
                <a:latin typeface="DejaVu Sans"/>
                <a:cs typeface="DejaVu Sans"/>
              </a:rPr>
              <a:t>of</a:t>
            </a:r>
            <a:r>
              <a:rPr sz="1400" spc="-5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400" spc="-95" dirty="0">
                <a:solidFill>
                  <a:srgbClr val="252525"/>
                </a:solidFill>
                <a:latin typeface="DejaVu Sans"/>
                <a:cs typeface="DejaVu Sans"/>
              </a:rPr>
              <a:t>your</a:t>
            </a:r>
            <a:r>
              <a:rPr sz="1400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400" spc="-280" dirty="0">
                <a:solidFill>
                  <a:srgbClr val="252525"/>
                </a:solidFill>
                <a:latin typeface="DejaVu Sans"/>
                <a:cs typeface="DejaVu Sans"/>
              </a:rPr>
              <a:t>file,</a:t>
            </a:r>
            <a:r>
              <a:rPr sz="1400" spc="-150" dirty="0">
                <a:solidFill>
                  <a:srgbClr val="252525"/>
                </a:solidFill>
                <a:latin typeface="DejaVu Sans"/>
                <a:cs typeface="DejaVu Sans"/>
              </a:rPr>
              <a:t> save</a:t>
            </a:r>
            <a:r>
              <a:rPr sz="1400" spc="25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400" spc="-35" dirty="0">
                <a:solidFill>
                  <a:srgbClr val="252525"/>
                </a:solidFill>
                <a:latin typeface="DejaVu Sans"/>
                <a:cs typeface="DejaVu Sans"/>
              </a:rPr>
              <a:t>to</a:t>
            </a:r>
            <a:r>
              <a:rPr sz="1400" spc="-50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400" spc="-130" dirty="0">
                <a:solidFill>
                  <a:srgbClr val="252525"/>
                </a:solidFill>
                <a:latin typeface="DejaVu Sans"/>
                <a:cs typeface="DejaVu Sans"/>
              </a:rPr>
              <a:t>Tableau</a:t>
            </a:r>
            <a:r>
              <a:rPr sz="1400" spc="15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400" spc="-85" dirty="0">
                <a:solidFill>
                  <a:srgbClr val="252525"/>
                </a:solidFill>
                <a:latin typeface="DejaVu Sans"/>
                <a:cs typeface="DejaVu Sans"/>
              </a:rPr>
              <a:t>Public</a:t>
            </a:r>
            <a:r>
              <a:rPr sz="1400" spc="20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400" spc="-140" dirty="0">
                <a:solidFill>
                  <a:srgbClr val="252525"/>
                </a:solidFill>
                <a:latin typeface="DejaVu Sans"/>
                <a:cs typeface="DejaVu Sans"/>
              </a:rPr>
              <a:t>and</a:t>
            </a:r>
            <a:r>
              <a:rPr sz="1400" spc="30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400" spc="-10" dirty="0">
                <a:solidFill>
                  <a:srgbClr val="252525"/>
                </a:solidFill>
                <a:latin typeface="DejaVu Sans"/>
                <a:cs typeface="DejaVu Sans"/>
              </a:rPr>
              <a:t>download.</a:t>
            </a:r>
            <a:endParaRPr sz="1400">
              <a:latin typeface="DejaVu Sans"/>
              <a:cs typeface="DejaVu Sans"/>
            </a:endParaRPr>
          </a:p>
        </p:txBody>
      </p:sp>
      <p:pic>
        <p:nvPicPr>
          <p:cNvPr id="35" name="object 35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532638" y="5587746"/>
            <a:ext cx="770381" cy="798575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345565">
              <a:lnSpc>
                <a:spcPct val="100000"/>
              </a:lnSpc>
              <a:spcBef>
                <a:spcPts val="95"/>
              </a:spcBef>
            </a:pPr>
            <a:r>
              <a:rPr b="1" spc="-415" dirty="0">
                <a:latin typeface="DejaVu Sans"/>
                <a:cs typeface="DejaVu Sans"/>
              </a:rPr>
              <a:t>Desktop</a:t>
            </a:r>
            <a:r>
              <a:rPr spc="-170" dirty="0"/>
              <a:t> </a:t>
            </a:r>
            <a:r>
              <a:rPr b="1" spc="-335" dirty="0">
                <a:latin typeface="DejaVu Sans"/>
                <a:cs typeface="DejaVu Sans"/>
              </a:rPr>
              <a:t>File</a:t>
            </a:r>
            <a:r>
              <a:rPr spc="-165" dirty="0"/>
              <a:t> </a:t>
            </a:r>
            <a:r>
              <a:rPr b="1" spc="-495" dirty="0">
                <a:latin typeface="DejaVu Sans"/>
                <a:cs typeface="DejaVu Sans"/>
              </a:rPr>
              <a:t>Types</a:t>
            </a:r>
            <a:r>
              <a:rPr spc="-155" dirty="0"/>
              <a:t> </a:t>
            </a:r>
            <a:r>
              <a:rPr spc="-165" dirty="0"/>
              <a:t>[Trial/Paid</a:t>
            </a:r>
            <a:r>
              <a:rPr spc="-145" dirty="0"/>
              <a:t> </a:t>
            </a:r>
            <a:r>
              <a:rPr spc="-204" dirty="0"/>
              <a:t>Version</a:t>
            </a:r>
            <a:r>
              <a:rPr spc="-170" dirty="0"/>
              <a:t> </a:t>
            </a:r>
            <a:r>
              <a:rPr spc="-390" dirty="0"/>
              <a:t>Only]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5646" y="830579"/>
            <a:ext cx="11760708" cy="45720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467105" y="1509502"/>
            <a:ext cx="5776595" cy="4725035"/>
            <a:chOff x="467105" y="1509502"/>
            <a:chExt cx="5776595" cy="4725035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2071" y="1509502"/>
              <a:ext cx="2139868" cy="213668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3587" y="1520952"/>
              <a:ext cx="2070353" cy="2067305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67105" y="2319464"/>
              <a:ext cx="2193036" cy="563943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501269" y="2353322"/>
              <a:ext cx="2096135" cy="467359"/>
            </a:xfrm>
            <a:custGeom>
              <a:avLst/>
              <a:gdLst/>
              <a:ahLst/>
              <a:cxnLst/>
              <a:rect l="l" t="t" r="r" b="b"/>
              <a:pathLst>
                <a:path w="2096135" h="467360">
                  <a:moveTo>
                    <a:pt x="2095754" y="25768"/>
                  </a:moveTo>
                  <a:lnTo>
                    <a:pt x="2070354" y="25768"/>
                  </a:lnTo>
                  <a:lnTo>
                    <a:pt x="2070354" y="441566"/>
                  </a:lnTo>
                  <a:lnTo>
                    <a:pt x="2095754" y="441566"/>
                  </a:lnTo>
                  <a:lnTo>
                    <a:pt x="2095754" y="25768"/>
                  </a:lnTo>
                  <a:close/>
                </a:path>
                <a:path w="2096135" h="467360">
                  <a:moveTo>
                    <a:pt x="2095754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0" y="441960"/>
                  </a:lnTo>
                  <a:lnTo>
                    <a:pt x="0" y="467360"/>
                  </a:lnTo>
                  <a:lnTo>
                    <a:pt x="2095754" y="467360"/>
                  </a:lnTo>
                  <a:lnTo>
                    <a:pt x="2095754" y="441960"/>
                  </a:lnTo>
                  <a:lnTo>
                    <a:pt x="25400" y="441960"/>
                  </a:lnTo>
                  <a:lnTo>
                    <a:pt x="25400" y="25400"/>
                  </a:lnTo>
                  <a:lnTo>
                    <a:pt x="2095754" y="25400"/>
                  </a:lnTo>
                  <a:lnTo>
                    <a:pt x="2095754" y="0"/>
                  </a:lnTo>
                  <a:close/>
                </a:path>
              </a:pathLst>
            </a:custGeom>
            <a:solidFill>
              <a:srgbClr val="1FE2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67105" y="2939757"/>
              <a:ext cx="2193036" cy="347510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501269" y="1643506"/>
              <a:ext cx="2933700" cy="1581150"/>
            </a:xfrm>
            <a:custGeom>
              <a:avLst/>
              <a:gdLst/>
              <a:ahLst/>
              <a:cxnLst/>
              <a:rect l="l" t="t" r="r" b="b"/>
              <a:pathLst>
                <a:path w="2933700" h="1581150">
                  <a:moveTo>
                    <a:pt x="2095754" y="1330845"/>
                  </a:moveTo>
                  <a:lnTo>
                    <a:pt x="0" y="1330845"/>
                  </a:lnTo>
                  <a:lnTo>
                    <a:pt x="0" y="1356245"/>
                  </a:lnTo>
                  <a:lnTo>
                    <a:pt x="0" y="1555635"/>
                  </a:lnTo>
                  <a:lnTo>
                    <a:pt x="0" y="1581035"/>
                  </a:lnTo>
                  <a:lnTo>
                    <a:pt x="2095754" y="1581035"/>
                  </a:lnTo>
                  <a:lnTo>
                    <a:pt x="2095754" y="1555635"/>
                  </a:lnTo>
                  <a:lnTo>
                    <a:pt x="25400" y="1555635"/>
                  </a:lnTo>
                  <a:lnTo>
                    <a:pt x="25400" y="1356245"/>
                  </a:lnTo>
                  <a:lnTo>
                    <a:pt x="2070354" y="1356245"/>
                  </a:lnTo>
                  <a:lnTo>
                    <a:pt x="2070354" y="1555242"/>
                  </a:lnTo>
                  <a:lnTo>
                    <a:pt x="2095754" y="1555242"/>
                  </a:lnTo>
                  <a:lnTo>
                    <a:pt x="2095754" y="1356245"/>
                  </a:lnTo>
                  <a:lnTo>
                    <a:pt x="2095754" y="1355852"/>
                  </a:lnTo>
                  <a:lnTo>
                    <a:pt x="2095754" y="1330845"/>
                  </a:lnTo>
                  <a:close/>
                </a:path>
                <a:path w="2933700" h="1581150">
                  <a:moveTo>
                    <a:pt x="2893314" y="771017"/>
                  </a:moveTo>
                  <a:lnTo>
                    <a:pt x="2813812" y="740283"/>
                  </a:lnTo>
                  <a:lnTo>
                    <a:pt x="2816275" y="765733"/>
                  </a:lnTo>
                  <a:lnTo>
                    <a:pt x="2783205" y="769239"/>
                  </a:lnTo>
                  <a:lnTo>
                    <a:pt x="2713101" y="778891"/>
                  </a:lnTo>
                  <a:lnTo>
                    <a:pt x="2647061" y="792353"/>
                  </a:lnTo>
                  <a:lnTo>
                    <a:pt x="2601468" y="805815"/>
                  </a:lnTo>
                  <a:lnTo>
                    <a:pt x="2562860" y="822325"/>
                  </a:lnTo>
                  <a:lnTo>
                    <a:pt x="2518537" y="847725"/>
                  </a:lnTo>
                  <a:lnTo>
                    <a:pt x="2496693" y="861441"/>
                  </a:lnTo>
                  <a:lnTo>
                    <a:pt x="2496820" y="861314"/>
                  </a:lnTo>
                  <a:lnTo>
                    <a:pt x="2496604" y="861441"/>
                  </a:lnTo>
                  <a:lnTo>
                    <a:pt x="2485390" y="868426"/>
                  </a:lnTo>
                  <a:lnTo>
                    <a:pt x="2485517" y="868299"/>
                  </a:lnTo>
                  <a:lnTo>
                    <a:pt x="2485301" y="868426"/>
                  </a:lnTo>
                  <a:lnTo>
                    <a:pt x="2473579" y="875411"/>
                  </a:lnTo>
                  <a:lnTo>
                    <a:pt x="2473706" y="875284"/>
                  </a:lnTo>
                  <a:lnTo>
                    <a:pt x="2473477" y="875411"/>
                  </a:lnTo>
                  <a:lnTo>
                    <a:pt x="2461006" y="882650"/>
                  </a:lnTo>
                  <a:lnTo>
                    <a:pt x="2461133" y="882523"/>
                  </a:lnTo>
                  <a:lnTo>
                    <a:pt x="2460904" y="882650"/>
                  </a:lnTo>
                  <a:lnTo>
                    <a:pt x="2447671" y="890016"/>
                  </a:lnTo>
                  <a:lnTo>
                    <a:pt x="2447925" y="889762"/>
                  </a:lnTo>
                  <a:lnTo>
                    <a:pt x="2433320" y="897382"/>
                  </a:lnTo>
                  <a:lnTo>
                    <a:pt x="2433701" y="897128"/>
                  </a:lnTo>
                  <a:lnTo>
                    <a:pt x="2417826" y="904621"/>
                  </a:lnTo>
                  <a:lnTo>
                    <a:pt x="2417953" y="904621"/>
                  </a:lnTo>
                  <a:lnTo>
                    <a:pt x="2401189" y="912368"/>
                  </a:lnTo>
                  <a:lnTo>
                    <a:pt x="2401316" y="912241"/>
                  </a:lnTo>
                  <a:lnTo>
                    <a:pt x="2383663" y="920115"/>
                  </a:lnTo>
                  <a:lnTo>
                    <a:pt x="2327148" y="944753"/>
                  </a:lnTo>
                  <a:lnTo>
                    <a:pt x="2327275" y="944753"/>
                  </a:lnTo>
                  <a:lnTo>
                    <a:pt x="2265807" y="970788"/>
                  </a:lnTo>
                  <a:lnTo>
                    <a:pt x="2088134" y="1044067"/>
                  </a:lnTo>
                  <a:lnTo>
                    <a:pt x="2097786" y="1067689"/>
                  </a:lnTo>
                  <a:lnTo>
                    <a:pt x="2317115" y="976757"/>
                  </a:lnTo>
                  <a:lnTo>
                    <a:pt x="2356739" y="959739"/>
                  </a:lnTo>
                  <a:lnTo>
                    <a:pt x="2411603" y="935482"/>
                  </a:lnTo>
                  <a:lnTo>
                    <a:pt x="2459736" y="912368"/>
                  </a:lnTo>
                  <a:lnTo>
                    <a:pt x="2498598" y="890016"/>
                  </a:lnTo>
                  <a:lnTo>
                    <a:pt x="2531783" y="869442"/>
                  </a:lnTo>
                  <a:lnTo>
                    <a:pt x="2531999" y="869315"/>
                  </a:lnTo>
                  <a:lnTo>
                    <a:pt x="2531745" y="869442"/>
                  </a:lnTo>
                  <a:lnTo>
                    <a:pt x="2552522" y="856830"/>
                  </a:lnTo>
                  <a:lnTo>
                    <a:pt x="2574544" y="844804"/>
                  </a:lnTo>
                  <a:lnTo>
                    <a:pt x="2573909" y="845185"/>
                  </a:lnTo>
                  <a:lnTo>
                    <a:pt x="2574709" y="844804"/>
                  </a:lnTo>
                  <a:lnTo>
                    <a:pt x="2585720" y="839597"/>
                  </a:lnTo>
                  <a:lnTo>
                    <a:pt x="2585339" y="839851"/>
                  </a:lnTo>
                  <a:lnTo>
                    <a:pt x="2585923" y="839597"/>
                  </a:lnTo>
                  <a:lnTo>
                    <a:pt x="2597353" y="834644"/>
                  </a:lnTo>
                  <a:lnTo>
                    <a:pt x="2597658" y="834517"/>
                  </a:lnTo>
                  <a:lnTo>
                    <a:pt x="2597150" y="834644"/>
                  </a:lnTo>
                  <a:lnTo>
                    <a:pt x="2609723" y="829818"/>
                  </a:lnTo>
                  <a:lnTo>
                    <a:pt x="2610485" y="829564"/>
                  </a:lnTo>
                  <a:lnTo>
                    <a:pt x="2623947" y="825119"/>
                  </a:lnTo>
                  <a:lnTo>
                    <a:pt x="2623312" y="825373"/>
                  </a:lnTo>
                  <a:lnTo>
                    <a:pt x="2624226" y="825119"/>
                  </a:lnTo>
                  <a:lnTo>
                    <a:pt x="2653068" y="817118"/>
                  </a:lnTo>
                  <a:lnTo>
                    <a:pt x="2653538" y="816991"/>
                  </a:lnTo>
                  <a:lnTo>
                    <a:pt x="2652903" y="817118"/>
                  </a:lnTo>
                  <a:lnTo>
                    <a:pt x="2684780" y="810006"/>
                  </a:lnTo>
                  <a:lnTo>
                    <a:pt x="2684272" y="810006"/>
                  </a:lnTo>
                  <a:lnTo>
                    <a:pt x="2717419" y="803910"/>
                  </a:lnTo>
                  <a:lnTo>
                    <a:pt x="2717038" y="804037"/>
                  </a:lnTo>
                  <a:lnTo>
                    <a:pt x="2717863" y="803910"/>
                  </a:lnTo>
                  <a:lnTo>
                    <a:pt x="2751328" y="798830"/>
                  </a:lnTo>
                  <a:lnTo>
                    <a:pt x="2751074" y="798957"/>
                  </a:lnTo>
                  <a:lnTo>
                    <a:pt x="2752039" y="798830"/>
                  </a:lnTo>
                  <a:lnTo>
                    <a:pt x="2786253" y="794385"/>
                  </a:lnTo>
                  <a:lnTo>
                    <a:pt x="2785999" y="794512"/>
                  </a:lnTo>
                  <a:lnTo>
                    <a:pt x="2787192" y="794385"/>
                  </a:lnTo>
                  <a:lnTo>
                    <a:pt x="2818739" y="791032"/>
                  </a:lnTo>
                  <a:lnTo>
                    <a:pt x="2821178" y="816229"/>
                  </a:lnTo>
                  <a:lnTo>
                    <a:pt x="2861373" y="791032"/>
                  </a:lnTo>
                  <a:lnTo>
                    <a:pt x="2893314" y="771017"/>
                  </a:lnTo>
                  <a:close/>
                </a:path>
                <a:path w="2933700" h="1581150">
                  <a:moveTo>
                    <a:pt x="2933446" y="21844"/>
                  </a:moveTo>
                  <a:lnTo>
                    <a:pt x="2851150" y="0"/>
                  </a:lnTo>
                  <a:lnTo>
                    <a:pt x="2856293" y="24980"/>
                  </a:lnTo>
                  <a:lnTo>
                    <a:pt x="2843149" y="27813"/>
                  </a:lnTo>
                  <a:lnTo>
                    <a:pt x="2799461" y="39497"/>
                  </a:lnTo>
                  <a:lnTo>
                    <a:pt x="2756154" y="54102"/>
                  </a:lnTo>
                  <a:lnTo>
                    <a:pt x="2713736" y="72644"/>
                  </a:lnTo>
                  <a:lnTo>
                    <a:pt x="2672461" y="96266"/>
                  </a:lnTo>
                  <a:lnTo>
                    <a:pt x="2632710" y="125603"/>
                  </a:lnTo>
                  <a:lnTo>
                    <a:pt x="2594737" y="161671"/>
                  </a:lnTo>
                  <a:lnTo>
                    <a:pt x="2567432" y="195834"/>
                  </a:lnTo>
                  <a:lnTo>
                    <a:pt x="2542286" y="236093"/>
                  </a:lnTo>
                  <a:lnTo>
                    <a:pt x="2511298" y="296799"/>
                  </a:lnTo>
                  <a:lnTo>
                    <a:pt x="2481707" y="362712"/>
                  </a:lnTo>
                  <a:lnTo>
                    <a:pt x="2453132" y="430657"/>
                  </a:lnTo>
                  <a:lnTo>
                    <a:pt x="2453132" y="430530"/>
                  </a:lnTo>
                  <a:lnTo>
                    <a:pt x="2453068" y="430657"/>
                  </a:lnTo>
                  <a:lnTo>
                    <a:pt x="2438781" y="464185"/>
                  </a:lnTo>
                  <a:lnTo>
                    <a:pt x="2438908" y="464058"/>
                  </a:lnTo>
                  <a:lnTo>
                    <a:pt x="2424557" y="496951"/>
                  </a:lnTo>
                  <a:lnTo>
                    <a:pt x="2424557" y="496697"/>
                  </a:lnTo>
                  <a:lnTo>
                    <a:pt x="2424430" y="496951"/>
                  </a:lnTo>
                  <a:lnTo>
                    <a:pt x="2410079" y="528447"/>
                  </a:lnTo>
                  <a:lnTo>
                    <a:pt x="2410206" y="528066"/>
                  </a:lnTo>
                  <a:lnTo>
                    <a:pt x="2410015" y="528447"/>
                  </a:lnTo>
                  <a:lnTo>
                    <a:pt x="2395436" y="558101"/>
                  </a:lnTo>
                  <a:lnTo>
                    <a:pt x="2387981" y="572389"/>
                  </a:lnTo>
                  <a:lnTo>
                    <a:pt x="2388108" y="572008"/>
                  </a:lnTo>
                  <a:lnTo>
                    <a:pt x="2387892" y="572389"/>
                  </a:lnTo>
                  <a:lnTo>
                    <a:pt x="2380361" y="585724"/>
                  </a:lnTo>
                  <a:lnTo>
                    <a:pt x="2380488" y="585597"/>
                  </a:lnTo>
                  <a:lnTo>
                    <a:pt x="2372741" y="598805"/>
                  </a:lnTo>
                  <a:lnTo>
                    <a:pt x="2365070" y="610755"/>
                  </a:lnTo>
                  <a:lnTo>
                    <a:pt x="2357501" y="621919"/>
                  </a:lnTo>
                  <a:lnTo>
                    <a:pt x="2357209" y="622300"/>
                  </a:lnTo>
                  <a:lnTo>
                    <a:pt x="2349246" y="632968"/>
                  </a:lnTo>
                  <a:lnTo>
                    <a:pt x="2349627" y="632587"/>
                  </a:lnTo>
                  <a:lnTo>
                    <a:pt x="2332863" y="653034"/>
                  </a:lnTo>
                  <a:lnTo>
                    <a:pt x="2333244" y="652653"/>
                  </a:lnTo>
                  <a:lnTo>
                    <a:pt x="2316226" y="671830"/>
                  </a:lnTo>
                  <a:lnTo>
                    <a:pt x="2316607" y="671322"/>
                  </a:lnTo>
                  <a:lnTo>
                    <a:pt x="2316111" y="671830"/>
                  </a:lnTo>
                  <a:lnTo>
                    <a:pt x="2299665" y="688886"/>
                  </a:lnTo>
                  <a:lnTo>
                    <a:pt x="2282444" y="705358"/>
                  </a:lnTo>
                  <a:lnTo>
                    <a:pt x="2282825" y="704977"/>
                  </a:lnTo>
                  <a:lnTo>
                    <a:pt x="2282380" y="705358"/>
                  </a:lnTo>
                  <a:lnTo>
                    <a:pt x="2265299" y="720344"/>
                  </a:lnTo>
                  <a:lnTo>
                    <a:pt x="2265680" y="719963"/>
                  </a:lnTo>
                  <a:lnTo>
                    <a:pt x="2265197" y="720344"/>
                  </a:lnTo>
                  <a:lnTo>
                    <a:pt x="2247900" y="734314"/>
                  </a:lnTo>
                  <a:lnTo>
                    <a:pt x="2248154" y="734060"/>
                  </a:lnTo>
                  <a:lnTo>
                    <a:pt x="2247811" y="734314"/>
                  </a:lnTo>
                  <a:lnTo>
                    <a:pt x="2230247" y="747522"/>
                  </a:lnTo>
                  <a:lnTo>
                    <a:pt x="2230755" y="747268"/>
                  </a:lnTo>
                  <a:lnTo>
                    <a:pt x="2212721" y="759714"/>
                  </a:lnTo>
                  <a:lnTo>
                    <a:pt x="2212975" y="759460"/>
                  </a:lnTo>
                  <a:lnTo>
                    <a:pt x="2195195" y="771017"/>
                  </a:lnTo>
                  <a:lnTo>
                    <a:pt x="2194763" y="771271"/>
                  </a:lnTo>
                  <a:lnTo>
                    <a:pt x="2176907" y="782066"/>
                  </a:lnTo>
                  <a:lnTo>
                    <a:pt x="2177161" y="781939"/>
                  </a:lnTo>
                  <a:lnTo>
                    <a:pt x="2158746" y="792607"/>
                  </a:lnTo>
                  <a:lnTo>
                    <a:pt x="2159000" y="792353"/>
                  </a:lnTo>
                  <a:lnTo>
                    <a:pt x="2140839" y="802259"/>
                  </a:lnTo>
                  <a:lnTo>
                    <a:pt x="2140585" y="802386"/>
                  </a:lnTo>
                  <a:lnTo>
                    <a:pt x="2103882" y="821309"/>
                  </a:lnTo>
                  <a:lnTo>
                    <a:pt x="2104009" y="821182"/>
                  </a:lnTo>
                  <a:lnTo>
                    <a:pt x="2066798" y="839470"/>
                  </a:lnTo>
                  <a:lnTo>
                    <a:pt x="2077974" y="862330"/>
                  </a:lnTo>
                  <a:lnTo>
                    <a:pt x="2115312" y="843915"/>
                  </a:lnTo>
                  <a:lnTo>
                    <a:pt x="2152650" y="824738"/>
                  </a:lnTo>
                  <a:lnTo>
                    <a:pt x="2159025" y="821309"/>
                  </a:lnTo>
                  <a:lnTo>
                    <a:pt x="2171319" y="814705"/>
                  </a:lnTo>
                  <a:lnTo>
                    <a:pt x="2189861" y="803910"/>
                  </a:lnTo>
                  <a:lnTo>
                    <a:pt x="2192617" y="802259"/>
                  </a:lnTo>
                  <a:lnTo>
                    <a:pt x="2208720" y="792607"/>
                  </a:lnTo>
                  <a:lnTo>
                    <a:pt x="2225002" y="781939"/>
                  </a:lnTo>
                  <a:lnTo>
                    <a:pt x="2226945" y="780669"/>
                  </a:lnTo>
                  <a:lnTo>
                    <a:pt x="2245360" y="767969"/>
                  </a:lnTo>
                  <a:lnTo>
                    <a:pt x="2256358" y="759714"/>
                  </a:lnTo>
                  <a:lnTo>
                    <a:pt x="2263648" y="754253"/>
                  </a:lnTo>
                  <a:lnTo>
                    <a:pt x="2272322" y="747268"/>
                  </a:lnTo>
                  <a:lnTo>
                    <a:pt x="2281809" y="739648"/>
                  </a:lnTo>
                  <a:lnTo>
                    <a:pt x="2299716" y="723900"/>
                  </a:lnTo>
                  <a:lnTo>
                    <a:pt x="2317496" y="707009"/>
                  </a:lnTo>
                  <a:lnTo>
                    <a:pt x="2335022" y="688848"/>
                  </a:lnTo>
                  <a:lnTo>
                    <a:pt x="2352421" y="669290"/>
                  </a:lnTo>
                  <a:lnTo>
                    <a:pt x="2365921" y="652653"/>
                  </a:lnTo>
                  <a:lnTo>
                    <a:pt x="2369439" y="648335"/>
                  </a:lnTo>
                  <a:lnTo>
                    <a:pt x="2377948" y="636905"/>
                  </a:lnTo>
                  <a:lnTo>
                    <a:pt x="2380907" y="632587"/>
                  </a:lnTo>
                  <a:lnTo>
                    <a:pt x="2386330" y="624713"/>
                  </a:lnTo>
                  <a:lnTo>
                    <a:pt x="2394458" y="611886"/>
                  </a:lnTo>
                  <a:lnTo>
                    <a:pt x="2402382" y="598424"/>
                  </a:lnTo>
                  <a:lnTo>
                    <a:pt x="2409609" y="585597"/>
                  </a:lnTo>
                  <a:lnTo>
                    <a:pt x="2410333" y="584327"/>
                  </a:lnTo>
                  <a:lnTo>
                    <a:pt x="2433066" y="539115"/>
                  </a:lnTo>
                  <a:lnTo>
                    <a:pt x="2462149" y="474218"/>
                  </a:lnTo>
                  <a:lnTo>
                    <a:pt x="2466454" y="464058"/>
                  </a:lnTo>
                  <a:lnTo>
                    <a:pt x="2476500" y="440436"/>
                  </a:lnTo>
                  <a:lnTo>
                    <a:pt x="2490724" y="406527"/>
                  </a:lnTo>
                  <a:lnTo>
                    <a:pt x="2505011" y="372872"/>
                  </a:lnTo>
                  <a:lnTo>
                    <a:pt x="2505125" y="372745"/>
                  </a:lnTo>
                  <a:lnTo>
                    <a:pt x="2519438" y="339852"/>
                  </a:lnTo>
                  <a:lnTo>
                    <a:pt x="2519553" y="339598"/>
                  </a:lnTo>
                  <a:lnTo>
                    <a:pt x="2519426" y="339852"/>
                  </a:lnTo>
                  <a:lnTo>
                    <a:pt x="2534158" y="307848"/>
                  </a:lnTo>
                  <a:lnTo>
                    <a:pt x="2549080" y="277368"/>
                  </a:lnTo>
                  <a:lnTo>
                    <a:pt x="2549271" y="276987"/>
                  </a:lnTo>
                  <a:lnTo>
                    <a:pt x="2549017" y="277368"/>
                  </a:lnTo>
                  <a:lnTo>
                    <a:pt x="2564638" y="248285"/>
                  </a:lnTo>
                  <a:lnTo>
                    <a:pt x="2564384" y="248793"/>
                  </a:lnTo>
                  <a:lnTo>
                    <a:pt x="2564676" y="248285"/>
                  </a:lnTo>
                  <a:lnTo>
                    <a:pt x="2572232" y="235331"/>
                  </a:lnTo>
                  <a:lnTo>
                    <a:pt x="2572385" y="235077"/>
                  </a:lnTo>
                  <a:lnTo>
                    <a:pt x="2572131" y="235331"/>
                  </a:lnTo>
                  <a:lnTo>
                    <a:pt x="2580221" y="222504"/>
                  </a:lnTo>
                  <a:lnTo>
                    <a:pt x="2580386" y="222250"/>
                  </a:lnTo>
                  <a:lnTo>
                    <a:pt x="2580132" y="222504"/>
                  </a:lnTo>
                  <a:lnTo>
                    <a:pt x="2588133" y="210566"/>
                  </a:lnTo>
                  <a:lnTo>
                    <a:pt x="2588399" y="210185"/>
                  </a:lnTo>
                  <a:lnTo>
                    <a:pt x="2596362" y="199263"/>
                  </a:lnTo>
                  <a:lnTo>
                    <a:pt x="2596642" y="198882"/>
                  </a:lnTo>
                  <a:lnTo>
                    <a:pt x="2596261" y="199263"/>
                  </a:lnTo>
                  <a:lnTo>
                    <a:pt x="2605024" y="188341"/>
                  </a:lnTo>
                  <a:lnTo>
                    <a:pt x="2604643" y="188849"/>
                  </a:lnTo>
                  <a:lnTo>
                    <a:pt x="2605087" y="188341"/>
                  </a:lnTo>
                  <a:lnTo>
                    <a:pt x="2613533" y="178689"/>
                  </a:lnTo>
                  <a:lnTo>
                    <a:pt x="2613025" y="179324"/>
                  </a:lnTo>
                  <a:lnTo>
                    <a:pt x="2613647" y="178689"/>
                  </a:lnTo>
                  <a:lnTo>
                    <a:pt x="2649270" y="144856"/>
                  </a:lnTo>
                  <a:lnTo>
                    <a:pt x="2685999" y="117729"/>
                  </a:lnTo>
                  <a:lnTo>
                    <a:pt x="2724937" y="95504"/>
                  </a:lnTo>
                  <a:lnTo>
                    <a:pt x="2725420" y="95250"/>
                  </a:lnTo>
                  <a:lnTo>
                    <a:pt x="2724785" y="95504"/>
                  </a:lnTo>
                  <a:lnTo>
                    <a:pt x="2745359" y="85979"/>
                  </a:lnTo>
                  <a:lnTo>
                    <a:pt x="2744851" y="86233"/>
                  </a:lnTo>
                  <a:lnTo>
                    <a:pt x="2745460" y="85979"/>
                  </a:lnTo>
                  <a:lnTo>
                    <a:pt x="2765234" y="77851"/>
                  </a:lnTo>
                  <a:lnTo>
                    <a:pt x="2765552" y="77724"/>
                  </a:lnTo>
                  <a:lnTo>
                    <a:pt x="2765044" y="77851"/>
                  </a:lnTo>
                  <a:lnTo>
                    <a:pt x="2785757" y="70485"/>
                  </a:lnTo>
                  <a:lnTo>
                    <a:pt x="2786126" y="70358"/>
                  </a:lnTo>
                  <a:lnTo>
                    <a:pt x="2785618" y="70485"/>
                  </a:lnTo>
                  <a:lnTo>
                    <a:pt x="2806547" y="63881"/>
                  </a:lnTo>
                  <a:lnTo>
                    <a:pt x="2806954" y="63754"/>
                  </a:lnTo>
                  <a:lnTo>
                    <a:pt x="2806446" y="63881"/>
                  </a:lnTo>
                  <a:lnTo>
                    <a:pt x="2827909" y="57912"/>
                  </a:lnTo>
                  <a:lnTo>
                    <a:pt x="2827655" y="57912"/>
                  </a:lnTo>
                  <a:lnTo>
                    <a:pt x="2848775" y="52565"/>
                  </a:lnTo>
                  <a:lnTo>
                    <a:pt x="2861399" y="49822"/>
                  </a:lnTo>
                  <a:lnTo>
                    <a:pt x="2866517" y="74676"/>
                  </a:lnTo>
                  <a:lnTo>
                    <a:pt x="2898000" y="49822"/>
                  </a:lnTo>
                  <a:lnTo>
                    <a:pt x="2933446" y="21844"/>
                  </a:lnTo>
                  <a:close/>
                </a:path>
              </a:pathLst>
            </a:custGeom>
            <a:solidFill>
              <a:srgbClr val="1FE2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532605" y="3349718"/>
              <a:ext cx="2710487" cy="2884263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544061" y="3361181"/>
              <a:ext cx="2641091" cy="2814827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616451" y="4577334"/>
              <a:ext cx="2499360" cy="1543812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3650615" y="4611382"/>
              <a:ext cx="2402205" cy="1446530"/>
            </a:xfrm>
            <a:custGeom>
              <a:avLst/>
              <a:gdLst/>
              <a:ahLst/>
              <a:cxnLst/>
              <a:rect l="l" t="t" r="r" b="b"/>
              <a:pathLst>
                <a:path w="2402204" h="1446529">
                  <a:moveTo>
                    <a:pt x="2402078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0" y="1421130"/>
                  </a:lnTo>
                  <a:lnTo>
                    <a:pt x="0" y="1446530"/>
                  </a:lnTo>
                  <a:lnTo>
                    <a:pt x="2402078" y="1446530"/>
                  </a:lnTo>
                  <a:lnTo>
                    <a:pt x="2402078" y="1421244"/>
                  </a:lnTo>
                  <a:lnTo>
                    <a:pt x="2402078" y="25514"/>
                  </a:lnTo>
                  <a:lnTo>
                    <a:pt x="2376678" y="25514"/>
                  </a:lnTo>
                  <a:lnTo>
                    <a:pt x="2376678" y="1421130"/>
                  </a:lnTo>
                  <a:lnTo>
                    <a:pt x="25400" y="1421130"/>
                  </a:lnTo>
                  <a:lnTo>
                    <a:pt x="25400" y="25400"/>
                  </a:lnTo>
                  <a:lnTo>
                    <a:pt x="2402078" y="25400"/>
                  </a:lnTo>
                  <a:lnTo>
                    <a:pt x="2402078" y="0"/>
                  </a:lnTo>
                  <a:close/>
                </a:path>
              </a:pathLst>
            </a:custGeom>
            <a:solidFill>
              <a:srgbClr val="1FE2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359786" y="3217925"/>
              <a:ext cx="1132205" cy="1588770"/>
            </a:xfrm>
            <a:custGeom>
              <a:avLst/>
              <a:gdLst/>
              <a:ahLst/>
              <a:cxnLst/>
              <a:rect l="l" t="t" r="r" b="b"/>
              <a:pathLst>
                <a:path w="1132204" h="1588770">
                  <a:moveTo>
                    <a:pt x="23876" y="0"/>
                  </a:moveTo>
                  <a:lnTo>
                    <a:pt x="33147" y="102743"/>
                  </a:lnTo>
                  <a:lnTo>
                    <a:pt x="66421" y="196596"/>
                  </a:lnTo>
                  <a:lnTo>
                    <a:pt x="99695" y="289941"/>
                  </a:lnTo>
                  <a:lnTo>
                    <a:pt x="133096" y="382270"/>
                  </a:lnTo>
                  <a:lnTo>
                    <a:pt x="166497" y="472948"/>
                  </a:lnTo>
                  <a:lnTo>
                    <a:pt x="200025" y="561975"/>
                  </a:lnTo>
                  <a:lnTo>
                    <a:pt x="216789" y="605663"/>
                  </a:lnTo>
                  <a:lnTo>
                    <a:pt x="233553" y="648843"/>
                  </a:lnTo>
                  <a:lnTo>
                    <a:pt x="250317" y="691515"/>
                  </a:lnTo>
                  <a:lnTo>
                    <a:pt x="267208" y="733298"/>
                  </a:lnTo>
                  <a:lnTo>
                    <a:pt x="284099" y="774446"/>
                  </a:lnTo>
                  <a:lnTo>
                    <a:pt x="300990" y="814832"/>
                  </a:lnTo>
                  <a:lnTo>
                    <a:pt x="318008" y="854456"/>
                  </a:lnTo>
                  <a:lnTo>
                    <a:pt x="335026" y="893318"/>
                  </a:lnTo>
                  <a:lnTo>
                    <a:pt x="352044" y="931037"/>
                  </a:lnTo>
                  <a:lnTo>
                    <a:pt x="369062" y="968121"/>
                  </a:lnTo>
                  <a:lnTo>
                    <a:pt x="386207" y="1004062"/>
                  </a:lnTo>
                  <a:lnTo>
                    <a:pt x="403352" y="1038987"/>
                  </a:lnTo>
                  <a:lnTo>
                    <a:pt x="437896" y="1105662"/>
                  </a:lnTo>
                  <a:lnTo>
                    <a:pt x="472567" y="1167765"/>
                  </a:lnTo>
                  <a:lnTo>
                    <a:pt x="507619" y="1224915"/>
                  </a:lnTo>
                  <a:lnTo>
                    <a:pt x="542798" y="1276858"/>
                  </a:lnTo>
                  <a:lnTo>
                    <a:pt x="578485" y="1323213"/>
                  </a:lnTo>
                  <a:lnTo>
                    <a:pt x="614299" y="1364107"/>
                  </a:lnTo>
                  <a:lnTo>
                    <a:pt x="650367" y="1400048"/>
                  </a:lnTo>
                  <a:lnTo>
                    <a:pt x="686943" y="1431417"/>
                  </a:lnTo>
                  <a:lnTo>
                    <a:pt x="723519" y="1458341"/>
                  </a:lnTo>
                  <a:lnTo>
                    <a:pt x="760349" y="1481201"/>
                  </a:lnTo>
                  <a:lnTo>
                    <a:pt x="797306" y="1500505"/>
                  </a:lnTo>
                  <a:lnTo>
                    <a:pt x="834517" y="1516380"/>
                  </a:lnTo>
                  <a:lnTo>
                    <a:pt x="871728" y="1529461"/>
                  </a:lnTo>
                  <a:lnTo>
                    <a:pt x="908939" y="1540002"/>
                  </a:lnTo>
                  <a:lnTo>
                    <a:pt x="983234" y="1554607"/>
                  </a:lnTo>
                  <a:lnTo>
                    <a:pt x="1055128" y="1562798"/>
                  </a:lnTo>
                  <a:lnTo>
                    <a:pt x="1053084" y="1588262"/>
                  </a:lnTo>
                  <a:lnTo>
                    <a:pt x="1132078" y="1556385"/>
                  </a:lnTo>
                  <a:lnTo>
                    <a:pt x="1100818" y="1537487"/>
                  </a:lnTo>
                  <a:lnTo>
                    <a:pt x="1057160" y="1537487"/>
                  </a:lnTo>
                  <a:lnTo>
                    <a:pt x="1024289" y="1534287"/>
                  </a:lnTo>
                  <a:lnTo>
                    <a:pt x="1023493" y="1534287"/>
                  </a:lnTo>
                  <a:lnTo>
                    <a:pt x="986790" y="1529461"/>
                  </a:lnTo>
                  <a:lnTo>
                    <a:pt x="987298" y="1529461"/>
                  </a:lnTo>
                  <a:lnTo>
                    <a:pt x="951468" y="1523365"/>
                  </a:lnTo>
                  <a:lnTo>
                    <a:pt x="951230" y="1523365"/>
                  </a:lnTo>
                  <a:lnTo>
                    <a:pt x="914819" y="1515275"/>
                  </a:lnTo>
                  <a:lnTo>
                    <a:pt x="896874" y="1510538"/>
                  </a:lnTo>
                  <a:lnTo>
                    <a:pt x="897255" y="1510538"/>
                  </a:lnTo>
                  <a:lnTo>
                    <a:pt x="879119" y="1505216"/>
                  </a:lnTo>
                  <a:lnTo>
                    <a:pt x="862070" y="1499489"/>
                  </a:lnTo>
                  <a:lnTo>
                    <a:pt x="861695" y="1499489"/>
                  </a:lnTo>
                  <a:lnTo>
                    <a:pt x="843870" y="1492758"/>
                  </a:lnTo>
                  <a:lnTo>
                    <a:pt x="826253" y="1485646"/>
                  </a:lnTo>
                  <a:lnTo>
                    <a:pt x="807974" y="1477518"/>
                  </a:lnTo>
                  <a:lnTo>
                    <a:pt x="808226" y="1477518"/>
                  </a:lnTo>
                  <a:lnTo>
                    <a:pt x="790790" y="1468869"/>
                  </a:lnTo>
                  <a:lnTo>
                    <a:pt x="773257" y="1459230"/>
                  </a:lnTo>
                  <a:lnTo>
                    <a:pt x="755142" y="1448562"/>
                  </a:lnTo>
                  <a:lnTo>
                    <a:pt x="755324" y="1448562"/>
                  </a:lnTo>
                  <a:lnTo>
                    <a:pt x="737489" y="1437132"/>
                  </a:lnTo>
                  <a:lnTo>
                    <a:pt x="737635" y="1437132"/>
                  </a:lnTo>
                  <a:lnTo>
                    <a:pt x="720090" y="1424813"/>
                  </a:lnTo>
                  <a:lnTo>
                    <a:pt x="702895" y="1411605"/>
                  </a:lnTo>
                  <a:lnTo>
                    <a:pt x="684911" y="1396873"/>
                  </a:lnTo>
                  <a:lnTo>
                    <a:pt x="667938" y="1381633"/>
                  </a:lnTo>
                  <a:lnTo>
                    <a:pt x="650252" y="1364627"/>
                  </a:lnTo>
                  <a:lnTo>
                    <a:pt x="632587" y="1346581"/>
                  </a:lnTo>
                  <a:lnTo>
                    <a:pt x="632737" y="1346581"/>
                  </a:lnTo>
                  <a:lnTo>
                    <a:pt x="615315" y="1327404"/>
                  </a:lnTo>
                  <a:lnTo>
                    <a:pt x="597916" y="1306957"/>
                  </a:lnTo>
                  <a:lnTo>
                    <a:pt x="598095" y="1306957"/>
                  </a:lnTo>
                  <a:lnTo>
                    <a:pt x="580946" y="1285367"/>
                  </a:lnTo>
                  <a:lnTo>
                    <a:pt x="563561" y="1262126"/>
                  </a:lnTo>
                  <a:lnTo>
                    <a:pt x="546049" y="1237208"/>
                  </a:lnTo>
                  <a:lnTo>
                    <a:pt x="529121" y="1211326"/>
                  </a:lnTo>
                  <a:lnTo>
                    <a:pt x="511556" y="1183640"/>
                  </a:lnTo>
                  <a:lnTo>
                    <a:pt x="494487" y="1155065"/>
                  </a:lnTo>
                  <a:lnTo>
                    <a:pt x="494465" y="1154938"/>
                  </a:lnTo>
                  <a:lnTo>
                    <a:pt x="477411" y="1125093"/>
                  </a:lnTo>
                  <a:lnTo>
                    <a:pt x="460190" y="1093724"/>
                  </a:lnTo>
                  <a:lnTo>
                    <a:pt x="460181" y="1093597"/>
                  </a:lnTo>
                  <a:lnTo>
                    <a:pt x="443169" y="1061339"/>
                  </a:lnTo>
                  <a:lnTo>
                    <a:pt x="443165" y="1061212"/>
                  </a:lnTo>
                  <a:lnTo>
                    <a:pt x="426148" y="1027671"/>
                  </a:lnTo>
                  <a:lnTo>
                    <a:pt x="409129" y="993013"/>
                  </a:lnTo>
                  <a:lnTo>
                    <a:pt x="409133" y="992886"/>
                  </a:lnTo>
                  <a:lnTo>
                    <a:pt x="392109" y="957326"/>
                  </a:lnTo>
                  <a:lnTo>
                    <a:pt x="375216" y="920623"/>
                  </a:lnTo>
                  <a:lnTo>
                    <a:pt x="358323" y="883031"/>
                  </a:lnTo>
                  <a:lnTo>
                    <a:pt x="341431" y="844423"/>
                  </a:lnTo>
                  <a:lnTo>
                    <a:pt x="324412" y="805053"/>
                  </a:lnTo>
                  <a:lnTo>
                    <a:pt x="324431" y="804926"/>
                  </a:lnTo>
                  <a:lnTo>
                    <a:pt x="307647" y="764794"/>
                  </a:lnTo>
                  <a:lnTo>
                    <a:pt x="290881" y="723773"/>
                  </a:lnTo>
                  <a:lnTo>
                    <a:pt x="273990" y="682117"/>
                  </a:lnTo>
                  <a:lnTo>
                    <a:pt x="257225" y="639699"/>
                  </a:lnTo>
                  <a:lnTo>
                    <a:pt x="240411" y="596519"/>
                  </a:lnTo>
                  <a:lnTo>
                    <a:pt x="240538" y="596519"/>
                  </a:lnTo>
                  <a:lnTo>
                    <a:pt x="223822" y="553085"/>
                  </a:lnTo>
                  <a:lnTo>
                    <a:pt x="190420" y="464185"/>
                  </a:lnTo>
                  <a:lnTo>
                    <a:pt x="156972" y="373507"/>
                  </a:lnTo>
                  <a:lnTo>
                    <a:pt x="123617" y="281432"/>
                  </a:lnTo>
                  <a:lnTo>
                    <a:pt x="90424" y="188214"/>
                  </a:lnTo>
                  <a:lnTo>
                    <a:pt x="23876" y="0"/>
                  </a:lnTo>
                  <a:close/>
                </a:path>
                <a:path w="1132204" h="1588770">
                  <a:moveTo>
                    <a:pt x="1059180" y="1512316"/>
                  </a:moveTo>
                  <a:lnTo>
                    <a:pt x="1057160" y="1537487"/>
                  </a:lnTo>
                  <a:lnTo>
                    <a:pt x="1100818" y="1537487"/>
                  </a:lnTo>
                  <a:lnTo>
                    <a:pt x="1059180" y="1512316"/>
                  </a:lnTo>
                  <a:close/>
                </a:path>
                <a:path w="1132204" h="1588770">
                  <a:moveTo>
                    <a:pt x="1022985" y="1534160"/>
                  </a:moveTo>
                  <a:lnTo>
                    <a:pt x="1023493" y="1534287"/>
                  </a:lnTo>
                  <a:lnTo>
                    <a:pt x="1024289" y="1534287"/>
                  </a:lnTo>
                  <a:lnTo>
                    <a:pt x="1022985" y="1534160"/>
                  </a:lnTo>
                  <a:close/>
                </a:path>
                <a:path w="1132204" h="1588770">
                  <a:moveTo>
                    <a:pt x="950722" y="1523238"/>
                  </a:moveTo>
                  <a:lnTo>
                    <a:pt x="951230" y="1523365"/>
                  </a:lnTo>
                  <a:lnTo>
                    <a:pt x="951468" y="1523365"/>
                  </a:lnTo>
                  <a:lnTo>
                    <a:pt x="950722" y="1523238"/>
                  </a:lnTo>
                  <a:close/>
                </a:path>
                <a:path w="1132204" h="1588770">
                  <a:moveTo>
                    <a:pt x="861314" y="1499235"/>
                  </a:moveTo>
                  <a:lnTo>
                    <a:pt x="861695" y="1499489"/>
                  </a:lnTo>
                  <a:lnTo>
                    <a:pt x="862070" y="1499489"/>
                  </a:lnTo>
                  <a:lnTo>
                    <a:pt x="861314" y="1499235"/>
                  </a:lnTo>
                  <a:close/>
                </a:path>
                <a:path w="1132204" h="1588770">
                  <a:moveTo>
                    <a:pt x="843534" y="1492631"/>
                  </a:moveTo>
                  <a:lnTo>
                    <a:pt x="843788" y="1492758"/>
                  </a:lnTo>
                  <a:lnTo>
                    <a:pt x="843534" y="1492631"/>
                  </a:lnTo>
                  <a:close/>
                </a:path>
                <a:path w="1132204" h="1588770">
                  <a:moveTo>
                    <a:pt x="825627" y="1485392"/>
                  </a:moveTo>
                  <a:lnTo>
                    <a:pt x="826135" y="1485646"/>
                  </a:lnTo>
                  <a:lnTo>
                    <a:pt x="825627" y="1485392"/>
                  </a:lnTo>
                  <a:close/>
                </a:path>
                <a:path w="1132204" h="1588770">
                  <a:moveTo>
                    <a:pt x="808226" y="1477518"/>
                  </a:moveTo>
                  <a:lnTo>
                    <a:pt x="807974" y="1477518"/>
                  </a:lnTo>
                  <a:lnTo>
                    <a:pt x="808482" y="1477645"/>
                  </a:lnTo>
                  <a:lnTo>
                    <a:pt x="808226" y="1477518"/>
                  </a:lnTo>
                  <a:close/>
                </a:path>
                <a:path w="1132204" h="1588770">
                  <a:moveTo>
                    <a:pt x="772795" y="1458976"/>
                  </a:moveTo>
                  <a:lnTo>
                    <a:pt x="773176" y="1459230"/>
                  </a:lnTo>
                  <a:lnTo>
                    <a:pt x="772795" y="1458976"/>
                  </a:lnTo>
                  <a:close/>
                </a:path>
                <a:path w="1132204" h="1588770">
                  <a:moveTo>
                    <a:pt x="755324" y="1448562"/>
                  </a:moveTo>
                  <a:lnTo>
                    <a:pt x="755142" y="1448562"/>
                  </a:lnTo>
                  <a:lnTo>
                    <a:pt x="755523" y="1448689"/>
                  </a:lnTo>
                  <a:lnTo>
                    <a:pt x="755324" y="1448562"/>
                  </a:lnTo>
                  <a:close/>
                </a:path>
                <a:path w="1132204" h="1588770">
                  <a:moveTo>
                    <a:pt x="737635" y="1437132"/>
                  </a:moveTo>
                  <a:lnTo>
                    <a:pt x="737489" y="1437132"/>
                  </a:lnTo>
                  <a:lnTo>
                    <a:pt x="737997" y="1437386"/>
                  </a:lnTo>
                  <a:lnTo>
                    <a:pt x="737635" y="1437132"/>
                  </a:lnTo>
                  <a:close/>
                </a:path>
                <a:path w="1132204" h="1588770">
                  <a:moveTo>
                    <a:pt x="720139" y="1424813"/>
                  </a:moveTo>
                  <a:lnTo>
                    <a:pt x="720471" y="1425067"/>
                  </a:lnTo>
                  <a:lnTo>
                    <a:pt x="720139" y="1424813"/>
                  </a:lnTo>
                  <a:close/>
                </a:path>
                <a:path w="1132204" h="1588770">
                  <a:moveTo>
                    <a:pt x="702564" y="1411351"/>
                  </a:moveTo>
                  <a:lnTo>
                    <a:pt x="702818" y="1411605"/>
                  </a:lnTo>
                  <a:lnTo>
                    <a:pt x="702564" y="1411351"/>
                  </a:lnTo>
                  <a:close/>
                </a:path>
                <a:path w="1132204" h="1588770">
                  <a:moveTo>
                    <a:pt x="685007" y="1396873"/>
                  </a:moveTo>
                  <a:lnTo>
                    <a:pt x="685292" y="1397127"/>
                  </a:lnTo>
                  <a:lnTo>
                    <a:pt x="685007" y="1396873"/>
                  </a:lnTo>
                  <a:close/>
                </a:path>
                <a:path w="1132204" h="1588770">
                  <a:moveTo>
                    <a:pt x="667512" y="1381252"/>
                  </a:moveTo>
                  <a:lnTo>
                    <a:pt x="667893" y="1381633"/>
                  </a:lnTo>
                  <a:lnTo>
                    <a:pt x="667512" y="1381252"/>
                  </a:lnTo>
                  <a:close/>
                </a:path>
                <a:path w="1132204" h="1588770">
                  <a:moveTo>
                    <a:pt x="632737" y="1346581"/>
                  </a:moveTo>
                  <a:lnTo>
                    <a:pt x="632587" y="1346581"/>
                  </a:lnTo>
                  <a:lnTo>
                    <a:pt x="632968" y="1346835"/>
                  </a:lnTo>
                  <a:lnTo>
                    <a:pt x="632737" y="1346581"/>
                  </a:lnTo>
                  <a:close/>
                </a:path>
                <a:path w="1132204" h="1588770">
                  <a:moveTo>
                    <a:pt x="615352" y="1327404"/>
                  </a:moveTo>
                  <a:lnTo>
                    <a:pt x="615569" y="1327658"/>
                  </a:lnTo>
                  <a:lnTo>
                    <a:pt x="615352" y="1327404"/>
                  </a:lnTo>
                  <a:close/>
                </a:path>
                <a:path w="1132204" h="1588770">
                  <a:moveTo>
                    <a:pt x="598095" y="1306957"/>
                  </a:moveTo>
                  <a:lnTo>
                    <a:pt x="597916" y="1306957"/>
                  </a:lnTo>
                  <a:lnTo>
                    <a:pt x="598297" y="1307211"/>
                  </a:lnTo>
                  <a:lnTo>
                    <a:pt x="598095" y="1306957"/>
                  </a:lnTo>
                  <a:close/>
                </a:path>
                <a:path w="1132204" h="1588770">
                  <a:moveTo>
                    <a:pt x="580644" y="1284986"/>
                  </a:moveTo>
                  <a:lnTo>
                    <a:pt x="580898" y="1285367"/>
                  </a:lnTo>
                  <a:lnTo>
                    <a:pt x="580644" y="1284986"/>
                  </a:lnTo>
                  <a:close/>
                </a:path>
                <a:path w="1132204" h="1588770">
                  <a:moveTo>
                    <a:pt x="563372" y="1261872"/>
                  </a:moveTo>
                  <a:lnTo>
                    <a:pt x="563499" y="1262126"/>
                  </a:lnTo>
                  <a:lnTo>
                    <a:pt x="563372" y="1261872"/>
                  </a:lnTo>
                  <a:close/>
                </a:path>
                <a:path w="1132204" h="1588770">
                  <a:moveTo>
                    <a:pt x="528955" y="1211072"/>
                  </a:moveTo>
                  <a:lnTo>
                    <a:pt x="529082" y="1211326"/>
                  </a:lnTo>
                  <a:lnTo>
                    <a:pt x="528955" y="1211072"/>
                  </a:lnTo>
                  <a:close/>
                </a:path>
                <a:path w="1132204" h="1588770">
                  <a:moveTo>
                    <a:pt x="511657" y="1183640"/>
                  </a:moveTo>
                  <a:lnTo>
                    <a:pt x="511810" y="1183894"/>
                  </a:lnTo>
                  <a:lnTo>
                    <a:pt x="511657" y="1183640"/>
                  </a:lnTo>
                  <a:close/>
                </a:path>
                <a:path w="1132204" h="1588770">
                  <a:moveTo>
                    <a:pt x="494465" y="1154938"/>
                  </a:moveTo>
                  <a:lnTo>
                    <a:pt x="494538" y="1155065"/>
                  </a:lnTo>
                  <a:lnTo>
                    <a:pt x="494465" y="1154938"/>
                  </a:lnTo>
                  <a:close/>
                </a:path>
                <a:path w="1132204" h="1588770">
                  <a:moveTo>
                    <a:pt x="477266" y="1124839"/>
                  </a:moveTo>
                  <a:lnTo>
                    <a:pt x="477393" y="1125093"/>
                  </a:lnTo>
                  <a:lnTo>
                    <a:pt x="477266" y="1124839"/>
                  </a:lnTo>
                  <a:close/>
                </a:path>
                <a:path w="1132204" h="1588770">
                  <a:moveTo>
                    <a:pt x="460181" y="1093597"/>
                  </a:moveTo>
                  <a:lnTo>
                    <a:pt x="460248" y="1093724"/>
                  </a:lnTo>
                  <a:lnTo>
                    <a:pt x="460181" y="1093597"/>
                  </a:lnTo>
                  <a:close/>
                </a:path>
                <a:path w="1132204" h="1588770">
                  <a:moveTo>
                    <a:pt x="443165" y="1061212"/>
                  </a:moveTo>
                  <a:lnTo>
                    <a:pt x="443230" y="1061339"/>
                  </a:lnTo>
                  <a:lnTo>
                    <a:pt x="443165" y="1061212"/>
                  </a:lnTo>
                  <a:close/>
                </a:path>
                <a:path w="1132204" h="1588770">
                  <a:moveTo>
                    <a:pt x="409133" y="992886"/>
                  </a:moveTo>
                  <a:lnTo>
                    <a:pt x="409194" y="993013"/>
                  </a:lnTo>
                  <a:lnTo>
                    <a:pt x="409133" y="992886"/>
                  </a:lnTo>
                  <a:close/>
                </a:path>
                <a:path w="1132204" h="1588770">
                  <a:moveTo>
                    <a:pt x="392049" y="957199"/>
                  </a:moveTo>
                  <a:lnTo>
                    <a:pt x="392049" y="957326"/>
                  </a:lnTo>
                  <a:lnTo>
                    <a:pt x="392049" y="957199"/>
                  </a:lnTo>
                  <a:close/>
                </a:path>
                <a:path w="1132204" h="1588770">
                  <a:moveTo>
                    <a:pt x="375158" y="920496"/>
                  </a:moveTo>
                  <a:lnTo>
                    <a:pt x="375158" y="920623"/>
                  </a:lnTo>
                  <a:lnTo>
                    <a:pt x="375158" y="920496"/>
                  </a:lnTo>
                  <a:close/>
                </a:path>
                <a:path w="1132204" h="1588770">
                  <a:moveTo>
                    <a:pt x="358267" y="882904"/>
                  </a:moveTo>
                  <a:lnTo>
                    <a:pt x="358267" y="883031"/>
                  </a:lnTo>
                  <a:lnTo>
                    <a:pt x="358267" y="882904"/>
                  </a:lnTo>
                  <a:close/>
                </a:path>
                <a:path w="1132204" h="1588770">
                  <a:moveTo>
                    <a:pt x="341376" y="844296"/>
                  </a:moveTo>
                  <a:lnTo>
                    <a:pt x="341376" y="844423"/>
                  </a:lnTo>
                  <a:lnTo>
                    <a:pt x="341376" y="844296"/>
                  </a:lnTo>
                  <a:close/>
                </a:path>
                <a:path w="1132204" h="1588770">
                  <a:moveTo>
                    <a:pt x="324431" y="804926"/>
                  </a:moveTo>
                  <a:lnTo>
                    <a:pt x="324485" y="805053"/>
                  </a:lnTo>
                  <a:lnTo>
                    <a:pt x="324431" y="804926"/>
                  </a:lnTo>
                  <a:close/>
                </a:path>
                <a:path w="1132204" h="1588770">
                  <a:moveTo>
                    <a:pt x="307594" y="764667"/>
                  </a:moveTo>
                  <a:lnTo>
                    <a:pt x="307594" y="764794"/>
                  </a:lnTo>
                  <a:lnTo>
                    <a:pt x="307594" y="764667"/>
                  </a:lnTo>
                  <a:close/>
                </a:path>
                <a:path w="1132204" h="1588770">
                  <a:moveTo>
                    <a:pt x="290830" y="723646"/>
                  </a:moveTo>
                  <a:lnTo>
                    <a:pt x="290830" y="723773"/>
                  </a:lnTo>
                  <a:lnTo>
                    <a:pt x="290830" y="723646"/>
                  </a:lnTo>
                  <a:close/>
                </a:path>
                <a:path w="1132204" h="1588770">
                  <a:moveTo>
                    <a:pt x="273939" y="681990"/>
                  </a:moveTo>
                  <a:lnTo>
                    <a:pt x="273939" y="682117"/>
                  </a:lnTo>
                  <a:lnTo>
                    <a:pt x="273939" y="681990"/>
                  </a:lnTo>
                  <a:close/>
                </a:path>
                <a:path w="1132204" h="1588770">
                  <a:moveTo>
                    <a:pt x="257175" y="639572"/>
                  </a:moveTo>
                  <a:lnTo>
                    <a:pt x="257175" y="639699"/>
                  </a:lnTo>
                  <a:lnTo>
                    <a:pt x="257175" y="639572"/>
                  </a:lnTo>
                  <a:close/>
                </a:path>
                <a:path w="1132204" h="1588770">
                  <a:moveTo>
                    <a:pt x="223774" y="552958"/>
                  </a:moveTo>
                  <a:lnTo>
                    <a:pt x="223774" y="553085"/>
                  </a:lnTo>
                  <a:lnTo>
                    <a:pt x="223774" y="552958"/>
                  </a:lnTo>
                  <a:close/>
                </a:path>
                <a:path w="1132204" h="1588770">
                  <a:moveTo>
                    <a:pt x="190373" y="464058"/>
                  </a:moveTo>
                  <a:lnTo>
                    <a:pt x="190373" y="464185"/>
                  </a:lnTo>
                  <a:lnTo>
                    <a:pt x="190373" y="464058"/>
                  </a:lnTo>
                  <a:close/>
                </a:path>
                <a:path w="1132204" h="1588770">
                  <a:moveTo>
                    <a:pt x="123571" y="281305"/>
                  </a:moveTo>
                  <a:lnTo>
                    <a:pt x="123571" y="281432"/>
                  </a:lnTo>
                  <a:lnTo>
                    <a:pt x="123571" y="281305"/>
                  </a:lnTo>
                  <a:close/>
                </a:path>
              </a:pathLst>
            </a:custGeom>
            <a:solidFill>
              <a:srgbClr val="1FE2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3511803" y="1494027"/>
            <a:ext cx="6619875" cy="1318260"/>
          </a:xfrm>
          <a:prstGeom prst="rect">
            <a:avLst/>
          </a:prstGeom>
        </p:spPr>
        <p:txBody>
          <a:bodyPr vert="horz" wrap="square" lIns="0" tIns="64135" rIns="0" bIns="0" rtlCol="0">
            <a:spAutoFit/>
          </a:bodyPr>
          <a:lstStyle/>
          <a:p>
            <a:pPr marL="12700" marR="5080">
              <a:lnSpc>
                <a:spcPts val="1989"/>
              </a:lnSpc>
              <a:spcBef>
                <a:spcPts val="505"/>
              </a:spcBef>
            </a:pPr>
            <a:r>
              <a:rPr sz="2000" b="1" spc="-254" dirty="0">
                <a:solidFill>
                  <a:srgbClr val="3F3F3F"/>
                </a:solidFill>
                <a:latin typeface="DejaVu Sans"/>
                <a:cs typeface="DejaVu Sans"/>
              </a:rPr>
              <a:t>twb</a:t>
            </a:r>
            <a:r>
              <a:rPr sz="2000" spc="-11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b="1" spc="-225" dirty="0">
                <a:solidFill>
                  <a:srgbClr val="3F3F3F"/>
                </a:solidFill>
                <a:latin typeface="DejaVu Sans"/>
                <a:cs typeface="DejaVu Sans"/>
              </a:rPr>
              <a:t>files</a:t>
            </a:r>
            <a:r>
              <a:rPr sz="2000" spc="-11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800" spc="-175" dirty="0">
                <a:solidFill>
                  <a:srgbClr val="3F3F3F"/>
                </a:solidFill>
                <a:latin typeface="DejaVu Sans"/>
                <a:cs typeface="DejaVu Sans"/>
              </a:rPr>
              <a:t>are</a:t>
            </a:r>
            <a:r>
              <a:rPr sz="1800" spc="4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800" spc="-165" dirty="0">
                <a:solidFill>
                  <a:srgbClr val="3F3F3F"/>
                </a:solidFill>
                <a:latin typeface="DejaVu Sans"/>
                <a:cs typeface="DejaVu Sans"/>
              </a:rPr>
              <a:t>Tableau</a:t>
            </a:r>
            <a:r>
              <a:rPr sz="1800" spc="4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800" spc="-140" dirty="0">
                <a:solidFill>
                  <a:srgbClr val="3F3F3F"/>
                </a:solidFill>
                <a:latin typeface="DejaVu Sans"/>
                <a:cs typeface="DejaVu Sans"/>
              </a:rPr>
              <a:t>workbooks</a:t>
            </a:r>
            <a:r>
              <a:rPr sz="1800" spc="4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800" spc="-145" dirty="0">
                <a:solidFill>
                  <a:srgbClr val="3F3F3F"/>
                </a:solidFill>
                <a:latin typeface="DejaVu Sans"/>
                <a:cs typeface="DejaVu Sans"/>
              </a:rPr>
              <a:t>that</a:t>
            </a:r>
            <a:r>
              <a:rPr sz="1800" spc="3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800" spc="-185" dirty="0">
                <a:solidFill>
                  <a:srgbClr val="3F3F3F"/>
                </a:solidFill>
                <a:latin typeface="DejaVu Sans"/>
                <a:cs typeface="DejaVu Sans"/>
              </a:rPr>
              <a:t>can</a:t>
            </a:r>
            <a:r>
              <a:rPr sz="1800" spc="4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800" spc="-125" dirty="0">
                <a:solidFill>
                  <a:srgbClr val="3F3F3F"/>
                </a:solidFill>
                <a:latin typeface="DejaVu Sans"/>
                <a:cs typeface="DejaVu Sans"/>
              </a:rPr>
              <a:t>hold</a:t>
            </a:r>
            <a:r>
              <a:rPr sz="1800" spc="4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800" spc="-165" dirty="0">
                <a:solidFill>
                  <a:srgbClr val="3F3F3F"/>
                </a:solidFill>
                <a:latin typeface="DejaVu Sans"/>
                <a:cs typeface="DejaVu Sans"/>
              </a:rPr>
              <a:t>sheets,</a:t>
            </a:r>
            <a:r>
              <a:rPr sz="1800" spc="3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800" spc="-295" dirty="0">
                <a:solidFill>
                  <a:srgbClr val="3F3F3F"/>
                </a:solidFill>
                <a:latin typeface="DejaVu Sans"/>
                <a:cs typeface="DejaVu Sans"/>
              </a:rPr>
              <a:t>dashboards </a:t>
            </a:r>
            <a:r>
              <a:rPr sz="1800" spc="-185" dirty="0">
                <a:solidFill>
                  <a:srgbClr val="3F3F3F"/>
                </a:solidFill>
                <a:latin typeface="DejaVu Sans"/>
                <a:cs typeface="DejaVu Sans"/>
              </a:rPr>
              <a:t>and</a:t>
            </a:r>
            <a:r>
              <a:rPr sz="1800" spc="3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800" spc="-145" dirty="0">
                <a:solidFill>
                  <a:srgbClr val="3F3F3F"/>
                </a:solidFill>
                <a:latin typeface="DejaVu Sans"/>
                <a:cs typeface="DejaVu Sans"/>
              </a:rPr>
              <a:t>stories,</a:t>
            </a:r>
            <a:r>
              <a:rPr sz="180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800" spc="-120" dirty="0">
                <a:solidFill>
                  <a:srgbClr val="3F3F3F"/>
                </a:solidFill>
                <a:latin typeface="DejaVu Sans"/>
                <a:cs typeface="DejaVu Sans"/>
              </a:rPr>
              <a:t>but</a:t>
            </a:r>
            <a:r>
              <a:rPr sz="180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800" spc="-100" dirty="0">
                <a:solidFill>
                  <a:srgbClr val="3F3F3F"/>
                </a:solidFill>
                <a:latin typeface="DejaVu Sans"/>
                <a:cs typeface="DejaVu Sans"/>
              </a:rPr>
              <a:t>not</a:t>
            </a:r>
            <a:r>
              <a:rPr sz="1800" spc="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800" spc="-20" dirty="0">
                <a:solidFill>
                  <a:srgbClr val="3F3F3F"/>
                </a:solidFill>
                <a:latin typeface="DejaVu Sans"/>
                <a:cs typeface="DejaVu Sans"/>
              </a:rPr>
              <a:t>data</a:t>
            </a:r>
            <a:endParaRPr sz="1800">
              <a:latin typeface="DejaVu Sans"/>
              <a:cs typeface="DejaVu Sans"/>
            </a:endParaRPr>
          </a:p>
          <a:p>
            <a:pPr marL="12700" marR="46355">
              <a:lnSpc>
                <a:spcPts val="1989"/>
              </a:lnSpc>
              <a:spcBef>
                <a:spcPts val="1850"/>
              </a:spcBef>
            </a:pPr>
            <a:r>
              <a:rPr sz="2000" b="1" spc="-265" dirty="0">
                <a:solidFill>
                  <a:srgbClr val="3F3F3F"/>
                </a:solidFill>
                <a:latin typeface="DejaVu Sans"/>
                <a:cs typeface="DejaVu Sans"/>
              </a:rPr>
              <a:t>twbx</a:t>
            </a:r>
            <a:r>
              <a:rPr sz="2000" spc="-114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b="1" spc="-220" dirty="0">
                <a:solidFill>
                  <a:srgbClr val="3F3F3F"/>
                </a:solidFill>
                <a:latin typeface="DejaVu Sans"/>
                <a:cs typeface="DejaVu Sans"/>
              </a:rPr>
              <a:t>files</a:t>
            </a:r>
            <a:r>
              <a:rPr sz="2000" spc="-11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800" spc="-140" dirty="0">
                <a:solidFill>
                  <a:srgbClr val="3F3F3F"/>
                </a:solidFill>
                <a:latin typeface="DejaVu Sans"/>
                <a:cs typeface="DejaVu Sans"/>
              </a:rPr>
              <a:t>contain</a:t>
            </a:r>
            <a:r>
              <a:rPr sz="1800" spc="-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800" spc="-155" dirty="0">
                <a:solidFill>
                  <a:srgbClr val="3F3F3F"/>
                </a:solidFill>
                <a:latin typeface="DejaVu Sans"/>
                <a:cs typeface="DejaVu Sans"/>
              </a:rPr>
              <a:t>everything</a:t>
            </a:r>
            <a:r>
              <a:rPr sz="1800" spc="1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800" spc="-145" dirty="0">
                <a:solidFill>
                  <a:srgbClr val="3F3F3F"/>
                </a:solidFill>
                <a:latin typeface="DejaVu Sans"/>
                <a:cs typeface="DejaVu Sans"/>
              </a:rPr>
              <a:t>included</a:t>
            </a:r>
            <a:r>
              <a:rPr sz="1800" spc="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800" spc="-90" dirty="0">
                <a:solidFill>
                  <a:srgbClr val="3F3F3F"/>
                </a:solidFill>
                <a:latin typeface="DejaVu Sans"/>
                <a:cs typeface="DejaVu Sans"/>
              </a:rPr>
              <a:t>in</a:t>
            </a:r>
            <a:r>
              <a:rPr sz="1800" spc="2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800" spc="-250" dirty="0">
                <a:solidFill>
                  <a:srgbClr val="3F3F3F"/>
                </a:solidFill>
                <a:latin typeface="DejaVu Sans"/>
                <a:cs typeface="DejaVu Sans"/>
              </a:rPr>
              <a:t>a</a:t>
            </a:r>
            <a:r>
              <a:rPr sz="180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800" spc="-145" dirty="0">
                <a:solidFill>
                  <a:srgbClr val="3F3F3F"/>
                </a:solidFill>
                <a:latin typeface="DejaVu Sans"/>
                <a:cs typeface="DejaVu Sans"/>
              </a:rPr>
              <a:t>.twb</a:t>
            </a:r>
            <a:r>
              <a:rPr sz="1800" spc="-1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800" spc="-75" dirty="0">
                <a:solidFill>
                  <a:srgbClr val="3F3F3F"/>
                </a:solidFill>
                <a:latin typeface="DejaVu Sans"/>
                <a:cs typeface="DejaVu Sans"/>
              </a:rPr>
              <a:t>file</a:t>
            </a:r>
            <a:r>
              <a:rPr sz="1800" spc="2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800" spc="-150" dirty="0">
                <a:solidFill>
                  <a:srgbClr val="3F3F3F"/>
                </a:solidFill>
                <a:latin typeface="DejaVu Sans"/>
                <a:cs typeface="DejaVu Sans"/>
              </a:rPr>
              <a:t>plus</a:t>
            </a:r>
            <a:r>
              <a:rPr sz="1800" spc="2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800" spc="-140" dirty="0">
                <a:solidFill>
                  <a:srgbClr val="3F3F3F"/>
                </a:solidFill>
                <a:latin typeface="DejaVu Sans"/>
                <a:cs typeface="DejaVu Sans"/>
              </a:rPr>
              <a:t>raw</a:t>
            </a:r>
            <a:r>
              <a:rPr sz="1800" spc="2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800" spc="-470" dirty="0">
                <a:solidFill>
                  <a:srgbClr val="3F3F3F"/>
                </a:solidFill>
                <a:latin typeface="DejaVu Sans"/>
                <a:cs typeface="DejaVu Sans"/>
              </a:rPr>
              <a:t>data,</a:t>
            </a:r>
            <a:r>
              <a:rPr sz="1800" spc="-185" dirty="0">
                <a:solidFill>
                  <a:srgbClr val="3F3F3F"/>
                </a:solidFill>
                <a:latin typeface="DejaVu Sans"/>
                <a:cs typeface="DejaVu Sans"/>
              </a:rPr>
              <a:t> and</a:t>
            </a:r>
            <a:r>
              <a:rPr sz="1800" spc="3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800" spc="-175" dirty="0">
                <a:solidFill>
                  <a:srgbClr val="3F3F3F"/>
                </a:solidFill>
                <a:latin typeface="DejaVu Sans"/>
                <a:cs typeface="DejaVu Sans"/>
              </a:rPr>
              <a:t>are</a:t>
            </a:r>
            <a:r>
              <a:rPr sz="1800" spc="3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800" spc="-145" dirty="0">
                <a:solidFill>
                  <a:srgbClr val="3F3F3F"/>
                </a:solidFill>
                <a:latin typeface="DejaVu Sans"/>
                <a:cs typeface="DejaVu Sans"/>
              </a:rPr>
              <a:t>typically</a:t>
            </a:r>
            <a:r>
              <a:rPr sz="180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800" spc="-170" dirty="0">
                <a:solidFill>
                  <a:srgbClr val="3F3F3F"/>
                </a:solidFill>
                <a:latin typeface="DejaVu Sans"/>
                <a:cs typeface="DejaVu Sans"/>
              </a:rPr>
              <a:t>used</a:t>
            </a:r>
            <a:r>
              <a:rPr sz="1800" spc="2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800" spc="-150" dirty="0">
                <a:solidFill>
                  <a:srgbClr val="3F3F3F"/>
                </a:solidFill>
                <a:latin typeface="DejaVu Sans"/>
                <a:cs typeface="DejaVu Sans"/>
              </a:rPr>
              <a:t>when</a:t>
            </a:r>
            <a:r>
              <a:rPr sz="1800" spc="2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800" spc="-170" dirty="0">
                <a:solidFill>
                  <a:srgbClr val="3F3F3F"/>
                </a:solidFill>
                <a:latin typeface="DejaVu Sans"/>
                <a:cs typeface="DejaVu Sans"/>
              </a:rPr>
              <a:t>sharing</a:t>
            </a:r>
            <a:r>
              <a:rPr sz="1800" spc="3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800" spc="-165" dirty="0">
                <a:solidFill>
                  <a:srgbClr val="3F3F3F"/>
                </a:solidFill>
                <a:latin typeface="DejaVu Sans"/>
                <a:cs typeface="DejaVu Sans"/>
              </a:rPr>
              <a:t>Tableau</a:t>
            </a:r>
            <a:r>
              <a:rPr sz="1800" spc="3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800" spc="-105" dirty="0">
                <a:solidFill>
                  <a:srgbClr val="3F3F3F"/>
                </a:solidFill>
                <a:latin typeface="DejaVu Sans"/>
                <a:cs typeface="DejaVu Sans"/>
              </a:rPr>
              <a:t>files</a:t>
            </a:r>
            <a:r>
              <a:rPr sz="1800" spc="2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800" spc="-105" dirty="0">
                <a:solidFill>
                  <a:srgbClr val="3F3F3F"/>
                </a:solidFill>
                <a:latin typeface="DejaVu Sans"/>
                <a:cs typeface="DejaVu Sans"/>
              </a:rPr>
              <a:t>with</a:t>
            </a:r>
            <a:r>
              <a:rPr sz="1800" spc="1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800" spc="-120" dirty="0">
                <a:solidFill>
                  <a:srgbClr val="3F3F3F"/>
                </a:solidFill>
                <a:latin typeface="DejaVu Sans"/>
                <a:cs typeface="DejaVu Sans"/>
              </a:rPr>
              <a:t>other</a:t>
            </a:r>
            <a:r>
              <a:rPr sz="1800" spc="2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800" spc="-275" dirty="0">
                <a:solidFill>
                  <a:srgbClr val="3F3F3F"/>
                </a:solidFill>
                <a:latin typeface="DejaVu Sans"/>
                <a:cs typeface="DejaVu Sans"/>
              </a:rPr>
              <a:t>users</a:t>
            </a:r>
            <a:endParaRPr sz="1800">
              <a:latin typeface="DejaVu Sans"/>
              <a:cs typeface="DejaVu Sans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6467814" y="3319248"/>
            <a:ext cx="5255260" cy="1094105"/>
            <a:chOff x="6467814" y="3319248"/>
            <a:chExt cx="5255260" cy="1094105"/>
          </a:xfrm>
        </p:grpSpPr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467814" y="3319248"/>
              <a:ext cx="5254836" cy="1093556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6514363" y="3327654"/>
              <a:ext cx="5171440" cy="1009650"/>
            </a:xfrm>
            <a:custGeom>
              <a:avLst/>
              <a:gdLst/>
              <a:ahLst/>
              <a:cxnLst/>
              <a:rect l="l" t="t" r="r" b="b"/>
              <a:pathLst>
                <a:path w="5171440" h="1009650">
                  <a:moveTo>
                    <a:pt x="5101564" y="0"/>
                  </a:moveTo>
                  <a:lnTo>
                    <a:pt x="69316" y="0"/>
                  </a:lnTo>
                  <a:lnTo>
                    <a:pt x="67525" y="25"/>
                  </a:lnTo>
                  <a:lnTo>
                    <a:pt x="29210" y="12814"/>
                  </a:lnTo>
                  <a:lnTo>
                    <a:pt x="4787" y="43942"/>
                  </a:lnTo>
                  <a:lnTo>
                    <a:pt x="0" y="67551"/>
                  </a:lnTo>
                  <a:lnTo>
                    <a:pt x="0" y="942098"/>
                  </a:lnTo>
                  <a:lnTo>
                    <a:pt x="12788" y="980414"/>
                  </a:lnTo>
                  <a:lnTo>
                    <a:pt x="43916" y="1004836"/>
                  </a:lnTo>
                  <a:lnTo>
                    <a:pt x="69316" y="1009650"/>
                  </a:lnTo>
                  <a:lnTo>
                    <a:pt x="5101564" y="1009650"/>
                  </a:lnTo>
                  <a:lnTo>
                    <a:pt x="5138902" y="998702"/>
                  </a:lnTo>
                  <a:lnTo>
                    <a:pt x="5164772" y="968819"/>
                  </a:lnTo>
                  <a:lnTo>
                    <a:pt x="5170881" y="942098"/>
                  </a:lnTo>
                  <a:lnTo>
                    <a:pt x="5170881" y="67551"/>
                  </a:lnTo>
                  <a:lnTo>
                    <a:pt x="5158092" y="29235"/>
                  </a:lnTo>
                  <a:lnTo>
                    <a:pt x="5126964" y="4813"/>
                  </a:lnTo>
                  <a:lnTo>
                    <a:pt x="510156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7473945" y="3585210"/>
            <a:ext cx="4012565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-170" dirty="0">
                <a:solidFill>
                  <a:srgbClr val="3F3F3F"/>
                </a:solidFill>
                <a:latin typeface="DejaVu Sans"/>
                <a:cs typeface="DejaVu Sans"/>
              </a:rPr>
              <a:t>PRO</a:t>
            </a:r>
            <a:r>
              <a:rPr sz="1600" spc="-10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b="1" spc="-145" dirty="0">
                <a:solidFill>
                  <a:srgbClr val="3F3F3F"/>
                </a:solidFill>
                <a:latin typeface="DejaVu Sans"/>
                <a:cs typeface="DejaVu Sans"/>
              </a:rPr>
              <a:t>TIP</a:t>
            </a:r>
            <a:r>
              <a:rPr sz="1600" spc="-145" dirty="0">
                <a:solidFill>
                  <a:srgbClr val="3F3F3F"/>
                </a:solidFill>
                <a:latin typeface="DejaVu Sans"/>
                <a:cs typeface="DejaVu Sans"/>
              </a:rPr>
              <a:t>:</a:t>
            </a:r>
            <a:r>
              <a:rPr sz="1600" spc="-10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spc="-85" dirty="0">
                <a:solidFill>
                  <a:srgbClr val="252525"/>
                </a:solidFill>
                <a:latin typeface="DejaVu Sans"/>
                <a:cs typeface="DejaVu Sans"/>
              </a:rPr>
              <a:t>Use</a:t>
            </a:r>
            <a:r>
              <a:rPr sz="1400" spc="-10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400" spc="-114" dirty="0">
                <a:solidFill>
                  <a:srgbClr val="252525"/>
                </a:solidFill>
                <a:latin typeface="DejaVu Sans"/>
                <a:cs typeface="DejaVu Sans"/>
              </a:rPr>
              <a:t>Export</a:t>
            </a:r>
            <a:r>
              <a:rPr sz="1400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400" spc="-90" dirty="0">
                <a:solidFill>
                  <a:srgbClr val="252525"/>
                </a:solidFill>
                <a:latin typeface="DejaVu Sans"/>
                <a:cs typeface="DejaVu Sans"/>
              </a:rPr>
              <a:t>As</a:t>
            </a:r>
            <a:r>
              <a:rPr sz="1400" spc="10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400" spc="-114" dirty="0">
                <a:solidFill>
                  <a:srgbClr val="252525"/>
                </a:solidFill>
                <a:latin typeface="DejaVu Sans"/>
                <a:cs typeface="DejaVu Sans"/>
              </a:rPr>
              <a:t>Version</a:t>
            </a:r>
            <a:r>
              <a:rPr sz="1400" spc="-10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400" spc="-30" dirty="0">
                <a:solidFill>
                  <a:srgbClr val="252525"/>
                </a:solidFill>
                <a:latin typeface="DejaVu Sans"/>
                <a:cs typeface="DejaVu Sans"/>
              </a:rPr>
              <a:t>to</a:t>
            </a:r>
            <a:r>
              <a:rPr sz="1400" spc="10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400" spc="-140" dirty="0">
                <a:solidFill>
                  <a:srgbClr val="252525"/>
                </a:solidFill>
                <a:latin typeface="DejaVu Sans"/>
                <a:cs typeface="DejaVu Sans"/>
              </a:rPr>
              <a:t>share</a:t>
            </a:r>
            <a:r>
              <a:rPr sz="1400" spc="25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400" spc="-80" dirty="0">
                <a:solidFill>
                  <a:srgbClr val="252525"/>
                </a:solidFill>
                <a:latin typeface="DejaVu Sans"/>
                <a:cs typeface="DejaVu Sans"/>
              </a:rPr>
              <a:t>files</a:t>
            </a:r>
            <a:r>
              <a:rPr sz="1400" spc="25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400" spc="-210" dirty="0">
                <a:solidFill>
                  <a:srgbClr val="252525"/>
                </a:solidFill>
                <a:latin typeface="DejaVu Sans"/>
                <a:cs typeface="DejaVu Sans"/>
              </a:rPr>
              <a:t>with</a:t>
            </a:r>
            <a:endParaRPr sz="1400">
              <a:latin typeface="DejaVu Sans"/>
              <a:cs typeface="DejaVu Sans"/>
            </a:endParaRPr>
          </a:p>
          <a:p>
            <a:pPr marL="12700">
              <a:lnSpc>
                <a:spcPct val="100000"/>
              </a:lnSpc>
            </a:pPr>
            <a:r>
              <a:rPr sz="1400" spc="-120" dirty="0">
                <a:solidFill>
                  <a:srgbClr val="252525"/>
                </a:solidFill>
                <a:latin typeface="DejaVu Sans"/>
                <a:cs typeface="DejaVu Sans"/>
              </a:rPr>
              <a:t>users</a:t>
            </a:r>
            <a:r>
              <a:rPr sz="1400" spc="30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400" spc="-120" dirty="0">
                <a:solidFill>
                  <a:srgbClr val="252525"/>
                </a:solidFill>
                <a:latin typeface="DejaVu Sans"/>
                <a:cs typeface="DejaVu Sans"/>
              </a:rPr>
              <a:t>running</a:t>
            </a:r>
            <a:r>
              <a:rPr sz="1400" spc="40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400" spc="-95" dirty="0">
                <a:solidFill>
                  <a:srgbClr val="252525"/>
                </a:solidFill>
                <a:latin typeface="DejaVu Sans"/>
                <a:cs typeface="DejaVu Sans"/>
              </a:rPr>
              <a:t>different</a:t>
            </a:r>
            <a:r>
              <a:rPr sz="1400" spc="25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400" spc="-120" dirty="0">
                <a:solidFill>
                  <a:srgbClr val="252525"/>
                </a:solidFill>
                <a:latin typeface="DejaVu Sans"/>
                <a:cs typeface="DejaVu Sans"/>
              </a:rPr>
              <a:t>versions</a:t>
            </a:r>
            <a:r>
              <a:rPr sz="1400" spc="20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400" dirty="0">
                <a:solidFill>
                  <a:srgbClr val="252525"/>
                </a:solidFill>
                <a:latin typeface="DejaVu Sans"/>
                <a:cs typeface="DejaVu Sans"/>
              </a:rPr>
              <a:t>of</a:t>
            </a:r>
            <a:r>
              <a:rPr sz="1400" spc="15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400" spc="-130" dirty="0">
                <a:solidFill>
                  <a:srgbClr val="252525"/>
                </a:solidFill>
                <a:latin typeface="DejaVu Sans"/>
                <a:cs typeface="DejaVu Sans"/>
              </a:rPr>
              <a:t>Tableau</a:t>
            </a:r>
            <a:r>
              <a:rPr sz="1400" spc="20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400" spc="-145" dirty="0">
                <a:solidFill>
                  <a:srgbClr val="252525"/>
                </a:solidFill>
                <a:latin typeface="DejaVu Sans"/>
                <a:cs typeface="DejaVu Sans"/>
              </a:rPr>
              <a:t>Desktop</a:t>
            </a:r>
            <a:endParaRPr sz="1400">
              <a:latin typeface="DejaVu Sans"/>
              <a:cs typeface="DejaVu Sans"/>
            </a:endParaRPr>
          </a:p>
        </p:txBody>
      </p:sp>
      <p:pic>
        <p:nvPicPr>
          <p:cNvPr id="21" name="object 21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6585204" y="3442715"/>
            <a:ext cx="770381" cy="798575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164080">
              <a:lnSpc>
                <a:spcPct val="100000"/>
              </a:lnSpc>
              <a:spcBef>
                <a:spcPts val="95"/>
              </a:spcBef>
            </a:pPr>
            <a:r>
              <a:rPr spc="-40" dirty="0"/>
              <a:t>HOMEWORK:</a:t>
            </a:r>
            <a:r>
              <a:rPr spc="-215" dirty="0"/>
              <a:t> </a:t>
            </a:r>
            <a:r>
              <a:rPr spc="-210" dirty="0"/>
              <a:t>Connecting</a:t>
            </a:r>
            <a:r>
              <a:rPr spc="-45" dirty="0"/>
              <a:t> </a:t>
            </a:r>
            <a:r>
              <a:rPr dirty="0"/>
              <a:t>to</a:t>
            </a:r>
            <a:r>
              <a:rPr spc="-180" dirty="0"/>
              <a:t> </a:t>
            </a:r>
            <a:r>
              <a:rPr spc="-385" dirty="0"/>
              <a:t>Data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5646" y="830579"/>
            <a:ext cx="11760708" cy="4572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193288" y="1598167"/>
            <a:ext cx="641667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1600" spc="-110" dirty="0">
                <a:solidFill>
                  <a:srgbClr val="252525"/>
                </a:solidFill>
                <a:latin typeface="DejaVu Sans"/>
                <a:cs typeface="DejaVu Sans"/>
              </a:rPr>
              <a:t>As</a:t>
            </a:r>
            <a:r>
              <a:rPr sz="1600" spc="-85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210" dirty="0">
                <a:solidFill>
                  <a:srgbClr val="252525"/>
                </a:solidFill>
                <a:latin typeface="DejaVu Sans"/>
                <a:cs typeface="DejaVu Sans"/>
              </a:rPr>
              <a:t>a</a:t>
            </a:r>
            <a:r>
              <a:rPr sz="1600" spc="-70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125" dirty="0">
                <a:solidFill>
                  <a:srgbClr val="252525"/>
                </a:solidFill>
                <a:latin typeface="DejaVu Sans"/>
                <a:cs typeface="DejaVu Sans"/>
              </a:rPr>
              <a:t>proud</a:t>
            </a:r>
            <a:r>
              <a:rPr sz="1600" spc="-75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185" dirty="0">
                <a:solidFill>
                  <a:srgbClr val="252525"/>
                </a:solidFill>
                <a:latin typeface="DejaVu Sans"/>
                <a:cs typeface="DejaVu Sans"/>
              </a:rPr>
              <a:t>member</a:t>
            </a:r>
            <a:r>
              <a:rPr sz="1600" spc="-75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55" dirty="0">
                <a:solidFill>
                  <a:srgbClr val="252525"/>
                </a:solidFill>
                <a:latin typeface="DejaVu Sans"/>
                <a:cs typeface="DejaVu Sans"/>
              </a:rPr>
              <a:t>of</a:t>
            </a:r>
            <a:r>
              <a:rPr sz="1600" spc="-75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135" dirty="0">
                <a:solidFill>
                  <a:srgbClr val="252525"/>
                </a:solidFill>
                <a:latin typeface="DejaVu Sans"/>
                <a:cs typeface="DejaVu Sans"/>
              </a:rPr>
              <a:t>the</a:t>
            </a:r>
            <a:r>
              <a:rPr sz="1600" spc="-75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150" dirty="0">
                <a:solidFill>
                  <a:srgbClr val="252525"/>
                </a:solidFill>
                <a:latin typeface="DejaVu Sans"/>
                <a:cs typeface="DejaVu Sans"/>
              </a:rPr>
              <a:t>most</a:t>
            </a:r>
            <a:r>
              <a:rPr sz="1600" spc="-80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165" dirty="0">
                <a:solidFill>
                  <a:srgbClr val="252525"/>
                </a:solidFill>
                <a:latin typeface="DejaVu Sans"/>
                <a:cs typeface="DejaVu Sans"/>
              </a:rPr>
              <a:t>extreme</a:t>
            </a:r>
            <a:r>
              <a:rPr sz="1600" spc="-70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95" dirty="0">
                <a:solidFill>
                  <a:srgbClr val="252525"/>
                </a:solidFill>
                <a:latin typeface="DejaVu Sans"/>
                <a:cs typeface="DejaVu Sans"/>
              </a:rPr>
              <a:t>CrossFit</a:t>
            </a:r>
            <a:r>
              <a:rPr sz="1600" spc="-90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215" dirty="0">
                <a:solidFill>
                  <a:srgbClr val="252525"/>
                </a:solidFill>
                <a:latin typeface="DejaVu Sans"/>
                <a:cs typeface="DejaVu Sans"/>
              </a:rPr>
              <a:t>gym</a:t>
            </a:r>
            <a:r>
              <a:rPr sz="1600" spc="-80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120" dirty="0">
                <a:solidFill>
                  <a:srgbClr val="252525"/>
                </a:solidFill>
                <a:latin typeface="DejaVu Sans"/>
                <a:cs typeface="DejaVu Sans"/>
              </a:rPr>
              <a:t>in</a:t>
            </a:r>
            <a:r>
              <a:rPr sz="1600" spc="-90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160" dirty="0">
                <a:solidFill>
                  <a:srgbClr val="252525"/>
                </a:solidFill>
                <a:latin typeface="DejaVu Sans"/>
                <a:cs typeface="DejaVu Sans"/>
              </a:rPr>
              <a:t>Canada,</a:t>
            </a:r>
            <a:r>
              <a:rPr sz="1600" spc="-75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145" dirty="0">
                <a:solidFill>
                  <a:srgbClr val="252525"/>
                </a:solidFill>
                <a:latin typeface="DejaVu Sans"/>
                <a:cs typeface="DejaVu Sans"/>
              </a:rPr>
              <a:t>you’ve</a:t>
            </a:r>
            <a:r>
              <a:rPr sz="1600" spc="-105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155" dirty="0">
                <a:solidFill>
                  <a:srgbClr val="252525"/>
                </a:solidFill>
                <a:latin typeface="DejaVu Sans"/>
                <a:cs typeface="DejaVu Sans"/>
              </a:rPr>
              <a:t>been</a:t>
            </a:r>
            <a:r>
              <a:rPr sz="1600" spc="40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155" dirty="0">
                <a:solidFill>
                  <a:srgbClr val="252525"/>
                </a:solidFill>
                <a:latin typeface="DejaVu Sans"/>
                <a:cs typeface="DejaVu Sans"/>
              </a:rPr>
              <a:t>tasked</a:t>
            </a:r>
            <a:r>
              <a:rPr sz="1600" spc="45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105" dirty="0">
                <a:solidFill>
                  <a:srgbClr val="252525"/>
                </a:solidFill>
                <a:latin typeface="DejaVu Sans"/>
                <a:cs typeface="DejaVu Sans"/>
              </a:rPr>
              <a:t>with</a:t>
            </a:r>
            <a:r>
              <a:rPr sz="1600" spc="35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150" dirty="0">
                <a:solidFill>
                  <a:srgbClr val="252525"/>
                </a:solidFill>
                <a:latin typeface="DejaVu Sans"/>
                <a:cs typeface="DejaVu Sans"/>
              </a:rPr>
              <a:t>gathering</a:t>
            </a:r>
            <a:r>
              <a:rPr sz="1600" spc="15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140" dirty="0">
                <a:solidFill>
                  <a:srgbClr val="252525"/>
                </a:solidFill>
                <a:latin typeface="DejaVu Sans"/>
                <a:cs typeface="DejaVu Sans"/>
              </a:rPr>
              <a:t>stats</a:t>
            </a:r>
            <a:r>
              <a:rPr sz="1600" spc="35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120" dirty="0">
                <a:solidFill>
                  <a:srgbClr val="252525"/>
                </a:solidFill>
                <a:latin typeface="DejaVu Sans"/>
                <a:cs typeface="DejaVu Sans"/>
              </a:rPr>
              <a:t>from</a:t>
            </a:r>
            <a:r>
              <a:rPr sz="1600" spc="25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125" dirty="0">
                <a:solidFill>
                  <a:srgbClr val="252525"/>
                </a:solidFill>
                <a:latin typeface="DejaVu Sans"/>
                <a:cs typeface="DejaVu Sans"/>
              </a:rPr>
              <a:t>the</a:t>
            </a:r>
            <a:r>
              <a:rPr sz="1600" spc="30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160" dirty="0">
                <a:solidFill>
                  <a:srgbClr val="252525"/>
                </a:solidFill>
                <a:latin typeface="DejaVu Sans"/>
                <a:cs typeface="DejaVu Sans"/>
              </a:rPr>
              <a:t>annual</a:t>
            </a:r>
            <a:r>
              <a:rPr sz="1600" spc="15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95" dirty="0">
                <a:solidFill>
                  <a:srgbClr val="252525"/>
                </a:solidFill>
                <a:latin typeface="DejaVu Sans"/>
                <a:cs typeface="DejaVu Sans"/>
              </a:rPr>
              <a:t>CrossFit</a:t>
            </a:r>
            <a:r>
              <a:rPr sz="1600" spc="20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175" dirty="0">
                <a:solidFill>
                  <a:srgbClr val="252525"/>
                </a:solidFill>
                <a:latin typeface="DejaVu Sans"/>
                <a:cs typeface="DejaVu Sans"/>
              </a:rPr>
              <a:t>Games</a:t>
            </a:r>
            <a:r>
              <a:rPr sz="1600" spc="25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90" dirty="0">
                <a:solidFill>
                  <a:srgbClr val="252525"/>
                </a:solidFill>
                <a:latin typeface="DejaVu Sans"/>
                <a:cs typeface="DejaVu Sans"/>
              </a:rPr>
              <a:t>to</a:t>
            </a:r>
            <a:r>
              <a:rPr sz="1600" spc="35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430" dirty="0">
                <a:solidFill>
                  <a:srgbClr val="252525"/>
                </a:solidFill>
                <a:latin typeface="DejaVu Sans"/>
                <a:cs typeface="DejaVu Sans"/>
              </a:rPr>
              <a:t>help</a:t>
            </a:r>
            <a:r>
              <a:rPr sz="1600" spc="-85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120" dirty="0">
                <a:solidFill>
                  <a:srgbClr val="252525"/>
                </a:solidFill>
                <a:latin typeface="DejaVu Sans"/>
                <a:cs typeface="DejaVu Sans"/>
              </a:rPr>
              <a:t>your</a:t>
            </a:r>
            <a:r>
              <a:rPr sz="1600" spc="15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185" dirty="0">
                <a:solidFill>
                  <a:srgbClr val="252525"/>
                </a:solidFill>
                <a:latin typeface="DejaVu Sans"/>
                <a:cs typeface="DejaVu Sans"/>
              </a:rPr>
              <a:t>team</a:t>
            </a:r>
            <a:r>
              <a:rPr sz="1600" spc="40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10" dirty="0">
                <a:solidFill>
                  <a:srgbClr val="252525"/>
                </a:solidFill>
                <a:latin typeface="DejaVu Sans"/>
                <a:cs typeface="DejaVu Sans"/>
              </a:rPr>
              <a:t>--</a:t>
            </a:r>
            <a:r>
              <a:rPr sz="1600" spc="20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b="1" spc="-210" dirty="0">
                <a:solidFill>
                  <a:srgbClr val="252525"/>
                </a:solidFill>
                <a:latin typeface="DejaVu Sans"/>
                <a:cs typeface="DejaVu Sans"/>
              </a:rPr>
              <a:t>The</a:t>
            </a:r>
            <a:r>
              <a:rPr sz="1600" spc="-90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b="1" spc="-190" dirty="0">
                <a:solidFill>
                  <a:srgbClr val="252525"/>
                </a:solidFill>
                <a:latin typeface="DejaVu Sans"/>
                <a:cs typeface="DejaVu Sans"/>
              </a:rPr>
              <a:t>Maple</a:t>
            </a:r>
            <a:r>
              <a:rPr sz="1600" spc="-100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b="1" spc="-225" dirty="0">
                <a:solidFill>
                  <a:srgbClr val="252525"/>
                </a:solidFill>
                <a:latin typeface="DejaVu Sans"/>
                <a:cs typeface="DejaVu Sans"/>
              </a:rPr>
              <a:t>Beasts</a:t>
            </a:r>
            <a:r>
              <a:rPr sz="1600" spc="-105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10" dirty="0">
                <a:solidFill>
                  <a:srgbClr val="252525"/>
                </a:solidFill>
                <a:latin typeface="DejaVu Sans"/>
                <a:cs typeface="DejaVu Sans"/>
              </a:rPr>
              <a:t>--</a:t>
            </a:r>
            <a:r>
              <a:rPr sz="1600" spc="20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135" dirty="0">
                <a:solidFill>
                  <a:srgbClr val="252525"/>
                </a:solidFill>
                <a:latin typeface="DejaVu Sans"/>
                <a:cs typeface="DejaVu Sans"/>
              </a:rPr>
              <a:t>size</a:t>
            </a:r>
            <a:r>
              <a:rPr sz="1600" spc="30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145" dirty="0">
                <a:solidFill>
                  <a:srgbClr val="252525"/>
                </a:solidFill>
                <a:latin typeface="DejaVu Sans"/>
                <a:cs typeface="DejaVu Sans"/>
              </a:rPr>
              <a:t>up</a:t>
            </a:r>
            <a:r>
              <a:rPr sz="1600" spc="35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125" dirty="0">
                <a:solidFill>
                  <a:srgbClr val="252525"/>
                </a:solidFill>
                <a:latin typeface="DejaVu Sans"/>
                <a:cs typeface="DejaVu Sans"/>
              </a:rPr>
              <a:t>the</a:t>
            </a:r>
            <a:r>
              <a:rPr sz="1600" spc="35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130" dirty="0">
                <a:solidFill>
                  <a:srgbClr val="252525"/>
                </a:solidFill>
                <a:latin typeface="DejaVu Sans"/>
                <a:cs typeface="DejaVu Sans"/>
              </a:rPr>
              <a:t>competition.</a:t>
            </a:r>
            <a:endParaRPr sz="1600">
              <a:latin typeface="DejaVu Sans"/>
              <a:cs typeface="DejaVu San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01595" y="1605534"/>
            <a:ext cx="1670685" cy="6216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24130" algn="r">
              <a:lnSpc>
                <a:spcPts val="1985"/>
              </a:lnSpc>
              <a:spcBef>
                <a:spcPts val="100"/>
              </a:spcBef>
            </a:pPr>
            <a:r>
              <a:rPr sz="1800" spc="-25" dirty="0">
                <a:solidFill>
                  <a:srgbClr val="3F3F3F"/>
                </a:solidFill>
                <a:latin typeface="DejaVu Sans"/>
                <a:cs typeface="DejaVu Sans"/>
              </a:rPr>
              <a:t>THE</a:t>
            </a:r>
            <a:endParaRPr sz="1800">
              <a:latin typeface="DejaVu Sans"/>
              <a:cs typeface="DejaVu Sans"/>
            </a:endParaRPr>
          </a:p>
          <a:p>
            <a:pPr marL="12700">
              <a:lnSpc>
                <a:spcPts val="2705"/>
              </a:lnSpc>
            </a:pPr>
            <a:r>
              <a:rPr sz="2400" b="1" spc="-190" dirty="0">
                <a:solidFill>
                  <a:srgbClr val="1FE2D7"/>
                </a:solidFill>
                <a:latin typeface="DejaVu Sans"/>
                <a:cs typeface="DejaVu Sans"/>
              </a:rPr>
              <a:t>SITUATION</a:t>
            </a:r>
            <a:endParaRPr sz="2400">
              <a:latin typeface="DejaVu Sans"/>
              <a:cs typeface="DejaVu San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919412" y="1442846"/>
            <a:ext cx="9525" cy="1088390"/>
          </a:xfrm>
          <a:custGeom>
            <a:avLst/>
            <a:gdLst/>
            <a:ahLst/>
            <a:cxnLst/>
            <a:rect l="l" t="t" r="r" b="b"/>
            <a:pathLst>
              <a:path w="9525" h="1088389">
                <a:moveTo>
                  <a:pt x="9525" y="0"/>
                </a:moveTo>
                <a:lnTo>
                  <a:pt x="0" y="0"/>
                </a:lnTo>
                <a:lnTo>
                  <a:pt x="0" y="1088390"/>
                </a:lnTo>
                <a:lnTo>
                  <a:pt x="9525" y="1088390"/>
                </a:lnTo>
                <a:lnTo>
                  <a:pt x="9525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193288" y="2959861"/>
            <a:ext cx="7217409" cy="1153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  <a:spcBef>
                <a:spcPts val="100"/>
              </a:spcBef>
            </a:pPr>
            <a:r>
              <a:rPr sz="1600" spc="-100" dirty="0">
                <a:solidFill>
                  <a:srgbClr val="252525"/>
                </a:solidFill>
                <a:latin typeface="DejaVu Sans"/>
                <a:cs typeface="DejaVu Sans"/>
              </a:rPr>
              <a:t>In</a:t>
            </a:r>
            <a:r>
              <a:rPr sz="1600" spc="30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114" dirty="0">
                <a:solidFill>
                  <a:srgbClr val="252525"/>
                </a:solidFill>
                <a:latin typeface="DejaVu Sans"/>
                <a:cs typeface="DejaVu Sans"/>
              </a:rPr>
              <a:t>order</a:t>
            </a:r>
            <a:r>
              <a:rPr sz="1600" spc="30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90" dirty="0">
                <a:solidFill>
                  <a:srgbClr val="252525"/>
                </a:solidFill>
                <a:latin typeface="DejaVu Sans"/>
                <a:cs typeface="DejaVu Sans"/>
              </a:rPr>
              <a:t>to</a:t>
            </a:r>
            <a:r>
              <a:rPr sz="1600" spc="35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150" dirty="0">
                <a:solidFill>
                  <a:srgbClr val="252525"/>
                </a:solidFill>
                <a:latin typeface="DejaVu Sans"/>
                <a:cs typeface="DejaVu Sans"/>
              </a:rPr>
              <a:t>gather</a:t>
            </a:r>
            <a:r>
              <a:rPr sz="1600" spc="30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145" dirty="0">
                <a:solidFill>
                  <a:srgbClr val="252525"/>
                </a:solidFill>
                <a:latin typeface="DejaVu Sans"/>
                <a:cs typeface="DejaVu Sans"/>
              </a:rPr>
              <a:t>valuable</a:t>
            </a:r>
            <a:r>
              <a:rPr sz="1600" spc="30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114" dirty="0">
                <a:solidFill>
                  <a:srgbClr val="252525"/>
                </a:solidFill>
                <a:latin typeface="DejaVu Sans"/>
                <a:cs typeface="DejaVu Sans"/>
              </a:rPr>
              <a:t>intel</a:t>
            </a:r>
            <a:r>
              <a:rPr sz="1600" spc="25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165" dirty="0">
                <a:solidFill>
                  <a:srgbClr val="252525"/>
                </a:solidFill>
                <a:latin typeface="DejaVu Sans"/>
                <a:cs typeface="DejaVu Sans"/>
              </a:rPr>
              <a:t>and</a:t>
            </a:r>
            <a:r>
              <a:rPr sz="1600" spc="35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155" dirty="0">
                <a:solidFill>
                  <a:srgbClr val="252525"/>
                </a:solidFill>
                <a:latin typeface="DejaVu Sans"/>
                <a:cs typeface="DejaVu Sans"/>
              </a:rPr>
              <a:t>give</a:t>
            </a:r>
            <a:r>
              <a:rPr sz="1600" spc="30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120" dirty="0">
                <a:solidFill>
                  <a:srgbClr val="252525"/>
                </a:solidFill>
                <a:latin typeface="DejaVu Sans"/>
                <a:cs typeface="DejaVu Sans"/>
              </a:rPr>
              <a:t>The</a:t>
            </a:r>
            <a:r>
              <a:rPr sz="1600" spc="25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105" dirty="0">
                <a:solidFill>
                  <a:srgbClr val="252525"/>
                </a:solidFill>
                <a:latin typeface="DejaVu Sans"/>
                <a:cs typeface="DejaVu Sans"/>
              </a:rPr>
              <a:t>Maple</a:t>
            </a:r>
            <a:r>
              <a:rPr sz="1600" spc="40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145" dirty="0">
                <a:solidFill>
                  <a:srgbClr val="252525"/>
                </a:solidFill>
                <a:latin typeface="DejaVu Sans"/>
                <a:cs typeface="DejaVu Sans"/>
              </a:rPr>
              <a:t>Beasts</a:t>
            </a:r>
            <a:r>
              <a:rPr sz="1600" spc="30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210" dirty="0">
                <a:solidFill>
                  <a:srgbClr val="252525"/>
                </a:solidFill>
                <a:latin typeface="DejaVu Sans"/>
                <a:cs typeface="DejaVu Sans"/>
              </a:rPr>
              <a:t>a</a:t>
            </a:r>
            <a:r>
              <a:rPr sz="1600" spc="35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125" dirty="0">
                <a:solidFill>
                  <a:srgbClr val="252525"/>
                </a:solidFill>
                <a:latin typeface="DejaVu Sans"/>
                <a:cs typeface="DejaVu Sans"/>
              </a:rPr>
              <a:t>shot</a:t>
            </a:r>
            <a:r>
              <a:rPr sz="1600" spc="20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145" dirty="0">
                <a:solidFill>
                  <a:srgbClr val="252525"/>
                </a:solidFill>
                <a:latin typeface="DejaVu Sans"/>
                <a:cs typeface="DejaVu Sans"/>
              </a:rPr>
              <a:t>at</a:t>
            </a:r>
            <a:r>
              <a:rPr sz="1600" spc="35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130" dirty="0">
                <a:solidFill>
                  <a:srgbClr val="252525"/>
                </a:solidFill>
                <a:latin typeface="DejaVu Sans"/>
                <a:cs typeface="DejaVu Sans"/>
              </a:rPr>
              <a:t>gold</a:t>
            </a:r>
            <a:r>
              <a:rPr sz="1600" spc="20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120" dirty="0">
                <a:solidFill>
                  <a:srgbClr val="252525"/>
                </a:solidFill>
                <a:latin typeface="DejaVu Sans"/>
                <a:cs typeface="DejaVu Sans"/>
              </a:rPr>
              <a:t>in</a:t>
            </a:r>
            <a:r>
              <a:rPr sz="1600" spc="20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455" dirty="0">
                <a:solidFill>
                  <a:srgbClr val="252525"/>
                </a:solidFill>
                <a:latin typeface="DejaVu Sans"/>
                <a:cs typeface="DejaVu Sans"/>
              </a:rPr>
              <a:t>2020,</a:t>
            </a:r>
            <a:r>
              <a:rPr sz="1600" spc="-65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130" dirty="0">
                <a:solidFill>
                  <a:srgbClr val="252525"/>
                </a:solidFill>
                <a:latin typeface="DejaVu Sans"/>
                <a:cs typeface="DejaVu Sans"/>
              </a:rPr>
              <a:t>you</a:t>
            </a:r>
            <a:r>
              <a:rPr sz="1600" spc="15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165" dirty="0">
                <a:solidFill>
                  <a:srgbClr val="252525"/>
                </a:solidFill>
                <a:latin typeface="DejaVu Sans"/>
                <a:cs typeface="DejaVu Sans"/>
              </a:rPr>
              <a:t>must</a:t>
            </a:r>
            <a:r>
              <a:rPr sz="1600" spc="25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114" dirty="0">
                <a:solidFill>
                  <a:srgbClr val="252525"/>
                </a:solidFill>
                <a:latin typeface="DejaVu Sans"/>
                <a:cs typeface="DejaVu Sans"/>
              </a:rPr>
              <a:t>collect</a:t>
            </a:r>
            <a:r>
              <a:rPr sz="1600" spc="10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165" dirty="0">
                <a:solidFill>
                  <a:srgbClr val="252525"/>
                </a:solidFill>
                <a:latin typeface="DejaVu Sans"/>
                <a:cs typeface="DejaVu Sans"/>
              </a:rPr>
              <a:t>and</a:t>
            </a:r>
            <a:r>
              <a:rPr sz="1600" spc="35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135" dirty="0">
                <a:solidFill>
                  <a:srgbClr val="252525"/>
                </a:solidFill>
                <a:latin typeface="DejaVu Sans"/>
                <a:cs typeface="DejaVu Sans"/>
              </a:rPr>
              <a:t>blend</a:t>
            </a:r>
            <a:r>
              <a:rPr sz="1600" spc="35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140" dirty="0">
                <a:solidFill>
                  <a:srgbClr val="252525"/>
                </a:solidFill>
                <a:latin typeface="DejaVu Sans"/>
                <a:cs typeface="DejaVu Sans"/>
              </a:rPr>
              <a:t>raw</a:t>
            </a:r>
            <a:r>
              <a:rPr sz="1600" spc="35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160" dirty="0">
                <a:solidFill>
                  <a:srgbClr val="252525"/>
                </a:solidFill>
                <a:latin typeface="DejaVu Sans"/>
                <a:cs typeface="DejaVu Sans"/>
              </a:rPr>
              <a:t>data</a:t>
            </a:r>
            <a:r>
              <a:rPr sz="1600" spc="35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125" dirty="0">
                <a:solidFill>
                  <a:srgbClr val="252525"/>
                </a:solidFill>
                <a:latin typeface="DejaVu Sans"/>
                <a:cs typeface="DejaVu Sans"/>
              </a:rPr>
              <a:t>from</a:t>
            </a:r>
            <a:r>
              <a:rPr sz="1600" spc="30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125" dirty="0">
                <a:solidFill>
                  <a:srgbClr val="252525"/>
                </a:solidFill>
                <a:latin typeface="DejaVu Sans"/>
                <a:cs typeface="DejaVu Sans"/>
              </a:rPr>
              <a:t>the</a:t>
            </a:r>
            <a:r>
              <a:rPr sz="1600" spc="30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95" dirty="0">
                <a:solidFill>
                  <a:srgbClr val="252525"/>
                </a:solidFill>
                <a:latin typeface="DejaVu Sans"/>
                <a:cs typeface="DejaVu Sans"/>
              </a:rPr>
              <a:t>2019</a:t>
            </a:r>
            <a:r>
              <a:rPr sz="1600" spc="20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175" dirty="0">
                <a:solidFill>
                  <a:srgbClr val="252525"/>
                </a:solidFill>
                <a:latin typeface="DejaVu Sans"/>
                <a:cs typeface="DejaVu Sans"/>
              </a:rPr>
              <a:t>Games</a:t>
            </a:r>
            <a:r>
              <a:rPr sz="1600" spc="25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70" dirty="0">
                <a:solidFill>
                  <a:srgbClr val="252525"/>
                </a:solidFill>
                <a:latin typeface="DejaVu Sans"/>
                <a:cs typeface="DejaVu Sans"/>
              </a:rPr>
              <a:t>for</a:t>
            </a:r>
            <a:r>
              <a:rPr sz="1600" spc="30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125" dirty="0">
                <a:solidFill>
                  <a:srgbClr val="252525"/>
                </a:solidFill>
                <a:latin typeface="DejaVu Sans"/>
                <a:cs typeface="DejaVu Sans"/>
              </a:rPr>
              <a:t>the</a:t>
            </a:r>
            <a:r>
              <a:rPr sz="1600" spc="30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215" dirty="0">
                <a:solidFill>
                  <a:srgbClr val="252525"/>
                </a:solidFill>
                <a:latin typeface="DejaVu Sans"/>
                <a:cs typeface="DejaVu Sans"/>
              </a:rPr>
              <a:t>gym</a:t>
            </a:r>
            <a:r>
              <a:rPr sz="1600" spc="20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90" dirty="0">
                <a:solidFill>
                  <a:srgbClr val="252525"/>
                </a:solidFill>
                <a:latin typeface="DejaVu Sans"/>
                <a:cs typeface="DejaVu Sans"/>
              </a:rPr>
              <a:t>to</a:t>
            </a:r>
            <a:r>
              <a:rPr sz="1600" spc="30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345" dirty="0">
                <a:solidFill>
                  <a:srgbClr val="252525"/>
                </a:solidFill>
                <a:latin typeface="DejaVu Sans"/>
                <a:cs typeface="DejaVu Sans"/>
              </a:rPr>
              <a:t>review,</a:t>
            </a:r>
            <a:r>
              <a:rPr sz="1600" spc="-160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135" dirty="0">
                <a:solidFill>
                  <a:srgbClr val="252525"/>
                </a:solidFill>
                <a:latin typeface="DejaVu Sans"/>
                <a:cs typeface="DejaVu Sans"/>
              </a:rPr>
              <a:t>including</a:t>
            </a:r>
            <a:r>
              <a:rPr sz="1600" spc="15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130" dirty="0">
                <a:solidFill>
                  <a:srgbClr val="252525"/>
                </a:solidFill>
                <a:latin typeface="DejaVu Sans"/>
                <a:cs typeface="DejaVu Sans"/>
              </a:rPr>
              <a:t>competitor</a:t>
            </a:r>
            <a:r>
              <a:rPr sz="1600" spc="20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140" dirty="0">
                <a:solidFill>
                  <a:srgbClr val="252525"/>
                </a:solidFill>
                <a:latin typeface="DejaVu Sans"/>
                <a:cs typeface="DejaVu Sans"/>
              </a:rPr>
              <a:t>stats</a:t>
            </a:r>
            <a:r>
              <a:rPr sz="1600" spc="35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165" dirty="0">
                <a:solidFill>
                  <a:srgbClr val="252525"/>
                </a:solidFill>
                <a:latin typeface="DejaVu Sans"/>
                <a:cs typeface="DejaVu Sans"/>
              </a:rPr>
              <a:t>and</a:t>
            </a:r>
            <a:r>
              <a:rPr sz="1600" spc="35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114" dirty="0">
                <a:solidFill>
                  <a:srgbClr val="252525"/>
                </a:solidFill>
                <a:latin typeface="DejaVu Sans"/>
                <a:cs typeface="DejaVu Sans"/>
              </a:rPr>
              <a:t>event-</a:t>
            </a:r>
            <a:r>
              <a:rPr sz="1600" spc="-120" dirty="0">
                <a:solidFill>
                  <a:srgbClr val="252525"/>
                </a:solidFill>
                <a:latin typeface="DejaVu Sans"/>
                <a:cs typeface="DejaVu Sans"/>
              </a:rPr>
              <a:t>specific</a:t>
            </a:r>
            <a:r>
              <a:rPr sz="1600" spc="15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130" dirty="0">
                <a:solidFill>
                  <a:srgbClr val="252525"/>
                </a:solidFill>
                <a:latin typeface="DejaVu Sans"/>
                <a:cs typeface="DejaVu Sans"/>
              </a:rPr>
              <a:t>results.</a:t>
            </a:r>
            <a:endParaRPr sz="1600">
              <a:latin typeface="DejaVu Sans"/>
              <a:cs typeface="DejaVu Sans"/>
            </a:endParaRPr>
          </a:p>
          <a:p>
            <a:pPr marL="12700" algn="just">
              <a:lnSpc>
                <a:spcPct val="100000"/>
              </a:lnSpc>
              <a:spcBef>
                <a:spcPts val="1205"/>
              </a:spcBef>
            </a:pPr>
            <a:r>
              <a:rPr sz="1600" spc="-130" dirty="0">
                <a:solidFill>
                  <a:srgbClr val="252525"/>
                </a:solidFill>
                <a:latin typeface="DejaVu Sans"/>
                <a:cs typeface="DejaVu Sans"/>
              </a:rPr>
              <a:t>You’ve</a:t>
            </a:r>
            <a:r>
              <a:rPr sz="1600" spc="-95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160" dirty="0">
                <a:solidFill>
                  <a:srgbClr val="252525"/>
                </a:solidFill>
                <a:latin typeface="DejaVu Sans"/>
                <a:cs typeface="DejaVu Sans"/>
              </a:rPr>
              <a:t>been</a:t>
            </a:r>
            <a:r>
              <a:rPr sz="1600" spc="-65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150" dirty="0">
                <a:solidFill>
                  <a:srgbClr val="252525"/>
                </a:solidFill>
                <a:latin typeface="DejaVu Sans"/>
                <a:cs typeface="DejaVu Sans"/>
              </a:rPr>
              <a:t>given</a:t>
            </a:r>
            <a:r>
              <a:rPr sz="1600" spc="-95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215" dirty="0">
                <a:solidFill>
                  <a:srgbClr val="252525"/>
                </a:solidFill>
                <a:latin typeface="DejaVu Sans"/>
                <a:cs typeface="DejaVu Sans"/>
              </a:rPr>
              <a:t>a</a:t>
            </a:r>
            <a:r>
              <a:rPr sz="1600" spc="-75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135" dirty="0">
                <a:solidFill>
                  <a:srgbClr val="252525"/>
                </a:solidFill>
                <a:latin typeface="DejaVu Sans"/>
                <a:cs typeface="DejaVu Sans"/>
              </a:rPr>
              <a:t>raw</a:t>
            </a:r>
            <a:r>
              <a:rPr sz="1600" spc="-80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140" dirty="0">
                <a:solidFill>
                  <a:srgbClr val="252525"/>
                </a:solidFill>
                <a:latin typeface="DejaVu Sans"/>
                <a:cs typeface="DejaVu Sans"/>
              </a:rPr>
              <a:t>Excel</a:t>
            </a:r>
            <a:r>
              <a:rPr sz="1600" spc="-85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95" dirty="0">
                <a:solidFill>
                  <a:srgbClr val="252525"/>
                </a:solidFill>
                <a:latin typeface="DejaVu Sans"/>
                <a:cs typeface="DejaVu Sans"/>
              </a:rPr>
              <a:t>file</a:t>
            </a:r>
            <a:r>
              <a:rPr sz="1600" spc="-80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110" dirty="0">
                <a:solidFill>
                  <a:srgbClr val="252525"/>
                </a:solidFill>
                <a:latin typeface="DejaVu Sans"/>
                <a:cs typeface="DejaVu Sans"/>
              </a:rPr>
              <a:t>with</a:t>
            </a:r>
            <a:r>
              <a:rPr sz="1600" spc="-80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150" dirty="0">
                <a:solidFill>
                  <a:srgbClr val="252525"/>
                </a:solidFill>
                <a:latin typeface="DejaVu Sans"/>
                <a:cs typeface="DejaVu Sans"/>
              </a:rPr>
              <a:t>multiple</a:t>
            </a:r>
            <a:r>
              <a:rPr sz="1600" spc="-10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165" dirty="0">
                <a:solidFill>
                  <a:srgbClr val="252525"/>
                </a:solidFill>
                <a:latin typeface="DejaVu Sans"/>
                <a:cs typeface="DejaVu Sans"/>
              </a:rPr>
              <a:t>tabs</a:t>
            </a:r>
            <a:r>
              <a:rPr sz="1600" spc="-10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dirty="0">
                <a:solidFill>
                  <a:srgbClr val="252525"/>
                </a:solidFill>
                <a:latin typeface="DejaVu Sans"/>
                <a:cs typeface="DejaVu Sans"/>
              </a:rPr>
              <a:t>of</a:t>
            </a:r>
            <a:r>
              <a:rPr sz="1600" spc="-25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175" dirty="0">
                <a:solidFill>
                  <a:srgbClr val="252525"/>
                </a:solidFill>
                <a:latin typeface="DejaVu Sans"/>
                <a:cs typeface="DejaVu Sans"/>
              </a:rPr>
              <a:t>data</a:t>
            </a:r>
            <a:r>
              <a:rPr sz="1600" spc="-5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20" dirty="0">
                <a:solidFill>
                  <a:srgbClr val="252525"/>
                </a:solidFill>
                <a:latin typeface="DejaVu Sans"/>
                <a:cs typeface="DejaVu Sans"/>
              </a:rPr>
              <a:t>to</a:t>
            </a:r>
            <a:r>
              <a:rPr sz="1600" spc="35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120" dirty="0">
                <a:solidFill>
                  <a:srgbClr val="252525"/>
                </a:solidFill>
                <a:latin typeface="DejaVu Sans"/>
                <a:cs typeface="DejaVu Sans"/>
              </a:rPr>
              <a:t>start</a:t>
            </a:r>
            <a:r>
              <a:rPr sz="1600" spc="20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110" dirty="0">
                <a:solidFill>
                  <a:srgbClr val="252525"/>
                </a:solidFill>
                <a:latin typeface="DejaVu Sans"/>
                <a:cs typeface="DejaVu Sans"/>
              </a:rPr>
              <a:t>your</a:t>
            </a:r>
            <a:r>
              <a:rPr sz="1600" spc="20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150" dirty="0">
                <a:solidFill>
                  <a:srgbClr val="252525"/>
                </a:solidFill>
                <a:latin typeface="DejaVu Sans"/>
                <a:cs typeface="DejaVu Sans"/>
              </a:rPr>
              <a:t>analysis.</a:t>
            </a:r>
            <a:endParaRPr sz="1600">
              <a:latin typeface="DejaVu Sans"/>
              <a:cs typeface="DejaVu San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895348" y="3086861"/>
            <a:ext cx="866140" cy="6216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08305">
              <a:lnSpc>
                <a:spcPts val="1985"/>
              </a:lnSpc>
              <a:spcBef>
                <a:spcPts val="100"/>
              </a:spcBef>
            </a:pPr>
            <a:r>
              <a:rPr sz="1800" spc="-25" dirty="0">
                <a:solidFill>
                  <a:srgbClr val="3F3F3F"/>
                </a:solidFill>
                <a:latin typeface="DejaVu Sans"/>
                <a:cs typeface="DejaVu Sans"/>
              </a:rPr>
              <a:t>THE</a:t>
            </a:r>
            <a:endParaRPr sz="1800">
              <a:latin typeface="DejaVu Sans"/>
              <a:cs typeface="DejaVu Sans"/>
            </a:endParaRPr>
          </a:p>
          <a:p>
            <a:pPr marL="12700">
              <a:lnSpc>
                <a:spcPts val="2705"/>
              </a:lnSpc>
            </a:pPr>
            <a:r>
              <a:rPr sz="2400" b="1" spc="-265" dirty="0">
                <a:solidFill>
                  <a:srgbClr val="1FE2D7"/>
                </a:solidFill>
                <a:latin typeface="DejaVu Sans"/>
                <a:cs typeface="DejaVu Sans"/>
              </a:rPr>
              <a:t>BRIEF</a:t>
            </a:r>
            <a:endParaRPr sz="2400">
              <a:latin typeface="DejaVu Sans"/>
              <a:cs typeface="DejaVu San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919412" y="2929508"/>
            <a:ext cx="9525" cy="1308735"/>
          </a:xfrm>
          <a:custGeom>
            <a:avLst/>
            <a:gdLst/>
            <a:ahLst/>
            <a:cxnLst/>
            <a:rect l="l" t="t" r="r" b="b"/>
            <a:pathLst>
              <a:path w="9525" h="1308735">
                <a:moveTo>
                  <a:pt x="9525" y="0"/>
                </a:moveTo>
                <a:lnTo>
                  <a:pt x="0" y="0"/>
                </a:lnTo>
                <a:lnTo>
                  <a:pt x="0" y="1308354"/>
                </a:lnTo>
                <a:lnTo>
                  <a:pt x="9525" y="1308354"/>
                </a:lnTo>
                <a:lnTo>
                  <a:pt x="9525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101089" y="4873752"/>
            <a:ext cx="1651635" cy="6216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r">
              <a:lnSpc>
                <a:spcPts val="1985"/>
              </a:lnSpc>
              <a:spcBef>
                <a:spcPts val="100"/>
              </a:spcBef>
            </a:pPr>
            <a:r>
              <a:rPr sz="1800" spc="-25" dirty="0">
                <a:solidFill>
                  <a:srgbClr val="3F3F3F"/>
                </a:solidFill>
                <a:latin typeface="DejaVu Sans"/>
                <a:cs typeface="DejaVu Sans"/>
              </a:rPr>
              <a:t>THE</a:t>
            </a:r>
            <a:endParaRPr sz="1800">
              <a:latin typeface="DejaVu Sans"/>
              <a:cs typeface="DejaVu Sans"/>
            </a:endParaRPr>
          </a:p>
          <a:p>
            <a:pPr marL="12700">
              <a:lnSpc>
                <a:spcPts val="2705"/>
              </a:lnSpc>
            </a:pPr>
            <a:r>
              <a:rPr sz="2400" b="1" spc="-155" dirty="0">
                <a:solidFill>
                  <a:srgbClr val="1FE2D7"/>
                </a:solidFill>
                <a:latin typeface="DejaVu Sans"/>
                <a:cs typeface="DejaVu Sans"/>
              </a:rPr>
              <a:t>OBJECTIVE</a:t>
            </a:r>
            <a:endParaRPr sz="2400">
              <a:latin typeface="DejaVu Sans"/>
              <a:cs typeface="DejaVu San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919412" y="4712589"/>
            <a:ext cx="9525" cy="1560830"/>
          </a:xfrm>
          <a:custGeom>
            <a:avLst/>
            <a:gdLst/>
            <a:ahLst/>
            <a:cxnLst/>
            <a:rect l="l" t="t" r="r" b="b"/>
            <a:pathLst>
              <a:path w="9525" h="1560829">
                <a:moveTo>
                  <a:pt x="9525" y="0"/>
                </a:moveTo>
                <a:lnTo>
                  <a:pt x="0" y="0"/>
                </a:lnTo>
                <a:lnTo>
                  <a:pt x="0" y="1560830"/>
                </a:lnTo>
                <a:lnTo>
                  <a:pt x="9525" y="1560830"/>
                </a:lnTo>
                <a:lnTo>
                  <a:pt x="9525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3193288" y="4789982"/>
            <a:ext cx="3479800" cy="1306195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sz="1600" spc="-125" dirty="0">
                <a:solidFill>
                  <a:srgbClr val="252525"/>
                </a:solidFill>
                <a:latin typeface="DejaVu Sans"/>
                <a:cs typeface="DejaVu Sans"/>
              </a:rPr>
              <a:t>Use</a:t>
            </a:r>
            <a:r>
              <a:rPr sz="1600" spc="35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160" dirty="0">
                <a:solidFill>
                  <a:srgbClr val="252525"/>
                </a:solidFill>
                <a:latin typeface="DejaVu Sans"/>
                <a:cs typeface="DejaVu Sans"/>
              </a:rPr>
              <a:t>Tableau</a:t>
            </a:r>
            <a:r>
              <a:rPr sz="1600" spc="35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140" dirty="0">
                <a:solidFill>
                  <a:srgbClr val="252525"/>
                </a:solidFill>
                <a:latin typeface="DejaVu Sans"/>
                <a:cs typeface="DejaVu Sans"/>
              </a:rPr>
              <a:t>Desktop</a:t>
            </a:r>
            <a:r>
              <a:rPr sz="1600" spc="30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25" dirty="0">
                <a:solidFill>
                  <a:srgbClr val="252525"/>
                </a:solidFill>
                <a:latin typeface="DejaVu Sans"/>
                <a:cs typeface="DejaVu Sans"/>
              </a:rPr>
              <a:t>to:</a:t>
            </a:r>
            <a:endParaRPr sz="1600">
              <a:latin typeface="DejaVu Sans"/>
              <a:cs typeface="DejaVu Sans"/>
            </a:endParaRPr>
          </a:p>
          <a:p>
            <a:pPr marL="298450" indent="-286385">
              <a:lnSpc>
                <a:spcPct val="100000"/>
              </a:lnSpc>
              <a:spcBef>
                <a:spcPts val="600"/>
              </a:spcBef>
              <a:buChar char="•"/>
              <a:tabLst>
                <a:tab pos="298450" algn="l"/>
                <a:tab pos="299085" algn="l"/>
              </a:tabLst>
            </a:pPr>
            <a:r>
              <a:rPr sz="1600" spc="-110" dirty="0">
                <a:solidFill>
                  <a:srgbClr val="252525"/>
                </a:solidFill>
                <a:latin typeface="DejaVu Sans"/>
                <a:cs typeface="DejaVu Sans"/>
              </a:rPr>
              <a:t>Connect</a:t>
            </a:r>
            <a:r>
              <a:rPr sz="1600" spc="-20" dirty="0">
                <a:solidFill>
                  <a:srgbClr val="252525"/>
                </a:solidFill>
                <a:latin typeface="DejaVu Sans"/>
                <a:cs typeface="DejaVu Sans"/>
              </a:rPr>
              <a:t> to </a:t>
            </a:r>
            <a:r>
              <a:rPr sz="1600" spc="-135" dirty="0">
                <a:solidFill>
                  <a:srgbClr val="252525"/>
                </a:solidFill>
                <a:latin typeface="DejaVu Sans"/>
                <a:cs typeface="DejaVu Sans"/>
              </a:rPr>
              <a:t>multiple</a:t>
            </a:r>
            <a:r>
              <a:rPr sz="1600" spc="10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160" dirty="0">
                <a:solidFill>
                  <a:srgbClr val="252525"/>
                </a:solidFill>
                <a:latin typeface="DejaVu Sans"/>
                <a:cs typeface="DejaVu Sans"/>
              </a:rPr>
              <a:t>data</a:t>
            </a:r>
            <a:r>
              <a:rPr sz="1600" spc="30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20" dirty="0">
                <a:solidFill>
                  <a:srgbClr val="252525"/>
                </a:solidFill>
                <a:latin typeface="DejaVu Sans"/>
                <a:cs typeface="DejaVu Sans"/>
              </a:rPr>
              <a:t>sets</a:t>
            </a:r>
            <a:endParaRPr sz="1600">
              <a:latin typeface="DejaVu Sans"/>
              <a:cs typeface="DejaVu Sans"/>
            </a:endParaRPr>
          </a:p>
          <a:p>
            <a:pPr marL="298450" indent="-286385">
              <a:lnSpc>
                <a:spcPct val="100000"/>
              </a:lnSpc>
              <a:spcBef>
                <a:spcPts val="600"/>
              </a:spcBef>
              <a:buChar char="•"/>
              <a:tabLst>
                <a:tab pos="298450" algn="l"/>
                <a:tab pos="299085" algn="l"/>
              </a:tabLst>
            </a:pPr>
            <a:r>
              <a:rPr sz="1600" spc="-120" dirty="0">
                <a:solidFill>
                  <a:srgbClr val="252525"/>
                </a:solidFill>
                <a:latin typeface="DejaVu Sans"/>
                <a:cs typeface="DejaVu Sans"/>
              </a:rPr>
              <a:t>Clean</a:t>
            </a:r>
            <a:r>
              <a:rPr sz="1600" spc="10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160" dirty="0">
                <a:solidFill>
                  <a:srgbClr val="252525"/>
                </a:solidFill>
                <a:latin typeface="DejaVu Sans"/>
                <a:cs typeface="DejaVu Sans"/>
              </a:rPr>
              <a:t>and</a:t>
            </a:r>
            <a:r>
              <a:rPr sz="1600" spc="35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135" dirty="0">
                <a:solidFill>
                  <a:srgbClr val="252525"/>
                </a:solidFill>
                <a:latin typeface="DejaVu Sans"/>
                <a:cs typeface="DejaVu Sans"/>
              </a:rPr>
              <a:t>transform</a:t>
            </a:r>
            <a:r>
              <a:rPr sz="1600" spc="15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110" dirty="0">
                <a:solidFill>
                  <a:srgbClr val="252525"/>
                </a:solidFill>
                <a:latin typeface="DejaVu Sans"/>
                <a:cs typeface="DejaVu Sans"/>
              </a:rPr>
              <a:t>the</a:t>
            </a:r>
            <a:r>
              <a:rPr sz="1600" spc="20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114" dirty="0">
                <a:solidFill>
                  <a:srgbClr val="252525"/>
                </a:solidFill>
                <a:latin typeface="DejaVu Sans"/>
                <a:cs typeface="DejaVu Sans"/>
              </a:rPr>
              <a:t>raw</a:t>
            </a:r>
            <a:r>
              <a:rPr sz="1600" spc="20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20" dirty="0">
                <a:solidFill>
                  <a:srgbClr val="252525"/>
                </a:solidFill>
                <a:latin typeface="DejaVu Sans"/>
                <a:cs typeface="DejaVu Sans"/>
              </a:rPr>
              <a:t>data</a:t>
            </a:r>
            <a:endParaRPr sz="1600">
              <a:latin typeface="DejaVu Sans"/>
              <a:cs typeface="DejaVu Sans"/>
            </a:endParaRPr>
          </a:p>
          <a:p>
            <a:pPr marL="298450" indent="-286385">
              <a:lnSpc>
                <a:spcPct val="100000"/>
              </a:lnSpc>
              <a:spcBef>
                <a:spcPts val="600"/>
              </a:spcBef>
              <a:buChar char="•"/>
              <a:tabLst>
                <a:tab pos="298450" algn="l"/>
                <a:tab pos="299085" algn="l"/>
              </a:tabLst>
            </a:pPr>
            <a:r>
              <a:rPr sz="1600" spc="-130" dirty="0">
                <a:solidFill>
                  <a:srgbClr val="252525"/>
                </a:solidFill>
                <a:latin typeface="DejaVu Sans"/>
                <a:cs typeface="DejaVu Sans"/>
              </a:rPr>
              <a:t>Extract</a:t>
            </a:r>
            <a:r>
              <a:rPr sz="1600" spc="25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110" dirty="0">
                <a:solidFill>
                  <a:srgbClr val="252525"/>
                </a:solidFill>
                <a:latin typeface="DejaVu Sans"/>
                <a:cs typeface="DejaVu Sans"/>
              </a:rPr>
              <a:t>the</a:t>
            </a:r>
            <a:r>
              <a:rPr sz="1600" spc="30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165" dirty="0">
                <a:solidFill>
                  <a:srgbClr val="252525"/>
                </a:solidFill>
                <a:latin typeface="DejaVu Sans"/>
                <a:cs typeface="DejaVu Sans"/>
              </a:rPr>
              <a:t>data</a:t>
            </a:r>
            <a:r>
              <a:rPr sz="1600" spc="40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160" dirty="0">
                <a:solidFill>
                  <a:srgbClr val="252525"/>
                </a:solidFill>
                <a:latin typeface="DejaVu Sans"/>
                <a:cs typeface="DejaVu Sans"/>
              </a:rPr>
              <a:t>and</a:t>
            </a:r>
            <a:r>
              <a:rPr sz="1600" spc="30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175" dirty="0">
                <a:solidFill>
                  <a:srgbClr val="252525"/>
                </a:solidFill>
                <a:latin typeface="DejaVu Sans"/>
                <a:cs typeface="DejaVu Sans"/>
              </a:rPr>
              <a:t>save</a:t>
            </a:r>
            <a:r>
              <a:rPr sz="1600" spc="30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110" dirty="0">
                <a:solidFill>
                  <a:srgbClr val="252525"/>
                </a:solidFill>
                <a:latin typeface="DejaVu Sans"/>
                <a:cs typeface="DejaVu Sans"/>
              </a:rPr>
              <a:t>your</a:t>
            </a:r>
            <a:r>
              <a:rPr sz="1600" spc="25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275" dirty="0">
                <a:solidFill>
                  <a:srgbClr val="252525"/>
                </a:solidFill>
                <a:latin typeface="DejaVu Sans"/>
                <a:cs typeface="DejaVu Sans"/>
              </a:rPr>
              <a:t>work</a:t>
            </a:r>
            <a:endParaRPr sz="1600">
              <a:latin typeface="DejaVu Sans"/>
              <a:cs typeface="DejaVu Sans"/>
            </a:endParaRPr>
          </a:p>
        </p:txBody>
      </p:sp>
      <p:pic>
        <p:nvPicPr>
          <p:cNvPr id="13" name="object 1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581900" y="4619244"/>
            <a:ext cx="4005833" cy="165430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554605">
              <a:lnSpc>
                <a:spcPct val="100000"/>
              </a:lnSpc>
              <a:spcBef>
                <a:spcPts val="95"/>
              </a:spcBef>
            </a:pPr>
            <a:r>
              <a:rPr spc="-225" dirty="0"/>
              <a:t>Introducing</a:t>
            </a:r>
            <a:r>
              <a:rPr spc="-25" dirty="0"/>
              <a:t> </a:t>
            </a:r>
            <a:r>
              <a:rPr spc="-225" dirty="0"/>
              <a:t>the</a:t>
            </a:r>
            <a:r>
              <a:rPr dirty="0"/>
              <a:t> </a:t>
            </a:r>
            <a:r>
              <a:rPr spc="-235" dirty="0"/>
              <a:t>Course</a:t>
            </a:r>
            <a:r>
              <a:rPr spc="-15" dirty="0"/>
              <a:t> </a:t>
            </a:r>
            <a:r>
              <a:rPr spc="-265" dirty="0"/>
              <a:t>Project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5646" y="830579"/>
            <a:ext cx="11760708" cy="4572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193288" y="1454658"/>
            <a:ext cx="6269990" cy="833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30" dirty="0">
                <a:solidFill>
                  <a:srgbClr val="252525"/>
                </a:solidFill>
                <a:latin typeface="DejaVu Sans"/>
                <a:cs typeface="DejaVu Sans"/>
              </a:rPr>
              <a:t>You’ve</a:t>
            </a:r>
            <a:r>
              <a:rPr sz="1600" spc="-75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125" dirty="0">
                <a:solidFill>
                  <a:srgbClr val="252525"/>
                </a:solidFill>
                <a:latin typeface="DejaVu Sans"/>
                <a:cs typeface="DejaVu Sans"/>
              </a:rPr>
              <a:t>just</a:t>
            </a:r>
            <a:r>
              <a:rPr sz="1600" spc="-60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160" dirty="0">
                <a:solidFill>
                  <a:srgbClr val="252525"/>
                </a:solidFill>
                <a:latin typeface="DejaVu Sans"/>
                <a:cs typeface="DejaVu Sans"/>
              </a:rPr>
              <a:t>been</a:t>
            </a:r>
            <a:r>
              <a:rPr sz="1600" spc="-40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135" dirty="0">
                <a:solidFill>
                  <a:srgbClr val="252525"/>
                </a:solidFill>
                <a:latin typeface="DejaVu Sans"/>
                <a:cs typeface="DejaVu Sans"/>
              </a:rPr>
              <a:t>hired</a:t>
            </a:r>
            <a:r>
              <a:rPr sz="1600" spc="-55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155" dirty="0">
                <a:solidFill>
                  <a:srgbClr val="252525"/>
                </a:solidFill>
                <a:latin typeface="DejaVu Sans"/>
                <a:cs typeface="DejaVu Sans"/>
              </a:rPr>
              <a:t>by</a:t>
            </a:r>
            <a:r>
              <a:rPr sz="1600" spc="-50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b="1" spc="-220" dirty="0">
                <a:solidFill>
                  <a:srgbClr val="252525"/>
                </a:solidFill>
                <a:latin typeface="DejaVu Sans"/>
                <a:cs typeface="DejaVu Sans"/>
              </a:rPr>
              <a:t>Maven</a:t>
            </a:r>
            <a:r>
              <a:rPr sz="1600" spc="-85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b="1" spc="-220" dirty="0">
                <a:solidFill>
                  <a:srgbClr val="252525"/>
                </a:solidFill>
                <a:latin typeface="DejaVu Sans"/>
                <a:cs typeface="DejaVu Sans"/>
              </a:rPr>
              <a:t>Supplies</a:t>
            </a:r>
            <a:r>
              <a:rPr sz="1600" spc="-220" dirty="0">
                <a:solidFill>
                  <a:srgbClr val="252525"/>
                </a:solidFill>
                <a:latin typeface="DejaVu Sans"/>
                <a:cs typeface="DejaVu Sans"/>
              </a:rPr>
              <a:t>,</a:t>
            </a:r>
            <a:r>
              <a:rPr sz="1600" spc="65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210" dirty="0">
                <a:solidFill>
                  <a:srgbClr val="252525"/>
                </a:solidFill>
                <a:latin typeface="DejaVu Sans"/>
                <a:cs typeface="DejaVu Sans"/>
              </a:rPr>
              <a:t>a</a:t>
            </a:r>
            <a:r>
              <a:rPr sz="1600" spc="65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114" dirty="0">
                <a:solidFill>
                  <a:srgbClr val="252525"/>
                </a:solidFill>
                <a:latin typeface="DejaVu Sans"/>
                <a:cs typeface="DejaVu Sans"/>
              </a:rPr>
              <a:t>cutting-</a:t>
            </a:r>
            <a:r>
              <a:rPr sz="1600" spc="-175" dirty="0">
                <a:solidFill>
                  <a:srgbClr val="252525"/>
                </a:solidFill>
                <a:latin typeface="DejaVu Sans"/>
                <a:cs typeface="DejaVu Sans"/>
              </a:rPr>
              <a:t>edge</a:t>
            </a:r>
            <a:r>
              <a:rPr sz="1600" spc="60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75" dirty="0">
                <a:solidFill>
                  <a:srgbClr val="252525"/>
                </a:solidFill>
                <a:latin typeface="DejaVu Sans"/>
                <a:cs typeface="DejaVu Sans"/>
              </a:rPr>
              <a:t>office</a:t>
            </a:r>
            <a:r>
              <a:rPr sz="1600" spc="60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160" dirty="0">
                <a:solidFill>
                  <a:srgbClr val="252525"/>
                </a:solidFill>
                <a:latin typeface="DejaVu Sans"/>
                <a:cs typeface="DejaVu Sans"/>
              </a:rPr>
              <a:t>supply</a:t>
            </a:r>
            <a:endParaRPr sz="1600">
              <a:latin typeface="DejaVu Sans"/>
              <a:cs typeface="DejaVu Sans"/>
            </a:endParaRPr>
          </a:p>
          <a:p>
            <a:pPr marL="12700">
              <a:lnSpc>
                <a:spcPct val="100000"/>
              </a:lnSpc>
            </a:pPr>
            <a:r>
              <a:rPr sz="1600" spc="-110" dirty="0">
                <a:solidFill>
                  <a:srgbClr val="252525"/>
                </a:solidFill>
                <a:latin typeface="DejaVu Sans"/>
                <a:cs typeface="DejaVu Sans"/>
              </a:rPr>
              <a:t>store</a:t>
            </a:r>
            <a:r>
              <a:rPr sz="1600" spc="-20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130" dirty="0">
                <a:solidFill>
                  <a:srgbClr val="252525"/>
                </a:solidFill>
                <a:latin typeface="DejaVu Sans"/>
                <a:cs typeface="DejaVu Sans"/>
              </a:rPr>
              <a:t>looking</a:t>
            </a:r>
            <a:r>
              <a:rPr sz="1600" spc="5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30" dirty="0">
                <a:solidFill>
                  <a:srgbClr val="252525"/>
                </a:solidFill>
                <a:latin typeface="DejaVu Sans"/>
                <a:cs typeface="DejaVu Sans"/>
              </a:rPr>
              <a:t>to</a:t>
            </a:r>
            <a:r>
              <a:rPr sz="1600" spc="-90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135" dirty="0">
                <a:solidFill>
                  <a:srgbClr val="252525"/>
                </a:solidFill>
                <a:latin typeface="DejaVu Sans"/>
                <a:cs typeface="DejaVu Sans"/>
              </a:rPr>
              <a:t>bring</a:t>
            </a:r>
            <a:r>
              <a:rPr sz="1600" spc="5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110" dirty="0">
                <a:solidFill>
                  <a:srgbClr val="252525"/>
                </a:solidFill>
                <a:latin typeface="DejaVu Sans"/>
                <a:cs typeface="DejaVu Sans"/>
              </a:rPr>
              <a:t>the</a:t>
            </a:r>
            <a:r>
              <a:rPr sz="1600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125" dirty="0">
                <a:solidFill>
                  <a:srgbClr val="252525"/>
                </a:solidFill>
                <a:latin typeface="DejaVu Sans"/>
                <a:cs typeface="DejaVu Sans"/>
              </a:rPr>
              <a:t>sizzle</a:t>
            </a:r>
            <a:r>
              <a:rPr sz="1600" spc="5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165" dirty="0">
                <a:solidFill>
                  <a:srgbClr val="252525"/>
                </a:solidFill>
                <a:latin typeface="DejaVu Sans"/>
                <a:cs typeface="DejaVu Sans"/>
              </a:rPr>
              <a:t>back</a:t>
            </a:r>
            <a:r>
              <a:rPr sz="1600" spc="35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20" dirty="0">
                <a:solidFill>
                  <a:srgbClr val="252525"/>
                </a:solidFill>
                <a:latin typeface="DejaVu Sans"/>
                <a:cs typeface="DejaVu Sans"/>
              </a:rPr>
              <a:t>to</a:t>
            </a:r>
            <a:r>
              <a:rPr sz="1600" spc="5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125" dirty="0">
                <a:solidFill>
                  <a:srgbClr val="252525"/>
                </a:solidFill>
                <a:latin typeface="DejaVu Sans"/>
                <a:cs typeface="DejaVu Sans"/>
              </a:rPr>
              <a:t>copy</a:t>
            </a:r>
            <a:r>
              <a:rPr sz="1600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140" dirty="0">
                <a:solidFill>
                  <a:srgbClr val="252525"/>
                </a:solidFill>
                <a:latin typeface="DejaVu Sans"/>
                <a:cs typeface="DejaVu Sans"/>
              </a:rPr>
              <a:t>paper</a:t>
            </a:r>
            <a:r>
              <a:rPr sz="1600" spc="15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160" dirty="0">
                <a:solidFill>
                  <a:srgbClr val="252525"/>
                </a:solidFill>
                <a:latin typeface="DejaVu Sans"/>
                <a:cs typeface="DejaVu Sans"/>
              </a:rPr>
              <a:t>and</a:t>
            </a:r>
            <a:r>
              <a:rPr sz="1600" spc="30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130" dirty="0">
                <a:solidFill>
                  <a:srgbClr val="252525"/>
                </a:solidFill>
                <a:latin typeface="DejaVu Sans"/>
                <a:cs typeface="DejaVu Sans"/>
              </a:rPr>
              <a:t>sticky</a:t>
            </a:r>
            <a:r>
              <a:rPr sz="1600" spc="5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10" dirty="0">
                <a:solidFill>
                  <a:srgbClr val="252525"/>
                </a:solidFill>
                <a:latin typeface="DejaVu Sans"/>
                <a:cs typeface="DejaVu Sans"/>
              </a:rPr>
              <a:t>notes.</a:t>
            </a:r>
            <a:endParaRPr sz="1600">
              <a:latin typeface="DejaVu Sans"/>
              <a:cs typeface="DejaVu Sans"/>
            </a:endParaRPr>
          </a:p>
          <a:p>
            <a:pPr marL="12700">
              <a:lnSpc>
                <a:spcPct val="100000"/>
              </a:lnSpc>
              <a:spcBef>
                <a:spcPts val="605"/>
              </a:spcBef>
            </a:pPr>
            <a:r>
              <a:rPr sz="1600" spc="-75" dirty="0">
                <a:solidFill>
                  <a:srgbClr val="252525"/>
                </a:solidFill>
                <a:latin typeface="DejaVu Sans"/>
                <a:cs typeface="DejaVu Sans"/>
              </a:rPr>
              <a:t>Your</a:t>
            </a:r>
            <a:r>
              <a:rPr sz="1600" spc="25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114" dirty="0">
                <a:solidFill>
                  <a:srgbClr val="252525"/>
                </a:solidFill>
                <a:latin typeface="DejaVu Sans"/>
                <a:cs typeface="DejaVu Sans"/>
              </a:rPr>
              <a:t>role?</a:t>
            </a:r>
            <a:r>
              <a:rPr sz="1600" spc="30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150" dirty="0">
                <a:solidFill>
                  <a:srgbClr val="252525"/>
                </a:solidFill>
                <a:latin typeface="DejaVu Sans"/>
                <a:cs typeface="DejaVu Sans"/>
              </a:rPr>
              <a:t>Design</a:t>
            </a:r>
            <a:r>
              <a:rPr sz="1600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180" dirty="0">
                <a:solidFill>
                  <a:srgbClr val="252525"/>
                </a:solidFill>
                <a:latin typeface="DejaVu Sans"/>
                <a:cs typeface="DejaVu Sans"/>
              </a:rPr>
              <a:t>and</a:t>
            </a:r>
            <a:r>
              <a:rPr sz="1600" spc="-5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135" dirty="0">
                <a:solidFill>
                  <a:srgbClr val="252525"/>
                </a:solidFill>
                <a:latin typeface="DejaVu Sans"/>
                <a:cs typeface="DejaVu Sans"/>
              </a:rPr>
              <a:t>build</a:t>
            </a:r>
            <a:r>
              <a:rPr sz="1600" spc="-5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180" dirty="0">
                <a:solidFill>
                  <a:srgbClr val="252525"/>
                </a:solidFill>
                <a:latin typeface="DejaVu Sans"/>
                <a:cs typeface="DejaVu Sans"/>
              </a:rPr>
              <a:t>an</a:t>
            </a:r>
            <a:r>
              <a:rPr sz="1600" spc="10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145" dirty="0">
                <a:solidFill>
                  <a:srgbClr val="252525"/>
                </a:solidFill>
                <a:latin typeface="DejaVu Sans"/>
                <a:cs typeface="DejaVu Sans"/>
              </a:rPr>
              <a:t>executive-level</a:t>
            </a:r>
            <a:r>
              <a:rPr sz="1600" spc="15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35" dirty="0">
                <a:solidFill>
                  <a:srgbClr val="252525"/>
                </a:solidFill>
                <a:latin typeface="DejaVu Sans"/>
                <a:cs typeface="DejaVu Sans"/>
              </a:rPr>
              <a:t>BI</a:t>
            </a:r>
            <a:r>
              <a:rPr sz="1600" spc="10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135" dirty="0">
                <a:solidFill>
                  <a:srgbClr val="252525"/>
                </a:solidFill>
                <a:latin typeface="DejaVu Sans"/>
                <a:cs typeface="DejaVu Sans"/>
              </a:rPr>
              <a:t>solution,</a:t>
            </a:r>
            <a:r>
              <a:rPr sz="1600" spc="15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135" dirty="0">
                <a:solidFill>
                  <a:srgbClr val="252525"/>
                </a:solidFill>
                <a:latin typeface="DejaVu Sans"/>
                <a:cs typeface="DejaVu Sans"/>
              </a:rPr>
              <a:t>from</a:t>
            </a:r>
            <a:r>
              <a:rPr sz="1600" spc="-15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175" dirty="0">
                <a:solidFill>
                  <a:srgbClr val="252525"/>
                </a:solidFill>
                <a:latin typeface="DejaVu Sans"/>
                <a:cs typeface="DejaVu Sans"/>
              </a:rPr>
              <a:t>scratch.</a:t>
            </a:r>
            <a:endParaRPr sz="1600">
              <a:latin typeface="DejaVu Sans"/>
              <a:cs typeface="DejaVu San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01595" y="1462278"/>
            <a:ext cx="1670685" cy="6216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24130" algn="r">
              <a:lnSpc>
                <a:spcPts val="1985"/>
              </a:lnSpc>
              <a:spcBef>
                <a:spcPts val="100"/>
              </a:spcBef>
            </a:pPr>
            <a:r>
              <a:rPr sz="1800" spc="-25" dirty="0">
                <a:solidFill>
                  <a:srgbClr val="3F3F3F"/>
                </a:solidFill>
                <a:latin typeface="DejaVu Sans"/>
                <a:cs typeface="DejaVu Sans"/>
              </a:rPr>
              <a:t>THE</a:t>
            </a:r>
            <a:endParaRPr sz="1800">
              <a:latin typeface="DejaVu Sans"/>
              <a:cs typeface="DejaVu Sans"/>
            </a:endParaRPr>
          </a:p>
          <a:p>
            <a:pPr marL="12700">
              <a:lnSpc>
                <a:spcPts val="2705"/>
              </a:lnSpc>
            </a:pPr>
            <a:r>
              <a:rPr sz="2400" b="1" spc="-190" dirty="0">
                <a:solidFill>
                  <a:srgbClr val="1FE2D7"/>
                </a:solidFill>
                <a:latin typeface="DejaVu Sans"/>
                <a:cs typeface="DejaVu Sans"/>
              </a:rPr>
              <a:t>SITUATION</a:t>
            </a:r>
            <a:endParaRPr sz="2400">
              <a:latin typeface="DejaVu Sans"/>
              <a:cs typeface="DejaVu San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919412" y="1332356"/>
            <a:ext cx="9525" cy="1088390"/>
          </a:xfrm>
          <a:custGeom>
            <a:avLst/>
            <a:gdLst/>
            <a:ahLst/>
            <a:cxnLst/>
            <a:rect l="l" t="t" r="r" b="b"/>
            <a:pathLst>
              <a:path w="9525" h="1088389">
                <a:moveTo>
                  <a:pt x="9525" y="0"/>
                </a:moveTo>
                <a:lnTo>
                  <a:pt x="0" y="0"/>
                </a:lnTo>
                <a:lnTo>
                  <a:pt x="0" y="1088390"/>
                </a:lnTo>
                <a:lnTo>
                  <a:pt x="9525" y="1088390"/>
                </a:lnTo>
                <a:lnTo>
                  <a:pt x="9525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193288" y="2864357"/>
            <a:ext cx="7540625" cy="1153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600" spc="-75" dirty="0">
                <a:solidFill>
                  <a:srgbClr val="252525"/>
                </a:solidFill>
                <a:latin typeface="DejaVu Sans"/>
                <a:cs typeface="DejaVu Sans"/>
              </a:rPr>
              <a:t>Your</a:t>
            </a:r>
            <a:r>
              <a:rPr sz="1600" spc="-55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114" dirty="0">
                <a:solidFill>
                  <a:srgbClr val="252525"/>
                </a:solidFill>
                <a:latin typeface="DejaVu Sans"/>
                <a:cs typeface="DejaVu Sans"/>
              </a:rPr>
              <a:t>client</a:t>
            </a:r>
            <a:r>
              <a:rPr sz="1600" spc="-10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150" dirty="0">
                <a:solidFill>
                  <a:srgbClr val="252525"/>
                </a:solidFill>
                <a:latin typeface="DejaVu Sans"/>
                <a:cs typeface="DejaVu Sans"/>
              </a:rPr>
              <a:t>needs</a:t>
            </a:r>
            <a:r>
              <a:rPr sz="1600" spc="20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210" dirty="0">
                <a:solidFill>
                  <a:srgbClr val="252525"/>
                </a:solidFill>
                <a:latin typeface="DejaVu Sans"/>
                <a:cs typeface="DejaVu Sans"/>
              </a:rPr>
              <a:t>a</a:t>
            </a:r>
            <a:r>
              <a:rPr sz="1600" spc="35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150" dirty="0">
                <a:solidFill>
                  <a:srgbClr val="252525"/>
                </a:solidFill>
                <a:latin typeface="DejaVu Sans"/>
                <a:cs typeface="DejaVu Sans"/>
              </a:rPr>
              <a:t>way</a:t>
            </a:r>
            <a:r>
              <a:rPr sz="1600" spc="25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20" dirty="0">
                <a:solidFill>
                  <a:srgbClr val="252525"/>
                </a:solidFill>
                <a:latin typeface="DejaVu Sans"/>
                <a:cs typeface="DejaVu Sans"/>
              </a:rPr>
              <a:t>to</a:t>
            </a:r>
            <a:r>
              <a:rPr sz="1600" spc="-110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155" dirty="0">
                <a:solidFill>
                  <a:srgbClr val="252525"/>
                </a:solidFill>
                <a:latin typeface="DejaVu Sans"/>
                <a:cs typeface="DejaVu Sans"/>
              </a:rPr>
              <a:t>track</a:t>
            </a:r>
            <a:r>
              <a:rPr sz="1600" spc="-5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70" dirty="0">
                <a:solidFill>
                  <a:srgbClr val="252525"/>
                </a:solidFill>
                <a:latin typeface="DejaVu Sans"/>
                <a:cs typeface="DejaVu Sans"/>
              </a:rPr>
              <a:t>KPIs</a:t>
            </a:r>
            <a:r>
              <a:rPr sz="1600" spc="-50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i="1" spc="-30" dirty="0">
                <a:solidFill>
                  <a:srgbClr val="252525"/>
                </a:solidFill>
                <a:latin typeface="Nimbus Roman No9 L"/>
                <a:cs typeface="Nimbus Roman No9 L"/>
              </a:rPr>
              <a:t>(sales,</a:t>
            </a:r>
            <a:r>
              <a:rPr sz="1600" spc="-50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i="1" dirty="0">
                <a:solidFill>
                  <a:srgbClr val="252525"/>
                </a:solidFill>
                <a:latin typeface="Nimbus Roman No9 L"/>
                <a:cs typeface="Nimbus Roman No9 L"/>
              </a:rPr>
              <a:t>profit,</a:t>
            </a:r>
            <a:r>
              <a:rPr sz="1600" spc="-35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i="1" dirty="0">
                <a:solidFill>
                  <a:srgbClr val="252525"/>
                </a:solidFill>
                <a:latin typeface="Nimbus Roman No9 L"/>
                <a:cs typeface="Nimbus Roman No9 L"/>
              </a:rPr>
              <a:t>units,</a:t>
            </a:r>
            <a:r>
              <a:rPr sz="1600" spc="-40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i="1" spc="-25" dirty="0">
                <a:solidFill>
                  <a:srgbClr val="252525"/>
                </a:solidFill>
                <a:latin typeface="Nimbus Roman No9 L"/>
                <a:cs typeface="Nimbus Roman No9 L"/>
              </a:rPr>
              <a:t>returns)</a:t>
            </a:r>
            <a:r>
              <a:rPr sz="1600" spc="-25" dirty="0">
                <a:solidFill>
                  <a:srgbClr val="252525"/>
                </a:solidFill>
                <a:latin typeface="DejaVu Sans"/>
                <a:cs typeface="DejaVu Sans"/>
              </a:rPr>
              <a:t>,</a:t>
            </a:r>
            <a:r>
              <a:rPr sz="1600" spc="-10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180" dirty="0">
                <a:solidFill>
                  <a:srgbClr val="252525"/>
                </a:solidFill>
                <a:latin typeface="DejaVu Sans"/>
                <a:cs typeface="DejaVu Sans"/>
              </a:rPr>
              <a:t>compare</a:t>
            </a:r>
            <a:r>
              <a:rPr sz="1600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290" dirty="0">
                <a:solidFill>
                  <a:srgbClr val="252525"/>
                </a:solidFill>
                <a:latin typeface="DejaVu Sans"/>
                <a:cs typeface="DejaVu Sans"/>
              </a:rPr>
              <a:t>performance </a:t>
            </a:r>
            <a:r>
              <a:rPr sz="1600" spc="-160" dirty="0">
                <a:solidFill>
                  <a:srgbClr val="252525"/>
                </a:solidFill>
                <a:latin typeface="DejaVu Sans"/>
                <a:cs typeface="DejaVu Sans"/>
              </a:rPr>
              <a:t>across</a:t>
            </a:r>
            <a:r>
              <a:rPr sz="1600" spc="20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185" dirty="0">
                <a:solidFill>
                  <a:srgbClr val="252525"/>
                </a:solidFill>
                <a:latin typeface="DejaVu Sans"/>
                <a:cs typeface="DejaVu Sans"/>
              </a:rPr>
              <a:t>markets,</a:t>
            </a:r>
            <a:r>
              <a:rPr sz="1600" spc="55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175" dirty="0">
                <a:solidFill>
                  <a:srgbClr val="252525"/>
                </a:solidFill>
                <a:latin typeface="DejaVu Sans"/>
                <a:cs typeface="DejaVu Sans"/>
              </a:rPr>
              <a:t>analyze</a:t>
            </a:r>
            <a:r>
              <a:rPr sz="1600" spc="40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160" dirty="0">
                <a:solidFill>
                  <a:srgbClr val="252525"/>
                </a:solidFill>
                <a:latin typeface="DejaVu Sans"/>
                <a:cs typeface="DejaVu Sans"/>
              </a:rPr>
              <a:t>category</a:t>
            </a:r>
            <a:r>
              <a:rPr sz="1600" spc="25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120" dirty="0">
                <a:solidFill>
                  <a:srgbClr val="252525"/>
                </a:solidFill>
                <a:latin typeface="DejaVu Sans"/>
                <a:cs typeface="DejaVu Sans"/>
              </a:rPr>
              <a:t>profitability,</a:t>
            </a:r>
            <a:r>
              <a:rPr sz="1600" spc="55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160" dirty="0">
                <a:solidFill>
                  <a:srgbClr val="252525"/>
                </a:solidFill>
                <a:latin typeface="DejaVu Sans"/>
                <a:cs typeface="DejaVu Sans"/>
              </a:rPr>
              <a:t>and</a:t>
            </a:r>
            <a:r>
              <a:rPr sz="1600" spc="75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120" dirty="0">
                <a:solidFill>
                  <a:srgbClr val="252525"/>
                </a:solidFill>
                <a:latin typeface="DejaVu Sans"/>
                <a:cs typeface="DejaVu Sans"/>
              </a:rPr>
              <a:t>identify</a:t>
            </a:r>
            <a:r>
              <a:rPr sz="1600" spc="55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135" dirty="0">
                <a:solidFill>
                  <a:srgbClr val="252525"/>
                </a:solidFill>
                <a:latin typeface="DejaVu Sans"/>
                <a:cs typeface="DejaVu Sans"/>
              </a:rPr>
              <a:t>high-</a:t>
            </a:r>
            <a:r>
              <a:rPr sz="1600" spc="-170" dirty="0">
                <a:solidFill>
                  <a:srgbClr val="252525"/>
                </a:solidFill>
                <a:latin typeface="DejaVu Sans"/>
                <a:cs typeface="DejaVu Sans"/>
              </a:rPr>
              <a:t>value</a:t>
            </a:r>
            <a:r>
              <a:rPr sz="1600" spc="35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35" dirty="0">
                <a:solidFill>
                  <a:srgbClr val="252525"/>
                </a:solidFill>
                <a:latin typeface="DejaVu Sans"/>
                <a:cs typeface="DejaVu Sans"/>
              </a:rPr>
              <a:t>customers.</a:t>
            </a:r>
            <a:endParaRPr sz="1600" dirty="0">
              <a:latin typeface="DejaVu Sans"/>
              <a:cs typeface="DejaVu Sans"/>
            </a:endParaRPr>
          </a:p>
          <a:p>
            <a:pPr marL="12700">
              <a:lnSpc>
                <a:spcPct val="100000"/>
              </a:lnSpc>
              <a:spcBef>
                <a:spcPts val="1200"/>
              </a:spcBef>
            </a:pPr>
            <a:r>
              <a:rPr sz="1600" spc="-90" dirty="0">
                <a:solidFill>
                  <a:srgbClr val="252525"/>
                </a:solidFill>
                <a:latin typeface="DejaVu Sans"/>
                <a:cs typeface="DejaVu Sans"/>
              </a:rPr>
              <a:t>All</a:t>
            </a:r>
            <a:r>
              <a:rPr sz="1600" spc="-50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155" dirty="0">
                <a:solidFill>
                  <a:srgbClr val="252525"/>
                </a:solidFill>
                <a:latin typeface="DejaVu Sans"/>
                <a:cs typeface="DejaVu Sans"/>
              </a:rPr>
              <a:t>you’ve</a:t>
            </a:r>
            <a:r>
              <a:rPr sz="1600" spc="-65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160" dirty="0">
                <a:solidFill>
                  <a:srgbClr val="252525"/>
                </a:solidFill>
                <a:latin typeface="DejaVu Sans"/>
                <a:cs typeface="DejaVu Sans"/>
              </a:rPr>
              <a:t>been</a:t>
            </a:r>
            <a:r>
              <a:rPr sz="1600" spc="-35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150" dirty="0">
                <a:solidFill>
                  <a:srgbClr val="252525"/>
                </a:solidFill>
                <a:latin typeface="DejaVu Sans"/>
                <a:cs typeface="DejaVu Sans"/>
              </a:rPr>
              <a:t>given</a:t>
            </a:r>
            <a:r>
              <a:rPr sz="1600" spc="-75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130" dirty="0">
                <a:solidFill>
                  <a:srgbClr val="252525"/>
                </a:solidFill>
                <a:latin typeface="DejaVu Sans"/>
                <a:cs typeface="DejaVu Sans"/>
              </a:rPr>
              <a:t>is</a:t>
            </a:r>
            <a:r>
              <a:rPr sz="1600" spc="-55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215" dirty="0">
                <a:solidFill>
                  <a:srgbClr val="252525"/>
                </a:solidFill>
                <a:latin typeface="DejaVu Sans"/>
                <a:cs typeface="DejaVu Sans"/>
              </a:rPr>
              <a:t>a</a:t>
            </a:r>
            <a:r>
              <a:rPr sz="1600" spc="-55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100" dirty="0">
                <a:solidFill>
                  <a:srgbClr val="252525"/>
                </a:solidFill>
                <a:latin typeface="DejaVu Sans"/>
                <a:cs typeface="DejaVu Sans"/>
              </a:rPr>
              <a:t>folder</a:t>
            </a:r>
            <a:r>
              <a:rPr sz="1600" spc="-50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55" dirty="0">
                <a:solidFill>
                  <a:srgbClr val="252525"/>
                </a:solidFill>
                <a:latin typeface="DejaVu Sans"/>
                <a:cs typeface="DejaVu Sans"/>
              </a:rPr>
              <a:t>of </a:t>
            </a:r>
            <a:r>
              <a:rPr sz="1600" spc="-155" dirty="0">
                <a:solidFill>
                  <a:srgbClr val="252525"/>
                </a:solidFill>
                <a:latin typeface="DejaVu Sans"/>
                <a:cs typeface="DejaVu Sans"/>
              </a:rPr>
              <a:t>excel</a:t>
            </a:r>
            <a:r>
              <a:rPr sz="1600" spc="-50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110" dirty="0">
                <a:solidFill>
                  <a:srgbClr val="252525"/>
                </a:solidFill>
                <a:latin typeface="DejaVu Sans"/>
                <a:cs typeface="DejaVu Sans"/>
              </a:rPr>
              <a:t>files</a:t>
            </a:r>
            <a:r>
              <a:rPr sz="1600" spc="-55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140" dirty="0">
                <a:solidFill>
                  <a:srgbClr val="252525"/>
                </a:solidFill>
                <a:latin typeface="DejaVu Sans"/>
                <a:cs typeface="DejaVu Sans"/>
              </a:rPr>
              <a:t>containing</a:t>
            </a:r>
            <a:r>
              <a:rPr sz="1600" spc="-55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125" dirty="0">
                <a:solidFill>
                  <a:srgbClr val="252525"/>
                </a:solidFill>
                <a:latin typeface="DejaVu Sans"/>
                <a:cs typeface="DejaVu Sans"/>
              </a:rPr>
              <a:t>information</a:t>
            </a:r>
            <a:r>
              <a:rPr sz="1600" spc="-55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140" dirty="0">
                <a:solidFill>
                  <a:srgbClr val="252525"/>
                </a:solidFill>
                <a:latin typeface="DejaVu Sans"/>
                <a:cs typeface="DejaVu Sans"/>
              </a:rPr>
              <a:t>about</a:t>
            </a:r>
            <a:r>
              <a:rPr sz="1600" spc="-60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10" dirty="0">
                <a:solidFill>
                  <a:srgbClr val="252525"/>
                </a:solidFill>
                <a:latin typeface="DejaVu Sans"/>
                <a:cs typeface="DejaVu Sans"/>
              </a:rPr>
              <a:t>orders,</a:t>
            </a:r>
            <a:endParaRPr sz="1600" dirty="0">
              <a:latin typeface="DejaVu Sans"/>
              <a:cs typeface="DejaVu Sans"/>
            </a:endParaRPr>
          </a:p>
          <a:p>
            <a:pPr marL="12700">
              <a:lnSpc>
                <a:spcPct val="100000"/>
              </a:lnSpc>
            </a:pPr>
            <a:r>
              <a:rPr sz="1600" spc="-130" dirty="0">
                <a:solidFill>
                  <a:srgbClr val="252525"/>
                </a:solidFill>
                <a:latin typeface="DejaVu Sans"/>
                <a:cs typeface="DejaVu Sans"/>
              </a:rPr>
              <a:t>returns,</a:t>
            </a:r>
            <a:r>
              <a:rPr sz="1600" spc="45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130" dirty="0">
                <a:solidFill>
                  <a:srgbClr val="252525"/>
                </a:solidFill>
                <a:latin typeface="DejaVu Sans"/>
                <a:cs typeface="DejaVu Sans"/>
              </a:rPr>
              <a:t>products,</a:t>
            </a:r>
            <a:r>
              <a:rPr sz="1600" spc="55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150" dirty="0">
                <a:solidFill>
                  <a:srgbClr val="252525"/>
                </a:solidFill>
                <a:latin typeface="DejaVu Sans"/>
                <a:cs typeface="DejaVu Sans"/>
              </a:rPr>
              <a:t>customers</a:t>
            </a:r>
            <a:r>
              <a:rPr sz="1600" spc="45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160" dirty="0">
                <a:solidFill>
                  <a:srgbClr val="252525"/>
                </a:solidFill>
                <a:latin typeface="DejaVu Sans"/>
                <a:cs typeface="DejaVu Sans"/>
              </a:rPr>
              <a:t>and</a:t>
            </a:r>
            <a:r>
              <a:rPr sz="1600" spc="65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30" dirty="0">
                <a:solidFill>
                  <a:srgbClr val="252525"/>
                </a:solidFill>
                <a:latin typeface="DejaVu Sans"/>
                <a:cs typeface="DejaVu Sans"/>
              </a:rPr>
              <a:t>territories.</a:t>
            </a:r>
            <a:endParaRPr sz="1600" dirty="0">
              <a:latin typeface="DejaVu Sans"/>
              <a:cs typeface="DejaVu San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895348" y="2879597"/>
            <a:ext cx="866140" cy="6216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08305">
              <a:lnSpc>
                <a:spcPts val="1985"/>
              </a:lnSpc>
              <a:spcBef>
                <a:spcPts val="100"/>
              </a:spcBef>
            </a:pPr>
            <a:r>
              <a:rPr sz="1800" spc="-25" dirty="0">
                <a:solidFill>
                  <a:srgbClr val="3F3F3F"/>
                </a:solidFill>
                <a:latin typeface="DejaVu Sans"/>
                <a:cs typeface="DejaVu Sans"/>
              </a:rPr>
              <a:t>THE</a:t>
            </a:r>
            <a:endParaRPr sz="1800">
              <a:latin typeface="DejaVu Sans"/>
              <a:cs typeface="DejaVu Sans"/>
            </a:endParaRPr>
          </a:p>
          <a:p>
            <a:pPr marL="12700">
              <a:lnSpc>
                <a:spcPts val="2705"/>
              </a:lnSpc>
            </a:pPr>
            <a:r>
              <a:rPr sz="2400" b="1" spc="-265" dirty="0">
                <a:solidFill>
                  <a:srgbClr val="1FE2D7"/>
                </a:solidFill>
                <a:latin typeface="DejaVu Sans"/>
                <a:cs typeface="DejaVu Sans"/>
              </a:rPr>
              <a:t>BRIEF</a:t>
            </a:r>
            <a:endParaRPr sz="2400">
              <a:latin typeface="DejaVu Sans"/>
              <a:cs typeface="DejaVu San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919412" y="2834258"/>
            <a:ext cx="9525" cy="1308735"/>
          </a:xfrm>
          <a:custGeom>
            <a:avLst/>
            <a:gdLst/>
            <a:ahLst/>
            <a:cxnLst/>
            <a:rect l="l" t="t" r="r" b="b"/>
            <a:pathLst>
              <a:path w="9525" h="1308735">
                <a:moveTo>
                  <a:pt x="9525" y="0"/>
                </a:moveTo>
                <a:lnTo>
                  <a:pt x="0" y="0"/>
                </a:lnTo>
                <a:lnTo>
                  <a:pt x="0" y="1308354"/>
                </a:lnTo>
                <a:lnTo>
                  <a:pt x="9525" y="1308354"/>
                </a:lnTo>
                <a:lnTo>
                  <a:pt x="9525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101089" y="4671821"/>
            <a:ext cx="1651635" cy="6216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r">
              <a:lnSpc>
                <a:spcPts val="1985"/>
              </a:lnSpc>
              <a:spcBef>
                <a:spcPts val="100"/>
              </a:spcBef>
            </a:pPr>
            <a:r>
              <a:rPr sz="1800" spc="-25" dirty="0">
                <a:solidFill>
                  <a:srgbClr val="3F3F3F"/>
                </a:solidFill>
                <a:latin typeface="DejaVu Sans"/>
                <a:cs typeface="DejaVu Sans"/>
              </a:rPr>
              <a:t>THE</a:t>
            </a:r>
            <a:endParaRPr sz="1800">
              <a:latin typeface="DejaVu Sans"/>
              <a:cs typeface="DejaVu Sans"/>
            </a:endParaRPr>
          </a:p>
          <a:p>
            <a:pPr marL="12700">
              <a:lnSpc>
                <a:spcPts val="2705"/>
              </a:lnSpc>
            </a:pPr>
            <a:r>
              <a:rPr sz="2400" b="1" spc="-155" dirty="0">
                <a:solidFill>
                  <a:srgbClr val="1FE2D7"/>
                </a:solidFill>
                <a:latin typeface="DejaVu Sans"/>
                <a:cs typeface="DejaVu Sans"/>
              </a:rPr>
              <a:t>OBJECTIVE</a:t>
            </a:r>
            <a:endParaRPr sz="2400">
              <a:latin typeface="DejaVu Sans"/>
              <a:cs typeface="DejaVu San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919412" y="4510658"/>
            <a:ext cx="9525" cy="1891030"/>
          </a:xfrm>
          <a:custGeom>
            <a:avLst/>
            <a:gdLst/>
            <a:ahLst/>
            <a:cxnLst/>
            <a:rect l="l" t="t" r="r" b="b"/>
            <a:pathLst>
              <a:path w="9525" h="1891029">
                <a:moveTo>
                  <a:pt x="9525" y="0"/>
                </a:moveTo>
                <a:lnTo>
                  <a:pt x="0" y="0"/>
                </a:lnTo>
                <a:lnTo>
                  <a:pt x="0" y="1890433"/>
                </a:lnTo>
                <a:lnTo>
                  <a:pt x="9525" y="1890433"/>
                </a:lnTo>
                <a:lnTo>
                  <a:pt x="9525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3193288" y="4588052"/>
            <a:ext cx="3898900" cy="1625600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sz="1600" spc="-125" dirty="0">
                <a:solidFill>
                  <a:srgbClr val="252525"/>
                </a:solidFill>
                <a:latin typeface="DejaVu Sans"/>
                <a:cs typeface="DejaVu Sans"/>
              </a:rPr>
              <a:t>Use</a:t>
            </a:r>
            <a:r>
              <a:rPr sz="1600" spc="35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160" dirty="0">
                <a:solidFill>
                  <a:srgbClr val="252525"/>
                </a:solidFill>
                <a:latin typeface="DejaVu Sans"/>
                <a:cs typeface="DejaVu Sans"/>
              </a:rPr>
              <a:t>Tableau</a:t>
            </a:r>
            <a:r>
              <a:rPr sz="1600" spc="35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140" dirty="0">
                <a:solidFill>
                  <a:srgbClr val="252525"/>
                </a:solidFill>
                <a:latin typeface="DejaVu Sans"/>
                <a:cs typeface="DejaVu Sans"/>
              </a:rPr>
              <a:t>Desktop</a:t>
            </a:r>
            <a:r>
              <a:rPr sz="1600" spc="30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25" dirty="0">
                <a:solidFill>
                  <a:srgbClr val="252525"/>
                </a:solidFill>
                <a:latin typeface="DejaVu Sans"/>
                <a:cs typeface="DejaVu Sans"/>
              </a:rPr>
              <a:t>to:</a:t>
            </a:r>
            <a:endParaRPr sz="1600" dirty="0">
              <a:latin typeface="DejaVu Sans"/>
              <a:cs typeface="DejaVu Sans"/>
            </a:endParaRPr>
          </a:p>
          <a:p>
            <a:pPr marL="298450" indent="-286385">
              <a:lnSpc>
                <a:spcPct val="100000"/>
              </a:lnSpc>
              <a:spcBef>
                <a:spcPts val="600"/>
              </a:spcBef>
              <a:buChar char="•"/>
              <a:tabLst>
                <a:tab pos="298450" algn="l"/>
                <a:tab pos="299085" algn="l"/>
              </a:tabLst>
            </a:pPr>
            <a:r>
              <a:rPr sz="1600" spc="-110" dirty="0">
                <a:solidFill>
                  <a:srgbClr val="252525"/>
                </a:solidFill>
                <a:latin typeface="DejaVu Sans"/>
                <a:cs typeface="DejaVu Sans"/>
              </a:rPr>
              <a:t>Connect</a:t>
            </a:r>
            <a:r>
              <a:rPr sz="1600" spc="-20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dirty="0">
                <a:solidFill>
                  <a:srgbClr val="252525"/>
                </a:solidFill>
                <a:latin typeface="DejaVu Sans"/>
                <a:cs typeface="DejaVu Sans"/>
              </a:rPr>
              <a:t>&amp;</a:t>
            </a:r>
            <a:r>
              <a:rPr sz="1600" spc="-10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135" dirty="0">
                <a:solidFill>
                  <a:srgbClr val="252525"/>
                </a:solidFill>
                <a:latin typeface="DejaVu Sans"/>
                <a:cs typeface="DejaVu Sans"/>
              </a:rPr>
              <a:t>transform</a:t>
            </a:r>
            <a:r>
              <a:rPr sz="1600" spc="10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120" dirty="0">
                <a:solidFill>
                  <a:srgbClr val="252525"/>
                </a:solidFill>
                <a:latin typeface="DejaVu Sans"/>
                <a:cs typeface="DejaVu Sans"/>
              </a:rPr>
              <a:t>raw</a:t>
            </a:r>
            <a:r>
              <a:rPr sz="1600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20" dirty="0">
                <a:solidFill>
                  <a:srgbClr val="252525"/>
                </a:solidFill>
                <a:latin typeface="DejaVu Sans"/>
                <a:cs typeface="DejaVu Sans"/>
              </a:rPr>
              <a:t>data</a:t>
            </a:r>
            <a:endParaRPr sz="1600" dirty="0">
              <a:latin typeface="DejaVu Sans"/>
              <a:cs typeface="DejaVu Sans"/>
            </a:endParaRPr>
          </a:p>
          <a:p>
            <a:pPr marL="298450" indent="-286385">
              <a:lnSpc>
                <a:spcPct val="100000"/>
              </a:lnSpc>
              <a:spcBef>
                <a:spcPts val="600"/>
              </a:spcBef>
              <a:buChar char="•"/>
              <a:tabLst>
                <a:tab pos="298450" algn="l"/>
                <a:tab pos="299085" algn="l"/>
              </a:tabLst>
            </a:pPr>
            <a:r>
              <a:rPr sz="1600" spc="-105" dirty="0">
                <a:solidFill>
                  <a:srgbClr val="252525"/>
                </a:solidFill>
                <a:latin typeface="DejaVu Sans"/>
                <a:cs typeface="DejaVu Sans"/>
              </a:rPr>
              <a:t>Apply</a:t>
            </a:r>
            <a:r>
              <a:rPr sz="1600" spc="-25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130" dirty="0">
                <a:solidFill>
                  <a:srgbClr val="252525"/>
                </a:solidFill>
                <a:latin typeface="DejaVu Sans"/>
                <a:cs typeface="DejaVu Sans"/>
              </a:rPr>
              <a:t>sorting</a:t>
            </a:r>
            <a:r>
              <a:rPr sz="1600" spc="5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dirty="0">
                <a:solidFill>
                  <a:srgbClr val="252525"/>
                </a:solidFill>
                <a:latin typeface="DejaVu Sans"/>
                <a:cs typeface="DejaVu Sans"/>
              </a:rPr>
              <a:t>&amp;</a:t>
            </a:r>
            <a:r>
              <a:rPr sz="1600" spc="-25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110" dirty="0">
                <a:solidFill>
                  <a:srgbClr val="252525"/>
                </a:solidFill>
                <a:latin typeface="DejaVu Sans"/>
                <a:cs typeface="DejaVu Sans"/>
              </a:rPr>
              <a:t>filtering</a:t>
            </a:r>
            <a:r>
              <a:rPr sz="1600" spc="-20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10" dirty="0">
                <a:solidFill>
                  <a:srgbClr val="252525"/>
                </a:solidFill>
                <a:latin typeface="DejaVu Sans"/>
                <a:cs typeface="DejaVu Sans"/>
              </a:rPr>
              <a:t>tools</a:t>
            </a:r>
            <a:endParaRPr sz="1600" dirty="0">
              <a:latin typeface="DejaVu Sans"/>
              <a:cs typeface="DejaVu Sans"/>
            </a:endParaRPr>
          </a:p>
          <a:p>
            <a:pPr marL="298450" indent="-286385">
              <a:lnSpc>
                <a:spcPct val="100000"/>
              </a:lnSpc>
              <a:spcBef>
                <a:spcPts val="600"/>
              </a:spcBef>
              <a:buChar char="•"/>
              <a:tabLst>
                <a:tab pos="298450" algn="l"/>
                <a:tab pos="299085" algn="l"/>
              </a:tabLst>
            </a:pPr>
            <a:r>
              <a:rPr sz="1600" spc="-120" dirty="0">
                <a:solidFill>
                  <a:srgbClr val="252525"/>
                </a:solidFill>
                <a:latin typeface="DejaVu Sans"/>
                <a:cs typeface="DejaVu Sans"/>
              </a:rPr>
              <a:t>Create</a:t>
            </a:r>
            <a:r>
              <a:rPr sz="1600" spc="-5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145" dirty="0">
                <a:solidFill>
                  <a:srgbClr val="252525"/>
                </a:solidFill>
                <a:latin typeface="DejaVu Sans"/>
                <a:cs typeface="DejaVu Sans"/>
              </a:rPr>
              <a:t>custom</a:t>
            </a:r>
            <a:r>
              <a:rPr sz="1600" spc="15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140" dirty="0">
                <a:solidFill>
                  <a:srgbClr val="252525"/>
                </a:solidFill>
                <a:latin typeface="DejaVu Sans"/>
                <a:cs typeface="DejaVu Sans"/>
              </a:rPr>
              <a:t>calculations</a:t>
            </a:r>
            <a:r>
              <a:rPr sz="1600" spc="15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dirty="0">
                <a:solidFill>
                  <a:srgbClr val="252525"/>
                </a:solidFill>
                <a:latin typeface="DejaVu Sans"/>
                <a:cs typeface="DejaVu Sans"/>
              </a:rPr>
              <a:t>&amp;</a:t>
            </a:r>
            <a:r>
              <a:rPr sz="1600" spc="-10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185" dirty="0">
                <a:solidFill>
                  <a:srgbClr val="252525"/>
                </a:solidFill>
                <a:latin typeface="DejaVu Sans"/>
                <a:cs typeface="DejaVu Sans"/>
              </a:rPr>
              <a:t>parameters</a:t>
            </a:r>
            <a:endParaRPr sz="1600" dirty="0">
              <a:latin typeface="DejaVu Sans"/>
              <a:cs typeface="DejaVu Sans"/>
            </a:endParaRPr>
          </a:p>
          <a:p>
            <a:pPr marL="298450" indent="-286385">
              <a:lnSpc>
                <a:spcPct val="100000"/>
              </a:lnSpc>
              <a:spcBef>
                <a:spcPts val="600"/>
              </a:spcBef>
              <a:buChar char="•"/>
              <a:tabLst>
                <a:tab pos="298450" algn="l"/>
                <a:tab pos="299085" algn="l"/>
              </a:tabLst>
            </a:pPr>
            <a:r>
              <a:rPr sz="1600" spc="-130" dirty="0">
                <a:solidFill>
                  <a:srgbClr val="252525"/>
                </a:solidFill>
                <a:latin typeface="DejaVu Sans"/>
                <a:cs typeface="DejaVu Sans"/>
              </a:rPr>
              <a:t>Design</a:t>
            </a:r>
            <a:r>
              <a:rPr sz="1600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130" dirty="0">
                <a:solidFill>
                  <a:srgbClr val="252525"/>
                </a:solidFill>
                <a:latin typeface="DejaVu Sans"/>
                <a:cs typeface="DejaVu Sans"/>
              </a:rPr>
              <a:t>interactive</a:t>
            </a:r>
            <a:r>
              <a:rPr sz="1600" spc="5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114" dirty="0">
                <a:solidFill>
                  <a:srgbClr val="252525"/>
                </a:solidFill>
                <a:latin typeface="DejaVu Sans"/>
                <a:cs typeface="DejaVu Sans"/>
              </a:rPr>
              <a:t>reports</a:t>
            </a:r>
            <a:r>
              <a:rPr sz="1600" spc="-15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dirty="0">
                <a:solidFill>
                  <a:srgbClr val="252525"/>
                </a:solidFill>
                <a:latin typeface="DejaVu Sans"/>
                <a:cs typeface="DejaVu Sans"/>
              </a:rPr>
              <a:t>&amp;</a:t>
            </a:r>
            <a:r>
              <a:rPr sz="1600" spc="5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125" dirty="0">
                <a:solidFill>
                  <a:srgbClr val="252525"/>
                </a:solidFill>
                <a:latin typeface="DejaVu Sans"/>
                <a:cs typeface="DejaVu Sans"/>
              </a:rPr>
              <a:t>dashboards</a:t>
            </a:r>
            <a:endParaRPr sz="1600" dirty="0">
              <a:latin typeface="DejaVu Sans"/>
              <a:cs typeface="DejaVu Sans"/>
            </a:endParaRPr>
          </a:p>
        </p:txBody>
      </p:sp>
      <p:pic>
        <p:nvPicPr>
          <p:cNvPr id="13" name="object 1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665005" y="5203885"/>
            <a:ext cx="3729180" cy="563639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9DBEFB9-4144-DE10-80CE-C02C2F46F19F}"/>
              </a:ext>
            </a:extLst>
          </p:cNvPr>
          <p:cNvSpPr/>
          <p:nvPr/>
        </p:nvSpPr>
        <p:spPr>
          <a:xfrm>
            <a:off x="1371600" y="2819400"/>
            <a:ext cx="9906000" cy="1219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Sorting, Grouping, &amp; Filtering</a:t>
            </a:r>
          </a:p>
        </p:txBody>
      </p:sp>
    </p:spTree>
    <p:extLst>
      <p:ext uri="{BB962C8B-B14F-4D97-AF65-F5344CB8AC3E}">
        <p14:creationId xmlns:p14="http://schemas.microsoft.com/office/powerpoint/2010/main" val="23476573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67635">
              <a:lnSpc>
                <a:spcPct val="100000"/>
              </a:lnSpc>
              <a:spcBef>
                <a:spcPts val="100"/>
              </a:spcBef>
            </a:pPr>
            <a:r>
              <a:rPr b="1" spc="-430" dirty="0">
                <a:latin typeface="DejaVu Sans"/>
                <a:cs typeface="DejaVu Sans"/>
              </a:rPr>
              <a:t>Sorting,</a:t>
            </a:r>
            <a:r>
              <a:rPr spc="-185" dirty="0"/>
              <a:t> </a:t>
            </a:r>
            <a:r>
              <a:rPr b="1" spc="-415" dirty="0">
                <a:latin typeface="DejaVu Sans"/>
                <a:cs typeface="DejaVu Sans"/>
              </a:rPr>
              <a:t>Grouping</a:t>
            </a:r>
            <a:r>
              <a:rPr spc="-160" dirty="0"/>
              <a:t> </a:t>
            </a:r>
            <a:r>
              <a:rPr spc="-254" dirty="0"/>
              <a:t>&amp;</a:t>
            </a:r>
            <a:r>
              <a:rPr spc="-190" dirty="0"/>
              <a:t> </a:t>
            </a:r>
            <a:r>
              <a:rPr b="1" spc="-445" dirty="0">
                <a:latin typeface="DejaVu Sans"/>
                <a:cs typeface="DejaVu Sans"/>
              </a:rPr>
              <a:t>Filtering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5646" y="813815"/>
            <a:ext cx="11760708" cy="4572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463547" y="2164079"/>
            <a:ext cx="1417955" cy="605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2280"/>
              </a:lnSpc>
              <a:spcBef>
                <a:spcPts val="100"/>
              </a:spcBef>
            </a:pPr>
            <a:r>
              <a:rPr sz="2000" b="1" spc="-254" dirty="0">
                <a:solidFill>
                  <a:srgbClr val="3F3F3F"/>
                </a:solidFill>
                <a:latin typeface="DejaVu Sans"/>
                <a:cs typeface="DejaVu Sans"/>
              </a:rPr>
              <a:t>Data</a:t>
            </a:r>
            <a:r>
              <a:rPr sz="2000" spc="-8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165" dirty="0">
                <a:solidFill>
                  <a:srgbClr val="3F3F3F"/>
                </a:solidFill>
                <a:latin typeface="DejaVu Sans"/>
                <a:cs typeface="DejaVu Sans"/>
              </a:rPr>
              <a:t>&amp;</a:t>
            </a:r>
            <a:r>
              <a:rPr sz="2000" spc="-10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b="1" spc="-265" dirty="0">
                <a:solidFill>
                  <a:srgbClr val="3F3F3F"/>
                </a:solidFill>
                <a:latin typeface="DejaVu Sans"/>
                <a:cs typeface="DejaVu Sans"/>
              </a:rPr>
              <a:t>Field</a:t>
            </a:r>
            <a:endParaRPr sz="2000">
              <a:latin typeface="DejaVu Sans"/>
              <a:cs typeface="DejaVu Sans"/>
            </a:endParaRPr>
          </a:p>
          <a:p>
            <a:pPr algn="ctr">
              <a:lnSpc>
                <a:spcPts val="2280"/>
              </a:lnSpc>
            </a:pPr>
            <a:r>
              <a:rPr sz="2000" b="1" spc="-315" dirty="0">
                <a:solidFill>
                  <a:srgbClr val="3F3F3F"/>
                </a:solidFill>
                <a:latin typeface="DejaVu Sans"/>
                <a:cs typeface="DejaVu Sans"/>
              </a:rPr>
              <a:t>Types</a:t>
            </a:r>
            <a:endParaRPr sz="2000">
              <a:latin typeface="DejaVu Sans"/>
              <a:cs typeface="DejaVu San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73760" y="4728208"/>
            <a:ext cx="2505710" cy="1351280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12700" marR="5080" algn="just">
              <a:lnSpc>
                <a:spcPts val="1510"/>
              </a:lnSpc>
              <a:spcBef>
                <a:spcPts val="290"/>
              </a:spcBef>
            </a:pPr>
            <a:r>
              <a:rPr sz="1400" i="1" dirty="0">
                <a:solidFill>
                  <a:srgbClr val="3F3F3F"/>
                </a:solidFill>
                <a:latin typeface="Nimbus Roman No9 L"/>
                <a:cs typeface="Nimbus Roman No9 L"/>
              </a:rPr>
              <a:t>Analyze</a:t>
            </a:r>
            <a:r>
              <a:rPr sz="1400" spc="2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spc="-20" dirty="0">
                <a:solidFill>
                  <a:srgbClr val="3F3F3F"/>
                </a:solidFill>
                <a:latin typeface="Nimbus Roman No9 L"/>
                <a:cs typeface="Nimbus Roman No9 L"/>
              </a:rPr>
              <a:t>virtually</a:t>
            </a:r>
            <a:r>
              <a:rPr sz="1400" spc="4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dirty="0">
                <a:solidFill>
                  <a:srgbClr val="3F3F3F"/>
                </a:solidFill>
                <a:latin typeface="Nimbus Roman No9 L"/>
                <a:cs typeface="Nimbus Roman No9 L"/>
              </a:rPr>
              <a:t>any</a:t>
            </a:r>
            <a:r>
              <a:rPr sz="1400" spc="3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dirty="0">
                <a:solidFill>
                  <a:srgbClr val="3F3F3F"/>
                </a:solidFill>
                <a:latin typeface="Nimbus Roman No9 L"/>
                <a:cs typeface="Nimbus Roman No9 L"/>
              </a:rPr>
              <a:t>type</a:t>
            </a:r>
            <a:r>
              <a:rPr sz="1400" spc="3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dirty="0">
                <a:solidFill>
                  <a:srgbClr val="3F3F3F"/>
                </a:solidFill>
                <a:latin typeface="Nimbus Roman No9 L"/>
                <a:cs typeface="Nimbus Roman No9 L"/>
              </a:rPr>
              <a:t>of</a:t>
            </a:r>
            <a:r>
              <a:rPr sz="1400" spc="1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spc="-40" dirty="0">
                <a:solidFill>
                  <a:srgbClr val="3F3F3F"/>
                </a:solidFill>
                <a:latin typeface="Nimbus Roman No9 L"/>
                <a:cs typeface="Nimbus Roman No9 L"/>
              </a:rPr>
              <a:t>data,</a:t>
            </a:r>
            <a:r>
              <a:rPr sz="1400" spc="-4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dirty="0">
                <a:solidFill>
                  <a:srgbClr val="3F3F3F"/>
                </a:solidFill>
                <a:latin typeface="Nimbus Roman No9 L"/>
                <a:cs typeface="Nimbus Roman No9 L"/>
              </a:rPr>
              <a:t>from</a:t>
            </a:r>
            <a:r>
              <a:rPr sz="1400" spc="-1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dirty="0">
                <a:solidFill>
                  <a:srgbClr val="3F3F3F"/>
                </a:solidFill>
                <a:latin typeface="Nimbus Roman No9 L"/>
                <a:cs typeface="Nimbus Roman No9 L"/>
              </a:rPr>
              <a:t>Dimensions</a:t>
            </a:r>
            <a:r>
              <a:rPr sz="1400" spc="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dirty="0">
                <a:solidFill>
                  <a:srgbClr val="3F3F3F"/>
                </a:solidFill>
                <a:latin typeface="Nimbus Roman No9 L"/>
                <a:cs typeface="Nimbus Roman No9 L"/>
              </a:rPr>
              <a:t>and</a:t>
            </a:r>
            <a:r>
              <a:rPr sz="1400" spc="1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dirty="0">
                <a:solidFill>
                  <a:srgbClr val="3F3F3F"/>
                </a:solidFill>
                <a:latin typeface="Nimbus Roman No9 L"/>
                <a:cs typeface="Nimbus Roman No9 L"/>
              </a:rPr>
              <a:t>Measures</a:t>
            </a:r>
            <a:r>
              <a:rPr sz="1400" spc="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spc="-105" dirty="0">
                <a:solidFill>
                  <a:srgbClr val="3F3F3F"/>
                </a:solidFill>
                <a:latin typeface="Nimbus Roman No9 L"/>
                <a:cs typeface="Nimbus Roman No9 L"/>
              </a:rPr>
              <a:t>to</a:t>
            </a:r>
            <a:r>
              <a:rPr sz="1400" spc="-10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dirty="0">
                <a:solidFill>
                  <a:srgbClr val="3F3F3F"/>
                </a:solidFill>
                <a:latin typeface="Nimbus Roman No9 L"/>
                <a:cs typeface="Nimbus Roman No9 L"/>
              </a:rPr>
              <a:t>Discrete</a:t>
            </a:r>
            <a:r>
              <a:rPr sz="1400" spc="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dirty="0">
                <a:solidFill>
                  <a:srgbClr val="3F3F3F"/>
                </a:solidFill>
                <a:latin typeface="Nimbus Roman No9 L"/>
                <a:cs typeface="Nimbus Roman No9 L"/>
              </a:rPr>
              <a:t>and</a:t>
            </a:r>
            <a:r>
              <a:rPr sz="1400" spc="3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dirty="0">
                <a:solidFill>
                  <a:srgbClr val="3F3F3F"/>
                </a:solidFill>
                <a:latin typeface="Nimbus Roman No9 L"/>
                <a:cs typeface="Nimbus Roman No9 L"/>
              </a:rPr>
              <a:t>Continuous</a:t>
            </a:r>
            <a:r>
              <a:rPr sz="1400" spc="1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spc="-10" dirty="0">
                <a:solidFill>
                  <a:srgbClr val="3F3F3F"/>
                </a:solidFill>
                <a:latin typeface="Nimbus Roman No9 L"/>
                <a:cs typeface="Nimbus Roman No9 L"/>
              </a:rPr>
              <a:t>fields</a:t>
            </a:r>
            <a:endParaRPr sz="1400">
              <a:latin typeface="Nimbus Roman No9 L"/>
              <a:cs typeface="Nimbus Roman No9 L"/>
            </a:endParaRPr>
          </a:p>
          <a:p>
            <a:pPr marL="12700" marR="260350" algn="just">
              <a:lnSpc>
                <a:spcPts val="1510"/>
              </a:lnSpc>
              <a:spcBef>
                <a:spcPts val="1205"/>
              </a:spcBef>
            </a:pPr>
            <a:r>
              <a:rPr sz="1400" i="1" dirty="0">
                <a:solidFill>
                  <a:srgbClr val="3F3F3F"/>
                </a:solidFill>
                <a:latin typeface="Nimbus Roman No9 L"/>
                <a:cs typeface="Nimbus Roman No9 L"/>
              </a:rPr>
              <a:t>Understanding</a:t>
            </a:r>
            <a:r>
              <a:rPr sz="1400" spc="3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dirty="0">
                <a:solidFill>
                  <a:srgbClr val="3F3F3F"/>
                </a:solidFill>
                <a:latin typeface="Nimbus Roman No9 L"/>
                <a:cs typeface="Nimbus Roman No9 L"/>
              </a:rPr>
              <a:t>these</a:t>
            </a:r>
            <a:r>
              <a:rPr sz="1400" spc="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dirty="0">
                <a:solidFill>
                  <a:srgbClr val="3F3F3F"/>
                </a:solidFill>
                <a:latin typeface="Nimbus Roman No9 L"/>
                <a:cs typeface="Nimbus Roman No9 L"/>
              </a:rPr>
              <a:t>core</a:t>
            </a:r>
            <a:r>
              <a:rPr sz="1400" spc="-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spc="-45" dirty="0">
                <a:solidFill>
                  <a:srgbClr val="3F3F3F"/>
                </a:solidFill>
                <a:latin typeface="Nimbus Roman No9 L"/>
                <a:cs typeface="Nimbus Roman No9 L"/>
              </a:rPr>
              <a:t>data</a:t>
            </a:r>
            <a:r>
              <a:rPr sz="1400" spc="-4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dirty="0">
                <a:solidFill>
                  <a:srgbClr val="3F3F3F"/>
                </a:solidFill>
                <a:latin typeface="Nimbus Roman No9 L"/>
                <a:cs typeface="Nimbus Roman No9 L"/>
              </a:rPr>
              <a:t>types</a:t>
            </a:r>
            <a:r>
              <a:rPr sz="1400" spc="1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dirty="0">
                <a:solidFill>
                  <a:srgbClr val="3F3F3F"/>
                </a:solidFill>
                <a:latin typeface="Nimbus Roman No9 L"/>
                <a:cs typeface="Nimbus Roman No9 L"/>
              </a:rPr>
              <a:t>is</a:t>
            </a:r>
            <a:r>
              <a:rPr sz="1400" spc="1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spc="-80" dirty="0">
                <a:solidFill>
                  <a:srgbClr val="3F3F3F"/>
                </a:solidFill>
                <a:latin typeface="Nimbus Roman No9 L"/>
                <a:cs typeface="Nimbus Roman No9 L"/>
              </a:rPr>
              <a:t>CRITICAL</a:t>
            </a:r>
            <a:r>
              <a:rPr sz="1400" spc="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dirty="0">
                <a:solidFill>
                  <a:srgbClr val="3F3F3F"/>
                </a:solidFill>
                <a:latin typeface="Nimbus Roman No9 L"/>
                <a:cs typeface="Nimbus Roman No9 L"/>
              </a:rPr>
              <a:t>for</a:t>
            </a:r>
            <a:r>
              <a:rPr sz="140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spc="-10" dirty="0">
                <a:solidFill>
                  <a:srgbClr val="3F3F3F"/>
                </a:solidFill>
                <a:latin typeface="Nimbus Roman No9 L"/>
                <a:cs typeface="Nimbus Roman No9 L"/>
              </a:rPr>
              <a:t>effective</a:t>
            </a:r>
            <a:r>
              <a:rPr sz="1400" spc="-1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spc="-10" dirty="0">
                <a:solidFill>
                  <a:srgbClr val="3F3F3F"/>
                </a:solidFill>
                <a:latin typeface="Nimbus Roman No9 L"/>
                <a:cs typeface="Nimbus Roman No9 L"/>
              </a:rPr>
              <a:t>analytics!</a:t>
            </a:r>
            <a:endParaRPr sz="1400">
              <a:latin typeface="Nimbus Roman No9 L"/>
              <a:cs typeface="Nimbus Roman No9 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330191" y="2164083"/>
            <a:ext cx="1292860" cy="605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280"/>
              </a:lnSpc>
              <a:spcBef>
                <a:spcPts val="100"/>
              </a:spcBef>
            </a:pPr>
            <a:r>
              <a:rPr sz="2000" b="1" spc="-250" dirty="0">
                <a:solidFill>
                  <a:srgbClr val="3F3F3F"/>
                </a:solidFill>
                <a:latin typeface="DejaVu Sans"/>
                <a:cs typeface="DejaVu Sans"/>
              </a:rPr>
              <a:t>Organize</a:t>
            </a:r>
            <a:r>
              <a:rPr sz="2000" spc="-9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180" dirty="0">
                <a:solidFill>
                  <a:srgbClr val="3F3F3F"/>
                </a:solidFill>
                <a:latin typeface="DejaVu Sans"/>
                <a:cs typeface="DejaVu Sans"/>
              </a:rPr>
              <a:t>&amp;</a:t>
            </a:r>
            <a:endParaRPr sz="2000">
              <a:latin typeface="DejaVu Sans"/>
              <a:cs typeface="DejaVu Sans"/>
            </a:endParaRPr>
          </a:p>
          <a:p>
            <a:pPr marL="135890">
              <a:lnSpc>
                <a:spcPts val="2280"/>
              </a:lnSpc>
            </a:pPr>
            <a:r>
              <a:rPr sz="2000" b="1" spc="-275" dirty="0">
                <a:solidFill>
                  <a:srgbClr val="3F3F3F"/>
                </a:solidFill>
                <a:latin typeface="DejaVu Sans"/>
                <a:cs typeface="DejaVu Sans"/>
              </a:rPr>
              <a:t>Combine</a:t>
            </a:r>
            <a:endParaRPr sz="2000">
              <a:latin typeface="DejaVu Sans"/>
              <a:cs typeface="DejaVu San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720844" y="4728212"/>
            <a:ext cx="2555240" cy="1351280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12700" marR="5080">
              <a:lnSpc>
                <a:spcPct val="90100"/>
              </a:lnSpc>
              <a:spcBef>
                <a:spcPts val="265"/>
              </a:spcBef>
            </a:pPr>
            <a:r>
              <a:rPr sz="1400" i="1" dirty="0">
                <a:solidFill>
                  <a:srgbClr val="3F3F3F"/>
                </a:solidFill>
                <a:latin typeface="Nimbus Roman No9 L"/>
                <a:cs typeface="Nimbus Roman No9 L"/>
              </a:rPr>
              <a:t>Combine</a:t>
            </a:r>
            <a:r>
              <a:rPr sz="1400" spc="-2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dirty="0">
                <a:solidFill>
                  <a:srgbClr val="3F3F3F"/>
                </a:solidFill>
                <a:latin typeface="Nimbus Roman No9 L"/>
                <a:cs typeface="Nimbus Roman No9 L"/>
              </a:rPr>
              <a:t>and</a:t>
            </a:r>
            <a:r>
              <a:rPr sz="1400" spc="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spc="-10" dirty="0">
                <a:solidFill>
                  <a:srgbClr val="3F3F3F"/>
                </a:solidFill>
                <a:latin typeface="Nimbus Roman No9 L"/>
                <a:cs typeface="Nimbus Roman No9 L"/>
              </a:rPr>
              <a:t>organize</a:t>
            </a:r>
            <a:r>
              <a:rPr sz="140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dirty="0">
                <a:solidFill>
                  <a:srgbClr val="3F3F3F"/>
                </a:solidFill>
                <a:latin typeface="Nimbus Roman No9 L"/>
                <a:cs typeface="Nimbus Roman No9 L"/>
              </a:rPr>
              <a:t>your</a:t>
            </a:r>
            <a:r>
              <a:rPr sz="1400" spc="-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dirty="0">
                <a:solidFill>
                  <a:srgbClr val="3F3F3F"/>
                </a:solidFill>
                <a:latin typeface="Nimbus Roman No9 L"/>
                <a:cs typeface="Nimbus Roman No9 L"/>
              </a:rPr>
              <a:t>data</a:t>
            </a:r>
            <a:r>
              <a:rPr sz="1400" spc="1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spc="-310" dirty="0">
                <a:solidFill>
                  <a:srgbClr val="3F3F3F"/>
                </a:solidFill>
                <a:latin typeface="Nimbus Roman No9 L"/>
                <a:cs typeface="Nimbus Roman No9 L"/>
              </a:rPr>
              <a:t>in</a:t>
            </a:r>
            <a:r>
              <a:rPr sz="140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dirty="0">
                <a:solidFill>
                  <a:srgbClr val="3F3F3F"/>
                </a:solidFill>
                <a:latin typeface="Nimbus Roman No9 L"/>
                <a:cs typeface="Nimbus Roman No9 L"/>
              </a:rPr>
              <a:t>Tableau</a:t>
            </a:r>
            <a:r>
              <a:rPr sz="1400" spc="-5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spc="-10" dirty="0">
                <a:solidFill>
                  <a:srgbClr val="3F3F3F"/>
                </a:solidFill>
                <a:latin typeface="Nimbus Roman No9 L"/>
                <a:cs typeface="Nimbus Roman No9 L"/>
              </a:rPr>
              <a:t>using</a:t>
            </a:r>
            <a:r>
              <a:rPr sz="1400" spc="-4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dirty="0">
                <a:solidFill>
                  <a:srgbClr val="3F3F3F"/>
                </a:solidFill>
                <a:latin typeface="Nimbus Roman No9 L"/>
                <a:cs typeface="Nimbus Roman No9 L"/>
              </a:rPr>
              <a:t>tools</a:t>
            </a:r>
            <a:r>
              <a:rPr sz="1400" spc="-7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spc="-20" dirty="0">
                <a:solidFill>
                  <a:srgbClr val="3F3F3F"/>
                </a:solidFill>
                <a:latin typeface="Nimbus Roman No9 L"/>
                <a:cs typeface="Nimbus Roman No9 L"/>
              </a:rPr>
              <a:t>like</a:t>
            </a:r>
            <a:r>
              <a:rPr sz="1400" spc="-5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spc="-10" dirty="0">
                <a:solidFill>
                  <a:srgbClr val="3F3F3F"/>
                </a:solidFill>
                <a:latin typeface="Nimbus Roman No9 L"/>
                <a:cs typeface="Nimbus Roman No9 L"/>
              </a:rPr>
              <a:t>Sorting,</a:t>
            </a:r>
            <a:r>
              <a:rPr sz="1400" spc="-1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spc="-25" dirty="0">
                <a:solidFill>
                  <a:srgbClr val="3F3F3F"/>
                </a:solidFill>
                <a:latin typeface="Nimbus Roman No9 L"/>
                <a:cs typeface="Nimbus Roman No9 L"/>
              </a:rPr>
              <a:t>Grouping,</a:t>
            </a:r>
            <a:r>
              <a:rPr sz="1400" spc="2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dirty="0">
                <a:solidFill>
                  <a:srgbClr val="3F3F3F"/>
                </a:solidFill>
                <a:latin typeface="Nimbus Roman No9 L"/>
                <a:cs typeface="Nimbus Roman No9 L"/>
              </a:rPr>
              <a:t>Sets</a:t>
            </a:r>
            <a:r>
              <a:rPr sz="1400" spc="3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spc="-204" dirty="0">
                <a:solidFill>
                  <a:srgbClr val="3F3F3F"/>
                </a:solidFill>
                <a:latin typeface="Nimbus Roman No9 L"/>
                <a:cs typeface="Nimbus Roman No9 L"/>
              </a:rPr>
              <a:t>&amp;</a:t>
            </a:r>
            <a:r>
              <a:rPr sz="1400" spc="3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spc="-10" dirty="0">
                <a:solidFill>
                  <a:srgbClr val="3F3F3F"/>
                </a:solidFill>
                <a:latin typeface="Nimbus Roman No9 L"/>
                <a:cs typeface="Nimbus Roman No9 L"/>
              </a:rPr>
              <a:t>Hierarchies</a:t>
            </a:r>
            <a:endParaRPr sz="1400">
              <a:latin typeface="Nimbus Roman No9 L"/>
              <a:cs typeface="Nimbus Roman No9 L"/>
            </a:endParaRPr>
          </a:p>
          <a:p>
            <a:pPr marL="12700" marR="6985">
              <a:lnSpc>
                <a:spcPts val="1510"/>
              </a:lnSpc>
              <a:spcBef>
                <a:spcPts val="1220"/>
              </a:spcBef>
            </a:pPr>
            <a:r>
              <a:rPr sz="1400" i="1" dirty="0">
                <a:solidFill>
                  <a:srgbClr val="3F3F3F"/>
                </a:solidFill>
                <a:latin typeface="Nimbus Roman No9 L"/>
                <a:cs typeface="Nimbus Roman No9 L"/>
              </a:rPr>
              <a:t>These</a:t>
            </a:r>
            <a:r>
              <a:rPr sz="1400" spc="4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dirty="0">
                <a:solidFill>
                  <a:srgbClr val="3F3F3F"/>
                </a:solidFill>
                <a:latin typeface="Nimbus Roman No9 L"/>
                <a:cs typeface="Nimbus Roman No9 L"/>
              </a:rPr>
              <a:t>tools</a:t>
            </a:r>
            <a:r>
              <a:rPr sz="1400" spc="1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spc="-20" dirty="0">
                <a:solidFill>
                  <a:srgbClr val="3F3F3F"/>
                </a:solidFill>
                <a:latin typeface="Nimbus Roman No9 L"/>
                <a:cs typeface="Nimbus Roman No9 L"/>
              </a:rPr>
              <a:t>allow</a:t>
            </a:r>
            <a:r>
              <a:rPr sz="1400" spc="2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dirty="0">
                <a:solidFill>
                  <a:srgbClr val="3F3F3F"/>
                </a:solidFill>
                <a:latin typeface="Nimbus Roman No9 L"/>
                <a:cs typeface="Nimbus Roman No9 L"/>
              </a:rPr>
              <a:t>you</a:t>
            </a:r>
            <a:r>
              <a:rPr sz="1400" spc="4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dirty="0">
                <a:solidFill>
                  <a:srgbClr val="3F3F3F"/>
                </a:solidFill>
                <a:latin typeface="Nimbus Roman No9 L"/>
                <a:cs typeface="Nimbus Roman No9 L"/>
              </a:rPr>
              <a:t>to</a:t>
            </a:r>
            <a:r>
              <a:rPr sz="1400" spc="3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dirty="0">
                <a:solidFill>
                  <a:srgbClr val="3F3F3F"/>
                </a:solidFill>
                <a:latin typeface="Nimbus Roman No9 L"/>
                <a:cs typeface="Nimbus Roman No9 L"/>
              </a:rPr>
              <a:t>shape</a:t>
            </a:r>
            <a:r>
              <a:rPr sz="1400" spc="4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spc="-165" dirty="0">
                <a:solidFill>
                  <a:srgbClr val="3F3F3F"/>
                </a:solidFill>
                <a:latin typeface="Nimbus Roman No9 L"/>
                <a:cs typeface="Nimbus Roman No9 L"/>
              </a:rPr>
              <a:t>and</a:t>
            </a:r>
            <a:r>
              <a:rPr sz="1400" spc="-16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dirty="0">
                <a:solidFill>
                  <a:srgbClr val="3F3F3F"/>
                </a:solidFill>
                <a:latin typeface="Nimbus Roman No9 L"/>
                <a:cs typeface="Nimbus Roman No9 L"/>
              </a:rPr>
              <a:t>enhance</a:t>
            </a:r>
            <a:r>
              <a:rPr sz="1400" spc="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dirty="0">
                <a:solidFill>
                  <a:srgbClr val="3F3F3F"/>
                </a:solidFill>
                <a:latin typeface="Nimbus Roman No9 L"/>
                <a:cs typeface="Nimbus Roman No9 L"/>
              </a:rPr>
              <a:t>your</a:t>
            </a:r>
            <a:r>
              <a:rPr sz="1400" spc="1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dirty="0">
                <a:solidFill>
                  <a:srgbClr val="3F3F3F"/>
                </a:solidFill>
                <a:latin typeface="Nimbus Roman No9 L"/>
                <a:cs typeface="Nimbus Roman No9 L"/>
              </a:rPr>
              <a:t>raw</a:t>
            </a:r>
            <a:r>
              <a:rPr sz="1400" spc="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dirty="0">
                <a:solidFill>
                  <a:srgbClr val="3F3F3F"/>
                </a:solidFill>
                <a:latin typeface="Nimbus Roman No9 L"/>
                <a:cs typeface="Nimbus Roman No9 L"/>
              </a:rPr>
              <a:t>data</a:t>
            </a:r>
            <a:r>
              <a:rPr sz="1400" spc="1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dirty="0">
                <a:solidFill>
                  <a:srgbClr val="3F3F3F"/>
                </a:solidFill>
                <a:latin typeface="Nimbus Roman No9 L"/>
                <a:cs typeface="Nimbus Roman No9 L"/>
              </a:rPr>
              <a:t>for</a:t>
            </a:r>
            <a:r>
              <a:rPr sz="1400" spc="-1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spc="-10" dirty="0">
                <a:solidFill>
                  <a:srgbClr val="3F3F3F"/>
                </a:solidFill>
                <a:latin typeface="Nimbus Roman No9 L"/>
                <a:cs typeface="Nimbus Roman No9 L"/>
              </a:rPr>
              <a:t>deeper</a:t>
            </a:r>
            <a:r>
              <a:rPr sz="1400" spc="-1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spc="-10" dirty="0">
                <a:solidFill>
                  <a:srgbClr val="3F3F3F"/>
                </a:solidFill>
                <a:latin typeface="Nimbus Roman No9 L"/>
                <a:cs typeface="Nimbus Roman No9 L"/>
              </a:rPr>
              <a:t>analysis!</a:t>
            </a:r>
            <a:endParaRPr sz="1400">
              <a:latin typeface="Nimbus Roman No9 L"/>
              <a:cs typeface="Nimbus Roman No9 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261347" y="2164083"/>
            <a:ext cx="1296035" cy="605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4145">
              <a:lnSpc>
                <a:spcPts val="2280"/>
              </a:lnSpc>
              <a:spcBef>
                <a:spcPts val="100"/>
              </a:spcBef>
            </a:pPr>
            <a:r>
              <a:rPr sz="2000" b="1" spc="-275" dirty="0">
                <a:solidFill>
                  <a:srgbClr val="3F3F3F"/>
                </a:solidFill>
                <a:latin typeface="DejaVu Sans"/>
                <a:cs typeface="DejaVu Sans"/>
              </a:rPr>
              <a:t>Dynamic</a:t>
            </a:r>
            <a:endParaRPr sz="2000">
              <a:latin typeface="DejaVu Sans"/>
              <a:cs typeface="DejaVu Sans"/>
            </a:endParaRPr>
          </a:p>
          <a:p>
            <a:pPr marL="12700">
              <a:lnSpc>
                <a:spcPts val="2280"/>
              </a:lnSpc>
            </a:pPr>
            <a:r>
              <a:rPr sz="2000" b="1" spc="-160" dirty="0">
                <a:solidFill>
                  <a:srgbClr val="3F3F3F"/>
                </a:solidFill>
                <a:latin typeface="DejaVu Sans"/>
                <a:cs typeface="DejaVu Sans"/>
              </a:rPr>
              <a:t>Drill-</a:t>
            </a:r>
            <a:r>
              <a:rPr sz="2000" b="1" spc="-220" dirty="0">
                <a:solidFill>
                  <a:srgbClr val="3F3F3F"/>
                </a:solidFill>
                <a:latin typeface="DejaVu Sans"/>
                <a:cs typeface="DejaVu Sans"/>
              </a:rPr>
              <a:t>Down</a:t>
            </a:r>
            <a:endParaRPr sz="2000">
              <a:latin typeface="DejaVu Sans"/>
              <a:cs typeface="DejaVu San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707628" y="4728212"/>
            <a:ext cx="2672080" cy="1351280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12700" marR="5080" algn="just">
              <a:lnSpc>
                <a:spcPct val="90100"/>
              </a:lnSpc>
              <a:spcBef>
                <a:spcPts val="265"/>
              </a:spcBef>
            </a:pPr>
            <a:r>
              <a:rPr sz="1400" i="1" spc="-30" dirty="0">
                <a:solidFill>
                  <a:srgbClr val="3F3F3F"/>
                </a:solidFill>
                <a:latin typeface="Nimbus Roman No9 L"/>
                <a:cs typeface="Nimbus Roman No9 L"/>
              </a:rPr>
              <a:t>Explore</a:t>
            </a:r>
            <a:r>
              <a:rPr sz="1400" spc="-2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dirty="0">
                <a:solidFill>
                  <a:srgbClr val="3F3F3F"/>
                </a:solidFill>
                <a:latin typeface="Nimbus Roman No9 L"/>
                <a:cs typeface="Nimbus Roman No9 L"/>
              </a:rPr>
              <a:t>and</a:t>
            </a:r>
            <a:r>
              <a:rPr sz="1400" spc="1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dirty="0">
                <a:solidFill>
                  <a:srgbClr val="3F3F3F"/>
                </a:solidFill>
                <a:latin typeface="Nimbus Roman No9 L"/>
                <a:cs typeface="Nimbus Roman No9 L"/>
              </a:rPr>
              <a:t>analyze</a:t>
            </a:r>
            <a:r>
              <a:rPr sz="140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dirty="0">
                <a:solidFill>
                  <a:srgbClr val="3F3F3F"/>
                </a:solidFill>
                <a:latin typeface="Nimbus Roman No9 L"/>
                <a:cs typeface="Nimbus Roman No9 L"/>
              </a:rPr>
              <a:t>your</a:t>
            </a:r>
            <a:r>
              <a:rPr sz="1400" spc="1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dirty="0">
                <a:solidFill>
                  <a:srgbClr val="3F3F3F"/>
                </a:solidFill>
                <a:latin typeface="Nimbus Roman No9 L"/>
                <a:cs typeface="Nimbus Roman No9 L"/>
              </a:rPr>
              <a:t>data</a:t>
            </a:r>
            <a:r>
              <a:rPr sz="1400" spc="1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spc="-35" dirty="0">
                <a:solidFill>
                  <a:srgbClr val="3F3F3F"/>
                </a:solidFill>
                <a:latin typeface="Nimbus Roman No9 L"/>
                <a:cs typeface="Nimbus Roman No9 L"/>
              </a:rPr>
              <a:t>using</a:t>
            </a:r>
            <a:r>
              <a:rPr sz="1400" spc="-3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spc="-25" dirty="0">
                <a:solidFill>
                  <a:srgbClr val="3F3F3F"/>
                </a:solidFill>
                <a:latin typeface="Nimbus Roman No9 L"/>
                <a:cs typeface="Nimbus Roman No9 L"/>
              </a:rPr>
              <a:t>filtering</a:t>
            </a:r>
            <a:r>
              <a:rPr sz="1400" spc="-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dirty="0">
                <a:solidFill>
                  <a:srgbClr val="3F3F3F"/>
                </a:solidFill>
                <a:latin typeface="Nimbus Roman No9 L"/>
                <a:cs typeface="Nimbus Roman No9 L"/>
              </a:rPr>
              <a:t>tools</a:t>
            </a:r>
            <a:r>
              <a:rPr sz="1400" spc="-3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spc="-20" dirty="0">
                <a:solidFill>
                  <a:srgbClr val="3F3F3F"/>
                </a:solidFill>
                <a:latin typeface="Nimbus Roman No9 L"/>
                <a:cs typeface="Nimbus Roman No9 L"/>
              </a:rPr>
              <a:t>like</a:t>
            </a:r>
            <a:r>
              <a:rPr sz="140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dirty="0">
                <a:solidFill>
                  <a:srgbClr val="3F3F3F"/>
                </a:solidFill>
                <a:latin typeface="Nimbus Roman No9 L"/>
                <a:cs typeface="Nimbus Roman No9 L"/>
              </a:rPr>
              <a:t>dynamic</a:t>
            </a:r>
            <a:r>
              <a:rPr sz="1400" spc="-2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spc="-100" dirty="0">
                <a:solidFill>
                  <a:srgbClr val="3F3F3F"/>
                </a:solidFill>
                <a:latin typeface="Nimbus Roman No9 L"/>
                <a:cs typeface="Nimbus Roman No9 L"/>
              </a:rPr>
              <a:t>drill-</a:t>
            </a:r>
            <a:r>
              <a:rPr sz="1400" i="1" spc="-20" dirty="0">
                <a:solidFill>
                  <a:srgbClr val="3F3F3F"/>
                </a:solidFill>
                <a:latin typeface="Nimbus Roman No9 L"/>
                <a:cs typeface="Nimbus Roman No9 L"/>
              </a:rPr>
              <a:t>down</a:t>
            </a:r>
            <a:r>
              <a:rPr sz="1400" spc="-2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dirty="0">
                <a:solidFill>
                  <a:srgbClr val="3F3F3F"/>
                </a:solidFill>
                <a:latin typeface="Nimbus Roman No9 L"/>
                <a:cs typeface="Nimbus Roman No9 L"/>
              </a:rPr>
              <a:t>and</a:t>
            </a:r>
            <a:r>
              <a:rPr sz="1400" spc="15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dirty="0">
                <a:solidFill>
                  <a:srgbClr val="3F3F3F"/>
                </a:solidFill>
                <a:latin typeface="Nimbus Roman No9 L"/>
                <a:cs typeface="Nimbus Roman No9 L"/>
              </a:rPr>
              <a:t>context</a:t>
            </a:r>
            <a:r>
              <a:rPr sz="1400" spc="11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spc="-10" dirty="0">
                <a:solidFill>
                  <a:srgbClr val="3F3F3F"/>
                </a:solidFill>
                <a:latin typeface="Nimbus Roman No9 L"/>
                <a:cs typeface="Nimbus Roman No9 L"/>
              </a:rPr>
              <a:t>filters</a:t>
            </a:r>
            <a:endParaRPr sz="1400">
              <a:latin typeface="Nimbus Roman No9 L"/>
              <a:cs typeface="Nimbus Roman No9 L"/>
            </a:endParaRPr>
          </a:p>
          <a:p>
            <a:pPr marL="12700" marR="219710">
              <a:lnSpc>
                <a:spcPts val="1510"/>
              </a:lnSpc>
              <a:spcBef>
                <a:spcPts val="1220"/>
              </a:spcBef>
            </a:pPr>
            <a:r>
              <a:rPr sz="1400" i="1" spc="-40" dirty="0">
                <a:solidFill>
                  <a:srgbClr val="3F3F3F"/>
                </a:solidFill>
                <a:latin typeface="Nimbus Roman No9 L"/>
                <a:cs typeface="Nimbus Roman No9 L"/>
              </a:rPr>
              <a:t>Filtering</a:t>
            </a:r>
            <a:r>
              <a:rPr sz="1400" spc="-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dirty="0">
                <a:solidFill>
                  <a:srgbClr val="3F3F3F"/>
                </a:solidFill>
                <a:latin typeface="Nimbus Roman No9 L"/>
                <a:cs typeface="Nimbus Roman No9 L"/>
              </a:rPr>
              <a:t>is</a:t>
            </a:r>
            <a:r>
              <a:rPr sz="1400" spc="-1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dirty="0">
                <a:solidFill>
                  <a:srgbClr val="3F3F3F"/>
                </a:solidFill>
                <a:latin typeface="Nimbus Roman No9 L"/>
                <a:cs typeface="Nimbus Roman No9 L"/>
              </a:rPr>
              <a:t>a</a:t>
            </a:r>
            <a:r>
              <a:rPr sz="1400" spc="-1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dirty="0">
                <a:solidFill>
                  <a:srgbClr val="3F3F3F"/>
                </a:solidFill>
                <a:latin typeface="Nimbus Roman No9 L"/>
                <a:cs typeface="Nimbus Roman No9 L"/>
              </a:rPr>
              <a:t>great</a:t>
            </a:r>
            <a:r>
              <a:rPr sz="1400" spc="-1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dirty="0">
                <a:solidFill>
                  <a:srgbClr val="3F3F3F"/>
                </a:solidFill>
                <a:latin typeface="Nimbus Roman No9 L"/>
                <a:cs typeface="Nimbus Roman No9 L"/>
              </a:rPr>
              <a:t>way</a:t>
            </a:r>
            <a:r>
              <a:rPr sz="1400" spc="-1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dirty="0">
                <a:solidFill>
                  <a:srgbClr val="3F3F3F"/>
                </a:solidFill>
                <a:latin typeface="Nimbus Roman No9 L"/>
                <a:cs typeface="Nimbus Roman No9 L"/>
              </a:rPr>
              <a:t>to</a:t>
            </a:r>
            <a:r>
              <a:rPr sz="1400" spc="-1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spc="-10" dirty="0">
                <a:solidFill>
                  <a:srgbClr val="3F3F3F"/>
                </a:solidFill>
                <a:latin typeface="Nimbus Roman No9 L"/>
                <a:cs typeface="Nimbus Roman No9 L"/>
              </a:rPr>
              <a:t>expose</a:t>
            </a:r>
            <a:r>
              <a:rPr sz="1400" spc="-1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dirty="0">
                <a:solidFill>
                  <a:srgbClr val="3F3F3F"/>
                </a:solidFill>
                <a:latin typeface="Nimbus Roman No9 L"/>
                <a:cs typeface="Nimbus Roman No9 L"/>
              </a:rPr>
              <a:t>hidden</a:t>
            </a:r>
            <a:r>
              <a:rPr sz="1400" spc="2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dirty="0">
                <a:solidFill>
                  <a:srgbClr val="3F3F3F"/>
                </a:solidFill>
                <a:latin typeface="Nimbus Roman No9 L"/>
                <a:cs typeface="Nimbus Roman No9 L"/>
              </a:rPr>
              <a:t>patterns</a:t>
            </a:r>
            <a:r>
              <a:rPr sz="1400" spc="2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dirty="0">
                <a:solidFill>
                  <a:srgbClr val="3F3F3F"/>
                </a:solidFill>
                <a:latin typeface="Nimbus Roman No9 L"/>
                <a:cs typeface="Nimbus Roman No9 L"/>
              </a:rPr>
              <a:t>and</a:t>
            </a:r>
            <a:r>
              <a:rPr sz="1400" spc="2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dirty="0">
                <a:solidFill>
                  <a:srgbClr val="3F3F3F"/>
                </a:solidFill>
                <a:latin typeface="Nimbus Roman No9 L"/>
                <a:cs typeface="Nimbus Roman No9 L"/>
              </a:rPr>
              <a:t>insights</a:t>
            </a:r>
            <a:r>
              <a:rPr sz="1400" spc="3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spc="-80" dirty="0">
                <a:solidFill>
                  <a:srgbClr val="3F3F3F"/>
                </a:solidFill>
                <a:latin typeface="Nimbus Roman No9 L"/>
                <a:cs typeface="Nimbus Roman No9 L"/>
              </a:rPr>
              <a:t>from</a:t>
            </a:r>
            <a:r>
              <a:rPr sz="1400" spc="-8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dirty="0">
                <a:solidFill>
                  <a:srgbClr val="3F3F3F"/>
                </a:solidFill>
                <a:latin typeface="Nimbus Roman No9 L"/>
                <a:cs typeface="Nimbus Roman No9 L"/>
              </a:rPr>
              <a:t>raw</a:t>
            </a:r>
            <a:r>
              <a:rPr sz="1400" spc="-5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spc="-10" dirty="0">
                <a:solidFill>
                  <a:srgbClr val="3F3F3F"/>
                </a:solidFill>
                <a:latin typeface="Nimbus Roman No9 L"/>
                <a:cs typeface="Nimbus Roman No9 L"/>
              </a:rPr>
              <a:t>data!</a:t>
            </a:r>
            <a:endParaRPr sz="1400">
              <a:latin typeface="Nimbus Roman No9 L"/>
              <a:cs typeface="Nimbus Roman No9 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055998" y="1844801"/>
            <a:ext cx="6350" cy="4728210"/>
          </a:xfrm>
          <a:custGeom>
            <a:avLst/>
            <a:gdLst/>
            <a:ahLst/>
            <a:cxnLst/>
            <a:rect l="l" t="t" r="r" b="b"/>
            <a:pathLst>
              <a:path w="6350" h="4728209">
                <a:moveTo>
                  <a:pt x="6350" y="0"/>
                </a:moveTo>
                <a:lnTo>
                  <a:pt x="0" y="0"/>
                </a:lnTo>
                <a:lnTo>
                  <a:pt x="0" y="4727968"/>
                </a:lnTo>
                <a:lnTo>
                  <a:pt x="6350" y="4727968"/>
                </a:lnTo>
                <a:lnTo>
                  <a:pt x="6350" y="0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990967" y="1844801"/>
            <a:ext cx="6350" cy="4728210"/>
          </a:xfrm>
          <a:custGeom>
            <a:avLst/>
            <a:gdLst/>
            <a:ahLst/>
            <a:cxnLst/>
            <a:rect l="l" t="t" r="r" b="b"/>
            <a:pathLst>
              <a:path w="6350" h="4728209">
                <a:moveTo>
                  <a:pt x="6350" y="0"/>
                </a:moveTo>
                <a:lnTo>
                  <a:pt x="0" y="0"/>
                </a:lnTo>
                <a:lnTo>
                  <a:pt x="0" y="4727968"/>
                </a:lnTo>
                <a:lnTo>
                  <a:pt x="6350" y="4727968"/>
                </a:lnTo>
                <a:lnTo>
                  <a:pt x="6350" y="0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2" name="object 12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51138" y="3180269"/>
            <a:ext cx="1197282" cy="1105537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490836" y="3055026"/>
            <a:ext cx="995442" cy="1270679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282683" y="3047238"/>
            <a:ext cx="1254251" cy="1254251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702057" y="1170939"/>
            <a:ext cx="10789285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b="1" spc="-300" dirty="0">
                <a:solidFill>
                  <a:srgbClr val="3F3F3F"/>
                </a:solidFill>
                <a:latin typeface="DejaVu Sans"/>
                <a:cs typeface="DejaVu Sans"/>
              </a:rPr>
              <a:t>Tableau</a:t>
            </a:r>
            <a:r>
              <a:rPr sz="2000" spc="-8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b="1" spc="-260" dirty="0">
                <a:solidFill>
                  <a:srgbClr val="3F3F3F"/>
                </a:solidFill>
                <a:latin typeface="DejaVu Sans"/>
                <a:cs typeface="DejaVu Sans"/>
              </a:rPr>
              <a:t>Desktop</a:t>
            </a:r>
            <a:r>
              <a:rPr sz="2000" spc="-9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135" dirty="0">
                <a:solidFill>
                  <a:srgbClr val="3F3F3F"/>
                </a:solidFill>
                <a:latin typeface="DejaVu Sans"/>
                <a:cs typeface="DejaVu Sans"/>
              </a:rPr>
              <a:t>provides</a:t>
            </a:r>
            <a:r>
              <a:rPr sz="2000" spc="-10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229" dirty="0">
                <a:solidFill>
                  <a:srgbClr val="3F3F3F"/>
                </a:solidFill>
                <a:latin typeface="DejaVu Sans"/>
                <a:cs typeface="DejaVu Sans"/>
              </a:rPr>
              <a:t>a</a:t>
            </a:r>
            <a:r>
              <a:rPr sz="2000" spc="-9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135" dirty="0">
                <a:solidFill>
                  <a:srgbClr val="3F3F3F"/>
                </a:solidFill>
                <a:latin typeface="DejaVu Sans"/>
                <a:cs typeface="DejaVu Sans"/>
              </a:rPr>
              <a:t>host</a:t>
            </a:r>
            <a:r>
              <a:rPr sz="2000" spc="-9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85" dirty="0">
                <a:solidFill>
                  <a:srgbClr val="3F3F3F"/>
                </a:solidFill>
                <a:latin typeface="DejaVu Sans"/>
                <a:cs typeface="DejaVu Sans"/>
              </a:rPr>
              <a:t>of </a:t>
            </a:r>
            <a:r>
              <a:rPr sz="2000" spc="-114" dirty="0">
                <a:solidFill>
                  <a:srgbClr val="3F3F3F"/>
                </a:solidFill>
                <a:latin typeface="DejaVu Sans"/>
                <a:cs typeface="DejaVu Sans"/>
              </a:rPr>
              <a:t>tools</a:t>
            </a:r>
            <a:r>
              <a:rPr sz="2000" spc="-9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85" dirty="0">
                <a:solidFill>
                  <a:srgbClr val="3F3F3F"/>
                </a:solidFill>
                <a:latin typeface="DejaVu Sans"/>
                <a:cs typeface="DejaVu Sans"/>
              </a:rPr>
              <a:t>to</a:t>
            </a:r>
            <a:r>
              <a:rPr sz="2000" spc="-8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b="1" spc="-265" dirty="0">
                <a:solidFill>
                  <a:srgbClr val="3F3F3F"/>
                </a:solidFill>
                <a:latin typeface="DejaVu Sans"/>
                <a:cs typeface="DejaVu Sans"/>
              </a:rPr>
              <a:t>organize</a:t>
            </a:r>
            <a:r>
              <a:rPr sz="2000" spc="-265" dirty="0">
                <a:solidFill>
                  <a:srgbClr val="3F3F3F"/>
                </a:solidFill>
                <a:latin typeface="DejaVu Sans"/>
                <a:cs typeface="DejaVu Sans"/>
              </a:rPr>
              <a:t>,</a:t>
            </a:r>
            <a:r>
              <a:rPr sz="2000" spc="-7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b="1" spc="-275" dirty="0">
                <a:solidFill>
                  <a:srgbClr val="3F3F3F"/>
                </a:solidFill>
                <a:latin typeface="DejaVu Sans"/>
                <a:cs typeface="DejaVu Sans"/>
              </a:rPr>
              <a:t>combine</a:t>
            </a:r>
            <a:r>
              <a:rPr sz="2000" spc="-275" dirty="0">
                <a:solidFill>
                  <a:srgbClr val="3F3F3F"/>
                </a:solidFill>
                <a:latin typeface="DejaVu Sans"/>
                <a:cs typeface="DejaVu Sans"/>
              </a:rPr>
              <a:t>,</a:t>
            </a:r>
            <a:r>
              <a:rPr sz="2000" spc="-8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b="1" spc="-250" dirty="0">
                <a:solidFill>
                  <a:srgbClr val="3F3F3F"/>
                </a:solidFill>
                <a:latin typeface="DejaVu Sans"/>
                <a:cs typeface="DejaVu Sans"/>
              </a:rPr>
              <a:t>explore</a:t>
            </a:r>
            <a:r>
              <a:rPr sz="2000" spc="-10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185" dirty="0">
                <a:solidFill>
                  <a:srgbClr val="3F3F3F"/>
                </a:solidFill>
                <a:latin typeface="DejaVu Sans"/>
                <a:cs typeface="DejaVu Sans"/>
              </a:rPr>
              <a:t>and</a:t>
            </a:r>
            <a:r>
              <a:rPr sz="2000" spc="-10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b="1" spc="-245" dirty="0">
                <a:solidFill>
                  <a:srgbClr val="3F3F3F"/>
                </a:solidFill>
                <a:latin typeface="DejaVu Sans"/>
                <a:cs typeface="DejaVu Sans"/>
              </a:rPr>
              <a:t>restructure</a:t>
            </a:r>
            <a:r>
              <a:rPr sz="2000" spc="-9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130" dirty="0">
                <a:solidFill>
                  <a:srgbClr val="3F3F3F"/>
                </a:solidFill>
                <a:latin typeface="DejaVu Sans"/>
                <a:cs typeface="DejaVu Sans"/>
              </a:rPr>
              <a:t>your</a:t>
            </a:r>
            <a:r>
              <a:rPr sz="2000" spc="-9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625" dirty="0">
                <a:solidFill>
                  <a:srgbClr val="3F3F3F"/>
                </a:solidFill>
                <a:latin typeface="DejaVu Sans"/>
                <a:cs typeface="DejaVu Sans"/>
              </a:rPr>
              <a:t>data</a:t>
            </a:r>
            <a:endParaRPr sz="2000">
              <a:latin typeface="DejaVu Sans"/>
              <a:cs typeface="DejaVu Sans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445996" y="1686305"/>
            <a:ext cx="7483475" cy="4285615"/>
            <a:chOff x="2445996" y="1686305"/>
            <a:chExt cx="7483475" cy="42856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45996" y="1721340"/>
              <a:ext cx="6147863" cy="423672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57450" y="1732787"/>
              <a:ext cx="6078473" cy="416737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513064" y="1707629"/>
              <a:ext cx="1415796" cy="426415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538210" y="1732787"/>
              <a:ext cx="1319021" cy="4167377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7315200" y="2477261"/>
              <a:ext cx="669925" cy="1713230"/>
            </a:xfrm>
            <a:custGeom>
              <a:avLst/>
              <a:gdLst/>
              <a:ahLst/>
              <a:cxnLst/>
              <a:rect l="l" t="t" r="r" b="b"/>
              <a:pathLst>
                <a:path w="669925" h="1713229">
                  <a:moveTo>
                    <a:pt x="584454" y="0"/>
                  </a:moveTo>
                  <a:lnTo>
                    <a:pt x="0" y="0"/>
                  </a:lnTo>
                  <a:lnTo>
                    <a:pt x="0" y="133350"/>
                  </a:lnTo>
                  <a:lnTo>
                    <a:pt x="584454" y="133350"/>
                  </a:lnTo>
                  <a:lnTo>
                    <a:pt x="584454" y="0"/>
                  </a:lnTo>
                  <a:close/>
                </a:path>
                <a:path w="669925" h="1713229">
                  <a:moveTo>
                    <a:pt x="669798" y="1626870"/>
                  </a:moveTo>
                  <a:lnTo>
                    <a:pt x="0" y="1626870"/>
                  </a:lnTo>
                  <a:lnTo>
                    <a:pt x="0" y="1712976"/>
                  </a:lnTo>
                  <a:lnTo>
                    <a:pt x="669798" y="1712976"/>
                  </a:lnTo>
                  <a:lnTo>
                    <a:pt x="669798" y="162687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619756" y="1690839"/>
              <a:ext cx="4229099" cy="284899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2653919" y="1724672"/>
              <a:ext cx="4131945" cy="187960"/>
            </a:xfrm>
            <a:custGeom>
              <a:avLst/>
              <a:gdLst/>
              <a:ahLst/>
              <a:cxnLst/>
              <a:rect l="l" t="t" r="r" b="b"/>
              <a:pathLst>
                <a:path w="4131945" h="187960">
                  <a:moveTo>
                    <a:pt x="4131818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0" y="162560"/>
                  </a:lnTo>
                  <a:lnTo>
                    <a:pt x="0" y="187960"/>
                  </a:lnTo>
                  <a:lnTo>
                    <a:pt x="4131818" y="187960"/>
                  </a:lnTo>
                  <a:lnTo>
                    <a:pt x="4131818" y="162674"/>
                  </a:lnTo>
                  <a:lnTo>
                    <a:pt x="4131818" y="25768"/>
                  </a:lnTo>
                  <a:lnTo>
                    <a:pt x="4106418" y="25768"/>
                  </a:lnTo>
                  <a:lnTo>
                    <a:pt x="4106418" y="162560"/>
                  </a:lnTo>
                  <a:lnTo>
                    <a:pt x="25400" y="162560"/>
                  </a:lnTo>
                  <a:lnTo>
                    <a:pt x="25400" y="25400"/>
                  </a:lnTo>
                  <a:lnTo>
                    <a:pt x="4131818" y="25400"/>
                  </a:lnTo>
                  <a:lnTo>
                    <a:pt x="4131818" y="0"/>
                  </a:lnTo>
                  <a:close/>
                </a:path>
              </a:pathLst>
            </a:custGeom>
            <a:solidFill>
              <a:srgbClr val="1FE2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806434" y="1686305"/>
              <a:ext cx="1116342" cy="2983230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8840597" y="1720862"/>
              <a:ext cx="1019175" cy="2885440"/>
            </a:xfrm>
            <a:custGeom>
              <a:avLst/>
              <a:gdLst/>
              <a:ahLst/>
              <a:cxnLst/>
              <a:rect l="l" t="t" r="r" b="b"/>
              <a:pathLst>
                <a:path w="1019175" h="2885440">
                  <a:moveTo>
                    <a:pt x="1019048" y="0"/>
                  </a:moveTo>
                  <a:lnTo>
                    <a:pt x="993648" y="0"/>
                  </a:lnTo>
                  <a:lnTo>
                    <a:pt x="993648" y="25400"/>
                  </a:lnTo>
                  <a:lnTo>
                    <a:pt x="993648" y="2860040"/>
                  </a:lnTo>
                  <a:lnTo>
                    <a:pt x="25400" y="2860040"/>
                  </a:lnTo>
                  <a:lnTo>
                    <a:pt x="25400" y="25400"/>
                  </a:lnTo>
                  <a:lnTo>
                    <a:pt x="993648" y="25400"/>
                  </a:lnTo>
                  <a:lnTo>
                    <a:pt x="993648" y="0"/>
                  </a:lnTo>
                  <a:lnTo>
                    <a:pt x="0" y="0"/>
                  </a:lnTo>
                  <a:lnTo>
                    <a:pt x="0" y="25400"/>
                  </a:lnTo>
                  <a:lnTo>
                    <a:pt x="0" y="2860040"/>
                  </a:lnTo>
                  <a:lnTo>
                    <a:pt x="0" y="2885440"/>
                  </a:lnTo>
                  <a:lnTo>
                    <a:pt x="1019048" y="2885440"/>
                  </a:lnTo>
                  <a:lnTo>
                    <a:pt x="1019048" y="2860154"/>
                  </a:lnTo>
                  <a:lnTo>
                    <a:pt x="1019048" y="25400"/>
                  </a:lnTo>
                  <a:lnTo>
                    <a:pt x="1019048" y="25006"/>
                  </a:lnTo>
                  <a:lnTo>
                    <a:pt x="1019048" y="0"/>
                  </a:lnTo>
                  <a:close/>
                </a:path>
              </a:pathLst>
            </a:custGeom>
            <a:solidFill>
              <a:srgbClr val="1FE2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481070">
              <a:lnSpc>
                <a:spcPct val="100000"/>
              </a:lnSpc>
              <a:spcBef>
                <a:spcPts val="95"/>
              </a:spcBef>
            </a:pPr>
            <a:r>
              <a:rPr b="1" spc="-415" dirty="0">
                <a:latin typeface="DejaVu Sans"/>
                <a:cs typeface="DejaVu Sans"/>
              </a:rPr>
              <a:t>The</a:t>
            </a:r>
            <a:r>
              <a:rPr spc="-180" dirty="0"/>
              <a:t> </a:t>
            </a:r>
            <a:r>
              <a:rPr b="1" spc="-470" dirty="0">
                <a:latin typeface="DejaVu Sans"/>
                <a:cs typeface="DejaVu Sans"/>
              </a:rPr>
              <a:t>Sheet</a:t>
            </a:r>
            <a:r>
              <a:rPr spc="-175" dirty="0"/>
              <a:t> </a:t>
            </a:r>
            <a:r>
              <a:rPr b="1" spc="-434" dirty="0">
                <a:latin typeface="DejaVu Sans"/>
                <a:cs typeface="DejaVu Sans"/>
              </a:rPr>
              <a:t>Interface</a:t>
            </a:r>
          </a:p>
        </p:txBody>
      </p:sp>
      <p:pic>
        <p:nvPicPr>
          <p:cNvPr id="13" name="object 13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15646" y="830579"/>
            <a:ext cx="11760708" cy="45720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4970017" y="3115818"/>
            <a:ext cx="1703070" cy="390525"/>
          </a:xfrm>
          <a:prstGeom prst="rect">
            <a:avLst/>
          </a:prstGeom>
        </p:spPr>
        <p:txBody>
          <a:bodyPr vert="horz" wrap="square" lIns="0" tIns="31750" rIns="0" bIns="0" rtlCol="0">
            <a:spAutoFit/>
          </a:bodyPr>
          <a:lstStyle/>
          <a:p>
            <a:pPr marL="12700" marR="5080">
              <a:lnSpc>
                <a:spcPct val="90900"/>
              </a:lnSpc>
              <a:spcBef>
                <a:spcPts val="250"/>
              </a:spcBef>
            </a:pPr>
            <a:r>
              <a:rPr sz="1400" b="1" spc="-155" dirty="0">
                <a:solidFill>
                  <a:srgbClr val="3F3F3F"/>
                </a:solidFill>
                <a:latin typeface="DejaVu Sans"/>
                <a:cs typeface="DejaVu Sans"/>
              </a:rPr>
              <a:t>Filters</a:t>
            </a:r>
            <a:r>
              <a:rPr sz="1400" spc="-8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b="1" spc="-180" dirty="0">
                <a:solidFill>
                  <a:srgbClr val="3F3F3F"/>
                </a:solidFill>
                <a:latin typeface="DejaVu Sans"/>
                <a:cs typeface="DejaVu Sans"/>
              </a:rPr>
              <a:t>Shelf</a:t>
            </a:r>
            <a:r>
              <a:rPr sz="1400" spc="-8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100" i="1" spc="-10" dirty="0">
                <a:solidFill>
                  <a:srgbClr val="3F3F3F"/>
                </a:solidFill>
                <a:latin typeface="Nimbus Roman No9 L"/>
                <a:cs typeface="Nimbus Roman No9 L"/>
              </a:rPr>
              <a:t>Allows</a:t>
            </a:r>
            <a:r>
              <a:rPr sz="1100" spc="-3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100" i="1" spc="-60" dirty="0">
                <a:solidFill>
                  <a:srgbClr val="3F3F3F"/>
                </a:solidFill>
                <a:latin typeface="Nimbus Roman No9 L"/>
                <a:cs typeface="Nimbus Roman No9 L"/>
              </a:rPr>
              <a:t>users</a:t>
            </a:r>
            <a:r>
              <a:rPr sz="1100" spc="-6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100" i="1" dirty="0">
                <a:solidFill>
                  <a:srgbClr val="3F3F3F"/>
                </a:solidFill>
                <a:latin typeface="Nimbus Roman No9 L"/>
                <a:cs typeface="Nimbus Roman No9 L"/>
              </a:rPr>
              <a:t>to</a:t>
            </a:r>
            <a:r>
              <a:rPr sz="1100" spc="1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100" i="1" spc="-10" dirty="0">
                <a:solidFill>
                  <a:srgbClr val="3F3F3F"/>
                </a:solidFill>
                <a:latin typeface="Nimbus Roman No9 L"/>
                <a:cs typeface="Nimbus Roman No9 L"/>
              </a:rPr>
              <a:t>filter</a:t>
            </a:r>
            <a:r>
              <a:rPr sz="1100" spc="1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100" i="1" dirty="0">
                <a:solidFill>
                  <a:srgbClr val="3F3F3F"/>
                </a:solidFill>
                <a:latin typeface="Nimbus Roman No9 L"/>
                <a:cs typeface="Nimbus Roman No9 L"/>
              </a:rPr>
              <a:t>data</a:t>
            </a:r>
            <a:r>
              <a:rPr sz="1100" spc="1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100" i="1" dirty="0">
                <a:solidFill>
                  <a:srgbClr val="3F3F3F"/>
                </a:solidFill>
                <a:latin typeface="Nimbus Roman No9 L"/>
                <a:cs typeface="Nimbus Roman No9 L"/>
              </a:rPr>
              <a:t>by</a:t>
            </a:r>
            <a:r>
              <a:rPr sz="1100" spc="1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100" i="1" dirty="0">
                <a:solidFill>
                  <a:srgbClr val="3F3F3F"/>
                </a:solidFill>
                <a:latin typeface="Nimbus Roman No9 L"/>
                <a:cs typeface="Nimbus Roman No9 L"/>
              </a:rPr>
              <a:t>specific</a:t>
            </a:r>
            <a:r>
              <a:rPr sz="1100" spc="2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100" i="1" spc="-65" dirty="0">
                <a:solidFill>
                  <a:srgbClr val="3F3F3F"/>
                </a:solidFill>
                <a:latin typeface="Nimbus Roman No9 L"/>
                <a:cs typeface="Nimbus Roman No9 L"/>
              </a:rPr>
              <a:t>fields</a:t>
            </a:r>
            <a:endParaRPr sz="1100">
              <a:latin typeface="Nimbus Roman No9 L"/>
              <a:cs typeface="Nimbus Roman No9 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958334" y="2434591"/>
            <a:ext cx="2552700" cy="390525"/>
          </a:xfrm>
          <a:prstGeom prst="rect">
            <a:avLst/>
          </a:prstGeom>
        </p:spPr>
        <p:txBody>
          <a:bodyPr vert="horz" wrap="square" lIns="0" tIns="31750" rIns="0" bIns="0" rtlCol="0">
            <a:spAutoFit/>
          </a:bodyPr>
          <a:lstStyle/>
          <a:p>
            <a:pPr marL="12700" marR="5080">
              <a:lnSpc>
                <a:spcPct val="90900"/>
              </a:lnSpc>
              <a:spcBef>
                <a:spcPts val="250"/>
              </a:spcBef>
            </a:pPr>
            <a:r>
              <a:rPr sz="1400" b="1" spc="-225" dirty="0">
                <a:solidFill>
                  <a:srgbClr val="3F3F3F"/>
                </a:solidFill>
                <a:latin typeface="DejaVu Sans"/>
                <a:cs typeface="DejaVu Sans"/>
              </a:rPr>
              <a:t>Pages</a:t>
            </a:r>
            <a:r>
              <a:rPr sz="1400" spc="-7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b="1" spc="-180" dirty="0">
                <a:solidFill>
                  <a:srgbClr val="3F3F3F"/>
                </a:solidFill>
                <a:latin typeface="DejaVu Sans"/>
                <a:cs typeface="DejaVu Sans"/>
              </a:rPr>
              <a:t>Shelf</a:t>
            </a:r>
            <a:r>
              <a:rPr sz="1400" spc="-8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100" i="1" spc="-10" dirty="0">
                <a:solidFill>
                  <a:srgbClr val="3F3F3F"/>
                </a:solidFill>
                <a:latin typeface="Nimbus Roman No9 L"/>
                <a:cs typeface="Nimbus Roman No9 L"/>
              </a:rPr>
              <a:t>Displays</a:t>
            </a:r>
            <a:r>
              <a:rPr sz="1100" spc="-3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100" i="1" dirty="0">
                <a:solidFill>
                  <a:srgbClr val="3F3F3F"/>
                </a:solidFill>
                <a:latin typeface="Nimbus Roman No9 L"/>
                <a:cs typeface="Nimbus Roman No9 L"/>
              </a:rPr>
              <a:t>data</a:t>
            </a:r>
            <a:r>
              <a:rPr sz="1100" spc="-1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100" i="1" dirty="0">
                <a:solidFill>
                  <a:srgbClr val="3F3F3F"/>
                </a:solidFill>
                <a:latin typeface="Nimbus Roman No9 L"/>
                <a:cs typeface="Nimbus Roman No9 L"/>
              </a:rPr>
              <a:t>in</a:t>
            </a:r>
            <a:r>
              <a:rPr sz="1100" spc="-1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100" i="1" dirty="0">
                <a:solidFill>
                  <a:srgbClr val="3F3F3F"/>
                </a:solidFill>
                <a:latin typeface="Nimbus Roman No9 L"/>
                <a:cs typeface="Nimbus Roman No9 L"/>
              </a:rPr>
              <a:t>a</a:t>
            </a:r>
            <a:r>
              <a:rPr sz="1100" spc="-2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100" i="1" spc="-10" dirty="0">
                <a:solidFill>
                  <a:srgbClr val="3F3F3F"/>
                </a:solidFill>
                <a:latin typeface="Nimbus Roman No9 L"/>
                <a:cs typeface="Nimbus Roman No9 L"/>
              </a:rPr>
              <a:t>linear</a:t>
            </a:r>
            <a:r>
              <a:rPr sz="1100" spc="-1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100" i="1" dirty="0">
                <a:solidFill>
                  <a:srgbClr val="3F3F3F"/>
                </a:solidFill>
                <a:latin typeface="Nimbus Roman No9 L"/>
                <a:cs typeface="Nimbus Roman No9 L"/>
              </a:rPr>
              <a:t>time-</a:t>
            </a:r>
            <a:r>
              <a:rPr sz="1100" i="1" spc="-10" dirty="0">
                <a:solidFill>
                  <a:srgbClr val="3F3F3F"/>
                </a:solidFill>
                <a:latin typeface="Nimbus Roman No9 L"/>
                <a:cs typeface="Nimbus Roman No9 L"/>
              </a:rPr>
              <a:t>progression</a:t>
            </a:r>
            <a:r>
              <a:rPr sz="1100" spc="6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100" i="1" spc="-20" dirty="0">
                <a:solidFill>
                  <a:srgbClr val="3F3F3F"/>
                </a:solidFill>
                <a:latin typeface="Nimbus Roman No9 L"/>
                <a:cs typeface="Nimbus Roman No9 L"/>
              </a:rPr>
              <a:t>(controlled</a:t>
            </a:r>
            <a:r>
              <a:rPr sz="1100" spc="3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100" i="1" dirty="0">
                <a:solidFill>
                  <a:srgbClr val="3F3F3F"/>
                </a:solidFill>
                <a:latin typeface="Nimbus Roman No9 L"/>
                <a:cs typeface="Nimbus Roman No9 L"/>
              </a:rPr>
              <a:t>by</a:t>
            </a:r>
            <a:r>
              <a:rPr sz="1100" spc="4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100" i="1" dirty="0">
                <a:solidFill>
                  <a:srgbClr val="3F3F3F"/>
                </a:solidFill>
                <a:latin typeface="Nimbus Roman No9 L"/>
                <a:cs typeface="Nimbus Roman No9 L"/>
              </a:rPr>
              <a:t>the</a:t>
            </a:r>
            <a:r>
              <a:rPr sz="1100" spc="5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100" i="1" dirty="0">
                <a:solidFill>
                  <a:srgbClr val="3F3F3F"/>
                </a:solidFill>
                <a:latin typeface="Nimbus Roman No9 L"/>
                <a:cs typeface="Nimbus Roman No9 L"/>
              </a:rPr>
              <a:t>end</a:t>
            </a:r>
            <a:r>
              <a:rPr sz="1100" spc="3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100" i="1" spc="-90" dirty="0">
                <a:solidFill>
                  <a:srgbClr val="3F3F3F"/>
                </a:solidFill>
                <a:latin typeface="Nimbus Roman No9 L"/>
                <a:cs typeface="Nimbus Roman No9 L"/>
              </a:rPr>
              <a:t>user)</a:t>
            </a:r>
            <a:endParaRPr sz="1100">
              <a:latin typeface="Nimbus Roman No9 L"/>
              <a:cs typeface="Nimbus Roman No9 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292088" y="1147316"/>
            <a:ext cx="3517900" cy="390525"/>
          </a:xfrm>
          <a:prstGeom prst="rect">
            <a:avLst/>
          </a:prstGeom>
        </p:spPr>
        <p:txBody>
          <a:bodyPr vert="horz" wrap="square" lIns="0" tIns="31750" rIns="0" bIns="0" rtlCol="0">
            <a:spAutoFit/>
          </a:bodyPr>
          <a:lstStyle/>
          <a:p>
            <a:pPr marL="12700" marR="5080">
              <a:lnSpc>
                <a:spcPct val="90900"/>
              </a:lnSpc>
              <a:spcBef>
                <a:spcPts val="250"/>
              </a:spcBef>
            </a:pPr>
            <a:r>
              <a:rPr sz="1400" b="1" spc="-145" dirty="0">
                <a:solidFill>
                  <a:srgbClr val="3F3F3F"/>
                </a:solidFill>
                <a:latin typeface="DejaVu Sans"/>
                <a:cs typeface="DejaVu Sans"/>
              </a:rPr>
              <a:t>Quick</a:t>
            </a:r>
            <a:r>
              <a:rPr sz="1400" spc="-5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b="1" spc="-185" dirty="0">
                <a:solidFill>
                  <a:srgbClr val="3F3F3F"/>
                </a:solidFill>
                <a:latin typeface="DejaVu Sans"/>
                <a:cs typeface="DejaVu Sans"/>
              </a:rPr>
              <a:t>Access</a:t>
            </a:r>
            <a:r>
              <a:rPr sz="1400" spc="-5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b="1" spc="-190" dirty="0">
                <a:solidFill>
                  <a:srgbClr val="3F3F3F"/>
                </a:solidFill>
                <a:latin typeface="DejaVu Sans"/>
                <a:cs typeface="DejaVu Sans"/>
              </a:rPr>
              <a:t>Toolbar</a:t>
            </a:r>
            <a:r>
              <a:rPr sz="1400" spc="-2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100" i="1" spc="-20" dirty="0">
                <a:solidFill>
                  <a:srgbClr val="3F3F3F"/>
                </a:solidFill>
                <a:latin typeface="Nimbus Roman No9 L"/>
                <a:cs typeface="Nimbus Roman No9 L"/>
              </a:rPr>
              <a:t>Provides</a:t>
            </a:r>
            <a:r>
              <a:rPr sz="1100" spc="2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100" i="1" spc="-30" dirty="0">
                <a:solidFill>
                  <a:srgbClr val="3F3F3F"/>
                </a:solidFill>
                <a:latin typeface="Nimbus Roman No9 L"/>
                <a:cs typeface="Nimbus Roman No9 L"/>
              </a:rPr>
              <a:t>single-</a:t>
            </a:r>
            <a:r>
              <a:rPr sz="1100" i="1" spc="-20" dirty="0">
                <a:solidFill>
                  <a:srgbClr val="3F3F3F"/>
                </a:solidFill>
                <a:latin typeface="Nimbus Roman No9 L"/>
                <a:cs typeface="Nimbus Roman No9 L"/>
              </a:rPr>
              <a:t>click</a:t>
            </a:r>
            <a:r>
              <a:rPr sz="1100" spc="2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100" i="1" dirty="0">
                <a:solidFill>
                  <a:srgbClr val="3F3F3F"/>
                </a:solidFill>
                <a:latin typeface="Nimbus Roman No9 L"/>
                <a:cs typeface="Nimbus Roman No9 L"/>
              </a:rPr>
              <a:t>access</a:t>
            </a:r>
            <a:r>
              <a:rPr sz="1100" spc="3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100" i="1" spc="-25" dirty="0">
                <a:solidFill>
                  <a:srgbClr val="3F3F3F"/>
                </a:solidFill>
                <a:latin typeface="Nimbus Roman No9 L"/>
                <a:cs typeface="Nimbus Roman No9 L"/>
              </a:rPr>
              <a:t>to</a:t>
            </a:r>
            <a:r>
              <a:rPr sz="1100" spc="-2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100" i="1" dirty="0">
                <a:solidFill>
                  <a:srgbClr val="3F3F3F"/>
                </a:solidFill>
                <a:latin typeface="Nimbus Roman No9 L"/>
                <a:cs typeface="Nimbus Roman No9 L"/>
              </a:rPr>
              <a:t>fundamental</a:t>
            </a:r>
            <a:r>
              <a:rPr sz="1100" spc="5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100" i="1" dirty="0">
                <a:solidFill>
                  <a:srgbClr val="3F3F3F"/>
                </a:solidFill>
                <a:latin typeface="Nimbus Roman No9 L"/>
                <a:cs typeface="Nimbus Roman No9 L"/>
              </a:rPr>
              <a:t>features</a:t>
            </a:r>
            <a:r>
              <a:rPr sz="1100" spc="5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100" i="1" spc="-10" dirty="0">
                <a:solidFill>
                  <a:srgbClr val="3F3F3F"/>
                </a:solidFill>
                <a:latin typeface="Nimbus Roman No9 L"/>
                <a:cs typeface="Nimbus Roman No9 L"/>
              </a:rPr>
              <a:t>(save,</a:t>
            </a:r>
            <a:r>
              <a:rPr sz="1100" spc="6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100" i="1" dirty="0">
                <a:solidFill>
                  <a:srgbClr val="3F3F3F"/>
                </a:solidFill>
                <a:latin typeface="Nimbus Roman No9 L"/>
                <a:cs typeface="Nimbus Roman No9 L"/>
              </a:rPr>
              <a:t>new</a:t>
            </a:r>
            <a:r>
              <a:rPr sz="1100" spc="5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100" i="1" dirty="0">
                <a:solidFill>
                  <a:srgbClr val="3F3F3F"/>
                </a:solidFill>
                <a:latin typeface="Nimbus Roman No9 L"/>
                <a:cs typeface="Nimbus Roman No9 L"/>
              </a:rPr>
              <a:t>data</a:t>
            </a:r>
            <a:r>
              <a:rPr sz="1100" spc="5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100" i="1" dirty="0">
                <a:solidFill>
                  <a:srgbClr val="3F3F3F"/>
                </a:solidFill>
                <a:latin typeface="Nimbus Roman No9 L"/>
                <a:cs typeface="Nimbus Roman No9 L"/>
              </a:rPr>
              <a:t>source,</a:t>
            </a:r>
            <a:r>
              <a:rPr sz="1100" spc="5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100" i="1" dirty="0">
                <a:solidFill>
                  <a:srgbClr val="3F3F3F"/>
                </a:solidFill>
                <a:latin typeface="Nimbus Roman No9 L"/>
                <a:cs typeface="Nimbus Roman No9 L"/>
              </a:rPr>
              <a:t>new</a:t>
            </a:r>
            <a:r>
              <a:rPr sz="1100" spc="4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100" i="1" dirty="0">
                <a:solidFill>
                  <a:srgbClr val="3F3F3F"/>
                </a:solidFill>
                <a:latin typeface="Nimbus Roman No9 L"/>
                <a:cs typeface="Nimbus Roman No9 L"/>
              </a:rPr>
              <a:t>sheet,</a:t>
            </a:r>
            <a:r>
              <a:rPr sz="1100" spc="5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100" i="1" spc="-110" dirty="0">
                <a:solidFill>
                  <a:srgbClr val="3F3F3F"/>
                </a:solidFill>
                <a:latin typeface="Nimbus Roman No9 L"/>
                <a:cs typeface="Nimbus Roman No9 L"/>
              </a:rPr>
              <a:t>etc.)</a:t>
            </a:r>
            <a:endParaRPr sz="1100">
              <a:latin typeface="Nimbus Roman No9 L"/>
              <a:cs typeface="Nimbus Roman No9 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0055607" y="2845486"/>
            <a:ext cx="1584960" cy="845185"/>
          </a:xfrm>
          <a:prstGeom prst="rect">
            <a:avLst/>
          </a:prstGeom>
        </p:spPr>
        <p:txBody>
          <a:bodyPr vert="horz" wrap="square" lIns="0" tIns="895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5"/>
              </a:spcBef>
            </a:pPr>
            <a:r>
              <a:rPr sz="1400" b="1" spc="-220" dirty="0">
                <a:solidFill>
                  <a:srgbClr val="3F3F3F"/>
                </a:solidFill>
                <a:latin typeface="DejaVu Sans"/>
                <a:cs typeface="DejaVu Sans"/>
              </a:rPr>
              <a:t>Show</a:t>
            </a:r>
            <a:r>
              <a:rPr sz="1400" spc="-2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b="1" spc="-25" dirty="0">
                <a:solidFill>
                  <a:srgbClr val="3F3F3F"/>
                </a:solidFill>
                <a:latin typeface="DejaVu Sans"/>
                <a:cs typeface="DejaVu Sans"/>
              </a:rPr>
              <a:t>Me</a:t>
            </a:r>
            <a:endParaRPr sz="1400">
              <a:latin typeface="DejaVu Sans"/>
              <a:cs typeface="DejaVu Sans"/>
            </a:endParaRPr>
          </a:p>
          <a:p>
            <a:pPr marL="12700" marR="5080">
              <a:lnSpc>
                <a:spcPts val="1190"/>
              </a:lnSpc>
              <a:spcBef>
                <a:spcPts val="620"/>
              </a:spcBef>
            </a:pPr>
            <a:r>
              <a:rPr sz="1100" i="1" dirty="0">
                <a:solidFill>
                  <a:srgbClr val="3F3F3F"/>
                </a:solidFill>
                <a:latin typeface="Nimbus Roman No9 L"/>
                <a:cs typeface="Nimbus Roman No9 L"/>
              </a:rPr>
              <a:t>Auto-generates</a:t>
            </a:r>
            <a:r>
              <a:rPr sz="1100" spc="3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100" i="1" spc="-10" dirty="0">
                <a:solidFill>
                  <a:srgbClr val="3F3F3F"/>
                </a:solidFill>
                <a:latin typeface="Nimbus Roman No9 L"/>
                <a:cs typeface="Nimbus Roman No9 L"/>
              </a:rPr>
              <a:t>visual</a:t>
            </a:r>
            <a:r>
              <a:rPr sz="1100" spc="2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100" i="1" spc="-35" dirty="0">
                <a:solidFill>
                  <a:srgbClr val="3F3F3F"/>
                </a:solidFill>
                <a:latin typeface="Nimbus Roman No9 L"/>
                <a:cs typeface="Nimbus Roman No9 L"/>
              </a:rPr>
              <a:t>ideas</a:t>
            </a:r>
            <a:r>
              <a:rPr sz="1100" spc="-3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100" i="1" dirty="0">
                <a:solidFill>
                  <a:srgbClr val="3F3F3F"/>
                </a:solidFill>
                <a:latin typeface="Nimbus Roman No9 L"/>
                <a:cs typeface="Nimbus Roman No9 L"/>
              </a:rPr>
              <a:t>and</a:t>
            </a:r>
            <a:r>
              <a:rPr sz="1100" spc="7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100" i="1" dirty="0">
                <a:solidFill>
                  <a:srgbClr val="3F3F3F"/>
                </a:solidFill>
                <a:latin typeface="Nimbus Roman No9 L"/>
                <a:cs typeface="Nimbus Roman No9 L"/>
              </a:rPr>
              <a:t>templates</a:t>
            </a:r>
            <a:r>
              <a:rPr sz="1100" spc="7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100" i="1" dirty="0">
                <a:solidFill>
                  <a:srgbClr val="3F3F3F"/>
                </a:solidFill>
                <a:latin typeface="Nimbus Roman No9 L"/>
                <a:cs typeface="Nimbus Roman No9 L"/>
              </a:rPr>
              <a:t>based</a:t>
            </a:r>
            <a:r>
              <a:rPr sz="1100" spc="7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100" i="1" spc="-25" dirty="0">
                <a:solidFill>
                  <a:srgbClr val="3F3F3F"/>
                </a:solidFill>
                <a:latin typeface="Nimbus Roman No9 L"/>
                <a:cs typeface="Nimbus Roman No9 L"/>
              </a:rPr>
              <a:t>on</a:t>
            </a:r>
            <a:r>
              <a:rPr sz="1100" spc="-2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100" i="1" dirty="0">
                <a:solidFill>
                  <a:srgbClr val="3F3F3F"/>
                </a:solidFill>
                <a:latin typeface="Nimbus Roman No9 L"/>
                <a:cs typeface="Nimbus Roman No9 L"/>
              </a:rPr>
              <a:t>selected</a:t>
            </a:r>
            <a:r>
              <a:rPr sz="1100" spc="7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100" i="1" spc="-10" dirty="0">
                <a:solidFill>
                  <a:srgbClr val="3F3F3F"/>
                </a:solidFill>
                <a:latin typeface="Nimbus Roman No9 L"/>
                <a:cs typeface="Nimbus Roman No9 L"/>
              </a:rPr>
              <a:t>fields</a:t>
            </a:r>
            <a:endParaRPr sz="1100">
              <a:latin typeface="Nimbus Roman No9 L"/>
              <a:cs typeface="Nimbus Roman No9 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955795" y="3787391"/>
            <a:ext cx="1958339" cy="541020"/>
          </a:xfrm>
          <a:prstGeom prst="rect">
            <a:avLst/>
          </a:prstGeom>
        </p:spPr>
        <p:txBody>
          <a:bodyPr vert="horz" wrap="square" lIns="0" tIns="33019" rIns="0" bIns="0" rtlCol="0">
            <a:spAutoFit/>
          </a:bodyPr>
          <a:lstStyle/>
          <a:p>
            <a:pPr marL="12700" marR="5080" algn="just">
              <a:lnSpc>
                <a:spcPct val="90400"/>
              </a:lnSpc>
              <a:spcBef>
                <a:spcPts val="259"/>
              </a:spcBef>
            </a:pPr>
            <a:r>
              <a:rPr sz="1400" b="1" spc="-204" dirty="0">
                <a:solidFill>
                  <a:srgbClr val="3F3F3F"/>
                </a:solidFill>
                <a:latin typeface="DejaVu Sans"/>
                <a:cs typeface="DejaVu Sans"/>
              </a:rPr>
              <a:t>Marks</a:t>
            </a:r>
            <a:r>
              <a:rPr sz="1400" spc="9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b="1" spc="-204" dirty="0">
                <a:solidFill>
                  <a:srgbClr val="3F3F3F"/>
                </a:solidFill>
                <a:latin typeface="DejaVu Sans"/>
                <a:cs typeface="DejaVu Sans"/>
              </a:rPr>
              <a:t>Card</a:t>
            </a:r>
            <a:r>
              <a:rPr sz="1400" spc="9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100" i="1" dirty="0">
                <a:solidFill>
                  <a:srgbClr val="3F3F3F"/>
                </a:solidFill>
                <a:latin typeface="Nimbus Roman No9 L"/>
                <a:cs typeface="Nimbus Roman No9 L"/>
              </a:rPr>
              <a:t>provides</a:t>
            </a:r>
            <a:r>
              <a:rPr sz="1100" spc="-3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100" i="1" spc="-10" dirty="0">
                <a:solidFill>
                  <a:srgbClr val="3F3F3F"/>
                </a:solidFill>
                <a:latin typeface="Nimbus Roman No9 L"/>
                <a:cs typeface="Nimbus Roman No9 L"/>
              </a:rPr>
              <a:t>options</a:t>
            </a:r>
            <a:r>
              <a:rPr sz="1100" spc="-1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100" i="1" dirty="0">
                <a:solidFill>
                  <a:srgbClr val="3F3F3F"/>
                </a:solidFill>
                <a:latin typeface="Nimbus Roman No9 L"/>
                <a:cs typeface="Nimbus Roman No9 L"/>
              </a:rPr>
              <a:t>for</a:t>
            </a:r>
            <a:r>
              <a:rPr sz="1100" spc="-4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100" i="1" dirty="0">
                <a:solidFill>
                  <a:srgbClr val="3F3F3F"/>
                </a:solidFill>
                <a:latin typeface="Nimbus Roman No9 L"/>
                <a:cs typeface="Nimbus Roman No9 L"/>
              </a:rPr>
              <a:t>customizing</a:t>
            </a:r>
            <a:r>
              <a:rPr sz="1100" spc="-3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100" i="1" spc="-10" dirty="0">
                <a:solidFill>
                  <a:srgbClr val="3F3F3F"/>
                </a:solidFill>
                <a:latin typeface="Nimbus Roman No9 L"/>
                <a:cs typeface="Nimbus Roman No9 L"/>
              </a:rPr>
              <a:t>visuals</a:t>
            </a:r>
            <a:r>
              <a:rPr sz="1100" spc="-2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100" i="1" spc="-30" dirty="0">
                <a:solidFill>
                  <a:srgbClr val="3F3F3F"/>
                </a:solidFill>
                <a:latin typeface="Nimbus Roman No9 L"/>
                <a:cs typeface="Nimbus Roman No9 L"/>
              </a:rPr>
              <a:t>(color,</a:t>
            </a:r>
            <a:r>
              <a:rPr sz="1100" spc="-3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100" i="1" spc="-65" dirty="0">
                <a:solidFill>
                  <a:srgbClr val="3F3F3F"/>
                </a:solidFill>
                <a:latin typeface="Nimbus Roman No9 L"/>
                <a:cs typeface="Nimbus Roman No9 L"/>
              </a:rPr>
              <a:t>size,</a:t>
            </a:r>
            <a:r>
              <a:rPr sz="1100" spc="-6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100" i="1" spc="-20" dirty="0">
                <a:solidFill>
                  <a:srgbClr val="3F3F3F"/>
                </a:solidFill>
                <a:latin typeface="Nimbus Roman No9 L"/>
                <a:cs typeface="Nimbus Roman No9 L"/>
              </a:rPr>
              <a:t>labels,</a:t>
            </a:r>
            <a:r>
              <a:rPr sz="1100" spc="-2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100" i="1" spc="-10" dirty="0">
                <a:solidFill>
                  <a:srgbClr val="3F3F3F"/>
                </a:solidFill>
                <a:latin typeface="Nimbus Roman No9 L"/>
                <a:cs typeface="Nimbus Roman No9 L"/>
              </a:rPr>
              <a:t>level</a:t>
            </a:r>
            <a:r>
              <a:rPr sz="1100" spc="-3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100" i="1" dirty="0">
                <a:solidFill>
                  <a:srgbClr val="3F3F3F"/>
                </a:solidFill>
                <a:latin typeface="Nimbus Roman No9 L"/>
                <a:cs typeface="Nimbus Roman No9 L"/>
              </a:rPr>
              <a:t>of</a:t>
            </a:r>
            <a:r>
              <a:rPr sz="1100" spc="-2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100" i="1" spc="-10" dirty="0">
                <a:solidFill>
                  <a:srgbClr val="3F3F3F"/>
                </a:solidFill>
                <a:latin typeface="Nimbus Roman No9 L"/>
                <a:cs typeface="Nimbus Roman No9 L"/>
              </a:rPr>
              <a:t>detail,</a:t>
            </a:r>
            <a:r>
              <a:rPr sz="1100" spc="-1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100" i="1" dirty="0">
                <a:solidFill>
                  <a:srgbClr val="3F3F3F"/>
                </a:solidFill>
                <a:latin typeface="Nimbus Roman No9 L"/>
                <a:cs typeface="Nimbus Roman No9 L"/>
              </a:rPr>
              <a:t>tooltips,</a:t>
            </a:r>
            <a:r>
              <a:rPr sz="1100" spc="-1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100" i="1" spc="-75" dirty="0">
                <a:solidFill>
                  <a:srgbClr val="3F3F3F"/>
                </a:solidFill>
                <a:latin typeface="Nimbus Roman No9 L"/>
                <a:cs typeface="Nimbus Roman No9 L"/>
              </a:rPr>
              <a:t>etc.)</a:t>
            </a:r>
            <a:endParaRPr sz="1100">
              <a:latin typeface="Nimbus Roman No9 L"/>
              <a:cs typeface="Nimbus Roman No9 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286245" y="4521379"/>
            <a:ext cx="1920875" cy="694690"/>
          </a:xfrm>
          <a:prstGeom prst="rect">
            <a:avLst/>
          </a:prstGeom>
        </p:spPr>
        <p:txBody>
          <a:bodyPr vert="horz" wrap="square" lIns="0" tIns="895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5"/>
              </a:spcBef>
            </a:pPr>
            <a:r>
              <a:rPr sz="1400" b="1" spc="-160" dirty="0">
                <a:solidFill>
                  <a:srgbClr val="3F3F3F"/>
                </a:solidFill>
                <a:latin typeface="DejaVu Sans"/>
                <a:cs typeface="DejaVu Sans"/>
              </a:rPr>
              <a:t>View</a:t>
            </a:r>
            <a:r>
              <a:rPr sz="1400" spc="-4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b="1" dirty="0">
                <a:solidFill>
                  <a:srgbClr val="3F3F3F"/>
                </a:solidFill>
                <a:latin typeface="DejaVu Sans"/>
                <a:cs typeface="DejaVu Sans"/>
              </a:rPr>
              <a:t>/</a:t>
            </a:r>
            <a:r>
              <a:rPr sz="1400" spc="-5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b="1" spc="-35" dirty="0">
                <a:solidFill>
                  <a:srgbClr val="3F3F3F"/>
                </a:solidFill>
                <a:latin typeface="DejaVu Sans"/>
                <a:cs typeface="DejaVu Sans"/>
              </a:rPr>
              <a:t>Canvas</a:t>
            </a:r>
            <a:endParaRPr sz="1400">
              <a:latin typeface="DejaVu Sans"/>
              <a:cs typeface="DejaVu Sans"/>
            </a:endParaRPr>
          </a:p>
          <a:p>
            <a:pPr marL="12700" marR="5080">
              <a:lnSpc>
                <a:spcPts val="1190"/>
              </a:lnSpc>
              <a:spcBef>
                <a:spcPts val="620"/>
              </a:spcBef>
            </a:pPr>
            <a:r>
              <a:rPr sz="1100" i="1" spc="-20" dirty="0">
                <a:solidFill>
                  <a:srgbClr val="3F3F3F"/>
                </a:solidFill>
                <a:latin typeface="Nimbus Roman No9 L"/>
                <a:cs typeface="Nimbus Roman No9 L"/>
              </a:rPr>
              <a:t>Visual</a:t>
            </a:r>
            <a:r>
              <a:rPr sz="1100" spc="3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100" i="1" dirty="0">
                <a:solidFill>
                  <a:srgbClr val="3F3F3F"/>
                </a:solidFill>
                <a:latin typeface="Nimbus Roman No9 L"/>
                <a:cs typeface="Nimbus Roman No9 L"/>
              </a:rPr>
              <a:t>representation</a:t>
            </a:r>
            <a:r>
              <a:rPr sz="1100" spc="3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100" i="1" dirty="0">
                <a:solidFill>
                  <a:srgbClr val="3F3F3F"/>
                </a:solidFill>
                <a:latin typeface="Nimbus Roman No9 L"/>
                <a:cs typeface="Nimbus Roman No9 L"/>
              </a:rPr>
              <a:t>of</a:t>
            </a:r>
            <a:r>
              <a:rPr sz="1100" spc="3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100" i="1" dirty="0">
                <a:solidFill>
                  <a:srgbClr val="3F3F3F"/>
                </a:solidFill>
                <a:latin typeface="Nimbus Roman No9 L"/>
                <a:cs typeface="Nimbus Roman No9 L"/>
              </a:rPr>
              <a:t>the</a:t>
            </a:r>
            <a:r>
              <a:rPr sz="1100" spc="3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100" i="1" spc="-65" dirty="0">
                <a:solidFill>
                  <a:srgbClr val="3F3F3F"/>
                </a:solidFill>
                <a:latin typeface="Nimbus Roman No9 L"/>
                <a:cs typeface="Nimbus Roman No9 L"/>
              </a:rPr>
              <a:t>fields</a:t>
            </a:r>
            <a:r>
              <a:rPr sz="1100" spc="-6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100" i="1" dirty="0">
                <a:solidFill>
                  <a:srgbClr val="3F3F3F"/>
                </a:solidFill>
                <a:latin typeface="Nimbus Roman No9 L"/>
                <a:cs typeface="Nimbus Roman No9 L"/>
              </a:rPr>
              <a:t>in</a:t>
            </a:r>
            <a:r>
              <a:rPr sz="1100" spc="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100" i="1" dirty="0">
                <a:solidFill>
                  <a:srgbClr val="3F3F3F"/>
                </a:solidFill>
                <a:latin typeface="Nimbus Roman No9 L"/>
                <a:cs typeface="Nimbus Roman No9 L"/>
              </a:rPr>
              <a:t>the</a:t>
            </a:r>
            <a:r>
              <a:rPr sz="1100" spc="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100" i="1" dirty="0">
                <a:solidFill>
                  <a:srgbClr val="3F3F3F"/>
                </a:solidFill>
                <a:latin typeface="Nimbus Roman No9 L"/>
                <a:cs typeface="Nimbus Roman No9 L"/>
              </a:rPr>
              <a:t>Rows</a:t>
            </a:r>
            <a:r>
              <a:rPr sz="110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100" i="1" spc="-160" dirty="0">
                <a:solidFill>
                  <a:srgbClr val="3F3F3F"/>
                </a:solidFill>
                <a:latin typeface="Nimbus Roman No9 L"/>
                <a:cs typeface="Nimbus Roman No9 L"/>
              </a:rPr>
              <a:t>&amp;</a:t>
            </a:r>
            <a:r>
              <a:rPr sz="1100" spc="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100" i="1" dirty="0">
                <a:solidFill>
                  <a:srgbClr val="3F3F3F"/>
                </a:solidFill>
                <a:latin typeface="Nimbus Roman No9 L"/>
                <a:cs typeface="Nimbus Roman No9 L"/>
              </a:rPr>
              <a:t>Columns</a:t>
            </a:r>
            <a:r>
              <a:rPr sz="1100" spc="-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100" i="1" spc="-10" dirty="0">
                <a:solidFill>
                  <a:srgbClr val="3F3F3F"/>
                </a:solidFill>
                <a:latin typeface="Nimbus Roman No9 L"/>
                <a:cs typeface="Nimbus Roman No9 L"/>
              </a:rPr>
              <a:t>shelves</a:t>
            </a:r>
            <a:endParaRPr sz="1100">
              <a:latin typeface="Nimbus Roman No9 L"/>
              <a:cs typeface="Nimbus Roman No9 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084821" y="6082282"/>
            <a:ext cx="4431665" cy="390525"/>
          </a:xfrm>
          <a:prstGeom prst="rect">
            <a:avLst/>
          </a:prstGeom>
        </p:spPr>
        <p:txBody>
          <a:bodyPr vert="horz" wrap="square" lIns="0" tIns="31750" rIns="0" bIns="0" rtlCol="0">
            <a:spAutoFit/>
          </a:bodyPr>
          <a:lstStyle/>
          <a:p>
            <a:pPr marL="12700" marR="5080">
              <a:lnSpc>
                <a:spcPct val="90900"/>
              </a:lnSpc>
              <a:spcBef>
                <a:spcPts val="250"/>
              </a:spcBef>
            </a:pPr>
            <a:r>
              <a:rPr sz="1400" b="1" spc="-190" dirty="0">
                <a:solidFill>
                  <a:srgbClr val="3F3F3F"/>
                </a:solidFill>
                <a:latin typeface="DejaVu Sans"/>
                <a:cs typeface="DejaVu Sans"/>
              </a:rPr>
              <a:t>Lower</a:t>
            </a:r>
            <a:r>
              <a:rPr sz="1400" spc="-3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b="1" spc="-190" dirty="0">
                <a:solidFill>
                  <a:srgbClr val="3F3F3F"/>
                </a:solidFill>
                <a:latin typeface="DejaVu Sans"/>
                <a:cs typeface="DejaVu Sans"/>
              </a:rPr>
              <a:t>Toolbar</a:t>
            </a:r>
            <a:r>
              <a:rPr sz="1400" spc="-2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100" i="1" spc="-20" dirty="0">
                <a:solidFill>
                  <a:srgbClr val="3F3F3F"/>
                </a:solidFill>
                <a:latin typeface="Nimbus Roman No9 L"/>
                <a:cs typeface="Nimbus Roman No9 L"/>
              </a:rPr>
              <a:t>Provides</a:t>
            </a:r>
            <a:r>
              <a:rPr sz="1100" spc="2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100" i="1" dirty="0">
                <a:solidFill>
                  <a:srgbClr val="3F3F3F"/>
                </a:solidFill>
                <a:latin typeface="Nimbus Roman No9 L"/>
                <a:cs typeface="Nimbus Roman No9 L"/>
              </a:rPr>
              <a:t>quick</a:t>
            </a:r>
            <a:r>
              <a:rPr sz="1100" spc="2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100" i="1" dirty="0">
                <a:solidFill>
                  <a:srgbClr val="3F3F3F"/>
                </a:solidFill>
                <a:latin typeface="Nimbus Roman No9 L"/>
                <a:cs typeface="Nimbus Roman No9 L"/>
              </a:rPr>
              <a:t>access</a:t>
            </a:r>
            <a:r>
              <a:rPr sz="1100" spc="4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100" i="1" dirty="0">
                <a:solidFill>
                  <a:srgbClr val="3F3F3F"/>
                </a:solidFill>
                <a:latin typeface="Nimbus Roman No9 L"/>
                <a:cs typeface="Nimbus Roman No9 L"/>
              </a:rPr>
              <a:t>to</a:t>
            </a:r>
            <a:r>
              <a:rPr sz="1100" spc="2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100" i="1" dirty="0">
                <a:solidFill>
                  <a:srgbClr val="3F3F3F"/>
                </a:solidFill>
                <a:latin typeface="Nimbus Roman No9 L"/>
                <a:cs typeface="Nimbus Roman No9 L"/>
              </a:rPr>
              <a:t>the</a:t>
            </a:r>
            <a:r>
              <a:rPr sz="1100" spc="1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100" i="1" dirty="0">
                <a:solidFill>
                  <a:srgbClr val="3F3F3F"/>
                </a:solidFill>
                <a:latin typeface="Nimbus Roman No9 L"/>
                <a:cs typeface="Nimbus Roman No9 L"/>
              </a:rPr>
              <a:t>current</a:t>
            </a:r>
            <a:r>
              <a:rPr sz="1100" spc="2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100" i="1" dirty="0">
                <a:solidFill>
                  <a:srgbClr val="3F3F3F"/>
                </a:solidFill>
                <a:latin typeface="Nimbus Roman No9 L"/>
                <a:cs typeface="Nimbus Roman No9 L"/>
              </a:rPr>
              <a:t>data</a:t>
            </a:r>
            <a:r>
              <a:rPr sz="1100" spc="2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100" i="1" dirty="0">
                <a:solidFill>
                  <a:srgbClr val="3F3F3F"/>
                </a:solidFill>
                <a:latin typeface="Nimbus Roman No9 L"/>
                <a:cs typeface="Nimbus Roman No9 L"/>
              </a:rPr>
              <a:t>source,</a:t>
            </a:r>
            <a:r>
              <a:rPr sz="1100" spc="2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100" i="1" spc="-95" dirty="0">
                <a:solidFill>
                  <a:srgbClr val="3F3F3F"/>
                </a:solidFill>
                <a:latin typeface="Nimbus Roman No9 L"/>
                <a:cs typeface="Nimbus Roman No9 L"/>
              </a:rPr>
              <a:t>existing</a:t>
            </a:r>
            <a:r>
              <a:rPr sz="1100" spc="-9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100" i="1" dirty="0">
                <a:solidFill>
                  <a:srgbClr val="3F3F3F"/>
                </a:solidFill>
                <a:latin typeface="Nimbus Roman No9 L"/>
                <a:cs typeface="Nimbus Roman No9 L"/>
              </a:rPr>
              <a:t>sheets/dashboards,</a:t>
            </a:r>
            <a:r>
              <a:rPr sz="1100" spc="7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100" i="1" dirty="0">
                <a:solidFill>
                  <a:srgbClr val="3F3F3F"/>
                </a:solidFill>
                <a:latin typeface="Nimbus Roman No9 L"/>
                <a:cs typeface="Nimbus Roman No9 L"/>
              </a:rPr>
              <a:t>and</a:t>
            </a:r>
            <a:r>
              <a:rPr sz="1100" spc="4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100" i="1" dirty="0">
                <a:solidFill>
                  <a:srgbClr val="3F3F3F"/>
                </a:solidFill>
                <a:latin typeface="Nimbus Roman No9 L"/>
                <a:cs typeface="Nimbus Roman No9 L"/>
              </a:rPr>
              <a:t>options</a:t>
            </a:r>
            <a:r>
              <a:rPr sz="1100" spc="4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100" i="1" dirty="0">
                <a:solidFill>
                  <a:srgbClr val="3F3F3F"/>
                </a:solidFill>
                <a:latin typeface="Nimbus Roman No9 L"/>
                <a:cs typeface="Nimbus Roman No9 L"/>
              </a:rPr>
              <a:t>to</a:t>
            </a:r>
            <a:r>
              <a:rPr sz="1100" spc="4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100" i="1" dirty="0">
                <a:solidFill>
                  <a:srgbClr val="3F3F3F"/>
                </a:solidFill>
                <a:latin typeface="Nimbus Roman No9 L"/>
                <a:cs typeface="Nimbus Roman No9 L"/>
              </a:rPr>
              <a:t>add</a:t>
            </a:r>
            <a:r>
              <a:rPr sz="1100" spc="4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100" i="1" dirty="0">
                <a:solidFill>
                  <a:srgbClr val="3F3F3F"/>
                </a:solidFill>
                <a:latin typeface="Nimbus Roman No9 L"/>
                <a:cs typeface="Nimbus Roman No9 L"/>
              </a:rPr>
              <a:t>new</a:t>
            </a:r>
            <a:r>
              <a:rPr sz="1100" spc="3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100" i="1" dirty="0">
                <a:solidFill>
                  <a:srgbClr val="3F3F3F"/>
                </a:solidFill>
                <a:latin typeface="Nimbus Roman No9 L"/>
                <a:cs typeface="Nimbus Roman No9 L"/>
              </a:rPr>
              <a:t>sheets,</a:t>
            </a:r>
            <a:r>
              <a:rPr sz="1100" spc="5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100" i="1" dirty="0">
                <a:solidFill>
                  <a:srgbClr val="3F3F3F"/>
                </a:solidFill>
                <a:latin typeface="Nimbus Roman No9 L"/>
                <a:cs typeface="Nimbus Roman No9 L"/>
              </a:rPr>
              <a:t>dashboards,</a:t>
            </a:r>
            <a:r>
              <a:rPr sz="1100" spc="5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100" i="1" dirty="0">
                <a:solidFill>
                  <a:srgbClr val="3F3F3F"/>
                </a:solidFill>
                <a:latin typeface="Nimbus Roman No9 L"/>
                <a:cs typeface="Nimbus Roman No9 L"/>
              </a:rPr>
              <a:t>or</a:t>
            </a:r>
            <a:r>
              <a:rPr sz="1100" spc="4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100" i="1" spc="-10" dirty="0">
                <a:solidFill>
                  <a:srgbClr val="3F3F3F"/>
                </a:solidFill>
                <a:latin typeface="Nimbus Roman No9 L"/>
                <a:cs typeface="Nimbus Roman No9 L"/>
              </a:rPr>
              <a:t>stories</a:t>
            </a:r>
            <a:endParaRPr sz="1100">
              <a:latin typeface="Nimbus Roman No9 L"/>
              <a:cs typeface="Nimbus Roman No9 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48456" y="2851071"/>
            <a:ext cx="1651000" cy="694690"/>
          </a:xfrm>
          <a:prstGeom prst="rect">
            <a:avLst/>
          </a:prstGeom>
        </p:spPr>
        <p:txBody>
          <a:bodyPr vert="horz" wrap="square" lIns="0" tIns="89535" rIns="0" bIns="0" rtlCol="0">
            <a:spAutoFit/>
          </a:bodyPr>
          <a:lstStyle/>
          <a:p>
            <a:pPr marL="707390">
              <a:lnSpc>
                <a:spcPct val="100000"/>
              </a:lnSpc>
              <a:spcBef>
                <a:spcPts val="705"/>
              </a:spcBef>
            </a:pPr>
            <a:r>
              <a:rPr sz="1400" b="1" spc="-185" dirty="0">
                <a:solidFill>
                  <a:srgbClr val="3F3F3F"/>
                </a:solidFill>
                <a:latin typeface="DejaVu Sans"/>
                <a:cs typeface="DejaVu Sans"/>
              </a:rPr>
              <a:t>Dimensions</a:t>
            </a:r>
            <a:endParaRPr sz="1400">
              <a:latin typeface="DejaVu Sans"/>
              <a:cs typeface="DejaVu Sans"/>
            </a:endParaRPr>
          </a:p>
          <a:p>
            <a:pPr marL="216535" marR="5080" indent="-204470">
              <a:lnSpc>
                <a:spcPts val="1190"/>
              </a:lnSpc>
              <a:spcBef>
                <a:spcPts val="620"/>
              </a:spcBef>
            </a:pPr>
            <a:r>
              <a:rPr sz="1100" i="1" dirty="0">
                <a:solidFill>
                  <a:srgbClr val="3F3F3F"/>
                </a:solidFill>
                <a:latin typeface="Nimbus Roman No9 L"/>
                <a:cs typeface="Nimbus Roman No9 L"/>
              </a:rPr>
              <a:t>Qualitative/descriptive</a:t>
            </a:r>
            <a:r>
              <a:rPr sz="1100" spc="6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100" i="1" spc="-30" dirty="0">
                <a:solidFill>
                  <a:srgbClr val="3F3F3F"/>
                </a:solidFill>
                <a:latin typeface="Nimbus Roman No9 L"/>
                <a:cs typeface="Nimbus Roman No9 L"/>
              </a:rPr>
              <a:t>fields</a:t>
            </a:r>
            <a:r>
              <a:rPr sz="1100" spc="-3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100" i="1" spc="-30" dirty="0">
                <a:solidFill>
                  <a:srgbClr val="3F3F3F"/>
                </a:solidFill>
                <a:latin typeface="Nimbus Roman No9 L"/>
                <a:cs typeface="Nimbus Roman No9 L"/>
              </a:rPr>
              <a:t>(i.e.</a:t>
            </a:r>
            <a:r>
              <a:rPr sz="1100" spc="-5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100" i="1" dirty="0">
                <a:solidFill>
                  <a:srgbClr val="3F3F3F"/>
                </a:solidFill>
                <a:latin typeface="Nimbus Roman No9 L"/>
                <a:cs typeface="Nimbus Roman No9 L"/>
              </a:rPr>
              <a:t>City,</a:t>
            </a:r>
            <a:r>
              <a:rPr sz="1100" spc="-4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100" i="1" spc="-10" dirty="0">
                <a:solidFill>
                  <a:srgbClr val="3F3F3F"/>
                </a:solidFill>
                <a:latin typeface="Nimbus Roman No9 L"/>
                <a:cs typeface="Nimbus Roman No9 L"/>
              </a:rPr>
              <a:t>Category,</a:t>
            </a:r>
            <a:r>
              <a:rPr sz="1100" spc="-4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100" i="1" spc="-50" dirty="0">
                <a:solidFill>
                  <a:srgbClr val="3F3F3F"/>
                </a:solidFill>
                <a:latin typeface="Nimbus Roman No9 L"/>
                <a:cs typeface="Nimbus Roman No9 L"/>
              </a:rPr>
              <a:t>Date)</a:t>
            </a:r>
            <a:endParaRPr sz="1100">
              <a:latin typeface="Nimbus Roman No9 L"/>
              <a:cs typeface="Nimbus Roman No9 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12898" y="4097205"/>
            <a:ext cx="1686560" cy="845185"/>
          </a:xfrm>
          <a:prstGeom prst="rect">
            <a:avLst/>
          </a:prstGeom>
        </p:spPr>
        <p:txBody>
          <a:bodyPr vert="horz" wrap="square" lIns="0" tIns="89535" rIns="0" bIns="0" rtlCol="0">
            <a:spAutoFit/>
          </a:bodyPr>
          <a:lstStyle/>
          <a:p>
            <a:pPr marL="895350">
              <a:lnSpc>
                <a:spcPct val="100000"/>
              </a:lnSpc>
              <a:spcBef>
                <a:spcPts val="705"/>
              </a:spcBef>
            </a:pPr>
            <a:r>
              <a:rPr sz="1400" b="1" spc="-185" dirty="0">
                <a:solidFill>
                  <a:srgbClr val="3F3F3F"/>
                </a:solidFill>
                <a:latin typeface="DejaVu Sans"/>
                <a:cs typeface="DejaVu Sans"/>
              </a:rPr>
              <a:t>Measures</a:t>
            </a:r>
            <a:endParaRPr sz="1400">
              <a:latin typeface="DejaVu Sans"/>
              <a:cs typeface="DejaVu Sans"/>
            </a:endParaRPr>
          </a:p>
          <a:p>
            <a:pPr marL="299085" marR="5080" indent="-287020" algn="just">
              <a:lnSpc>
                <a:spcPts val="1190"/>
              </a:lnSpc>
              <a:spcBef>
                <a:spcPts val="620"/>
              </a:spcBef>
            </a:pPr>
            <a:r>
              <a:rPr sz="1100" i="1" dirty="0">
                <a:solidFill>
                  <a:srgbClr val="3F3F3F"/>
                </a:solidFill>
                <a:latin typeface="Nimbus Roman No9 L"/>
                <a:cs typeface="Nimbus Roman No9 L"/>
              </a:rPr>
              <a:t>Quantitative/numerical</a:t>
            </a:r>
            <a:r>
              <a:rPr sz="1100" spc="13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100" i="1" spc="-20" dirty="0">
                <a:solidFill>
                  <a:srgbClr val="3F3F3F"/>
                </a:solidFill>
                <a:latin typeface="Nimbus Roman No9 L"/>
                <a:cs typeface="Nimbus Roman No9 L"/>
              </a:rPr>
              <a:t>fields</a:t>
            </a:r>
            <a:r>
              <a:rPr sz="1100" spc="-2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100" i="1" dirty="0">
                <a:solidFill>
                  <a:srgbClr val="3F3F3F"/>
                </a:solidFill>
                <a:latin typeface="Nimbus Roman No9 L"/>
                <a:cs typeface="Nimbus Roman No9 L"/>
              </a:rPr>
              <a:t>that</a:t>
            </a:r>
            <a:r>
              <a:rPr sz="1100" spc="6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100" i="1" dirty="0">
                <a:solidFill>
                  <a:srgbClr val="3F3F3F"/>
                </a:solidFill>
                <a:latin typeface="Nimbus Roman No9 L"/>
                <a:cs typeface="Nimbus Roman No9 L"/>
              </a:rPr>
              <a:t>can</a:t>
            </a:r>
            <a:r>
              <a:rPr sz="1100" spc="6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100" i="1" dirty="0">
                <a:solidFill>
                  <a:srgbClr val="3F3F3F"/>
                </a:solidFill>
                <a:latin typeface="Nimbus Roman No9 L"/>
                <a:cs typeface="Nimbus Roman No9 L"/>
              </a:rPr>
              <a:t>be</a:t>
            </a:r>
            <a:r>
              <a:rPr sz="1100" spc="5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100" i="1" spc="-10" dirty="0">
                <a:solidFill>
                  <a:srgbClr val="3F3F3F"/>
                </a:solidFill>
                <a:latin typeface="Nimbus Roman No9 L"/>
                <a:cs typeface="Nimbus Roman No9 L"/>
              </a:rPr>
              <a:t>aggregated</a:t>
            </a:r>
            <a:r>
              <a:rPr sz="1100" spc="-1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100" i="1" spc="-25" dirty="0">
                <a:solidFill>
                  <a:srgbClr val="3F3F3F"/>
                </a:solidFill>
                <a:latin typeface="Nimbus Roman No9 L"/>
                <a:cs typeface="Nimbus Roman No9 L"/>
              </a:rPr>
              <a:t>(Sales,</a:t>
            </a:r>
            <a:r>
              <a:rPr sz="1100" spc="-4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100" i="1" dirty="0">
                <a:solidFill>
                  <a:srgbClr val="3F3F3F"/>
                </a:solidFill>
                <a:latin typeface="Nimbus Roman No9 L"/>
                <a:cs typeface="Nimbus Roman No9 L"/>
              </a:rPr>
              <a:t>Units,</a:t>
            </a:r>
            <a:r>
              <a:rPr sz="1100" spc="-3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100" i="1" spc="-20" dirty="0">
                <a:solidFill>
                  <a:srgbClr val="3F3F3F"/>
                </a:solidFill>
                <a:latin typeface="Nimbus Roman No9 L"/>
                <a:cs typeface="Nimbus Roman No9 L"/>
              </a:rPr>
              <a:t>Profit,</a:t>
            </a:r>
            <a:r>
              <a:rPr sz="1100" spc="-5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100" i="1" spc="-50" dirty="0">
                <a:solidFill>
                  <a:srgbClr val="3F3F3F"/>
                </a:solidFill>
                <a:latin typeface="Nimbus Roman No9 L"/>
                <a:cs typeface="Nimbus Roman No9 L"/>
              </a:rPr>
              <a:t>etc.)</a:t>
            </a:r>
            <a:endParaRPr sz="1100">
              <a:latin typeface="Nimbus Roman No9 L"/>
              <a:cs typeface="Nimbus Roman No9 L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1892173" y="1303908"/>
            <a:ext cx="8528685" cy="5004435"/>
            <a:chOff x="1892173" y="1303908"/>
            <a:chExt cx="8528685" cy="5004435"/>
          </a:xfrm>
        </p:grpSpPr>
        <p:pic>
          <p:nvPicPr>
            <p:cNvPr id="24" name="object 2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408681" y="2134362"/>
              <a:ext cx="1048512" cy="2755392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2442845" y="2167902"/>
              <a:ext cx="951230" cy="2658110"/>
            </a:xfrm>
            <a:custGeom>
              <a:avLst/>
              <a:gdLst/>
              <a:ahLst/>
              <a:cxnLst/>
              <a:rect l="l" t="t" r="r" b="b"/>
              <a:pathLst>
                <a:path w="951229" h="2658110">
                  <a:moveTo>
                    <a:pt x="951230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0" y="2632710"/>
                  </a:lnTo>
                  <a:lnTo>
                    <a:pt x="0" y="2658110"/>
                  </a:lnTo>
                  <a:lnTo>
                    <a:pt x="951230" y="2658110"/>
                  </a:lnTo>
                  <a:lnTo>
                    <a:pt x="951230" y="2633332"/>
                  </a:lnTo>
                  <a:lnTo>
                    <a:pt x="951230" y="2632710"/>
                  </a:lnTo>
                  <a:lnTo>
                    <a:pt x="951230" y="26022"/>
                  </a:lnTo>
                  <a:lnTo>
                    <a:pt x="925830" y="26022"/>
                  </a:lnTo>
                  <a:lnTo>
                    <a:pt x="925830" y="2632710"/>
                  </a:lnTo>
                  <a:lnTo>
                    <a:pt x="25400" y="2632710"/>
                  </a:lnTo>
                  <a:lnTo>
                    <a:pt x="25400" y="25400"/>
                  </a:lnTo>
                  <a:lnTo>
                    <a:pt x="951230" y="25400"/>
                  </a:lnTo>
                  <a:lnTo>
                    <a:pt x="951230" y="0"/>
                  </a:lnTo>
                  <a:close/>
                </a:path>
              </a:pathLst>
            </a:custGeom>
            <a:solidFill>
              <a:srgbClr val="1FE2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410968" y="4819650"/>
              <a:ext cx="1049274" cy="934250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2445131" y="4853952"/>
              <a:ext cx="952500" cy="836930"/>
            </a:xfrm>
            <a:custGeom>
              <a:avLst/>
              <a:gdLst/>
              <a:ahLst/>
              <a:cxnLst/>
              <a:rect l="l" t="t" r="r" b="b"/>
              <a:pathLst>
                <a:path w="952500" h="836929">
                  <a:moveTo>
                    <a:pt x="951992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0" y="811530"/>
                  </a:lnTo>
                  <a:lnTo>
                    <a:pt x="0" y="836930"/>
                  </a:lnTo>
                  <a:lnTo>
                    <a:pt x="951992" y="836930"/>
                  </a:lnTo>
                  <a:lnTo>
                    <a:pt x="951992" y="811530"/>
                  </a:lnTo>
                  <a:lnTo>
                    <a:pt x="25400" y="811530"/>
                  </a:lnTo>
                  <a:lnTo>
                    <a:pt x="25400" y="25400"/>
                  </a:lnTo>
                  <a:lnTo>
                    <a:pt x="926592" y="25400"/>
                  </a:lnTo>
                  <a:lnTo>
                    <a:pt x="926592" y="811390"/>
                  </a:lnTo>
                  <a:lnTo>
                    <a:pt x="951992" y="811390"/>
                  </a:lnTo>
                  <a:lnTo>
                    <a:pt x="951992" y="25400"/>
                  </a:lnTo>
                  <a:lnTo>
                    <a:pt x="951992" y="25260"/>
                  </a:lnTo>
                  <a:lnTo>
                    <a:pt x="951992" y="0"/>
                  </a:lnTo>
                  <a:close/>
                </a:path>
              </a:pathLst>
            </a:custGeom>
            <a:solidFill>
              <a:srgbClr val="1FE2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451860" y="1890560"/>
              <a:ext cx="882408" cy="399376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3486023" y="1924062"/>
              <a:ext cx="785495" cy="302260"/>
            </a:xfrm>
            <a:custGeom>
              <a:avLst/>
              <a:gdLst/>
              <a:ahLst/>
              <a:cxnLst/>
              <a:rect l="l" t="t" r="r" b="b"/>
              <a:pathLst>
                <a:path w="785495" h="302260">
                  <a:moveTo>
                    <a:pt x="785114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0" y="276860"/>
                  </a:lnTo>
                  <a:lnTo>
                    <a:pt x="0" y="302260"/>
                  </a:lnTo>
                  <a:lnTo>
                    <a:pt x="785114" y="302260"/>
                  </a:lnTo>
                  <a:lnTo>
                    <a:pt x="785114" y="277228"/>
                  </a:lnTo>
                  <a:lnTo>
                    <a:pt x="785114" y="276860"/>
                  </a:lnTo>
                  <a:lnTo>
                    <a:pt x="785114" y="26022"/>
                  </a:lnTo>
                  <a:lnTo>
                    <a:pt x="759714" y="26022"/>
                  </a:lnTo>
                  <a:lnTo>
                    <a:pt x="759714" y="276860"/>
                  </a:lnTo>
                  <a:lnTo>
                    <a:pt x="25400" y="276860"/>
                  </a:lnTo>
                  <a:lnTo>
                    <a:pt x="25400" y="25400"/>
                  </a:lnTo>
                  <a:lnTo>
                    <a:pt x="785114" y="25400"/>
                  </a:lnTo>
                  <a:lnTo>
                    <a:pt x="785114" y="0"/>
                  </a:lnTo>
                  <a:close/>
                </a:path>
              </a:pathLst>
            </a:custGeom>
            <a:solidFill>
              <a:srgbClr val="1FE2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451860" y="2205990"/>
              <a:ext cx="882408" cy="486917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3486023" y="2240292"/>
              <a:ext cx="785495" cy="389890"/>
            </a:xfrm>
            <a:custGeom>
              <a:avLst/>
              <a:gdLst/>
              <a:ahLst/>
              <a:cxnLst/>
              <a:rect l="l" t="t" r="r" b="b"/>
              <a:pathLst>
                <a:path w="785495" h="389889">
                  <a:moveTo>
                    <a:pt x="785114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0" y="364490"/>
                  </a:lnTo>
                  <a:lnTo>
                    <a:pt x="0" y="389890"/>
                  </a:lnTo>
                  <a:lnTo>
                    <a:pt x="785114" y="389890"/>
                  </a:lnTo>
                  <a:lnTo>
                    <a:pt x="785114" y="364490"/>
                  </a:lnTo>
                  <a:lnTo>
                    <a:pt x="25400" y="364490"/>
                  </a:lnTo>
                  <a:lnTo>
                    <a:pt x="25400" y="25400"/>
                  </a:lnTo>
                  <a:lnTo>
                    <a:pt x="759714" y="25400"/>
                  </a:lnTo>
                  <a:lnTo>
                    <a:pt x="759714" y="364096"/>
                  </a:lnTo>
                  <a:lnTo>
                    <a:pt x="785114" y="364096"/>
                  </a:lnTo>
                  <a:lnTo>
                    <a:pt x="785114" y="25400"/>
                  </a:lnTo>
                  <a:lnTo>
                    <a:pt x="785114" y="25260"/>
                  </a:lnTo>
                  <a:lnTo>
                    <a:pt x="785114" y="0"/>
                  </a:lnTo>
                  <a:close/>
                </a:path>
              </a:pathLst>
            </a:custGeom>
            <a:solidFill>
              <a:srgbClr val="1FE2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451860" y="2614447"/>
              <a:ext cx="882408" cy="1094206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3486023" y="2647962"/>
              <a:ext cx="785495" cy="996950"/>
            </a:xfrm>
            <a:custGeom>
              <a:avLst/>
              <a:gdLst/>
              <a:ahLst/>
              <a:cxnLst/>
              <a:rect l="l" t="t" r="r" b="b"/>
              <a:pathLst>
                <a:path w="785495" h="996950">
                  <a:moveTo>
                    <a:pt x="785114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0" y="971550"/>
                  </a:lnTo>
                  <a:lnTo>
                    <a:pt x="0" y="996950"/>
                  </a:lnTo>
                  <a:lnTo>
                    <a:pt x="785114" y="996950"/>
                  </a:lnTo>
                  <a:lnTo>
                    <a:pt x="785114" y="972172"/>
                  </a:lnTo>
                  <a:lnTo>
                    <a:pt x="785114" y="971550"/>
                  </a:lnTo>
                  <a:lnTo>
                    <a:pt x="785114" y="26022"/>
                  </a:lnTo>
                  <a:lnTo>
                    <a:pt x="759714" y="26022"/>
                  </a:lnTo>
                  <a:lnTo>
                    <a:pt x="759714" y="971550"/>
                  </a:lnTo>
                  <a:lnTo>
                    <a:pt x="25400" y="971550"/>
                  </a:lnTo>
                  <a:lnTo>
                    <a:pt x="25400" y="25400"/>
                  </a:lnTo>
                  <a:lnTo>
                    <a:pt x="785114" y="25400"/>
                  </a:lnTo>
                  <a:lnTo>
                    <a:pt x="785114" y="0"/>
                  </a:lnTo>
                  <a:close/>
                </a:path>
              </a:pathLst>
            </a:custGeom>
            <a:solidFill>
              <a:srgbClr val="1FE2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" name="object 34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408681" y="5711189"/>
              <a:ext cx="7514082" cy="285635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1892173" y="1303908"/>
              <a:ext cx="8528685" cy="5004435"/>
            </a:xfrm>
            <a:custGeom>
              <a:avLst/>
              <a:gdLst/>
              <a:ahLst/>
              <a:cxnLst/>
              <a:rect l="l" t="t" r="r" b="b"/>
              <a:pathLst>
                <a:path w="8528685" h="5004435">
                  <a:moveTo>
                    <a:pt x="557657" y="1185799"/>
                  </a:moveTo>
                  <a:lnTo>
                    <a:pt x="428244" y="1203833"/>
                  </a:lnTo>
                  <a:lnTo>
                    <a:pt x="369697" y="1225423"/>
                  </a:lnTo>
                  <a:lnTo>
                    <a:pt x="313690" y="1247394"/>
                  </a:lnTo>
                  <a:lnTo>
                    <a:pt x="260985" y="1270127"/>
                  </a:lnTo>
                  <a:lnTo>
                    <a:pt x="212471" y="1293622"/>
                  </a:lnTo>
                  <a:lnTo>
                    <a:pt x="169037" y="1318260"/>
                  </a:lnTo>
                  <a:lnTo>
                    <a:pt x="131445" y="1344422"/>
                  </a:lnTo>
                  <a:lnTo>
                    <a:pt x="100330" y="1371981"/>
                  </a:lnTo>
                  <a:lnTo>
                    <a:pt x="75438" y="1400937"/>
                  </a:lnTo>
                  <a:lnTo>
                    <a:pt x="48006" y="1446149"/>
                  </a:lnTo>
                  <a:lnTo>
                    <a:pt x="30099" y="1492631"/>
                  </a:lnTo>
                  <a:lnTo>
                    <a:pt x="24980" y="1511109"/>
                  </a:lnTo>
                  <a:lnTo>
                    <a:pt x="0" y="1506093"/>
                  </a:lnTo>
                  <a:lnTo>
                    <a:pt x="22352" y="1588262"/>
                  </a:lnTo>
                  <a:lnTo>
                    <a:pt x="74676" y="1521079"/>
                  </a:lnTo>
                  <a:lnTo>
                    <a:pt x="49872" y="1516100"/>
                  </a:lnTo>
                  <a:lnTo>
                    <a:pt x="50266" y="1514182"/>
                  </a:lnTo>
                  <a:lnTo>
                    <a:pt x="51168" y="1511109"/>
                  </a:lnTo>
                  <a:lnTo>
                    <a:pt x="54483" y="1499870"/>
                  </a:lnTo>
                  <a:lnTo>
                    <a:pt x="54356" y="1500378"/>
                  </a:lnTo>
                  <a:lnTo>
                    <a:pt x="54521" y="1499870"/>
                  </a:lnTo>
                  <a:lnTo>
                    <a:pt x="59093" y="1485900"/>
                  </a:lnTo>
                  <a:lnTo>
                    <a:pt x="59309" y="1485265"/>
                  </a:lnTo>
                  <a:lnTo>
                    <a:pt x="59055" y="1485900"/>
                  </a:lnTo>
                  <a:lnTo>
                    <a:pt x="64566" y="1471549"/>
                  </a:lnTo>
                  <a:lnTo>
                    <a:pt x="64770" y="1471041"/>
                  </a:lnTo>
                  <a:lnTo>
                    <a:pt x="64516" y="1471549"/>
                  </a:lnTo>
                  <a:lnTo>
                    <a:pt x="86233" y="1429893"/>
                  </a:lnTo>
                  <a:lnTo>
                    <a:pt x="96012" y="1415796"/>
                  </a:lnTo>
                  <a:lnTo>
                    <a:pt x="95504" y="1416558"/>
                  </a:lnTo>
                  <a:lnTo>
                    <a:pt x="96113" y="1415796"/>
                  </a:lnTo>
                  <a:lnTo>
                    <a:pt x="106172" y="1403223"/>
                  </a:lnTo>
                  <a:lnTo>
                    <a:pt x="118503" y="1389761"/>
                  </a:lnTo>
                  <a:lnTo>
                    <a:pt x="132207" y="1376807"/>
                  </a:lnTo>
                  <a:lnTo>
                    <a:pt x="131699" y="1377315"/>
                  </a:lnTo>
                  <a:lnTo>
                    <a:pt x="132295" y="1376807"/>
                  </a:lnTo>
                  <a:lnTo>
                    <a:pt x="146926" y="1364437"/>
                  </a:lnTo>
                  <a:lnTo>
                    <a:pt x="163677" y="1352296"/>
                  </a:lnTo>
                  <a:lnTo>
                    <a:pt x="164211" y="1351915"/>
                  </a:lnTo>
                  <a:lnTo>
                    <a:pt x="163576" y="1352296"/>
                  </a:lnTo>
                  <a:lnTo>
                    <a:pt x="182359" y="1339977"/>
                  </a:lnTo>
                  <a:lnTo>
                    <a:pt x="182753" y="1339723"/>
                  </a:lnTo>
                  <a:lnTo>
                    <a:pt x="182245" y="1339977"/>
                  </a:lnTo>
                  <a:lnTo>
                    <a:pt x="202819" y="1327785"/>
                  </a:lnTo>
                  <a:lnTo>
                    <a:pt x="202438" y="1328039"/>
                  </a:lnTo>
                  <a:lnTo>
                    <a:pt x="202895" y="1327785"/>
                  </a:lnTo>
                  <a:lnTo>
                    <a:pt x="224167" y="1316228"/>
                  </a:lnTo>
                  <a:lnTo>
                    <a:pt x="224409" y="1316101"/>
                  </a:lnTo>
                  <a:lnTo>
                    <a:pt x="224028" y="1316228"/>
                  </a:lnTo>
                  <a:lnTo>
                    <a:pt x="247396" y="1304544"/>
                  </a:lnTo>
                  <a:lnTo>
                    <a:pt x="271399" y="1293241"/>
                  </a:lnTo>
                  <a:lnTo>
                    <a:pt x="271678" y="1293114"/>
                  </a:lnTo>
                  <a:lnTo>
                    <a:pt x="297053" y="1281938"/>
                  </a:lnTo>
                  <a:lnTo>
                    <a:pt x="296799" y="1282065"/>
                  </a:lnTo>
                  <a:lnTo>
                    <a:pt x="297091" y="1281938"/>
                  </a:lnTo>
                  <a:lnTo>
                    <a:pt x="323469" y="1270762"/>
                  </a:lnTo>
                  <a:lnTo>
                    <a:pt x="323215" y="1270889"/>
                  </a:lnTo>
                  <a:lnTo>
                    <a:pt x="323532" y="1270762"/>
                  </a:lnTo>
                  <a:lnTo>
                    <a:pt x="350647" y="1259967"/>
                  </a:lnTo>
                  <a:lnTo>
                    <a:pt x="350520" y="1259967"/>
                  </a:lnTo>
                  <a:lnTo>
                    <a:pt x="378714" y="1249172"/>
                  </a:lnTo>
                  <a:lnTo>
                    <a:pt x="378587" y="1249172"/>
                  </a:lnTo>
                  <a:lnTo>
                    <a:pt x="407543" y="1238377"/>
                  </a:lnTo>
                  <a:lnTo>
                    <a:pt x="407416" y="1238504"/>
                  </a:lnTo>
                  <a:lnTo>
                    <a:pt x="407758" y="1238377"/>
                  </a:lnTo>
                  <a:lnTo>
                    <a:pt x="436880" y="1227836"/>
                  </a:lnTo>
                  <a:lnTo>
                    <a:pt x="436753" y="1227836"/>
                  </a:lnTo>
                  <a:lnTo>
                    <a:pt x="496697" y="1206627"/>
                  </a:lnTo>
                  <a:lnTo>
                    <a:pt x="496697" y="1206754"/>
                  </a:lnTo>
                  <a:lnTo>
                    <a:pt x="497065" y="1206627"/>
                  </a:lnTo>
                  <a:lnTo>
                    <a:pt x="557657" y="1185799"/>
                  </a:lnTo>
                  <a:close/>
                </a:path>
                <a:path w="8528685" h="5004435">
                  <a:moveTo>
                    <a:pt x="565277" y="3957574"/>
                  </a:moveTo>
                  <a:lnTo>
                    <a:pt x="525145" y="3953891"/>
                  </a:lnTo>
                  <a:lnTo>
                    <a:pt x="485394" y="3949827"/>
                  </a:lnTo>
                  <a:lnTo>
                    <a:pt x="485648" y="3949827"/>
                  </a:lnTo>
                  <a:lnTo>
                    <a:pt x="447408" y="3945001"/>
                  </a:lnTo>
                  <a:lnTo>
                    <a:pt x="446405" y="3944874"/>
                  </a:lnTo>
                  <a:lnTo>
                    <a:pt x="446786" y="3945001"/>
                  </a:lnTo>
                  <a:lnTo>
                    <a:pt x="408432" y="3938930"/>
                  </a:lnTo>
                  <a:lnTo>
                    <a:pt x="371690" y="3931183"/>
                  </a:lnTo>
                  <a:lnTo>
                    <a:pt x="354431" y="3926713"/>
                  </a:lnTo>
                  <a:lnTo>
                    <a:pt x="353949" y="3926586"/>
                  </a:lnTo>
                  <a:lnTo>
                    <a:pt x="354330" y="3926713"/>
                  </a:lnTo>
                  <a:lnTo>
                    <a:pt x="336423" y="3921633"/>
                  </a:lnTo>
                  <a:lnTo>
                    <a:pt x="337058" y="3921760"/>
                  </a:lnTo>
                  <a:lnTo>
                    <a:pt x="336677" y="3921633"/>
                  </a:lnTo>
                  <a:lnTo>
                    <a:pt x="320408" y="3916172"/>
                  </a:lnTo>
                  <a:lnTo>
                    <a:pt x="319659" y="3915918"/>
                  </a:lnTo>
                  <a:lnTo>
                    <a:pt x="320167" y="3916172"/>
                  </a:lnTo>
                  <a:lnTo>
                    <a:pt x="303149" y="3909695"/>
                  </a:lnTo>
                  <a:lnTo>
                    <a:pt x="303784" y="3909822"/>
                  </a:lnTo>
                  <a:lnTo>
                    <a:pt x="303479" y="3909695"/>
                  </a:lnTo>
                  <a:lnTo>
                    <a:pt x="287985" y="3902964"/>
                  </a:lnTo>
                  <a:lnTo>
                    <a:pt x="287401" y="3902710"/>
                  </a:lnTo>
                  <a:lnTo>
                    <a:pt x="287909" y="3902964"/>
                  </a:lnTo>
                  <a:lnTo>
                    <a:pt x="272034" y="3895090"/>
                  </a:lnTo>
                  <a:lnTo>
                    <a:pt x="272669" y="3895344"/>
                  </a:lnTo>
                  <a:lnTo>
                    <a:pt x="272211" y="3895090"/>
                  </a:lnTo>
                  <a:lnTo>
                    <a:pt x="257632" y="3886898"/>
                  </a:lnTo>
                  <a:lnTo>
                    <a:pt x="243662" y="3877945"/>
                  </a:lnTo>
                  <a:lnTo>
                    <a:pt x="243078" y="3877564"/>
                  </a:lnTo>
                  <a:lnTo>
                    <a:pt x="243459" y="3877945"/>
                  </a:lnTo>
                  <a:lnTo>
                    <a:pt x="229476" y="3867950"/>
                  </a:lnTo>
                  <a:lnTo>
                    <a:pt x="215773" y="3857244"/>
                  </a:lnTo>
                  <a:lnTo>
                    <a:pt x="216281" y="3857625"/>
                  </a:lnTo>
                  <a:lnTo>
                    <a:pt x="215823" y="3857244"/>
                  </a:lnTo>
                  <a:lnTo>
                    <a:pt x="203263" y="3846576"/>
                  </a:lnTo>
                  <a:lnTo>
                    <a:pt x="202819" y="3846195"/>
                  </a:lnTo>
                  <a:lnTo>
                    <a:pt x="203200" y="3846576"/>
                  </a:lnTo>
                  <a:lnTo>
                    <a:pt x="190665" y="3835019"/>
                  </a:lnTo>
                  <a:lnTo>
                    <a:pt x="190119" y="3834511"/>
                  </a:lnTo>
                  <a:lnTo>
                    <a:pt x="190500" y="3835019"/>
                  </a:lnTo>
                  <a:lnTo>
                    <a:pt x="165354" y="3809492"/>
                  </a:lnTo>
                  <a:lnTo>
                    <a:pt x="165862" y="3809873"/>
                  </a:lnTo>
                  <a:lnTo>
                    <a:pt x="165519" y="3809492"/>
                  </a:lnTo>
                  <a:lnTo>
                    <a:pt x="142303" y="3783330"/>
                  </a:lnTo>
                  <a:lnTo>
                    <a:pt x="141859" y="3782822"/>
                  </a:lnTo>
                  <a:lnTo>
                    <a:pt x="142240" y="3783330"/>
                  </a:lnTo>
                  <a:lnTo>
                    <a:pt x="133337" y="3772293"/>
                  </a:lnTo>
                  <a:lnTo>
                    <a:pt x="120916" y="3756863"/>
                  </a:lnTo>
                  <a:lnTo>
                    <a:pt x="140843" y="3741547"/>
                  </a:lnTo>
                  <a:lnTo>
                    <a:pt x="64262" y="3704336"/>
                  </a:lnTo>
                  <a:lnTo>
                    <a:pt x="80391" y="3788029"/>
                  </a:lnTo>
                  <a:lnTo>
                    <a:pt x="100850" y="3772293"/>
                  </a:lnTo>
                  <a:lnTo>
                    <a:pt x="122682" y="3799459"/>
                  </a:lnTo>
                  <a:lnTo>
                    <a:pt x="172720" y="3853053"/>
                  </a:lnTo>
                  <a:lnTo>
                    <a:pt x="214376" y="3888359"/>
                  </a:lnTo>
                  <a:lnTo>
                    <a:pt x="260477" y="3917696"/>
                  </a:lnTo>
                  <a:lnTo>
                    <a:pt x="311277" y="3939921"/>
                  </a:lnTo>
                  <a:lnTo>
                    <a:pt x="366141" y="3955923"/>
                  </a:lnTo>
                  <a:lnTo>
                    <a:pt x="403987" y="3963924"/>
                  </a:lnTo>
                  <a:lnTo>
                    <a:pt x="442976" y="3970147"/>
                  </a:lnTo>
                  <a:lnTo>
                    <a:pt x="482727" y="3975100"/>
                  </a:lnTo>
                  <a:lnTo>
                    <a:pt x="562991" y="3982974"/>
                  </a:lnTo>
                  <a:lnTo>
                    <a:pt x="565277" y="3957574"/>
                  </a:lnTo>
                  <a:close/>
                </a:path>
                <a:path w="8528685" h="5004435">
                  <a:moveTo>
                    <a:pt x="1624330" y="4816830"/>
                  </a:moveTo>
                  <a:lnTo>
                    <a:pt x="1624088" y="4816640"/>
                  </a:lnTo>
                  <a:lnTo>
                    <a:pt x="1624330" y="4816830"/>
                  </a:lnTo>
                  <a:close/>
                </a:path>
                <a:path w="8528685" h="5004435">
                  <a:moveTo>
                    <a:pt x="2978150" y="2609342"/>
                  </a:moveTo>
                  <a:lnTo>
                    <a:pt x="2948775" y="2592743"/>
                  </a:lnTo>
                  <a:lnTo>
                    <a:pt x="2903982" y="2567432"/>
                  </a:lnTo>
                  <a:lnTo>
                    <a:pt x="2902674" y="2592743"/>
                  </a:lnTo>
                  <a:lnTo>
                    <a:pt x="2843276" y="2589403"/>
                  </a:lnTo>
                  <a:lnTo>
                    <a:pt x="2778772" y="2584831"/>
                  </a:lnTo>
                  <a:lnTo>
                    <a:pt x="2776982" y="2584704"/>
                  </a:lnTo>
                  <a:lnTo>
                    <a:pt x="2777236" y="2584831"/>
                  </a:lnTo>
                  <a:lnTo>
                    <a:pt x="2713685" y="2578862"/>
                  </a:lnTo>
                  <a:lnTo>
                    <a:pt x="2712339" y="2578735"/>
                  </a:lnTo>
                  <a:lnTo>
                    <a:pt x="2712593" y="2578862"/>
                  </a:lnTo>
                  <a:lnTo>
                    <a:pt x="2682024" y="2575179"/>
                  </a:lnTo>
                  <a:lnTo>
                    <a:pt x="2680970" y="2575052"/>
                  </a:lnTo>
                  <a:lnTo>
                    <a:pt x="2681224" y="2575179"/>
                  </a:lnTo>
                  <a:lnTo>
                    <a:pt x="2651048" y="2571115"/>
                  </a:lnTo>
                  <a:lnTo>
                    <a:pt x="2650109" y="2570988"/>
                  </a:lnTo>
                  <a:lnTo>
                    <a:pt x="2650363" y="2571115"/>
                  </a:lnTo>
                  <a:lnTo>
                    <a:pt x="2619883" y="2566416"/>
                  </a:lnTo>
                  <a:lnTo>
                    <a:pt x="2620264" y="2566416"/>
                  </a:lnTo>
                  <a:lnTo>
                    <a:pt x="2591270" y="2561336"/>
                  </a:lnTo>
                  <a:lnTo>
                    <a:pt x="2590546" y="2561209"/>
                  </a:lnTo>
                  <a:lnTo>
                    <a:pt x="2590800" y="2561336"/>
                  </a:lnTo>
                  <a:lnTo>
                    <a:pt x="2562580" y="2555494"/>
                  </a:lnTo>
                  <a:lnTo>
                    <a:pt x="2561971" y="2555367"/>
                  </a:lnTo>
                  <a:lnTo>
                    <a:pt x="2562352" y="2555494"/>
                  </a:lnTo>
                  <a:lnTo>
                    <a:pt x="2534932" y="2548890"/>
                  </a:lnTo>
                  <a:lnTo>
                    <a:pt x="2534412" y="2548763"/>
                  </a:lnTo>
                  <a:lnTo>
                    <a:pt x="2534793" y="2548890"/>
                  </a:lnTo>
                  <a:lnTo>
                    <a:pt x="2507615" y="2541524"/>
                  </a:lnTo>
                  <a:lnTo>
                    <a:pt x="2508123" y="2541651"/>
                  </a:lnTo>
                  <a:lnTo>
                    <a:pt x="2507716" y="2541524"/>
                  </a:lnTo>
                  <a:lnTo>
                    <a:pt x="2481961" y="2533396"/>
                  </a:lnTo>
                  <a:lnTo>
                    <a:pt x="2482469" y="2533523"/>
                  </a:lnTo>
                  <a:lnTo>
                    <a:pt x="2482113" y="2533396"/>
                  </a:lnTo>
                  <a:lnTo>
                    <a:pt x="2458148" y="2524760"/>
                  </a:lnTo>
                  <a:lnTo>
                    <a:pt x="2457450" y="2524506"/>
                  </a:lnTo>
                  <a:lnTo>
                    <a:pt x="2457958" y="2524760"/>
                  </a:lnTo>
                  <a:lnTo>
                    <a:pt x="2433828" y="2514854"/>
                  </a:lnTo>
                  <a:lnTo>
                    <a:pt x="2434336" y="2514981"/>
                  </a:lnTo>
                  <a:lnTo>
                    <a:pt x="2434056" y="2514854"/>
                  </a:lnTo>
                  <a:lnTo>
                    <a:pt x="2411768" y="2504567"/>
                  </a:lnTo>
                  <a:lnTo>
                    <a:pt x="2411222" y="2504313"/>
                  </a:lnTo>
                  <a:lnTo>
                    <a:pt x="2411603" y="2504567"/>
                  </a:lnTo>
                  <a:lnTo>
                    <a:pt x="2389873" y="2493518"/>
                  </a:lnTo>
                  <a:lnTo>
                    <a:pt x="2389378" y="2493264"/>
                  </a:lnTo>
                  <a:lnTo>
                    <a:pt x="2389759" y="2493518"/>
                  </a:lnTo>
                  <a:lnTo>
                    <a:pt x="2368740" y="2481707"/>
                  </a:lnTo>
                  <a:lnTo>
                    <a:pt x="2368296" y="2481453"/>
                  </a:lnTo>
                  <a:lnTo>
                    <a:pt x="2368677" y="2481707"/>
                  </a:lnTo>
                  <a:lnTo>
                    <a:pt x="2348382" y="2469261"/>
                  </a:lnTo>
                  <a:lnTo>
                    <a:pt x="2347976" y="2469007"/>
                  </a:lnTo>
                  <a:lnTo>
                    <a:pt x="2348230" y="2469261"/>
                  </a:lnTo>
                  <a:lnTo>
                    <a:pt x="2328164" y="2456180"/>
                  </a:lnTo>
                  <a:lnTo>
                    <a:pt x="2328418" y="2456307"/>
                  </a:lnTo>
                  <a:lnTo>
                    <a:pt x="2328227" y="2456180"/>
                  </a:lnTo>
                  <a:lnTo>
                    <a:pt x="2308987" y="2442718"/>
                  </a:lnTo>
                  <a:lnTo>
                    <a:pt x="2309368" y="2442972"/>
                  </a:lnTo>
                  <a:lnTo>
                    <a:pt x="2309025" y="2442718"/>
                  </a:lnTo>
                  <a:lnTo>
                    <a:pt x="2272398" y="2414778"/>
                  </a:lnTo>
                  <a:lnTo>
                    <a:pt x="2271903" y="2414397"/>
                  </a:lnTo>
                  <a:lnTo>
                    <a:pt x="2272284" y="2414778"/>
                  </a:lnTo>
                  <a:lnTo>
                    <a:pt x="2236647" y="2385187"/>
                  </a:lnTo>
                  <a:lnTo>
                    <a:pt x="2236343" y="2384933"/>
                  </a:lnTo>
                  <a:lnTo>
                    <a:pt x="2236597" y="2385187"/>
                  </a:lnTo>
                  <a:lnTo>
                    <a:pt x="2201938" y="2354453"/>
                  </a:lnTo>
                  <a:lnTo>
                    <a:pt x="2201799" y="2354338"/>
                  </a:lnTo>
                  <a:lnTo>
                    <a:pt x="2167509" y="2323338"/>
                  </a:lnTo>
                  <a:lnTo>
                    <a:pt x="2150491" y="2342134"/>
                  </a:lnTo>
                  <a:lnTo>
                    <a:pt x="2184908" y="2373376"/>
                  </a:lnTo>
                  <a:lnTo>
                    <a:pt x="2219960" y="2404237"/>
                  </a:lnTo>
                  <a:lnTo>
                    <a:pt x="2256282" y="2434463"/>
                  </a:lnTo>
                  <a:lnTo>
                    <a:pt x="2294255" y="2463419"/>
                  </a:lnTo>
                  <a:lnTo>
                    <a:pt x="2334514" y="2490597"/>
                  </a:lnTo>
                  <a:lnTo>
                    <a:pt x="2377567" y="2515743"/>
                  </a:lnTo>
                  <a:lnTo>
                    <a:pt x="2423922" y="2538222"/>
                  </a:lnTo>
                  <a:lnTo>
                    <a:pt x="2474087" y="2557526"/>
                  </a:lnTo>
                  <a:lnTo>
                    <a:pt x="2528316" y="2573401"/>
                  </a:lnTo>
                  <a:lnTo>
                    <a:pt x="2585974" y="2586228"/>
                  </a:lnTo>
                  <a:lnTo>
                    <a:pt x="2646553" y="2596134"/>
                  </a:lnTo>
                  <a:lnTo>
                    <a:pt x="2709799" y="2604008"/>
                  </a:lnTo>
                  <a:lnTo>
                    <a:pt x="2775077" y="2610104"/>
                  </a:lnTo>
                  <a:lnTo>
                    <a:pt x="2841752" y="2614803"/>
                  </a:lnTo>
                  <a:lnTo>
                    <a:pt x="2901365" y="2618054"/>
                  </a:lnTo>
                  <a:lnTo>
                    <a:pt x="2900045" y="2643505"/>
                  </a:lnTo>
                  <a:lnTo>
                    <a:pt x="2978150" y="2609342"/>
                  </a:lnTo>
                  <a:close/>
                </a:path>
                <a:path w="8528685" h="5004435">
                  <a:moveTo>
                    <a:pt x="2999486" y="1918208"/>
                  </a:moveTo>
                  <a:lnTo>
                    <a:pt x="2962694" y="1884260"/>
                  </a:lnTo>
                  <a:lnTo>
                    <a:pt x="2936875" y="1860423"/>
                  </a:lnTo>
                  <a:lnTo>
                    <a:pt x="2929966" y="1884260"/>
                  </a:lnTo>
                  <a:lnTo>
                    <a:pt x="2921381" y="1881378"/>
                  </a:lnTo>
                  <a:lnTo>
                    <a:pt x="2922651" y="1881759"/>
                  </a:lnTo>
                  <a:lnTo>
                    <a:pt x="2921825" y="1881378"/>
                  </a:lnTo>
                  <a:lnTo>
                    <a:pt x="2911919" y="1876806"/>
                  </a:lnTo>
                  <a:lnTo>
                    <a:pt x="2911094" y="1876425"/>
                  </a:lnTo>
                  <a:lnTo>
                    <a:pt x="2911729" y="1876806"/>
                  </a:lnTo>
                  <a:lnTo>
                    <a:pt x="2900299" y="1870710"/>
                  </a:lnTo>
                  <a:lnTo>
                    <a:pt x="2900807" y="1870964"/>
                  </a:lnTo>
                  <a:lnTo>
                    <a:pt x="2900375" y="1870710"/>
                  </a:lnTo>
                  <a:lnTo>
                    <a:pt x="2889542" y="1864207"/>
                  </a:lnTo>
                  <a:lnTo>
                    <a:pt x="2879572" y="1857375"/>
                  </a:lnTo>
                  <a:lnTo>
                    <a:pt x="2878836" y="1856867"/>
                  </a:lnTo>
                  <a:lnTo>
                    <a:pt x="2879471" y="1857375"/>
                  </a:lnTo>
                  <a:lnTo>
                    <a:pt x="2868676" y="1849005"/>
                  </a:lnTo>
                  <a:lnTo>
                    <a:pt x="2857868" y="1839315"/>
                  </a:lnTo>
                  <a:lnTo>
                    <a:pt x="2848089" y="1829308"/>
                  </a:lnTo>
                  <a:lnTo>
                    <a:pt x="2847594" y="1828800"/>
                  </a:lnTo>
                  <a:lnTo>
                    <a:pt x="2847975" y="1829308"/>
                  </a:lnTo>
                  <a:lnTo>
                    <a:pt x="2837853" y="1817751"/>
                  </a:lnTo>
                  <a:lnTo>
                    <a:pt x="2837307" y="1817116"/>
                  </a:lnTo>
                  <a:lnTo>
                    <a:pt x="2837688" y="1817751"/>
                  </a:lnTo>
                  <a:lnTo>
                    <a:pt x="2808655" y="1773377"/>
                  </a:lnTo>
                  <a:lnTo>
                    <a:pt x="2799969" y="1754632"/>
                  </a:lnTo>
                  <a:lnTo>
                    <a:pt x="2800096" y="1755140"/>
                  </a:lnTo>
                  <a:lnTo>
                    <a:pt x="2791739" y="1734947"/>
                  </a:lnTo>
                  <a:lnTo>
                    <a:pt x="2791587" y="1734566"/>
                  </a:lnTo>
                  <a:lnTo>
                    <a:pt x="2791714" y="1734947"/>
                  </a:lnTo>
                  <a:lnTo>
                    <a:pt x="2783471" y="1713230"/>
                  </a:lnTo>
                  <a:lnTo>
                    <a:pt x="2775369" y="1690370"/>
                  </a:lnTo>
                  <a:lnTo>
                    <a:pt x="2775331" y="1690243"/>
                  </a:lnTo>
                  <a:lnTo>
                    <a:pt x="2775331" y="1690370"/>
                  </a:lnTo>
                  <a:lnTo>
                    <a:pt x="2767241" y="1666748"/>
                  </a:lnTo>
                  <a:lnTo>
                    <a:pt x="2767203" y="1666621"/>
                  </a:lnTo>
                  <a:lnTo>
                    <a:pt x="2767203" y="1666748"/>
                  </a:lnTo>
                  <a:lnTo>
                    <a:pt x="2761691" y="1650492"/>
                  </a:lnTo>
                  <a:lnTo>
                    <a:pt x="2741549" y="1592707"/>
                  </a:lnTo>
                  <a:lnTo>
                    <a:pt x="2722118" y="1543431"/>
                  </a:lnTo>
                  <a:lnTo>
                    <a:pt x="2699385" y="1496314"/>
                  </a:lnTo>
                  <a:lnTo>
                    <a:pt x="2694165" y="1487424"/>
                  </a:lnTo>
                  <a:lnTo>
                    <a:pt x="2686431" y="1474216"/>
                  </a:lnTo>
                  <a:lnTo>
                    <a:pt x="2672334" y="1453515"/>
                  </a:lnTo>
                  <a:lnTo>
                    <a:pt x="2669362" y="1449705"/>
                  </a:lnTo>
                  <a:lnTo>
                    <a:pt x="2657221" y="1434084"/>
                  </a:lnTo>
                  <a:lnTo>
                    <a:pt x="2655112" y="1431544"/>
                  </a:lnTo>
                  <a:lnTo>
                    <a:pt x="2641473" y="1415034"/>
                  </a:lnTo>
                  <a:lnTo>
                    <a:pt x="2624963" y="1396619"/>
                  </a:lnTo>
                  <a:lnTo>
                    <a:pt x="2607818" y="1378712"/>
                  </a:lnTo>
                  <a:lnTo>
                    <a:pt x="2589911" y="1360932"/>
                  </a:lnTo>
                  <a:lnTo>
                    <a:pt x="2571623" y="1343787"/>
                  </a:lnTo>
                  <a:lnTo>
                    <a:pt x="2555341" y="1329563"/>
                  </a:lnTo>
                  <a:lnTo>
                    <a:pt x="2533396" y="1310386"/>
                  </a:lnTo>
                  <a:lnTo>
                    <a:pt x="2517902" y="1297813"/>
                  </a:lnTo>
                  <a:lnTo>
                    <a:pt x="2493518" y="1278001"/>
                  </a:lnTo>
                  <a:lnTo>
                    <a:pt x="2478748" y="1266698"/>
                  </a:lnTo>
                  <a:lnTo>
                    <a:pt x="2452370" y="1246505"/>
                  </a:lnTo>
                  <a:lnTo>
                    <a:pt x="2438044" y="1235837"/>
                  </a:lnTo>
                  <a:lnTo>
                    <a:pt x="2410587" y="1215390"/>
                  </a:lnTo>
                  <a:lnTo>
                    <a:pt x="2368423" y="1184783"/>
                  </a:lnTo>
                  <a:lnTo>
                    <a:pt x="2353437" y="1205357"/>
                  </a:lnTo>
                  <a:lnTo>
                    <a:pt x="2395601" y="1235964"/>
                  </a:lnTo>
                  <a:lnTo>
                    <a:pt x="2395474" y="1235837"/>
                  </a:lnTo>
                  <a:lnTo>
                    <a:pt x="2437130" y="1266825"/>
                  </a:lnTo>
                  <a:lnTo>
                    <a:pt x="2437003" y="1266698"/>
                  </a:lnTo>
                  <a:lnTo>
                    <a:pt x="2477897" y="1298067"/>
                  </a:lnTo>
                  <a:lnTo>
                    <a:pt x="2477643" y="1297813"/>
                  </a:lnTo>
                  <a:lnTo>
                    <a:pt x="2517267" y="1329944"/>
                  </a:lnTo>
                  <a:lnTo>
                    <a:pt x="2516886" y="1329563"/>
                  </a:lnTo>
                  <a:lnTo>
                    <a:pt x="2554732" y="1362710"/>
                  </a:lnTo>
                  <a:lnTo>
                    <a:pt x="2554351" y="1362456"/>
                  </a:lnTo>
                  <a:lnTo>
                    <a:pt x="2554617" y="1362710"/>
                  </a:lnTo>
                  <a:lnTo>
                    <a:pt x="2572512" y="1379347"/>
                  </a:lnTo>
                  <a:lnTo>
                    <a:pt x="2572258" y="1379220"/>
                  </a:lnTo>
                  <a:lnTo>
                    <a:pt x="2572385" y="1379347"/>
                  </a:lnTo>
                  <a:lnTo>
                    <a:pt x="2589555" y="1396390"/>
                  </a:lnTo>
                  <a:lnTo>
                    <a:pt x="2606167" y="1413764"/>
                  </a:lnTo>
                  <a:lnTo>
                    <a:pt x="2606383" y="1414018"/>
                  </a:lnTo>
                  <a:lnTo>
                    <a:pt x="2622423" y="1431925"/>
                  </a:lnTo>
                  <a:lnTo>
                    <a:pt x="2622169" y="1431544"/>
                  </a:lnTo>
                  <a:lnTo>
                    <a:pt x="2637536" y="1450086"/>
                  </a:lnTo>
                  <a:lnTo>
                    <a:pt x="2637282" y="1449705"/>
                  </a:lnTo>
                  <a:lnTo>
                    <a:pt x="2651506" y="1468120"/>
                  </a:lnTo>
                  <a:lnTo>
                    <a:pt x="2651925" y="1468755"/>
                  </a:lnTo>
                  <a:lnTo>
                    <a:pt x="2665095" y="1488186"/>
                  </a:lnTo>
                  <a:lnTo>
                    <a:pt x="2664714" y="1487424"/>
                  </a:lnTo>
                  <a:lnTo>
                    <a:pt x="2676906" y="1508252"/>
                  </a:lnTo>
                  <a:lnTo>
                    <a:pt x="2677223" y="1508887"/>
                  </a:lnTo>
                  <a:lnTo>
                    <a:pt x="2688259" y="1530337"/>
                  </a:lnTo>
                  <a:lnTo>
                    <a:pt x="2698877" y="1553718"/>
                  </a:lnTo>
                  <a:lnTo>
                    <a:pt x="2698623" y="1553337"/>
                  </a:lnTo>
                  <a:lnTo>
                    <a:pt x="2698775" y="1553718"/>
                  </a:lnTo>
                  <a:lnTo>
                    <a:pt x="2708529" y="1577340"/>
                  </a:lnTo>
                  <a:lnTo>
                    <a:pt x="2708402" y="1577086"/>
                  </a:lnTo>
                  <a:lnTo>
                    <a:pt x="2708491" y="1577340"/>
                  </a:lnTo>
                  <a:lnTo>
                    <a:pt x="2717800" y="1601597"/>
                  </a:lnTo>
                  <a:lnTo>
                    <a:pt x="2717673" y="1601343"/>
                  </a:lnTo>
                  <a:lnTo>
                    <a:pt x="2717762" y="1601597"/>
                  </a:lnTo>
                  <a:lnTo>
                    <a:pt x="2734945" y="1650619"/>
                  </a:lnTo>
                  <a:lnTo>
                    <a:pt x="2734945" y="1650492"/>
                  </a:lnTo>
                  <a:lnTo>
                    <a:pt x="2743200" y="1674876"/>
                  </a:lnTo>
                  <a:lnTo>
                    <a:pt x="2759583" y="1721739"/>
                  </a:lnTo>
                  <a:lnTo>
                    <a:pt x="2776855" y="1765173"/>
                  </a:lnTo>
                  <a:lnTo>
                    <a:pt x="2796032" y="1803146"/>
                  </a:lnTo>
                  <a:lnTo>
                    <a:pt x="2829179" y="1846326"/>
                  </a:lnTo>
                  <a:lnTo>
                    <a:pt x="2864104" y="1877568"/>
                  </a:lnTo>
                  <a:lnTo>
                    <a:pt x="2900045" y="1899412"/>
                  </a:lnTo>
                  <a:lnTo>
                    <a:pt x="2922905" y="1908594"/>
                  </a:lnTo>
                  <a:lnTo>
                    <a:pt x="2915666" y="1933575"/>
                  </a:lnTo>
                  <a:lnTo>
                    <a:pt x="2999486" y="1918208"/>
                  </a:lnTo>
                  <a:close/>
                </a:path>
                <a:path w="8528685" h="5004435">
                  <a:moveTo>
                    <a:pt x="3132328" y="1038352"/>
                  </a:moveTo>
                  <a:lnTo>
                    <a:pt x="3107715" y="1046670"/>
                  </a:lnTo>
                  <a:lnTo>
                    <a:pt x="3102991" y="1034669"/>
                  </a:lnTo>
                  <a:lnTo>
                    <a:pt x="3101822" y="1032510"/>
                  </a:lnTo>
                  <a:lnTo>
                    <a:pt x="3095028" y="1019937"/>
                  </a:lnTo>
                  <a:lnTo>
                    <a:pt x="3086354" y="1006094"/>
                  </a:lnTo>
                  <a:lnTo>
                    <a:pt x="3078327" y="994918"/>
                  </a:lnTo>
                  <a:lnTo>
                    <a:pt x="3076321" y="992124"/>
                  </a:lnTo>
                  <a:lnTo>
                    <a:pt x="3064764" y="978281"/>
                  </a:lnTo>
                  <a:lnTo>
                    <a:pt x="3051683" y="964692"/>
                  </a:lnTo>
                  <a:lnTo>
                    <a:pt x="3044748" y="958469"/>
                  </a:lnTo>
                  <a:lnTo>
                    <a:pt x="3036824" y="951357"/>
                  </a:lnTo>
                  <a:lnTo>
                    <a:pt x="3031159" y="946912"/>
                  </a:lnTo>
                  <a:lnTo>
                    <a:pt x="3023412" y="940816"/>
                  </a:lnTo>
                  <a:lnTo>
                    <a:pt x="3020187" y="938276"/>
                  </a:lnTo>
                  <a:lnTo>
                    <a:pt x="3015704" y="935228"/>
                  </a:lnTo>
                  <a:lnTo>
                    <a:pt x="3001518" y="925576"/>
                  </a:lnTo>
                  <a:lnTo>
                    <a:pt x="2998266" y="923544"/>
                  </a:lnTo>
                  <a:lnTo>
                    <a:pt x="2991358" y="919226"/>
                  </a:lnTo>
                  <a:lnTo>
                    <a:pt x="2989148" y="917956"/>
                  </a:lnTo>
                  <a:lnTo>
                    <a:pt x="2980563" y="913003"/>
                  </a:lnTo>
                  <a:lnTo>
                    <a:pt x="2969260" y="906907"/>
                  </a:lnTo>
                  <a:lnTo>
                    <a:pt x="2968752" y="906653"/>
                  </a:lnTo>
                  <a:lnTo>
                    <a:pt x="2957944" y="901192"/>
                  </a:lnTo>
                  <a:lnTo>
                    <a:pt x="2945003" y="894969"/>
                  </a:lnTo>
                  <a:lnTo>
                    <a:pt x="2932049" y="889127"/>
                  </a:lnTo>
                  <a:lnTo>
                    <a:pt x="2918460" y="883285"/>
                  </a:lnTo>
                  <a:lnTo>
                    <a:pt x="2908973" y="879475"/>
                  </a:lnTo>
                  <a:lnTo>
                    <a:pt x="2904236" y="877570"/>
                  </a:lnTo>
                  <a:lnTo>
                    <a:pt x="2881261" y="868934"/>
                  </a:lnTo>
                  <a:lnTo>
                    <a:pt x="2874518" y="866394"/>
                  </a:lnTo>
                  <a:lnTo>
                    <a:pt x="2842768" y="855472"/>
                  </a:lnTo>
                  <a:lnTo>
                    <a:pt x="2820670" y="848360"/>
                  </a:lnTo>
                  <a:lnTo>
                    <a:pt x="2809240" y="844677"/>
                  </a:lnTo>
                  <a:lnTo>
                    <a:pt x="2787358" y="838200"/>
                  </a:lnTo>
                  <a:lnTo>
                    <a:pt x="2737358" y="823976"/>
                  </a:lnTo>
                  <a:lnTo>
                    <a:pt x="2699258" y="813689"/>
                  </a:lnTo>
                  <a:lnTo>
                    <a:pt x="2619502" y="793877"/>
                  </a:lnTo>
                  <a:lnTo>
                    <a:pt x="2493645" y="764667"/>
                  </a:lnTo>
                  <a:lnTo>
                    <a:pt x="2363597" y="736092"/>
                  </a:lnTo>
                  <a:lnTo>
                    <a:pt x="2358263" y="760984"/>
                  </a:lnTo>
                  <a:lnTo>
                    <a:pt x="2530602" y="799084"/>
                  </a:lnTo>
                  <a:lnTo>
                    <a:pt x="2613660" y="818515"/>
                  </a:lnTo>
                  <a:lnTo>
                    <a:pt x="2613533" y="818515"/>
                  </a:lnTo>
                  <a:lnTo>
                    <a:pt x="2692908" y="838327"/>
                  </a:lnTo>
                  <a:lnTo>
                    <a:pt x="2692781" y="838200"/>
                  </a:lnTo>
                  <a:lnTo>
                    <a:pt x="2730627" y="848487"/>
                  </a:lnTo>
                  <a:lnTo>
                    <a:pt x="2730500" y="848360"/>
                  </a:lnTo>
                  <a:lnTo>
                    <a:pt x="2767076" y="858647"/>
                  </a:lnTo>
                  <a:lnTo>
                    <a:pt x="2766949" y="858647"/>
                  </a:lnTo>
                  <a:lnTo>
                    <a:pt x="2801874" y="869061"/>
                  </a:lnTo>
                  <a:lnTo>
                    <a:pt x="2801620" y="868934"/>
                  </a:lnTo>
                  <a:lnTo>
                    <a:pt x="2834894" y="879602"/>
                  </a:lnTo>
                  <a:lnTo>
                    <a:pt x="2834640" y="879475"/>
                  </a:lnTo>
                  <a:lnTo>
                    <a:pt x="2865755" y="890270"/>
                  </a:lnTo>
                  <a:lnTo>
                    <a:pt x="2866085" y="890397"/>
                  </a:lnTo>
                  <a:lnTo>
                    <a:pt x="2895219" y="901319"/>
                  </a:lnTo>
                  <a:lnTo>
                    <a:pt x="2894965" y="901192"/>
                  </a:lnTo>
                  <a:lnTo>
                    <a:pt x="2908808" y="906780"/>
                  </a:lnTo>
                  <a:lnTo>
                    <a:pt x="2908554" y="906653"/>
                  </a:lnTo>
                  <a:lnTo>
                    <a:pt x="2921889" y="912368"/>
                  </a:lnTo>
                  <a:lnTo>
                    <a:pt x="2921762" y="912368"/>
                  </a:lnTo>
                  <a:lnTo>
                    <a:pt x="2934462" y="918083"/>
                  </a:lnTo>
                  <a:lnTo>
                    <a:pt x="2946400" y="923798"/>
                  </a:lnTo>
                  <a:lnTo>
                    <a:pt x="2946019" y="923544"/>
                  </a:lnTo>
                  <a:lnTo>
                    <a:pt x="2957322" y="929386"/>
                  </a:lnTo>
                  <a:lnTo>
                    <a:pt x="2957550" y="929513"/>
                  </a:lnTo>
                  <a:lnTo>
                    <a:pt x="2968371" y="935228"/>
                  </a:lnTo>
                  <a:lnTo>
                    <a:pt x="2967990" y="935101"/>
                  </a:lnTo>
                  <a:lnTo>
                    <a:pt x="2978531" y="941070"/>
                  </a:lnTo>
                  <a:lnTo>
                    <a:pt x="2987929" y="946912"/>
                  </a:lnTo>
                  <a:lnTo>
                    <a:pt x="2987421" y="946658"/>
                  </a:lnTo>
                  <a:lnTo>
                    <a:pt x="3005455" y="958977"/>
                  </a:lnTo>
                  <a:lnTo>
                    <a:pt x="3046095" y="995553"/>
                  </a:lnTo>
                  <a:lnTo>
                    <a:pt x="3065526" y="1020572"/>
                  </a:lnTo>
                  <a:lnTo>
                    <a:pt x="3065018" y="1019937"/>
                  </a:lnTo>
                  <a:lnTo>
                    <a:pt x="3065411" y="1020572"/>
                  </a:lnTo>
                  <a:lnTo>
                    <a:pt x="3073400" y="1033272"/>
                  </a:lnTo>
                  <a:lnTo>
                    <a:pt x="3073019" y="1032510"/>
                  </a:lnTo>
                  <a:lnTo>
                    <a:pt x="3079762" y="1045044"/>
                  </a:lnTo>
                  <a:lnTo>
                    <a:pt x="3083623" y="1054811"/>
                  </a:lnTo>
                  <a:lnTo>
                    <a:pt x="3060192" y="1062736"/>
                  </a:lnTo>
                  <a:lnTo>
                    <a:pt x="3120644" y="1122680"/>
                  </a:lnTo>
                  <a:lnTo>
                    <a:pt x="3131172" y="1046670"/>
                  </a:lnTo>
                  <a:lnTo>
                    <a:pt x="3132328" y="1038352"/>
                  </a:lnTo>
                  <a:close/>
                </a:path>
                <a:path w="8528685" h="5004435">
                  <a:moveTo>
                    <a:pt x="4296410" y="33020"/>
                  </a:moveTo>
                  <a:lnTo>
                    <a:pt x="4217924" y="0"/>
                  </a:lnTo>
                  <a:lnTo>
                    <a:pt x="4219575" y="25387"/>
                  </a:lnTo>
                  <a:lnTo>
                    <a:pt x="4190238" y="27432"/>
                  </a:lnTo>
                  <a:lnTo>
                    <a:pt x="4137279" y="32639"/>
                  </a:lnTo>
                  <a:lnTo>
                    <a:pt x="4083812" y="39751"/>
                  </a:lnTo>
                  <a:lnTo>
                    <a:pt x="4029964" y="49784"/>
                  </a:lnTo>
                  <a:lnTo>
                    <a:pt x="3975862" y="62992"/>
                  </a:lnTo>
                  <a:lnTo>
                    <a:pt x="3921125" y="80137"/>
                  </a:lnTo>
                  <a:lnTo>
                    <a:pt x="3866134" y="102235"/>
                  </a:lnTo>
                  <a:lnTo>
                    <a:pt x="3810635" y="129159"/>
                  </a:lnTo>
                  <a:lnTo>
                    <a:pt x="3754882" y="160782"/>
                  </a:lnTo>
                  <a:lnTo>
                    <a:pt x="3698875" y="196215"/>
                  </a:lnTo>
                  <a:lnTo>
                    <a:pt x="3642614" y="234823"/>
                  </a:lnTo>
                  <a:lnTo>
                    <a:pt x="3586226" y="276098"/>
                  </a:lnTo>
                  <a:lnTo>
                    <a:pt x="3529711" y="319151"/>
                  </a:lnTo>
                  <a:lnTo>
                    <a:pt x="3416808" y="408686"/>
                  </a:lnTo>
                  <a:lnTo>
                    <a:pt x="3432556" y="428498"/>
                  </a:lnTo>
                  <a:lnTo>
                    <a:pt x="3489071" y="383540"/>
                  </a:lnTo>
                  <a:lnTo>
                    <a:pt x="3489071" y="383667"/>
                  </a:lnTo>
                  <a:lnTo>
                    <a:pt x="3489223" y="383540"/>
                  </a:lnTo>
                  <a:lnTo>
                    <a:pt x="3545294" y="339344"/>
                  </a:lnTo>
                  <a:lnTo>
                    <a:pt x="3545459" y="339217"/>
                  </a:lnTo>
                  <a:lnTo>
                    <a:pt x="3545205" y="339344"/>
                  </a:lnTo>
                  <a:lnTo>
                    <a:pt x="3601415" y="296418"/>
                  </a:lnTo>
                  <a:lnTo>
                    <a:pt x="3601593" y="296291"/>
                  </a:lnTo>
                  <a:lnTo>
                    <a:pt x="3601339" y="296418"/>
                  </a:lnTo>
                  <a:lnTo>
                    <a:pt x="3629533" y="275590"/>
                  </a:lnTo>
                  <a:lnTo>
                    <a:pt x="3629406" y="275717"/>
                  </a:lnTo>
                  <a:lnTo>
                    <a:pt x="3629571" y="275590"/>
                  </a:lnTo>
                  <a:lnTo>
                    <a:pt x="3657346" y="255397"/>
                  </a:lnTo>
                  <a:lnTo>
                    <a:pt x="3657219" y="255524"/>
                  </a:lnTo>
                  <a:lnTo>
                    <a:pt x="3657396" y="255397"/>
                  </a:lnTo>
                  <a:lnTo>
                    <a:pt x="3685159" y="236093"/>
                  </a:lnTo>
                  <a:lnTo>
                    <a:pt x="3685032" y="236093"/>
                  </a:lnTo>
                  <a:lnTo>
                    <a:pt x="3712972" y="217297"/>
                  </a:lnTo>
                  <a:lnTo>
                    <a:pt x="3712845" y="217424"/>
                  </a:lnTo>
                  <a:lnTo>
                    <a:pt x="3713035" y="217297"/>
                  </a:lnTo>
                  <a:lnTo>
                    <a:pt x="3740277" y="199517"/>
                  </a:lnTo>
                  <a:lnTo>
                    <a:pt x="3740683" y="199263"/>
                  </a:lnTo>
                  <a:lnTo>
                    <a:pt x="3768090" y="182372"/>
                  </a:lnTo>
                  <a:lnTo>
                    <a:pt x="3767836" y="182626"/>
                  </a:lnTo>
                  <a:lnTo>
                    <a:pt x="3768255" y="182372"/>
                  </a:lnTo>
                  <a:lnTo>
                    <a:pt x="3822331" y="151638"/>
                  </a:lnTo>
                  <a:lnTo>
                    <a:pt x="3849624" y="137795"/>
                  </a:lnTo>
                  <a:lnTo>
                    <a:pt x="3849243" y="137922"/>
                  </a:lnTo>
                  <a:lnTo>
                    <a:pt x="3876268" y="125476"/>
                  </a:lnTo>
                  <a:lnTo>
                    <a:pt x="3876548" y="125349"/>
                  </a:lnTo>
                  <a:lnTo>
                    <a:pt x="3876167" y="125476"/>
                  </a:lnTo>
                  <a:lnTo>
                    <a:pt x="3903345" y="114046"/>
                  </a:lnTo>
                  <a:lnTo>
                    <a:pt x="3902837" y="114300"/>
                  </a:lnTo>
                  <a:lnTo>
                    <a:pt x="3903497" y="114046"/>
                  </a:lnTo>
                  <a:lnTo>
                    <a:pt x="3929888" y="104013"/>
                  </a:lnTo>
                  <a:lnTo>
                    <a:pt x="3929380" y="104267"/>
                  </a:lnTo>
                  <a:lnTo>
                    <a:pt x="3930142" y="104013"/>
                  </a:lnTo>
                  <a:lnTo>
                    <a:pt x="3956062" y="95377"/>
                  </a:lnTo>
                  <a:lnTo>
                    <a:pt x="3982847" y="87376"/>
                  </a:lnTo>
                  <a:lnTo>
                    <a:pt x="3982466" y="87503"/>
                  </a:lnTo>
                  <a:lnTo>
                    <a:pt x="3982948" y="87376"/>
                  </a:lnTo>
                  <a:lnTo>
                    <a:pt x="4009136" y="80518"/>
                  </a:lnTo>
                  <a:lnTo>
                    <a:pt x="4008882" y="80645"/>
                  </a:lnTo>
                  <a:lnTo>
                    <a:pt x="4009428" y="80518"/>
                  </a:lnTo>
                  <a:lnTo>
                    <a:pt x="4035552" y="74549"/>
                  </a:lnTo>
                  <a:lnTo>
                    <a:pt x="4035171" y="74676"/>
                  </a:lnTo>
                  <a:lnTo>
                    <a:pt x="4035793" y="74549"/>
                  </a:lnTo>
                  <a:lnTo>
                    <a:pt x="4061714" y="69342"/>
                  </a:lnTo>
                  <a:lnTo>
                    <a:pt x="4061333" y="69469"/>
                  </a:lnTo>
                  <a:lnTo>
                    <a:pt x="4062069" y="69342"/>
                  </a:lnTo>
                  <a:lnTo>
                    <a:pt x="4088003" y="64897"/>
                  </a:lnTo>
                  <a:lnTo>
                    <a:pt x="4087622" y="64897"/>
                  </a:lnTo>
                  <a:lnTo>
                    <a:pt x="4114038" y="61087"/>
                  </a:lnTo>
                  <a:lnTo>
                    <a:pt x="4113784" y="61214"/>
                  </a:lnTo>
                  <a:lnTo>
                    <a:pt x="4114800" y="61087"/>
                  </a:lnTo>
                  <a:lnTo>
                    <a:pt x="4140200" y="57912"/>
                  </a:lnTo>
                  <a:lnTo>
                    <a:pt x="4139946" y="57912"/>
                  </a:lnTo>
                  <a:lnTo>
                    <a:pt x="4192651" y="52705"/>
                  </a:lnTo>
                  <a:lnTo>
                    <a:pt x="4192270" y="52705"/>
                  </a:lnTo>
                  <a:lnTo>
                    <a:pt x="4221226" y="50673"/>
                  </a:lnTo>
                  <a:lnTo>
                    <a:pt x="4222877" y="75946"/>
                  </a:lnTo>
                  <a:lnTo>
                    <a:pt x="4266158" y="50673"/>
                  </a:lnTo>
                  <a:lnTo>
                    <a:pt x="4296410" y="33020"/>
                  </a:lnTo>
                  <a:close/>
                </a:path>
                <a:path w="8528685" h="5004435">
                  <a:moveTo>
                    <a:pt x="5305298" y="3712972"/>
                  </a:moveTo>
                  <a:lnTo>
                    <a:pt x="2533142" y="3712972"/>
                  </a:lnTo>
                  <a:lnTo>
                    <a:pt x="2533142" y="3687572"/>
                  </a:lnTo>
                  <a:lnTo>
                    <a:pt x="2456942" y="3725672"/>
                  </a:lnTo>
                  <a:lnTo>
                    <a:pt x="2533142" y="3763772"/>
                  </a:lnTo>
                  <a:lnTo>
                    <a:pt x="2533142" y="3738372"/>
                  </a:lnTo>
                  <a:lnTo>
                    <a:pt x="5305298" y="3738372"/>
                  </a:lnTo>
                  <a:lnTo>
                    <a:pt x="5305298" y="3712972"/>
                  </a:lnTo>
                  <a:close/>
                </a:path>
                <a:path w="8528685" h="5004435">
                  <a:moveTo>
                    <a:pt x="6045962" y="4235450"/>
                  </a:moveTo>
                  <a:lnTo>
                    <a:pt x="6020562" y="4235450"/>
                  </a:lnTo>
                  <a:lnTo>
                    <a:pt x="6020562" y="3961892"/>
                  </a:lnTo>
                  <a:lnTo>
                    <a:pt x="5995162" y="3961892"/>
                  </a:lnTo>
                  <a:lnTo>
                    <a:pt x="5995162" y="4235450"/>
                  </a:lnTo>
                  <a:lnTo>
                    <a:pt x="5969762" y="4235450"/>
                  </a:lnTo>
                  <a:lnTo>
                    <a:pt x="6007862" y="4311701"/>
                  </a:lnTo>
                  <a:lnTo>
                    <a:pt x="6045962" y="4235450"/>
                  </a:lnTo>
                  <a:close/>
                </a:path>
                <a:path w="8528685" h="5004435">
                  <a:moveTo>
                    <a:pt x="6045962" y="1144778"/>
                  </a:moveTo>
                  <a:lnTo>
                    <a:pt x="6007862" y="1068578"/>
                  </a:lnTo>
                  <a:lnTo>
                    <a:pt x="5969762" y="1144778"/>
                  </a:lnTo>
                  <a:lnTo>
                    <a:pt x="5995162" y="1144778"/>
                  </a:lnTo>
                  <a:lnTo>
                    <a:pt x="5995162" y="3252978"/>
                  </a:lnTo>
                  <a:lnTo>
                    <a:pt x="6020562" y="3252978"/>
                  </a:lnTo>
                  <a:lnTo>
                    <a:pt x="6020562" y="1144778"/>
                  </a:lnTo>
                  <a:lnTo>
                    <a:pt x="6045962" y="1144778"/>
                  </a:lnTo>
                  <a:close/>
                </a:path>
                <a:path w="8528685" h="5004435">
                  <a:moveTo>
                    <a:pt x="7792720" y="3727958"/>
                  </a:moveTo>
                  <a:lnTo>
                    <a:pt x="7716520" y="3689858"/>
                  </a:lnTo>
                  <a:lnTo>
                    <a:pt x="7716520" y="3715258"/>
                  </a:lnTo>
                  <a:lnTo>
                    <a:pt x="7400798" y="3715258"/>
                  </a:lnTo>
                  <a:lnTo>
                    <a:pt x="7400798" y="3740658"/>
                  </a:lnTo>
                  <a:lnTo>
                    <a:pt x="7716520" y="3740658"/>
                  </a:lnTo>
                  <a:lnTo>
                    <a:pt x="7716520" y="3766058"/>
                  </a:lnTo>
                  <a:lnTo>
                    <a:pt x="7792720" y="3727958"/>
                  </a:lnTo>
                  <a:close/>
                </a:path>
                <a:path w="8528685" h="5004435">
                  <a:moveTo>
                    <a:pt x="7967472" y="4441583"/>
                  </a:moveTo>
                  <a:lnTo>
                    <a:pt x="7942072" y="4441583"/>
                  </a:lnTo>
                  <a:lnTo>
                    <a:pt x="7942072" y="4466983"/>
                  </a:lnTo>
                  <a:lnTo>
                    <a:pt x="7942072" y="4604143"/>
                  </a:lnTo>
                  <a:lnTo>
                    <a:pt x="576072" y="4604143"/>
                  </a:lnTo>
                  <a:lnTo>
                    <a:pt x="576072" y="4466983"/>
                  </a:lnTo>
                  <a:lnTo>
                    <a:pt x="7942072" y="4466983"/>
                  </a:lnTo>
                  <a:lnTo>
                    <a:pt x="7942072" y="4441583"/>
                  </a:lnTo>
                  <a:lnTo>
                    <a:pt x="550672" y="4441583"/>
                  </a:lnTo>
                  <a:lnTo>
                    <a:pt x="550672" y="4466983"/>
                  </a:lnTo>
                  <a:lnTo>
                    <a:pt x="550672" y="4604143"/>
                  </a:lnTo>
                  <a:lnTo>
                    <a:pt x="550672" y="4629543"/>
                  </a:lnTo>
                  <a:lnTo>
                    <a:pt x="1404467" y="4629543"/>
                  </a:lnTo>
                  <a:lnTo>
                    <a:pt x="1395603" y="4638395"/>
                  </a:lnTo>
                  <a:lnTo>
                    <a:pt x="1437894" y="4680534"/>
                  </a:lnTo>
                  <a:lnTo>
                    <a:pt x="1480312" y="4722076"/>
                  </a:lnTo>
                  <a:lnTo>
                    <a:pt x="1522730" y="4762335"/>
                  </a:lnTo>
                  <a:lnTo>
                    <a:pt x="1565402" y="4800816"/>
                  </a:lnTo>
                  <a:lnTo>
                    <a:pt x="1608328" y="4836604"/>
                  </a:lnTo>
                  <a:lnTo>
                    <a:pt x="1651635" y="4869231"/>
                  </a:lnTo>
                  <a:lnTo>
                    <a:pt x="1695323" y="4898021"/>
                  </a:lnTo>
                  <a:lnTo>
                    <a:pt x="1739392" y="4922190"/>
                  </a:lnTo>
                  <a:lnTo>
                    <a:pt x="1783842" y="4941252"/>
                  </a:lnTo>
                  <a:lnTo>
                    <a:pt x="1828546" y="4955514"/>
                  </a:lnTo>
                  <a:lnTo>
                    <a:pt x="1873123" y="4965738"/>
                  </a:lnTo>
                  <a:lnTo>
                    <a:pt x="1917827" y="4972532"/>
                  </a:lnTo>
                  <a:lnTo>
                    <a:pt x="1962531" y="4976698"/>
                  </a:lnTo>
                  <a:lnTo>
                    <a:pt x="2007108" y="4978806"/>
                  </a:lnTo>
                  <a:lnTo>
                    <a:pt x="2019427" y="4978959"/>
                  </a:lnTo>
                  <a:lnTo>
                    <a:pt x="2019173" y="5004422"/>
                  </a:lnTo>
                  <a:lnTo>
                    <a:pt x="2095754" y="4966970"/>
                  </a:lnTo>
                  <a:lnTo>
                    <a:pt x="2069528" y="4953571"/>
                  </a:lnTo>
                  <a:lnTo>
                    <a:pt x="2019935" y="4928222"/>
                  </a:lnTo>
                  <a:lnTo>
                    <a:pt x="2019681" y="4953571"/>
                  </a:lnTo>
                  <a:lnTo>
                    <a:pt x="2007844" y="4953419"/>
                  </a:lnTo>
                  <a:lnTo>
                    <a:pt x="1963928" y="4951336"/>
                  </a:lnTo>
                  <a:lnTo>
                    <a:pt x="1964309" y="4951349"/>
                  </a:lnTo>
                  <a:lnTo>
                    <a:pt x="1964143" y="4951336"/>
                  </a:lnTo>
                  <a:lnTo>
                    <a:pt x="1942566" y="4949647"/>
                  </a:lnTo>
                  <a:lnTo>
                    <a:pt x="1920748" y="4947297"/>
                  </a:lnTo>
                  <a:lnTo>
                    <a:pt x="1899615" y="4944440"/>
                  </a:lnTo>
                  <a:lnTo>
                    <a:pt x="1899170" y="4944389"/>
                  </a:lnTo>
                  <a:lnTo>
                    <a:pt x="1877999" y="4940808"/>
                  </a:lnTo>
                  <a:lnTo>
                    <a:pt x="1835099" y="4930978"/>
                  </a:lnTo>
                  <a:lnTo>
                    <a:pt x="1793062" y="4917554"/>
                  </a:lnTo>
                  <a:lnTo>
                    <a:pt x="1792478" y="4917351"/>
                  </a:lnTo>
                  <a:lnTo>
                    <a:pt x="1792986" y="4917554"/>
                  </a:lnTo>
                  <a:lnTo>
                    <a:pt x="1771904" y="4909134"/>
                  </a:lnTo>
                  <a:lnTo>
                    <a:pt x="1771345" y="4908880"/>
                  </a:lnTo>
                  <a:lnTo>
                    <a:pt x="1750187" y="4899228"/>
                  </a:lnTo>
                  <a:lnTo>
                    <a:pt x="1750822" y="4899507"/>
                  </a:lnTo>
                  <a:lnTo>
                    <a:pt x="1750275" y="4899228"/>
                  </a:lnTo>
                  <a:lnTo>
                    <a:pt x="1729676" y="4888496"/>
                  </a:lnTo>
                  <a:lnTo>
                    <a:pt x="1708734" y="4876419"/>
                  </a:lnTo>
                  <a:lnTo>
                    <a:pt x="1708277" y="4876152"/>
                  </a:lnTo>
                  <a:lnTo>
                    <a:pt x="1708658" y="4876419"/>
                  </a:lnTo>
                  <a:lnTo>
                    <a:pt x="1687347" y="4862893"/>
                  </a:lnTo>
                  <a:lnTo>
                    <a:pt x="1666113" y="4848377"/>
                  </a:lnTo>
                  <a:lnTo>
                    <a:pt x="1666494" y="4848618"/>
                  </a:lnTo>
                  <a:lnTo>
                    <a:pt x="1666163" y="4848377"/>
                  </a:lnTo>
                  <a:lnTo>
                    <a:pt x="1645450" y="4833213"/>
                  </a:lnTo>
                  <a:lnTo>
                    <a:pt x="1645158" y="4832997"/>
                  </a:lnTo>
                  <a:lnTo>
                    <a:pt x="1645412" y="4833213"/>
                  </a:lnTo>
                  <a:lnTo>
                    <a:pt x="1624076" y="4816640"/>
                  </a:lnTo>
                  <a:lnTo>
                    <a:pt x="1602994" y="4799495"/>
                  </a:lnTo>
                  <a:lnTo>
                    <a:pt x="1603248" y="4799660"/>
                  </a:lnTo>
                  <a:lnTo>
                    <a:pt x="1603044" y="4799495"/>
                  </a:lnTo>
                  <a:lnTo>
                    <a:pt x="1582242" y="4781740"/>
                  </a:lnTo>
                  <a:lnTo>
                    <a:pt x="1582039" y="4781562"/>
                  </a:lnTo>
                  <a:lnTo>
                    <a:pt x="1582166" y="4781740"/>
                  </a:lnTo>
                  <a:lnTo>
                    <a:pt x="1561033" y="4762957"/>
                  </a:lnTo>
                  <a:lnTo>
                    <a:pt x="1540167" y="4743818"/>
                  </a:lnTo>
                  <a:lnTo>
                    <a:pt x="1540002" y="4743666"/>
                  </a:lnTo>
                  <a:lnTo>
                    <a:pt x="1540129" y="4743818"/>
                  </a:lnTo>
                  <a:lnTo>
                    <a:pt x="1497977" y="4703864"/>
                  </a:lnTo>
                  <a:lnTo>
                    <a:pt x="1455750" y="4662513"/>
                  </a:lnTo>
                  <a:lnTo>
                    <a:pt x="1422768" y="4629543"/>
                  </a:lnTo>
                  <a:lnTo>
                    <a:pt x="7967472" y="4629543"/>
                  </a:lnTo>
                  <a:lnTo>
                    <a:pt x="7967472" y="4604512"/>
                  </a:lnTo>
                  <a:lnTo>
                    <a:pt x="7967472" y="4604143"/>
                  </a:lnTo>
                  <a:lnTo>
                    <a:pt x="7967472" y="4466983"/>
                  </a:lnTo>
                  <a:lnTo>
                    <a:pt x="7967472" y="4466844"/>
                  </a:lnTo>
                  <a:lnTo>
                    <a:pt x="7967472" y="4441583"/>
                  </a:lnTo>
                  <a:close/>
                </a:path>
                <a:path w="8528685" h="5004435">
                  <a:moveTo>
                    <a:pt x="8528304" y="1473708"/>
                  </a:moveTo>
                  <a:lnTo>
                    <a:pt x="8503310" y="1479130"/>
                  </a:lnTo>
                  <a:lnTo>
                    <a:pt x="8500618" y="1467866"/>
                  </a:lnTo>
                  <a:lnTo>
                    <a:pt x="8497684" y="1457833"/>
                  </a:lnTo>
                  <a:lnTo>
                    <a:pt x="8495538" y="1450467"/>
                  </a:lnTo>
                  <a:lnTo>
                    <a:pt x="8492503" y="1441450"/>
                  </a:lnTo>
                  <a:lnTo>
                    <a:pt x="8489696" y="1433068"/>
                  </a:lnTo>
                  <a:lnTo>
                    <a:pt x="8483092" y="1415796"/>
                  </a:lnTo>
                  <a:lnTo>
                    <a:pt x="8475599" y="1398524"/>
                  </a:lnTo>
                  <a:lnTo>
                    <a:pt x="8472843" y="1393063"/>
                  </a:lnTo>
                  <a:lnTo>
                    <a:pt x="8466963" y="1381379"/>
                  </a:lnTo>
                  <a:lnTo>
                    <a:pt x="8457311" y="1364361"/>
                  </a:lnTo>
                  <a:lnTo>
                    <a:pt x="8455419" y="1361440"/>
                  </a:lnTo>
                  <a:lnTo>
                    <a:pt x="8446389" y="1347470"/>
                  </a:lnTo>
                  <a:lnTo>
                    <a:pt x="8433956" y="1330452"/>
                  </a:lnTo>
                  <a:lnTo>
                    <a:pt x="8420354" y="1313942"/>
                  </a:lnTo>
                  <a:lnTo>
                    <a:pt x="8407349" y="1299972"/>
                  </a:lnTo>
                  <a:lnTo>
                    <a:pt x="8405114" y="1297559"/>
                  </a:lnTo>
                  <a:lnTo>
                    <a:pt x="8391703" y="1284859"/>
                  </a:lnTo>
                  <a:lnTo>
                    <a:pt x="8388096" y="1281430"/>
                  </a:lnTo>
                  <a:lnTo>
                    <a:pt x="8375142" y="1270254"/>
                  </a:lnTo>
                  <a:lnTo>
                    <a:pt x="8369554" y="1265428"/>
                  </a:lnTo>
                  <a:lnTo>
                    <a:pt x="8356270" y="1255141"/>
                  </a:lnTo>
                  <a:lnTo>
                    <a:pt x="8349234" y="1249680"/>
                  </a:lnTo>
                  <a:lnTo>
                    <a:pt x="8336127" y="1240409"/>
                  </a:lnTo>
                  <a:lnTo>
                    <a:pt x="8327517" y="1234313"/>
                  </a:lnTo>
                  <a:lnTo>
                    <a:pt x="8304530" y="1219200"/>
                  </a:lnTo>
                  <a:lnTo>
                    <a:pt x="8280146" y="1203960"/>
                  </a:lnTo>
                  <a:lnTo>
                    <a:pt x="8267382" y="1196594"/>
                  </a:lnTo>
                  <a:lnTo>
                    <a:pt x="8254619" y="1189228"/>
                  </a:lnTo>
                  <a:lnTo>
                    <a:pt x="8228076" y="1174369"/>
                  </a:lnTo>
                  <a:lnTo>
                    <a:pt x="8200517" y="1159764"/>
                  </a:lnTo>
                  <a:lnTo>
                    <a:pt x="8188338" y="1153541"/>
                  </a:lnTo>
                  <a:lnTo>
                    <a:pt x="8172196" y="1145286"/>
                  </a:lnTo>
                  <a:lnTo>
                    <a:pt x="8160258" y="1139317"/>
                  </a:lnTo>
                  <a:lnTo>
                    <a:pt x="8143240" y="1130808"/>
                  </a:lnTo>
                  <a:lnTo>
                    <a:pt x="8113522" y="1116457"/>
                  </a:lnTo>
                  <a:lnTo>
                    <a:pt x="8021701" y="1073785"/>
                  </a:lnTo>
                  <a:lnTo>
                    <a:pt x="7959217" y="1045591"/>
                  </a:lnTo>
                  <a:lnTo>
                    <a:pt x="7948803" y="1068705"/>
                  </a:lnTo>
                  <a:lnTo>
                    <a:pt x="8011160" y="1096899"/>
                  </a:lnTo>
                  <a:lnTo>
                    <a:pt x="8011033" y="1096899"/>
                  </a:lnTo>
                  <a:lnTo>
                    <a:pt x="8072501" y="1125220"/>
                  </a:lnTo>
                  <a:lnTo>
                    <a:pt x="8072374" y="1125220"/>
                  </a:lnTo>
                  <a:lnTo>
                    <a:pt x="8102600" y="1139444"/>
                  </a:lnTo>
                  <a:lnTo>
                    <a:pt x="8102473" y="1139317"/>
                  </a:lnTo>
                  <a:lnTo>
                    <a:pt x="8132191" y="1153668"/>
                  </a:lnTo>
                  <a:lnTo>
                    <a:pt x="8160893" y="1167892"/>
                  </a:lnTo>
                  <a:lnTo>
                    <a:pt x="8160766" y="1167892"/>
                  </a:lnTo>
                  <a:lnTo>
                    <a:pt x="8188706" y="1182116"/>
                  </a:lnTo>
                  <a:lnTo>
                    <a:pt x="8188934" y="1182243"/>
                  </a:lnTo>
                  <a:lnTo>
                    <a:pt x="8216011" y="1196721"/>
                  </a:lnTo>
                  <a:lnTo>
                    <a:pt x="8215884" y="1196594"/>
                  </a:lnTo>
                  <a:lnTo>
                    <a:pt x="8241919" y="1211199"/>
                  </a:lnTo>
                  <a:lnTo>
                    <a:pt x="8242135" y="1211326"/>
                  </a:lnTo>
                  <a:lnTo>
                    <a:pt x="8266938" y="1225677"/>
                  </a:lnTo>
                  <a:lnTo>
                    <a:pt x="8267141" y="1225804"/>
                  </a:lnTo>
                  <a:lnTo>
                    <a:pt x="8290941" y="1240663"/>
                  </a:lnTo>
                  <a:lnTo>
                    <a:pt x="8290687" y="1240409"/>
                  </a:lnTo>
                  <a:lnTo>
                    <a:pt x="8313293" y="1255395"/>
                  </a:lnTo>
                  <a:lnTo>
                    <a:pt x="8313039" y="1255141"/>
                  </a:lnTo>
                  <a:lnTo>
                    <a:pt x="8334375" y="1270254"/>
                  </a:lnTo>
                  <a:lnTo>
                    <a:pt x="8333867" y="1270000"/>
                  </a:lnTo>
                  <a:lnTo>
                    <a:pt x="8353679" y="1285367"/>
                  </a:lnTo>
                  <a:lnTo>
                    <a:pt x="8353171" y="1284859"/>
                  </a:lnTo>
                  <a:lnTo>
                    <a:pt x="8371332" y="1300480"/>
                  </a:lnTo>
                  <a:lnTo>
                    <a:pt x="8387029" y="1315427"/>
                  </a:lnTo>
                  <a:lnTo>
                    <a:pt x="8401558" y="1330960"/>
                  </a:lnTo>
                  <a:lnTo>
                    <a:pt x="8401050" y="1330452"/>
                  </a:lnTo>
                  <a:lnTo>
                    <a:pt x="8401469" y="1330960"/>
                  </a:lnTo>
                  <a:lnTo>
                    <a:pt x="8414182" y="1346365"/>
                  </a:lnTo>
                  <a:lnTo>
                    <a:pt x="8425688" y="1362075"/>
                  </a:lnTo>
                  <a:lnTo>
                    <a:pt x="8425307" y="1361440"/>
                  </a:lnTo>
                  <a:lnTo>
                    <a:pt x="8435530" y="1377518"/>
                  </a:lnTo>
                  <a:lnTo>
                    <a:pt x="8444738" y="1393698"/>
                  </a:lnTo>
                  <a:lnTo>
                    <a:pt x="8444484" y="1393063"/>
                  </a:lnTo>
                  <a:lnTo>
                    <a:pt x="8452485" y="1409065"/>
                  </a:lnTo>
                  <a:lnTo>
                    <a:pt x="8452701" y="1409573"/>
                  </a:lnTo>
                  <a:lnTo>
                    <a:pt x="8459724" y="1425702"/>
                  </a:lnTo>
                  <a:lnTo>
                    <a:pt x="8459470" y="1425194"/>
                  </a:lnTo>
                  <a:lnTo>
                    <a:pt x="8459660" y="1425702"/>
                  </a:lnTo>
                  <a:lnTo>
                    <a:pt x="8465820" y="1441958"/>
                  </a:lnTo>
                  <a:lnTo>
                    <a:pt x="8465693" y="1441450"/>
                  </a:lnTo>
                  <a:lnTo>
                    <a:pt x="8471408" y="1458341"/>
                  </a:lnTo>
                  <a:lnTo>
                    <a:pt x="8471281" y="1457833"/>
                  </a:lnTo>
                  <a:lnTo>
                    <a:pt x="8476234" y="1474724"/>
                  </a:lnTo>
                  <a:lnTo>
                    <a:pt x="8475980" y="1473962"/>
                  </a:lnTo>
                  <a:lnTo>
                    <a:pt x="8476158" y="1474724"/>
                  </a:lnTo>
                  <a:lnTo>
                    <a:pt x="8478469" y="1484503"/>
                  </a:lnTo>
                  <a:lnTo>
                    <a:pt x="8453882" y="1489837"/>
                  </a:lnTo>
                  <a:lnTo>
                    <a:pt x="8507222" y="1556258"/>
                  </a:lnTo>
                  <a:lnTo>
                    <a:pt x="8526907" y="1479130"/>
                  </a:lnTo>
                  <a:lnTo>
                    <a:pt x="8528304" y="1473708"/>
                  </a:lnTo>
                  <a:close/>
                </a:path>
              </a:pathLst>
            </a:custGeom>
            <a:solidFill>
              <a:srgbClr val="1FE2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081020">
              <a:lnSpc>
                <a:spcPct val="100000"/>
              </a:lnSpc>
              <a:spcBef>
                <a:spcPts val="95"/>
              </a:spcBef>
            </a:pPr>
            <a:r>
              <a:rPr b="1" spc="-430" dirty="0">
                <a:latin typeface="DejaVu Sans"/>
                <a:cs typeface="DejaVu Sans"/>
              </a:rPr>
              <a:t>Dimensions</a:t>
            </a:r>
            <a:r>
              <a:rPr spc="-155" dirty="0"/>
              <a:t> </a:t>
            </a:r>
            <a:r>
              <a:rPr spc="-254" dirty="0"/>
              <a:t>&amp;</a:t>
            </a:r>
            <a:r>
              <a:rPr spc="-180" dirty="0"/>
              <a:t> </a:t>
            </a:r>
            <a:r>
              <a:rPr b="1" spc="-495" dirty="0">
                <a:latin typeface="DejaVu Sans"/>
                <a:cs typeface="DejaVu Sans"/>
              </a:rPr>
              <a:t>Measures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5646" y="830579"/>
            <a:ext cx="11760708" cy="4572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578352" y="4362196"/>
            <a:ext cx="7827009" cy="604520"/>
          </a:xfrm>
          <a:prstGeom prst="rect">
            <a:avLst/>
          </a:prstGeom>
        </p:spPr>
        <p:txBody>
          <a:bodyPr vert="horz" wrap="square" lIns="0" tIns="46990" rIns="0" bIns="0" rtlCol="0">
            <a:spAutoFit/>
          </a:bodyPr>
          <a:lstStyle/>
          <a:p>
            <a:pPr marL="12700" marR="5080">
              <a:lnSpc>
                <a:spcPts val="2160"/>
              </a:lnSpc>
              <a:spcBef>
                <a:spcPts val="370"/>
              </a:spcBef>
            </a:pPr>
            <a:r>
              <a:rPr sz="2000" b="1" spc="-275" dirty="0">
                <a:solidFill>
                  <a:srgbClr val="00B07F"/>
                </a:solidFill>
                <a:latin typeface="DejaVu Sans"/>
                <a:cs typeface="DejaVu Sans"/>
              </a:rPr>
              <a:t>Measures</a:t>
            </a:r>
            <a:r>
              <a:rPr sz="2000" spc="75" dirty="0">
                <a:solidFill>
                  <a:srgbClr val="00B07F"/>
                </a:solidFill>
                <a:latin typeface="DejaVu Sans"/>
                <a:cs typeface="DejaVu Sans"/>
              </a:rPr>
              <a:t> </a:t>
            </a:r>
            <a:r>
              <a:rPr sz="2000" spc="-200" dirty="0">
                <a:solidFill>
                  <a:srgbClr val="3F3F3F"/>
                </a:solidFill>
                <a:latin typeface="DejaVu Sans"/>
                <a:cs typeface="DejaVu Sans"/>
              </a:rPr>
              <a:t>are</a:t>
            </a:r>
            <a:r>
              <a:rPr sz="2000" spc="5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175" dirty="0">
                <a:solidFill>
                  <a:srgbClr val="3F3F3F"/>
                </a:solidFill>
                <a:latin typeface="DejaVu Sans"/>
                <a:cs typeface="DejaVu Sans"/>
              </a:rPr>
              <a:t>quantitative,</a:t>
            </a:r>
            <a:r>
              <a:rPr sz="2000" spc="6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190" dirty="0">
                <a:solidFill>
                  <a:srgbClr val="3F3F3F"/>
                </a:solidFill>
                <a:latin typeface="DejaVu Sans"/>
                <a:cs typeface="DejaVu Sans"/>
              </a:rPr>
              <a:t>numerical</a:t>
            </a:r>
            <a:r>
              <a:rPr sz="2000" spc="6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130" dirty="0">
                <a:solidFill>
                  <a:srgbClr val="3F3F3F"/>
                </a:solidFill>
                <a:latin typeface="DejaVu Sans"/>
                <a:cs typeface="DejaVu Sans"/>
              </a:rPr>
              <a:t>fields</a:t>
            </a:r>
            <a:r>
              <a:rPr sz="2000" spc="5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160" dirty="0">
                <a:solidFill>
                  <a:srgbClr val="3F3F3F"/>
                </a:solidFill>
                <a:latin typeface="DejaVu Sans"/>
                <a:cs typeface="DejaVu Sans"/>
              </a:rPr>
              <a:t>that</a:t>
            </a:r>
            <a:r>
              <a:rPr sz="2000" spc="5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210" dirty="0">
                <a:solidFill>
                  <a:srgbClr val="3F3F3F"/>
                </a:solidFill>
                <a:latin typeface="DejaVu Sans"/>
                <a:cs typeface="DejaVu Sans"/>
              </a:rPr>
              <a:t>can</a:t>
            </a:r>
            <a:r>
              <a:rPr sz="2000" spc="5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195" dirty="0">
                <a:solidFill>
                  <a:srgbClr val="3F3F3F"/>
                </a:solidFill>
                <a:latin typeface="DejaVu Sans"/>
                <a:cs typeface="DejaVu Sans"/>
              </a:rPr>
              <a:t>be</a:t>
            </a:r>
            <a:r>
              <a:rPr sz="2000" spc="2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180" dirty="0">
                <a:solidFill>
                  <a:srgbClr val="3F3F3F"/>
                </a:solidFill>
                <a:latin typeface="DejaVu Sans"/>
                <a:cs typeface="DejaVu Sans"/>
              </a:rPr>
              <a:t>counted</a:t>
            </a:r>
            <a:r>
              <a:rPr sz="2000" spc="1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25" dirty="0">
                <a:solidFill>
                  <a:srgbClr val="3F3F3F"/>
                </a:solidFill>
                <a:latin typeface="DejaVu Sans"/>
                <a:cs typeface="DejaVu Sans"/>
              </a:rPr>
              <a:t>or </a:t>
            </a:r>
            <a:r>
              <a:rPr sz="2000" spc="-229" dirty="0">
                <a:solidFill>
                  <a:srgbClr val="3F3F3F"/>
                </a:solidFill>
                <a:latin typeface="DejaVu Sans"/>
                <a:cs typeface="DejaVu Sans"/>
              </a:rPr>
              <a:t>aggregated</a:t>
            </a:r>
            <a:r>
              <a:rPr sz="200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i="1" dirty="0">
                <a:solidFill>
                  <a:srgbClr val="3F3F3F"/>
                </a:solidFill>
                <a:latin typeface="Nimbus Roman No9 L"/>
                <a:cs typeface="Nimbus Roman No9 L"/>
              </a:rPr>
              <a:t>(sum,</a:t>
            </a:r>
            <a:r>
              <a:rPr sz="2000" spc="-10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i="1" spc="-10" dirty="0">
                <a:solidFill>
                  <a:srgbClr val="3F3F3F"/>
                </a:solidFill>
                <a:latin typeface="Nimbus Roman No9 L"/>
                <a:cs typeface="Nimbus Roman No9 L"/>
              </a:rPr>
              <a:t>average,</a:t>
            </a:r>
            <a:r>
              <a:rPr sz="2000" spc="-1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i="1" dirty="0">
                <a:solidFill>
                  <a:srgbClr val="3F3F3F"/>
                </a:solidFill>
                <a:latin typeface="Nimbus Roman No9 L"/>
                <a:cs typeface="Nimbus Roman No9 L"/>
              </a:rPr>
              <a:t>median,</a:t>
            </a:r>
            <a:r>
              <a:rPr sz="2000" spc="-1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i="1" dirty="0">
                <a:solidFill>
                  <a:srgbClr val="3F3F3F"/>
                </a:solidFill>
                <a:latin typeface="Nimbus Roman No9 L"/>
                <a:cs typeface="Nimbus Roman No9 L"/>
              </a:rPr>
              <a:t>max,</a:t>
            </a:r>
            <a:r>
              <a:rPr sz="2000" spc="-2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i="1" dirty="0">
                <a:solidFill>
                  <a:srgbClr val="3F3F3F"/>
                </a:solidFill>
                <a:latin typeface="Nimbus Roman No9 L"/>
                <a:cs typeface="Nimbus Roman No9 L"/>
              </a:rPr>
              <a:t>etc.).</a:t>
            </a:r>
            <a:r>
              <a:rPr sz="2000" spc="-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195" dirty="0">
                <a:solidFill>
                  <a:srgbClr val="3F3F3F"/>
                </a:solidFill>
                <a:latin typeface="DejaVu Sans"/>
                <a:cs typeface="DejaVu Sans"/>
              </a:rPr>
              <a:t>Common</a:t>
            </a:r>
            <a:r>
              <a:rPr sz="2000" spc="3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229" dirty="0">
                <a:solidFill>
                  <a:srgbClr val="3F3F3F"/>
                </a:solidFill>
                <a:latin typeface="DejaVu Sans"/>
                <a:cs typeface="DejaVu Sans"/>
              </a:rPr>
              <a:t>examples</a:t>
            </a:r>
            <a:r>
              <a:rPr sz="2000" spc="2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310" dirty="0">
                <a:solidFill>
                  <a:srgbClr val="3F3F3F"/>
                </a:solidFill>
                <a:latin typeface="DejaVu Sans"/>
                <a:cs typeface="DejaVu Sans"/>
              </a:rPr>
              <a:t>include:</a:t>
            </a:r>
            <a:endParaRPr sz="2000">
              <a:latin typeface="DejaVu Sans"/>
              <a:cs typeface="DejaVu Sans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690966" y="2626267"/>
            <a:ext cx="337127" cy="35559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961120" y="2644740"/>
            <a:ext cx="397163" cy="337127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021156" y="5409276"/>
            <a:ext cx="341745" cy="341745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672202" y="5413442"/>
            <a:ext cx="421898" cy="380625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179080" y="5426224"/>
            <a:ext cx="304799" cy="304799"/>
          </a:xfrm>
          <a:prstGeom prst="rect">
            <a:avLst/>
          </a:prstGeom>
        </p:spPr>
      </p:pic>
      <p:grpSp>
        <p:nvGrpSpPr>
          <p:cNvPr id="10" name="object 10"/>
          <p:cNvGrpSpPr/>
          <p:nvPr/>
        </p:nvGrpSpPr>
        <p:grpSpPr>
          <a:xfrm>
            <a:off x="710902" y="1248917"/>
            <a:ext cx="2708910" cy="2514600"/>
            <a:chOff x="710902" y="1248917"/>
            <a:chExt cx="2708910" cy="2514600"/>
          </a:xfrm>
        </p:grpSpPr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10902" y="1321286"/>
              <a:ext cx="2392766" cy="2410248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22375" y="1332737"/>
              <a:ext cx="2323337" cy="2340863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3129076" y="1248917"/>
              <a:ext cx="290830" cy="2514600"/>
            </a:xfrm>
            <a:custGeom>
              <a:avLst/>
              <a:gdLst/>
              <a:ahLst/>
              <a:cxnLst/>
              <a:rect l="l" t="t" r="r" b="b"/>
              <a:pathLst>
                <a:path w="290829" h="2514600">
                  <a:moveTo>
                    <a:pt x="75653" y="2501900"/>
                  </a:moveTo>
                  <a:lnTo>
                    <a:pt x="0" y="2501900"/>
                  </a:lnTo>
                  <a:lnTo>
                    <a:pt x="152" y="2514600"/>
                  </a:lnTo>
                  <a:lnTo>
                    <a:pt x="69151" y="2514600"/>
                  </a:lnTo>
                  <a:lnTo>
                    <a:pt x="75653" y="2501900"/>
                  </a:lnTo>
                  <a:close/>
                </a:path>
                <a:path w="290829" h="2514600">
                  <a:moveTo>
                    <a:pt x="105232" y="2489200"/>
                  </a:moveTo>
                  <a:lnTo>
                    <a:pt x="57124" y="2489200"/>
                  </a:lnTo>
                  <a:lnTo>
                    <a:pt x="50927" y="2501900"/>
                  </a:lnTo>
                  <a:lnTo>
                    <a:pt x="99733" y="2501900"/>
                  </a:lnTo>
                  <a:lnTo>
                    <a:pt x="105232" y="2489200"/>
                  </a:lnTo>
                  <a:close/>
                </a:path>
                <a:path w="290829" h="2514600">
                  <a:moveTo>
                    <a:pt x="120332" y="2476500"/>
                  </a:moveTo>
                  <a:lnTo>
                    <a:pt x="85356" y="2476500"/>
                  </a:lnTo>
                  <a:lnTo>
                    <a:pt x="80098" y="2489200"/>
                  </a:lnTo>
                  <a:lnTo>
                    <a:pt x="115544" y="2489200"/>
                  </a:lnTo>
                  <a:lnTo>
                    <a:pt x="120332" y="2476500"/>
                  </a:lnTo>
                  <a:close/>
                </a:path>
                <a:path w="290829" h="2514600">
                  <a:moveTo>
                    <a:pt x="136829" y="2463800"/>
                  </a:moveTo>
                  <a:lnTo>
                    <a:pt x="108191" y="2463800"/>
                  </a:lnTo>
                  <a:lnTo>
                    <a:pt x="104114" y="2476500"/>
                  </a:lnTo>
                  <a:lnTo>
                    <a:pt x="133134" y="2476500"/>
                  </a:lnTo>
                  <a:lnTo>
                    <a:pt x="136829" y="2463800"/>
                  </a:lnTo>
                  <a:close/>
                </a:path>
                <a:path w="290829" h="2514600">
                  <a:moveTo>
                    <a:pt x="143306" y="2451100"/>
                  </a:moveTo>
                  <a:lnTo>
                    <a:pt x="121869" y="2451100"/>
                  </a:lnTo>
                  <a:lnTo>
                    <a:pt x="118859" y="2463800"/>
                  </a:lnTo>
                  <a:lnTo>
                    <a:pt x="140233" y="2463800"/>
                  </a:lnTo>
                  <a:lnTo>
                    <a:pt x="143306" y="2451100"/>
                  </a:lnTo>
                  <a:close/>
                </a:path>
                <a:path w="290829" h="2514600">
                  <a:moveTo>
                    <a:pt x="150495" y="2438400"/>
                  </a:moveTo>
                  <a:lnTo>
                    <a:pt x="129159" y="2438400"/>
                  </a:lnTo>
                  <a:lnTo>
                    <a:pt x="127012" y="2451100"/>
                  </a:lnTo>
                  <a:lnTo>
                    <a:pt x="148463" y="2451100"/>
                  </a:lnTo>
                  <a:lnTo>
                    <a:pt x="150495" y="2438400"/>
                  </a:lnTo>
                  <a:close/>
                </a:path>
                <a:path w="290829" h="2514600">
                  <a:moveTo>
                    <a:pt x="153428" y="2425700"/>
                  </a:moveTo>
                  <a:lnTo>
                    <a:pt x="133781" y="2425700"/>
                  </a:lnTo>
                  <a:lnTo>
                    <a:pt x="132537" y="2438400"/>
                  </a:lnTo>
                  <a:lnTo>
                    <a:pt x="152158" y="2438400"/>
                  </a:lnTo>
                  <a:lnTo>
                    <a:pt x="153428" y="2425700"/>
                  </a:lnTo>
                  <a:close/>
                </a:path>
                <a:path w="290829" h="2514600">
                  <a:moveTo>
                    <a:pt x="155130" y="901700"/>
                  </a:moveTo>
                  <a:lnTo>
                    <a:pt x="135763" y="901700"/>
                  </a:lnTo>
                  <a:lnTo>
                    <a:pt x="135712" y="2413000"/>
                  </a:lnTo>
                  <a:lnTo>
                    <a:pt x="135343" y="2425700"/>
                  </a:lnTo>
                  <a:lnTo>
                    <a:pt x="154711" y="2425700"/>
                  </a:lnTo>
                  <a:lnTo>
                    <a:pt x="154800" y="914400"/>
                  </a:lnTo>
                  <a:lnTo>
                    <a:pt x="155130" y="901700"/>
                  </a:lnTo>
                  <a:close/>
                </a:path>
                <a:path w="290829" h="2514600">
                  <a:moveTo>
                    <a:pt x="157937" y="889000"/>
                  </a:moveTo>
                  <a:lnTo>
                    <a:pt x="138315" y="889000"/>
                  </a:lnTo>
                  <a:lnTo>
                    <a:pt x="137045" y="901700"/>
                  </a:lnTo>
                  <a:lnTo>
                    <a:pt x="156692" y="901700"/>
                  </a:lnTo>
                  <a:lnTo>
                    <a:pt x="157937" y="889000"/>
                  </a:lnTo>
                  <a:close/>
                </a:path>
                <a:path w="290829" h="2514600">
                  <a:moveTo>
                    <a:pt x="163461" y="876300"/>
                  </a:moveTo>
                  <a:lnTo>
                    <a:pt x="142011" y="876300"/>
                  </a:lnTo>
                  <a:lnTo>
                    <a:pt x="139979" y="889000"/>
                  </a:lnTo>
                  <a:lnTo>
                    <a:pt x="161315" y="889000"/>
                  </a:lnTo>
                  <a:lnTo>
                    <a:pt x="163461" y="876300"/>
                  </a:lnTo>
                  <a:close/>
                </a:path>
                <a:path w="290829" h="2514600">
                  <a:moveTo>
                    <a:pt x="171615" y="863600"/>
                  </a:moveTo>
                  <a:lnTo>
                    <a:pt x="150241" y="863600"/>
                  </a:lnTo>
                  <a:lnTo>
                    <a:pt x="147167" y="876300"/>
                  </a:lnTo>
                  <a:lnTo>
                    <a:pt x="168605" y="876300"/>
                  </a:lnTo>
                  <a:lnTo>
                    <a:pt x="171615" y="863600"/>
                  </a:lnTo>
                  <a:close/>
                </a:path>
                <a:path w="290829" h="2514600">
                  <a:moveTo>
                    <a:pt x="186359" y="850900"/>
                  </a:moveTo>
                  <a:lnTo>
                    <a:pt x="157340" y="850900"/>
                  </a:lnTo>
                  <a:lnTo>
                    <a:pt x="153644" y="863600"/>
                  </a:lnTo>
                  <a:lnTo>
                    <a:pt x="182283" y="863600"/>
                  </a:lnTo>
                  <a:lnTo>
                    <a:pt x="186359" y="850900"/>
                  </a:lnTo>
                  <a:close/>
                </a:path>
                <a:path w="290829" h="2514600">
                  <a:moveTo>
                    <a:pt x="205117" y="838200"/>
                  </a:moveTo>
                  <a:lnTo>
                    <a:pt x="170141" y="838200"/>
                  </a:lnTo>
                  <a:lnTo>
                    <a:pt x="165608" y="850900"/>
                  </a:lnTo>
                  <a:lnTo>
                    <a:pt x="200088" y="850900"/>
                  </a:lnTo>
                  <a:lnTo>
                    <a:pt x="205117" y="838200"/>
                  </a:lnTo>
                  <a:close/>
                </a:path>
                <a:path w="290829" h="2514600">
                  <a:moveTo>
                    <a:pt x="239547" y="825500"/>
                  </a:moveTo>
                  <a:lnTo>
                    <a:pt x="190741" y="825500"/>
                  </a:lnTo>
                  <a:lnTo>
                    <a:pt x="185242" y="838200"/>
                  </a:lnTo>
                  <a:lnTo>
                    <a:pt x="233349" y="838200"/>
                  </a:lnTo>
                  <a:lnTo>
                    <a:pt x="239547" y="825500"/>
                  </a:lnTo>
                  <a:close/>
                </a:path>
                <a:path w="290829" h="2514600">
                  <a:moveTo>
                    <a:pt x="290474" y="800100"/>
                  </a:moveTo>
                  <a:lnTo>
                    <a:pt x="196456" y="800100"/>
                  </a:lnTo>
                  <a:lnTo>
                    <a:pt x="202387" y="812800"/>
                  </a:lnTo>
                  <a:lnTo>
                    <a:pt x="221322" y="812800"/>
                  </a:lnTo>
                  <a:lnTo>
                    <a:pt x="214820" y="825500"/>
                  </a:lnTo>
                  <a:lnTo>
                    <a:pt x="290474" y="825500"/>
                  </a:lnTo>
                  <a:lnTo>
                    <a:pt x="290474" y="800100"/>
                  </a:lnTo>
                  <a:close/>
                </a:path>
                <a:path w="290829" h="2514600">
                  <a:moveTo>
                    <a:pt x="215836" y="787400"/>
                  </a:moveTo>
                  <a:lnTo>
                    <a:pt x="174929" y="787400"/>
                  </a:lnTo>
                  <a:lnTo>
                    <a:pt x="179971" y="800100"/>
                  </a:lnTo>
                  <a:lnTo>
                    <a:pt x="221488" y="800100"/>
                  </a:lnTo>
                  <a:lnTo>
                    <a:pt x="215836" y="787400"/>
                  </a:lnTo>
                  <a:close/>
                </a:path>
                <a:path w="290829" h="2514600">
                  <a:moveTo>
                    <a:pt x="190690" y="774700"/>
                  </a:moveTo>
                  <a:lnTo>
                    <a:pt x="161328" y="774700"/>
                  </a:lnTo>
                  <a:lnTo>
                    <a:pt x="165608" y="787400"/>
                  </a:lnTo>
                  <a:lnTo>
                    <a:pt x="195275" y="787400"/>
                  </a:lnTo>
                  <a:lnTo>
                    <a:pt x="190690" y="774700"/>
                  </a:lnTo>
                  <a:close/>
                </a:path>
                <a:path w="290829" h="2514600">
                  <a:moveTo>
                    <a:pt x="174891" y="762000"/>
                  </a:moveTo>
                  <a:lnTo>
                    <a:pt x="150241" y="762000"/>
                  </a:lnTo>
                  <a:lnTo>
                    <a:pt x="153644" y="774700"/>
                  </a:lnTo>
                  <a:lnTo>
                    <a:pt x="178447" y="774700"/>
                  </a:lnTo>
                  <a:lnTo>
                    <a:pt x="174891" y="762000"/>
                  </a:lnTo>
                  <a:close/>
                </a:path>
                <a:path w="290829" h="2514600">
                  <a:moveTo>
                    <a:pt x="165887" y="749300"/>
                  </a:moveTo>
                  <a:lnTo>
                    <a:pt x="142011" y="749300"/>
                  </a:lnTo>
                  <a:lnTo>
                    <a:pt x="144411" y="762000"/>
                  </a:lnTo>
                  <a:lnTo>
                    <a:pt x="168605" y="762000"/>
                  </a:lnTo>
                  <a:lnTo>
                    <a:pt x="165887" y="749300"/>
                  </a:lnTo>
                  <a:close/>
                </a:path>
                <a:path w="290829" h="2514600">
                  <a:moveTo>
                    <a:pt x="157937" y="736600"/>
                  </a:moveTo>
                  <a:lnTo>
                    <a:pt x="138315" y="736600"/>
                  </a:lnTo>
                  <a:lnTo>
                    <a:pt x="139979" y="749300"/>
                  </a:lnTo>
                  <a:lnTo>
                    <a:pt x="159473" y="749300"/>
                  </a:lnTo>
                  <a:lnTo>
                    <a:pt x="157937" y="736600"/>
                  </a:lnTo>
                  <a:close/>
                </a:path>
                <a:path w="290829" h="2514600">
                  <a:moveTo>
                    <a:pt x="155130" y="723900"/>
                  </a:moveTo>
                  <a:lnTo>
                    <a:pt x="136194" y="723900"/>
                  </a:lnTo>
                  <a:lnTo>
                    <a:pt x="137045" y="736600"/>
                  </a:lnTo>
                  <a:lnTo>
                    <a:pt x="155752" y="736600"/>
                  </a:lnTo>
                  <a:lnTo>
                    <a:pt x="155130" y="723900"/>
                  </a:lnTo>
                  <a:close/>
                </a:path>
                <a:path w="290829" h="2514600">
                  <a:moveTo>
                    <a:pt x="154762" y="101600"/>
                  </a:moveTo>
                  <a:lnTo>
                    <a:pt x="135712" y="101600"/>
                  </a:lnTo>
                  <a:lnTo>
                    <a:pt x="135712" y="723900"/>
                  </a:lnTo>
                  <a:lnTo>
                    <a:pt x="154762" y="723900"/>
                  </a:lnTo>
                  <a:lnTo>
                    <a:pt x="154762" y="101600"/>
                  </a:lnTo>
                  <a:close/>
                </a:path>
                <a:path w="290829" h="2514600">
                  <a:moveTo>
                    <a:pt x="154279" y="88900"/>
                  </a:moveTo>
                  <a:lnTo>
                    <a:pt x="135343" y="88900"/>
                  </a:lnTo>
                  <a:lnTo>
                    <a:pt x="135674" y="101600"/>
                  </a:lnTo>
                  <a:lnTo>
                    <a:pt x="154711" y="101600"/>
                  </a:lnTo>
                  <a:lnTo>
                    <a:pt x="154279" y="88900"/>
                  </a:lnTo>
                  <a:close/>
                </a:path>
                <a:path w="290829" h="2514600">
                  <a:moveTo>
                    <a:pt x="152158" y="76200"/>
                  </a:moveTo>
                  <a:lnTo>
                    <a:pt x="132537" y="76200"/>
                  </a:lnTo>
                  <a:lnTo>
                    <a:pt x="133781" y="88900"/>
                  </a:lnTo>
                  <a:lnTo>
                    <a:pt x="153428" y="88900"/>
                  </a:lnTo>
                  <a:lnTo>
                    <a:pt x="152158" y="76200"/>
                  </a:lnTo>
                  <a:close/>
                </a:path>
                <a:path w="290829" h="2514600">
                  <a:moveTo>
                    <a:pt x="146062" y="63500"/>
                  </a:moveTo>
                  <a:lnTo>
                    <a:pt x="124587" y="63500"/>
                  </a:lnTo>
                  <a:lnTo>
                    <a:pt x="127012" y="76200"/>
                  </a:lnTo>
                  <a:lnTo>
                    <a:pt x="148463" y="76200"/>
                  </a:lnTo>
                  <a:lnTo>
                    <a:pt x="146062" y="63500"/>
                  </a:lnTo>
                  <a:close/>
                </a:path>
                <a:path w="290829" h="2514600">
                  <a:moveTo>
                    <a:pt x="140233" y="50800"/>
                  </a:moveTo>
                  <a:lnTo>
                    <a:pt x="115582" y="50800"/>
                  </a:lnTo>
                  <a:lnTo>
                    <a:pt x="118859" y="63500"/>
                  </a:lnTo>
                  <a:lnTo>
                    <a:pt x="143306" y="63500"/>
                  </a:lnTo>
                  <a:lnTo>
                    <a:pt x="140233" y="50800"/>
                  </a:lnTo>
                  <a:close/>
                </a:path>
                <a:path w="290829" h="2514600">
                  <a:moveTo>
                    <a:pt x="129146" y="38100"/>
                  </a:moveTo>
                  <a:lnTo>
                    <a:pt x="99783" y="38100"/>
                  </a:lnTo>
                  <a:lnTo>
                    <a:pt x="104114" y="50800"/>
                  </a:lnTo>
                  <a:lnTo>
                    <a:pt x="133134" y="50800"/>
                  </a:lnTo>
                  <a:lnTo>
                    <a:pt x="129146" y="38100"/>
                  </a:lnTo>
                  <a:close/>
                </a:path>
                <a:path w="290829" h="2514600">
                  <a:moveTo>
                    <a:pt x="115544" y="25400"/>
                  </a:moveTo>
                  <a:lnTo>
                    <a:pt x="74637" y="25400"/>
                  </a:lnTo>
                  <a:lnTo>
                    <a:pt x="80098" y="38100"/>
                  </a:lnTo>
                  <a:lnTo>
                    <a:pt x="120332" y="38100"/>
                  </a:lnTo>
                  <a:lnTo>
                    <a:pt x="115544" y="25400"/>
                  </a:lnTo>
                  <a:close/>
                </a:path>
                <a:path w="290829" h="2514600">
                  <a:moveTo>
                    <a:pt x="94018" y="12700"/>
                  </a:moveTo>
                  <a:lnTo>
                    <a:pt x="38074" y="12700"/>
                  </a:lnTo>
                  <a:lnTo>
                    <a:pt x="44577" y="25400"/>
                  </a:lnTo>
                  <a:lnTo>
                    <a:pt x="99733" y="25400"/>
                  </a:lnTo>
                  <a:lnTo>
                    <a:pt x="94018" y="12700"/>
                  </a:lnTo>
                  <a:close/>
                </a:path>
                <a:path w="290829" h="2514600">
                  <a:moveTo>
                    <a:pt x="62484" y="0"/>
                  </a:moveTo>
                  <a:lnTo>
                    <a:pt x="152" y="0"/>
                  </a:lnTo>
                  <a:lnTo>
                    <a:pt x="0" y="12700"/>
                  </a:lnTo>
                  <a:lnTo>
                    <a:pt x="69151" y="12700"/>
                  </a:lnTo>
                  <a:lnTo>
                    <a:pt x="62484" y="0"/>
                  </a:lnTo>
                  <a:close/>
                </a:path>
              </a:pathLst>
            </a:custGeom>
            <a:solidFill>
              <a:srgbClr val="5B9A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4" name="object 14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6138325" y="2626267"/>
            <a:ext cx="374072" cy="374072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3578352" y="1773936"/>
            <a:ext cx="7273290" cy="1159510"/>
          </a:xfrm>
          <a:prstGeom prst="rect">
            <a:avLst/>
          </a:prstGeom>
        </p:spPr>
        <p:txBody>
          <a:bodyPr vert="horz" wrap="square" lIns="0" tIns="46990" rIns="0" bIns="0" rtlCol="0">
            <a:spAutoFit/>
          </a:bodyPr>
          <a:lstStyle/>
          <a:p>
            <a:pPr marL="12700" marR="5080">
              <a:lnSpc>
                <a:spcPts val="2160"/>
              </a:lnSpc>
              <a:spcBef>
                <a:spcPts val="370"/>
              </a:spcBef>
            </a:pPr>
            <a:r>
              <a:rPr sz="2000" b="1" spc="-265" dirty="0">
                <a:solidFill>
                  <a:srgbClr val="5B9AD5"/>
                </a:solidFill>
                <a:latin typeface="DejaVu Sans"/>
                <a:cs typeface="DejaVu Sans"/>
              </a:rPr>
              <a:t>Dimensions</a:t>
            </a:r>
            <a:r>
              <a:rPr sz="2000" spc="55" dirty="0">
                <a:solidFill>
                  <a:srgbClr val="5B9AD5"/>
                </a:solidFill>
                <a:latin typeface="DejaVu Sans"/>
                <a:cs typeface="DejaVu Sans"/>
              </a:rPr>
              <a:t> </a:t>
            </a:r>
            <a:r>
              <a:rPr sz="2000" spc="-200" dirty="0">
                <a:solidFill>
                  <a:srgbClr val="3F3F3F"/>
                </a:solidFill>
                <a:latin typeface="DejaVu Sans"/>
                <a:cs typeface="DejaVu Sans"/>
              </a:rPr>
              <a:t>are</a:t>
            </a:r>
            <a:r>
              <a:rPr sz="2000" spc="3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165" dirty="0">
                <a:solidFill>
                  <a:srgbClr val="3F3F3F"/>
                </a:solidFill>
                <a:latin typeface="DejaVu Sans"/>
                <a:cs typeface="DejaVu Sans"/>
              </a:rPr>
              <a:t>qualitative</a:t>
            </a:r>
            <a:r>
              <a:rPr sz="2000" spc="3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130" dirty="0">
                <a:solidFill>
                  <a:srgbClr val="3F3F3F"/>
                </a:solidFill>
                <a:latin typeface="DejaVu Sans"/>
                <a:cs typeface="DejaVu Sans"/>
              </a:rPr>
              <a:t>fields</a:t>
            </a:r>
            <a:r>
              <a:rPr sz="2000" spc="2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160" dirty="0">
                <a:solidFill>
                  <a:srgbClr val="3F3F3F"/>
                </a:solidFill>
                <a:latin typeface="DejaVu Sans"/>
                <a:cs typeface="DejaVu Sans"/>
              </a:rPr>
              <a:t>that</a:t>
            </a:r>
            <a:r>
              <a:rPr sz="2000" spc="3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155" dirty="0">
                <a:solidFill>
                  <a:srgbClr val="3F3F3F"/>
                </a:solidFill>
                <a:latin typeface="DejaVu Sans"/>
                <a:cs typeface="DejaVu Sans"/>
              </a:rPr>
              <a:t>contain</a:t>
            </a:r>
            <a:r>
              <a:rPr sz="2000" spc="3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155" dirty="0">
                <a:solidFill>
                  <a:srgbClr val="3F3F3F"/>
                </a:solidFill>
                <a:latin typeface="DejaVu Sans"/>
                <a:cs typeface="DejaVu Sans"/>
              </a:rPr>
              <a:t>information</a:t>
            </a:r>
            <a:r>
              <a:rPr sz="2000" spc="4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190" dirty="0">
                <a:solidFill>
                  <a:srgbClr val="3F3F3F"/>
                </a:solidFill>
                <a:latin typeface="DejaVu Sans"/>
                <a:cs typeface="DejaVu Sans"/>
              </a:rPr>
              <a:t>used</a:t>
            </a:r>
            <a:r>
              <a:rPr sz="2000" spc="3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440" dirty="0">
                <a:solidFill>
                  <a:srgbClr val="3F3F3F"/>
                </a:solidFill>
                <a:latin typeface="DejaVu Sans"/>
                <a:cs typeface="DejaVu Sans"/>
              </a:rPr>
              <a:t>to</a:t>
            </a:r>
            <a:r>
              <a:rPr sz="2000" spc="-190" dirty="0">
                <a:solidFill>
                  <a:srgbClr val="3F3F3F"/>
                </a:solidFill>
                <a:latin typeface="DejaVu Sans"/>
                <a:cs typeface="DejaVu Sans"/>
              </a:rPr>
              <a:t> categorize,</a:t>
            </a:r>
            <a:r>
              <a:rPr sz="2000" spc="2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235" dirty="0">
                <a:solidFill>
                  <a:srgbClr val="3F3F3F"/>
                </a:solidFill>
                <a:latin typeface="DejaVu Sans"/>
                <a:cs typeface="DejaVu Sans"/>
              </a:rPr>
              <a:t>segment</a:t>
            </a:r>
            <a:r>
              <a:rPr sz="2000" spc="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30" dirty="0">
                <a:solidFill>
                  <a:srgbClr val="3F3F3F"/>
                </a:solidFill>
                <a:latin typeface="DejaVu Sans"/>
                <a:cs typeface="DejaVu Sans"/>
              </a:rPr>
              <a:t>or</a:t>
            </a:r>
            <a:r>
              <a:rPr sz="2000" spc="-1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110" dirty="0">
                <a:solidFill>
                  <a:srgbClr val="3F3F3F"/>
                </a:solidFill>
                <a:latin typeface="DejaVu Sans"/>
                <a:cs typeface="DejaVu Sans"/>
              </a:rPr>
              <a:t>filter</a:t>
            </a:r>
            <a:r>
              <a:rPr sz="2000" spc="1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140" dirty="0">
                <a:solidFill>
                  <a:srgbClr val="3F3F3F"/>
                </a:solidFill>
                <a:latin typeface="DejaVu Sans"/>
                <a:cs typeface="DejaVu Sans"/>
              </a:rPr>
              <a:t>your</a:t>
            </a:r>
            <a:r>
              <a:rPr sz="2000" spc="3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204" dirty="0">
                <a:solidFill>
                  <a:srgbClr val="3F3F3F"/>
                </a:solidFill>
                <a:latin typeface="DejaVu Sans"/>
                <a:cs typeface="DejaVu Sans"/>
              </a:rPr>
              <a:t>data.</a:t>
            </a:r>
            <a:r>
              <a:rPr sz="2000" spc="2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195" dirty="0">
                <a:solidFill>
                  <a:srgbClr val="3F3F3F"/>
                </a:solidFill>
                <a:latin typeface="DejaVu Sans"/>
                <a:cs typeface="DejaVu Sans"/>
              </a:rPr>
              <a:t>Common</a:t>
            </a:r>
            <a:r>
              <a:rPr sz="2000" spc="3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225" dirty="0">
                <a:solidFill>
                  <a:srgbClr val="3F3F3F"/>
                </a:solidFill>
                <a:latin typeface="DejaVu Sans"/>
                <a:cs typeface="DejaVu Sans"/>
              </a:rPr>
              <a:t>examples</a:t>
            </a:r>
            <a:r>
              <a:rPr sz="2000" spc="1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310" dirty="0">
                <a:solidFill>
                  <a:srgbClr val="3F3F3F"/>
                </a:solidFill>
                <a:latin typeface="DejaVu Sans"/>
                <a:cs typeface="DejaVu Sans"/>
              </a:rPr>
              <a:t>include:</a:t>
            </a:r>
            <a:endParaRPr sz="2000">
              <a:latin typeface="DejaVu Sans"/>
              <a:cs typeface="DejaVu Sans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050">
              <a:latin typeface="DejaVu Sans"/>
              <a:cs typeface="DejaVu Sans"/>
            </a:endParaRPr>
          </a:p>
          <a:p>
            <a:pPr marL="596900">
              <a:lnSpc>
                <a:spcPct val="100000"/>
              </a:lnSpc>
              <a:tabLst>
                <a:tab pos="3060065" algn="l"/>
                <a:tab pos="5939155" algn="l"/>
              </a:tabLst>
            </a:pPr>
            <a:r>
              <a:rPr sz="1600" spc="-180" dirty="0">
                <a:solidFill>
                  <a:srgbClr val="5B9AD5"/>
                </a:solidFill>
                <a:latin typeface="DejaVu Sans"/>
                <a:cs typeface="DejaVu Sans"/>
              </a:rPr>
              <a:t>Names</a:t>
            </a:r>
            <a:r>
              <a:rPr sz="1600" spc="5" dirty="0">
                <a:solidFill>
                  <a:srgbClr val="5B9AD5"/>
                </a:solidFill>
                <a:latin typeface="DejaVu Sans"/>
                <a:cs typeface="DejaVu Sans"/>
              </a:rPr>
              <a:t> </a:t>
            </a:r>
            <a:r>
              <a:rPr sz="1600" spc="155" dirty="0">
                <a:solidFill>
                  <a:srgbClr val="5B9AD5"/>
                </a:solidFill>
                <a:latin typeface="DejaVu Sans"/>
                <a:cs typeface="DejaVu Sans"/>
              </a:rPr>
              <a:t>/</a:t>
            </a:r>
            <a:r>
              <a:rPr sz="1600" spc="45" dirty="0">
                <a:solidFill>
                  <a:srgbClr val="5B9AD5"/>
                </a:solidFill>
                <a:latin typeface="DejaVu Sans"/>
                <a:cs typeface="DejaVu Sans"/>
              </a:rPr>
              <a:t> </a:t>
            </a:r>
            <a:r>
              <a:rPr sz="1600" spc="-25" dirty="0">
                <a:solidFill>
                  <a:srgbClr val="5B9AD5"/>
                </a:solidFill>
                <a:latin typeface="DejaVu Sans"/>
                <a:cs typeface="DejaVu Sans"/>
              </a:rPr>
              <a:t>IDs</a:t>
            </a:r>
            <a:r>
              <a:rPr sz="1600" dirty="0">
                <a:solidFill>
                  <a:srgbClr val="5B9AD5"/>
                </a:solidFill>
                <a:latin typeface="DejaVu Sans"/>
                <a:cs typeface="DejaVu Sans"/>
              </a:rPr>
              <a:t>	</a:t>
            </a:r>
            <a:r>
              <a:rPr sz="1600" spc="-155" dirty="0">
                <a:solidFill>
                  <a:srgbClr val="5B9AD5"/>
                </a:solidFill>
                <a:latin typeface="DejaVu Sans"/>
                <a:cs typeface="DejaVu Sans"/>
              </a:rPr>
              <a:t>Geographic</a:t>
            </a:r>
            <a:r>
              <a:rPr sz="1600" spc="65" dirty="0">
                <a:solidFill>
                  <a:srgbClr val="5B9AD5"/>
                </a:solidFill>
                <a:latin typeface="DejaVu Sans"/>
                <a:cs typeface="DejaVu Sans"/>
              </a:rPr>
              <a:t> </a:t>
            </a:r>
            <a:r>
              <a:rPr sz="1600" spc="-10" dirty="0">
                <a:solidFill>
                  <a:srgbClr val="5B9AD5"/>
                </a:solidFill>
                <a:latin typeface="DejaVu Sans"/>
                <a:cs typeface="DejaVu Sans"/>
              </a:rPr>
              <a:t>Fields</a:t>
            </a:r>
            <a:r>
              <a:rPr sz="1600" dirty="0">
                <a:solidFill>
                  <a:srgbClr val="5B9AD5"/>
                </a:solidFill>
                <a:latin typeface="DejaVu Sans"/>
                <a:cs typeface="DejaVu Sans"/>
              </a:rPr>
              <a:t>	</a:t>
            </a:r>
            <a:r>
              <a:rPr sz="1600" spc="-145" dirty="0">
                <a:solidFill>
                  <a:srgbClr val="5B9AD5"/>
                </a:solidFill>
                <a:latin typeface="DejaVu Sans"/>
                <a:cs typeface="DejaVu Sans"/>
              </a:rPr>
              <a:t>Dates</a:t>
            </a:r>
            <a:r>
              <a:rPr sz="1600" spc="5" dirty="0">
                <a:solidFill>
                  <a:srgbClr val="5B9AD5"/>
                </a:solidFill>
                <a:latin typeface="DejaVu Sans"/>
                <a:cs typeface="DejaVu Sans"/>
              </a:rPr>
              <a:t> </a:t>
            </a:r>
            <a:r>
              <a:rPr sz="1600" spc="155" dirty="0">
                <a:solidFill>
                  <a:srgbClr val="5B9AD5"/>
                </a:solidFill>
                <a:latin typeface="DejaVu Sans"/>
                <a:cs typeface="DejaVu Sans"/>
              </a:rPr>
              <a:t>/</a:t>
            </a:r>
            <a:r>
              <a:rPr sz="1600" spc="40" dirty="0">
                <a:solidFill>
                  <a:srgbClr val="5B9AD5"/>
                </a:solidFill>
                <a:latin typeface="DejaVu Sans"/>
                <a:cs typeface="DejaVu Sans"/>
              </a:rPr>
              <a:t> </a:t>
            </a:r>
            <a:r>
              <a:rPr sz="1600" spc="-10" dirty="0">
                <a:solidFill>
                  <a:srgbClr val="5B9AD5"/>
                </a:solidFill>
                <a:latin typeface="DejaVu Sans"/>
                <a:cs typeface="DejaVu Sans"/>
              </a:rPr>
              <a:t>Times</a:t>
            </a:r>
            <a:endParaRPr sz="1600">
              <a:latin typeface="DejaVu Sans"/>
              <a:cs typeface="DejaVu San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214876" y="5446011"/>
            <a:ext cx="1191260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70" dirty="0">
                <a:solidFill>
                  <a:srgbClr val="00B07F"/>
                </a:solidFill>
                <a:latin typeface="DejaVu Sans"/>
                <a:cs typeface="DejaVu Sans"/>
              </a:rPr>
              <a:t>Sales</a:t>
            </a:r>
            <a:r>
              <a:rPr sz="1600" spc="10" dirty="0">
                <a:solidFill>
                  <a:srgbClr val="00B07F"/>
                </a:solidFill>
                <a:latin typeface="DejaVu Sans"/>
                <a:cs typeface="DejaVu Sans"/>
              </a:rPr>
              <a:t> </a:t>
            </a:r>
            <a:r>
              <a:rPr sz="1600" spc="-140" dirty="0">
                <a:solidFill>
                  <a:srgbClr val="00B07F"/>
                </a:solidFill>
                <a:latin typeface="DejaVu Sans"/>
                <a:cs typeface="DejaVu Sans"/>
              </a:rPr>
              <a:t>&amp;</a:t>
            </a:r>
            <a:r>
              <a:rPr sz="1600" spc="20" dirty="0">
                <a:solidFill>
                  <a:srgbClr val="00B07F"/>
                </a:solidFill>
                <a:latin typeface="DejaVu Sans"/>
                <a:cs typeface="DejaVu Sans"/>
              </a:rPr>
              <a:t> </a:t>
            </a:r>
            <a:r>
              <a:rPr sz="1600" spc="-105" dirty="0">
                <a:solidFill>
                  <a:srgbClr val="00B07F"/>
                </a:solidFill>
                <a:latin typeface="DejaVu Sans"/>
                <a:cs typeface="DejaVu Sans"/>
              </a:rPr>
              <a:t>Profit</a:t>
            </a:r>
            <a:endParaRPr sz="1600">
              <a:latin typeface="DejaVu Sans"/>
              <a:cs typeface="DejaVu San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9544557" y="5441443"/>
            <a:ext cx="917575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25" dirty="0">
                <a:solidFill>
                  <a:srgbClr val="00B07F"/>
                </a:solidFill>
                <a:latin typeface="DejaVu Sans"/>
                <a:cs typeface="DejaVu Sans"/>
              </a:rPr>
              <a:t>Quantities</a:t>
            </a:r>
            <a:endParaRPr sz="1600">
              <a:latin typeface="DejaVu Sans"/>
              <a:cs typeface="DejaVu San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688073" y="5446011"/>
            <a:ext cx="1804035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45" dirty="0">
                <a:solidFill>
                  <a:srgbClr val="00B07F"/>
                </a:solidFill>
                <a:latin typeface="DejaVu Sans"/>
                <a:cs typeface="DejaVu Sans"/>
              </a:rPr>
              <a:t>Ratios</a:t>
            </a:r>
            <a:r>
              <a:rPr sz="1600" dirty="0">
                <a:solidFill>
                  <a:srgbClr val="00B07F"/>
                </a:solidFill>
                <a:latin typeface="DejaVu Sans"/>
                <a:cs typeface="DejaVu Sans"/>
              </a:rPr>
              <a:t> </a:t>
            </a:r>
            <a:r>
              <a:rPr sz="1600" spc="155" dirty="0">
                <a:solidFill>
                  <a:srgbClr val="00B07F"/>
                </a:solidFill>
                <a:latin typeface="DejaVu Sans"/>
                <a:cs typeface="DejaVu Sans"/>
              </a:rPr>
              <a:t>/</a:t>
            </a:r>
            <a:r>
              <a:rPr sz="1600" spc="40" dirty="0">
                <a:solidFill>
                  <a:srgbClr val="00B07F"/>
                </a:solidFill>
                <a:latin typeface="DejaVu Sans"/>
                <a:cs typeface="DejaVu Sans"/>
              </a:rPr>
              <a:t> </a:t>
            </a:r>
            <a:r>
              <a:rPr sz="1600" spc="-165" dirty="0">
                <a:solidFill>
                  <a:srgbClr val="00B07F"/>
                </a:solidFill>
                <a:latin typeface="DejaVu Sans"/>
                <a:cs typeface="DejaVu Sans"/>
              </a:rPr>
              <a:t>Percentages</a:t>
            </a:r>
            <a:endParaRPr sz="1600">
              <a:latin typeface="DejaVu Sans"/>
              <a:cs typeface="DejaVu Sans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744473" y="4065270"/>
            <a:ext cx="2677160" cy="2424430"/>
            <a:chOff x="744473" y="4065270"/>
            <a:chExt cx="2677160" cy="2424430"/>
          </a:xfrm>
        </p:grpSpPr>
        <p:sp>
          <p:nvSpPr>
            <p:cNvPr id="20" name="object 20"/>
            <p:cNvSpPr/>
            <p:nvPr/>
          </p:nvSpPr>
          <p:spPr>
            <a:xfrm>
              <a:off x="3130600" y="4065270"/>
              <a:ext cx="290830" cy="2362200"/>
            </a:xfrm>
            <a:custGeom>
              <a:avLst/>
              <a:gdLst/>
              <a:ahLst/>
              <a:cxnLst/>
              <a:rect l="l" t="t" r="r" b="b"/>
              <a:pathLst>
                <a:path w="290829" h="2362200">
                  <a:moveTo>
                    <a:pt x="75653" y="2349500"/>
                  </a:moveTo>
                  <a:lnTo>
                    <a:pt x="0" y="2349500"/>
                  </a:lnTo>
                  <a:lnTo>
                    <a:pt x="152" y="2362200"/>
                  </a:lnTo>
                  <a:lnTo>
                    <a:pt x="69151" y="2362200"/>
                  </a:lnTo>
                  <a:lnTo>
                    <a:pt x="75653" y="2349500"/>
                  </a:lnTo>
                  <a:close/>
                </a:path>
                <a:path w="290829" h="2362200">
                  <a:moveTo>
                    <a:pt x="105232" y="2336800"/>
                  </a:moveTo>
                  <a:lnTo>
                    <a:pt x="57111" y="2336800"/>
                  </a:lnTo>
                  <a:lnTo>
                    <a:pt x="50927" y="2349500"/>
                  </a:lnTo>
                  <a:lnTo>
                    <a:pt x="99733" y="2349500"/>
                  </a:lnTo>
                  <a:lnTo>
                    <a:pt x="105232" y="2336800"/>
                  </a:lnTo>
                  <a:close/>
                </a:path>
                <a:path w="290829" h="2362200">
                  <a:moveTo>
                    <a:pt x="120332" y="2324100"/>
                  </a:moveTo>
                  <a:lnTo>
                    <a:pt x="85356" y="2324100"/>
                  </a:lnTo>
                  <a:lnTo>
                    <a:pt x="80098" y="2336800"/>
                  </a:lnTo>
                  <a:lnTo>
                    <a:pt x="115544" y="2336800"/>
                  </a:lnTo>
                  <a:lnTo>
                    <a:pt x="120332" y="2324100"/>
                  </a:lnTo>
                  <a:close/>
                </a:path>
                <a:path w="290829" h="2362200">
                  <a:moveTo>
                    <a:pt x="136829" y="2311400"/>
                  </a:moveTo>
                  <a:lnTo>
                    <a:pt x="108191" y="2311400"/>
                  </a:lnTo>
                  <a:lnTo>
                    <a:pt x="104114" y="2324100"/>
                  </a:lnTo>
                  <a:lnTo>
                    <a:pt x="133134" y="2324100"/>
                  </a:lnTo>
                  <a:lnTo>
                    <a:pt x="136829" y="2311400"/>
                  </a:lnTo>
                  <a:close/>
                </a:path>
                <a:path w="290829" h="2362200">
                  <a:moveTo>
                    <a:pt x="143306" y="2298700"/>
                  </a:moveTo>
                  <a:lnTo>
                    <a:pt x="121869" y="2298700"/>
                  </a:lnTo>
                  <a:lnTo>
                    <a:pt x="118859" y="2311400"/>
                  </a:lnTo>
                  <a:lnTo>
                    <a:pt x="140233" y="2311400"/>
                  </a:lnTo>
                  <a:lnTo>
                    <a:pt x="143306" y="2298700"/>
                  </a:lnTo>
                  <a:close/>
                </a:path>
                <a:path w="290829" h="2362200">
                  <a:moveTo>
                    <a:pt x="150495" y="2286000"/>
                  </a:moveTo>
                  <a:lnTo>
                    <a:pt x="129159" y="2286000"/>
                  </a:lnTo>
                  <a:lnTo>
                    <a:pt x="127012" y="2298700"/>
                  </a:lnTo>
                  <a:lnTo>
                    <a:pt x="148463" y="2298700"/>
                  </a:lnTo>
                  <a:lnTo>
                    <a:pt x="150495" y="2286000"/>
                  </a:lnTo>
                  <a:close/>
                </a:path>
                <a:path w="290829" h="2362200">
                  <a:moveTo>
                    <a:pt x="153428" y="2273300"/>
                  </a:moveTo>
                  <a:lnTo>
                    <a:pt x="133781" y="2273300"/>
                  </a:lnTo>
                  <a:lnTo>
                    <a:pt x="132537" y="2286000"/>
                  </a:lnTo>
                  <a:lnTo>
                    <a:pt x="152158" y="2286000"/>
                  </a:lnTo>
                  <a:lnTo>
                    <a:pt x="153428" y="2273300"/>
                  </a:lnTo>
                  <a:close/>
                </a:path>
                <a:path w="290829" h="2362200">
                  <a:moveTo>
                    <a:pt x="154800" y="685800"/>
                  </a:moveTo>
                  <a:lnTo>
                    <a:pt x="135763" y="685800"/>
                  </a:lnTo>
                  <a:lnTo>
                    <a:pt x="135712" y="2260600"/>
                  </a:lnTo>
                  <a:lnTo>
                    <a:pt x="135343" y="2273300"/>
                  </a:lnTo>
                  <a:lnTo>
                    <a:pt x="154711" y="2273300"/>
                  </a:lnTo>
                  <a:lnTo>
                    <a:pt x="154800" y="685800"/>
                  </a:lnTo>
                  <a:close/>
                </a:path>
                <a:path w="290829" h="2362200">
                  <a:moveTo>
                    <a:pt x="156692" y="673100"/>
                  </a:moveTo>
                  <a:lnTo>
                    <a:pt x="137045" y="673100"/>
                  </a:lnTo>
                  <a:lnTo>
                    <a:pt x="136194" y="685800"/>
                  </a:lnTo>
                  <a:lnTo>
                    <a:pt x="155752" y="685800"/>
                  </a:lnTo>
                  <a:lnTo>
                    <a:pt x="156692" y="673100"/>
                  </a:lnTo>
                  <a:close/>
                </a:path>
                <a:path w="290829" h="2362200">
                  <a:moveTo>
                    <a:pt x="161315" y="660400"/>
                  </a:moveTo>
                  <a:lnTo>
                    <a:pt x="142011" y="660400"/>
                  </a:lnTo>
                  <a:lnTo>
                    <a:pt x="139979" y="673100"/>
                  </a:lnTo>
                  <a:lnTo>
                    <a:pt x="159473" y="673100"/>
                  </a:lnTo>
                  <a:lnTo>
                    <a:pt x="161315" y="660400"/>
                  </a:lnTo>
                  <a:close/>
                </a:path>
                <a:path w="290829" h="2362200">
                  <a:moveTo>
                    <a:pt x="171615" y="647700"/>
                  </a:moveTo>
                  <a:lnTo>
                    <a:pt x="147167" y="647700"/>
                  </a:lnTo>
                  <a:lnTo>
                    <a:pt x="144411" y="660400"/>
                  </a:lnTo>
                  <a:lnTo>
                    <a:pt x="168605" y="660400"/>
                  </a:lnTo>
                  <a:lnTo>
                    <a:pt x="171615" y="647700"/>
                  </a:lnTo>
                  <a:close/>
                </a:path>
                <a:path w="290829" h="2362200">
                  <a:moveTo>
                    <a:pt x="186359" y="635000"/>
                  </a:moveTo>
                  <a:lnTo>
                    <a:pt x="157340" y="635000"/>
                  </a:lnTo>
                  <a:lnTo>
                    <a:pt x="153644" y="647700"/>
                  </a:lnTo>
                  <a:lnTo>
                    <a:pt x="182283" y="647700"/>
                  </a:lnTo>
                  <a:lnTo>
                    <a:pt x="186359" y="635000"/>
                  </a:lnTo>
                  <a:close/>
                </a:path>
                <a:path w="290829" h="2362200">
                  <a:moveTo>
                    <a:pt x="205117" y="622300"/>
                  </a:moveTo>
                  <a:lnTo>
                    <a:pt x="170141" y="622300"/>
                  </a:lnTo>
                  <a:lnTo>
                    <a:pt x="165608" y="635000"/>
                  </a:lnTo>
                  <a:lnTo>
                    <a:pt x="200088" y="635000"/>
                  </a:lnTo>
                  <a:lnTo>
                    <a:pt x="205117" y="622300"/>
                  </a:lnTo>
                  <a:close/>
                </a:path>
                <a:path w="290829" h="2362200">
                  <a:moveTo>
                    <a:pt x="233349" y="609600"/>
                  </a:moveTo>
                  <a:lnTo>
                    <a:pt x="190741" y="609600"/>
                  </a:lnTo>
                  <a:lnTo>
                    <a:pt x="185242" y="622300"/>
                  </a:lnTo>
                  <a:lnTo>
                    <a:pt x="227330" y="622300"/>
                  </a:lnTo>
                  <a:lnTo>
                    <a:pt x="233349" y="609600"/>
                  </a:lnTo>
                  <a:close/>
                </a:path>
                <a:path w="290829" h="2362200">
                  <a:moveTo>
                    <a:pt x="290474" y="584200"/>
                  </a:moveTo>
                  <a:lnTo>
                    <a:pt x="202387" y="584200"/>
                  </a:lnTo>
                  <a:lnTo>
                    <a:pt x="208508" y="596900"/>
                  </a:lnTo>
                  <a:lnTo>
                    <a:pt x="214820" y="596900"/>
                  </a:lnTo>
                  <a:lnTo>
                    <a:pt x="208508" y="609600"/>
                  </a:lnTo>
                  <a:lnTo>
                    <a:pt x="290474" y="609600"/>
                  </a:lnTo>
                  <a:lnTo>
                    <a:pt x="290474" y="584200"/>
                  </a:lnTo>
                  <a:close/>
                </a:path>
                <a:path w="290829" h="2362200">
                  <a:moveTo>
                    <a:pt x="221488" y="571500"/>
                  </a:moveTo>
                  <a:lnTo>
                    <a:pt x="179971" y="571500"/>
                  </a:lnTo>
                  <a:lnTo>
                    <a:pt x="185242" y="584200"/>
                  </a:lnTo>
                  <a:lnTo>
                    <a:pt x="227330" y="584200"/>
                  </a:lnTo>
                  <a:lnTo>
                    <a:pt x="221488" y="571500"/>
                  </a:lnTo>
                  <a:close/>
                </a:path>
                <a:path w="290829" h="2362200">
                  <a:moveTo>
                    <a:pt x="195275" y="558800"/>
                  </a:moveTo>
                  <a:lnTo>
                    <a:pt x="161328" y="558800"/>
                  </a:lnTo>
                  <a:lnTo>
                    <a:pt x="165608" y="571500"/>
                  </a:lnTo>
                  <a:lnTo>
                    <a:pt x="200088" y="571500"/>
                  </a:lnTo>
                  <a:lnTo>
                    <a:pt x="195275" y="558800"/>
                  </a:lnTo>
                  <a:close/>
                </a:path>
                <a:path w="290829" h="2362200">
                  <a:moveTo>
                    <a:pt x="178447" y="546100"/>
                  </a:moveTo>
                  <a:lnTo>
                    <a:pt x="150241" y="546100"/>
                  </a:lnTo>
                  <a:lnTo>
                    <a:pt x="153644" y="558800"/>
                  </a:lnTo>
                  <a:lnTo>
                    <a:pt x="182283" y="558800"/>
                  </a:lnTo>
                  <a:lnTo>
                    <a:pt x="178447" y="546100"/>
                  </a:lnTo>
                  <a:close/>
                </a:path>
                <a:path w="290829" h="2362200">
                  <a:moveTo>
                    <a:pt x="165887" y="533400"/>
                  </a:moveTo>
                  <a:lnTo>
                    <a:pt x="144411" y="533400"/>
                  </a:lnTo>
                  <a:lnTo>
                    <a:pt x="147167" y="546100"/>
                  </a:lnTo>
                  <a:lnTo>
                    <a:pt x="168605" y="546100"/>
                  </a:lnTo>
                  <a:lnTo>
                    <a:pt x="165887" y="533400"/>
                  </a:lnTo>
                  <a:close/>
                </a:path>
                <a:path w="290829" h="2362200">
                  <a:moveTo>
                    <a:pt x="159473" y="520700"/>
                  </a:moveTo>
                  <a:lnTo>
                    <a:pt x="138315" y="520700"/>
                  </a:lnTo>
                  <a:lnTo>
                    <a:pt x="139979" y="533400"/>
                  </a:lnTo>
                  <a:lnTo>
                    <a:pt x="161315" y="533400"/>
                  </a:lnTo>
                  <a:lnTo>
                    <a:pt x="159473" y="520700"/>
                  </a:lnTo>
                  <a:close/>
                </a:path>
                <a:path w="290829" h="2362200">
                  <a:moveTo>
                    <a:pt x="155752" y="508000"/>
                  </a:moveTo>
                  <a:lnTo>
                    <a:pt x="136194" y="508000"/>
                  </a:lnTo>
                  <a:lnTo>
                    <a:pt x="137045" y="520700"/>
                  </a:lnTo>
                  <a:lnTo>
                    <a:pt x="156692" y="520700"/>
                  </a:lnTo>
                  <a:lnTo>
                    <a:pt x="155752" y="508000"/>
                  </a:lnTo>
                  <a:close/>
                </a:path>
                <a:path w="290829" h="2362200">
                  <a:moveTo>
                    <a:pt x="154762" y="101600"/>
                  </a:moveTo>
                  <a:lnTo>
                    <a:pt x="135712" y="101600"/>
                  </a:lnTo>
                  <a:lnTo>
                    <a:pt x="135712" y="508000"/>
                  </a:lnTo>
                  <a:lnTo>
                    <a:pt x="154762" y="508000"/>
                  </a:lnTo>
                  <a:lnTo>
                    <a:pt x="154762" y="101600"/>
                  </a:lnTo>
                  <a:close/>
                </a:path>
                <a:path w="290829" h="2362200">
                  <a:moveTo>
                    <a:pt x="154279" y="88900"/>
                  </a:moveTo>
                  <a:lnTo>
                    <a:pt x="134721" y="88900"/>
                  </a:lnTo>
                  <a:lnTo>
                    <a:pt x="135343" y="101600"/>
                  </a:lnTo>
                  <a:lnTo>
                    <a:pt x="154711" y="101600"/>
                  </a:lnTo>
                  <a:lnTo>
                    <a:pt x="154279" y="88900"/>
                  </a:lnTo>
                  <a:close/>
                </a:path>
                <a:path w="290829" h="2362200">
                  <a:moveTo>
                    <a:pt x="150495" y="76200"/>
                  </a:moveTo>
                  <a:lnTo>
                    <a:pt x="131000" y="76200"/>
                  </a:lnTo>
                  <a:lnTo>
                    <a:pt x="132537" y="88900"/>
                  </a:lnTo>
                  <a:lnTo>
                    <a:pt x="152158" y="88900"/>
                  </a:lnTo>
                  <a:lnTo>
                    <a:pt x="150495" y="76200"/>
                  </a:lnTo>
                  <a:close/>
                </a:path>
                <a:path w="290829" h="2362200">
                  <a:moveTo>
                    <a:pt x="146062" y="63500"/>
                  </a:moveTo>
                  <a:lnTo>
                    <a:pt x="121869" y="63500"/>
                  </a:lnTo>
                  <a:lnTo>
                    <a:pt x="124587" y="76200"/>
                  </a:lnTo>
                  <a:lnTo>
                    <a:pt x="148463" y="76200"/>
                  </a:lnTo>
                  <a:lnTo>
                    <a:pt x="146062" y="63500"/>
                  </a:lnTo>
                  <a:close/>
                </a:path>
                <a:path w="290829" h="2362200">
                  <a:moveTo>
                    <a:pt x="136829" y="50800"/>
                  </a:moveTo>
                  <a:lnTo>
                    <a:pt x="112026" y="50800"/>
                  </a:lnTo>
                  <a:lnTo>
                    <a:pt x="115582" y="63500"/>
                  </a:lnTo>
                  <a:lnTo>
                    <a:pt x="140233" y="63500"/>
                  </a:lnTo>
                  <a:lnTo>
                    <a:pt x="136829" y="50800"/>
                  </a:lnTo>
                  <a:close/>
                </a:path>
                <a:path w="290829" h="2362200">
                  <a:moveTo>
                    <a:pt x="124866" y="38100"/>
                  </a:moveTo>
                  <a:lnTo>
                    <a:pt x="95199" y="38100"/>
                  </a:lnTo>
                  <a:lnTo>
                    <a:pt x="99783" y="50800"/>
                  </a:lnTo>
                  <a:lnTo>
                    <a:pt x="129146" y="50800"/>
                  </a:lnTo>
                  <a:lnTo>
                    <a:pt x="124866" y="38100"/>
                  </a:lnTo>
                  <a:close/>
                </a:path>
                <a:path w="290829" h="2362200">
                  <a:moveTo>
                    <a:pt x="110502" y="25400"/>
                  </a:moveTo>
                  <a:lnTo>
                    <a:pt x="68986" y="25400"/>
                  </a:lnTo>
                  <a:lnTo>
                    <a:pt x="74637" y="38100"/>
                  </a:lnTo>
                  <a:lnTo>
                    <a:pt x="115544" y="38100"/>
                  </a:lnTo>
                  <a:lnTo>
                    <a:pt x="110502" y="25400"/>
                  </a:lnTo>
                  <a:close/>
                </a:path>
                <a:path w="290829" h="2362200">
                  <a:moveTo>
                    <a:pt x="88087" y="12700"/>
                  </a:moveTo>
                  <a:lnTo>
                    <a:pt x="10769" y="12700"/>
                  </a:lnTo>
                  <a:lnTo>
                    <a:pt x="17780" y="25400"/>
                  </a:lnTo>
                  <a:lnTo>
                    <a:pt x="94018" y="25400"/>
                  </a:lnTo>
                  <a:lnTo>
                    <a:pt x="88087" y="12700"/>
                  </a:lnTo>
                  <a:close/>
                </a:path>
                <a:path w="290829" h="2362200">
                  <a:moveTo>
                    <a:pt x="55651" y="0"/>
                  </a:moveTo>
                  <a:lnTo>
                    <a:pt x="152" y="0"/>
                  </a:lnTo>
                  <a:lnTo>
                    <a:pt x="0" y="12700"/>
                  </a:lnTo>
                  <a:lnTo>
                    <a:pt x="62484" y="12700"/>
                  </a:lnTo>
                  <a:lnTo>
                    <a:pt x="55651" y="0"/>
                  </a:lnTo>
                  <a:close/>
                </a:path>
              </a:pathLst>
            </a:custGeom>
            <a:solidFill>
              <a:srgbClr val="00B0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44473" y="4133837"/>
              <a:ext cx="2419350" cy="2355342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69619" y="4159034"/>
              <a:ext cx="2310764" cy="215341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20390">
              <a:lnSpc>
                <a:spcPct val="100000"/>
              </a:lnSpc>
              <a:spcBef>
                <a:spcPts val="100"/>
              </a:spcBef>
            </a:pPr>
            <a:r>
              <a:rPr b="1" spc="-370" dirty="0">
                <a:latin typeface="DejaVu Sans"/>
                <a:cs typeface="DejaVu Sans"/>
              </a:rPr>
              <a:t>Discrete</a:t>
            </a:r>
            <a:r>
              <a:rPr spc="-175" dirty="0"/>
              <a:t> </a:t>
            </a:r>
            <a:r>
              <a:rPr spc="-310" dirty="0"/>
              <a:t>vs.</a:t>
            </a:r>
            <a:r>
              <a:rPr spc="-185" dirty="0"/>
              <a:t> </a:t>
            </a:r>
            <a:r>
              <a:rPr b="1" spc="-450" dirty="0">
                <a:latin typeface="DejaVu Sans"/>
                <a:cs typeface="DejaVu Sans"/>
              </a:rPr>
              <a:t>Continuous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5646" y="813815"/>
            <a:ext cx="11760708" cy="4572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704085" y="973823"/>
            <a:ext cx="10539730" cy="1755775"/>
          </a:xfrm>
          <a:prstGeom prst="rect">
            <a:avLst/>
          </a:prstGeom>
        </p:spPr>
        <p:txBody>
          <a:bodyPr vert="horz" wrap="square" lIns="0" tIns="2057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20"/>
              </a:spcBef>
            </a:pPr>
            <a:r>
              <a:rPr sz="2000" spc="-45" dirty="0">
                <a:solidFill>
                  <a:srgbClr val="3F3F3F"/>
                </a:solidFill>
                <a:latin typeface="DejaVu Sans"/>
                <a:cs typeface="DejaVu Sans"/>
              </a:rPr>
              <a:t>In</a:t>
            </a:r>
            <a:r>
              <a:rPr sz="2000" spc="-7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210" dirty="0">
                <a:solidFill>
                  <a:srgbClr val="3F3F3F"/>
                </a:solidFill>
                <a:latin typeface="DejaVu Sans"/>
                <a:cs typeface="DejaVu Sans"/>
              </a:rPr>
              <a:t>mathematical</a:t>
            </a:r>
            <a:r>
              <a:rPr sz="2000" spc="3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200" dirty="0">
                <a:solidFill>
                  <a:srgbClr val="3F3F3F"/>
                </a:solidFill>
                <a:latin typeface="DejaVu Sans"/>
                <a:cs typeface="DejaVu Sans"/>
              </a:rPr>
              <a:t>terms,</a:t>
            </a:r>
            <a:r>
              <a:rPr sz="2000" spc="4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210" dirty="0">
                <a:solidFill>
                  <a:srgbClr val="3F3F3F"/>
                </a:solidFill>
                <a:latin typeface="DejaVu Sans"/>
                <a:cs typeface="DejaVu Sans"/>
              </a:rPr>
              <a:t>data</a:t>
            </a:r>
            <a:r>
              <a:rPr sz="2000" spc="3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130" dirty="0">
                <a:solidFill>
                  <a:srgbClr val="3F3F3F"/>
                </a:solidFill>
                <a:latin typeface="DejaVu Sans"/>
                <a:cs typeface="DejaVu Sans"/>
              </a:rPr>
              <a:t>fields</a:t>
            </a:r>
            <a:r>
              <a:rPr sz="2000" spc="1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210" dirty="0">
                <a:solidFill>
                  <a:srgbClr val="3F3F3F"/>
                </a:solidFill>
                <a:latin typeface="DejaVu Sans"/>
                <a:cs typeface="DejaVu Sans"/>
              </a:rPr>
              <a:t>can</a:t>
            </a:r>
            <a:r>
              <a:rPr sz="2000" spc="2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190" dirty="0">
                <a:solidFill>
                  <a:srgbClr val="3F3F3F"/>
                </a:solidFill>
                <a:latin typeface="DejaVu Sans"/>
                <a:cs typeface="DejaVu Sans"/>
              </a:rPr>
              <a:t>be</a:t>
            </a:r>
            <a:r>
              <a:rPr sz="2000" spc="3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175" dirty="0">
                <a:solidFill>
                  <a:srgbClr val="3F3F3F"/>
                </a:solidFill>
                <a:latin typeface="DejaVu Sans"/>
                <a:cs typeface="DejaVu Sans"/>
              </a:rPr>
              <a:t>described</a:t>
            </a:r>
            <a:r>
              <a:rPr sz="2000" spc="1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229" dirty="0">
                <a:solidFill>
                  <a:srgbClr val="3F3F3F"/>
                </a:solidFill>
                <a:latin typeface="DejaVu Sans"/>
                <a:cs typeface="DejaVu Sans"/>
              </a:rPr>
              <a:t>as</a:t>
            </a:r>
            <a:r>
              <a:rPr sz="2000" spc="3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145" dirty="0">
                <a:solidFill>
                  <a:srgbClr val="3F3F3F"/>
                </a:solidFill>
                <a:latin typeface="DejaVu Sans"/>
                <a:cs typeface="DejaVu Sans"/>
              </a:rPr>
              <a:t>either</a:t>
            </a:r>
            <a:r>
              <a:rPr sz="2000" spc="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400" b="1" spc="-295" dirty="0">
                <a:solidFill>
                  <a:srgbClr val="5B9AD5"/>
                </a:solidFill>
                <a:latin typeface="DejaVu Sans"/>
                <a:cs typeface="DejaVu Sans"/>
              </a:rPr>
              <a:t>discrete</a:t>
            </a:r>
            <a:r>
              <a:rPr sz="2400" spc="-70" dirty="0">
                <a:solidFill>
                  <a:srgbClr val="5B9AD5"/>
                </a:solidFill>
                <a:latin typeface="DejaVu Sans"/>
                <a:cs typeface="DejaVu Sans"/>
              </a:rPr>
              <a:t> </a:t>
            </a:r>
            <a:r>
              <a:rPr sz="2000" spc="-35" dirty="0">
                <a:solidFill>
                  <a:srgbClr val="3F3F3F"/>
                </a:solidFill>
                <a:latin typeface="DejaVu Sans"/>
                <a:cs typeface="DejaVu Sans"/>
              </a:rPr>
              <a:t>or</a:t>
            </a:r>
            <a:r>
              <a:rPr sz="2000" spc="2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400" b="1" spc="-325" dirty="0">
                <a:solidFill>
                  <a:srgbClr val="00B07F"/>
                </a:solidFill>
                <a:latin typeface="DejaVu Sans"/>
                <a:cs typeface="DejaVu Sans"/>
              </a:rPr>
              <a:t>continuous</a:t>
            </a:r>
            <a:endParaRPr sz="2400">
              <a:latin typeface="DejaVu Sans"/>
              <a:cs typeface="DejaVu Sans"/>
            </a:endParaRPr>
          </a:p>
          <a:p>
            <a:pPr marL="755650" indent="-285750">
              <a:lnSpc>
                <a:spcPct val="100000"/>
              </a:lnSpc>
              <a:spcBef>
                <a:spcPts val="1019"/>
              </a:spcBef>
              <a:buFont typeface="DejaVu Sans"/>
              <a:buChar char="•"/>
              <a:tabLst>
                <a:tab pos="755015" algn="l"/>
                <a:tab pos="755650" algn="l"/>
              </a:tabLst>
            </a:pPr>
            <a:r>
              <a:rPr sz="1600" b="1" spc="-185" dirty="0">
                <a:solidFill>
                  <a:srgbClr val="5B9AD5"/>
                </a:solidFill>
                <a:latin typeface="DejaVu Sans"/>
                <a:cs typeface="DejaVu Sans"/>
              </a:rPr>
              <a:t>Discrete</a:t>
            </a:r>
            <a:r>
              <a:rPr sz="1600" spc="20" dirty="0">
                <a:solidFill>
                  <a:srgbClr val="5B9AD5"/>
                </a:solidFill>
                <a:latin typeface="DejaVu Sans"/>
                <a:cs typeface="DejaVu Sans"/>
              </a:rPr>
              <a:t> </a:t>
            </a:r>
            <a:r>
              <a:rPr sz="1600" spc="-105" dirty="0">
                <a:solidFill>
                  <a:srgbClr val="3F3F3F"/>
                </a:solidFill>
                <a:latin typeface="DejaVu Sans"/>
                <a:cs typeface="DejaVu Sans"/>
              </a:rPr>
              <a:t>fields</a:t>
            </a:r>
            <a:r>
              <a:rPr sz="1600" spc="-2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125" dirty="0">
                <a:solidFill>
                  <a:srgbClr val="3F3F3F"/>
                </a:solidFill>
                <a:latin typeface="DejaVu Sans"/>
                <a:cs typeface="DejaVu Sans"/>
              </a:rPr>
              <a:t>contain</a:t>
            </a:r>
            <a:r>
              <a:rPr sz="160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215" dirty="0">
                <a:solidFill>
                  <a:srgbClr val="3F3F3F"/>
                </a:solidFill>
                <a:latin typeface="DejaVu Sans"/>
                <a:cs typeface="DejaVu Sans"/>
              </a:rPr>
              <a:t>a</a:t>
            </a:r>
            <a:r>
              <a:rPr sz="1600" spc="1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i="1" dirty="0">
                <a:solidFill>
                  <a:srgbClr val="3F3F3F"/>
                </a:solidFill>
                <a:latin typeface="Nimbus Roman No9 L"/>
                <a:cs typeface="Nimbus Roman No9 L"/>
              </a:rPr>
              <a:t>finite</a:t>
            </a:r>
            <a:r>
              <a:rPr sz="1600" spc="-5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120" dirty="0">
                <a:solidFill>
                  <a:srgbClr val="3F3F3F"/>
                </a:solidFill>
                <a:latin typeface="DejaVu Sans"/>
                <a:cs typeface="DejaVu Sans"/>
              </a:rPr>
              <a:t>set</a:t>
            </a:r>
            <a:r>
              <a:rPr sz="1600" spc="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dirty="0">
                <a:solidFill>
                  <a:srgbClr val="3F3F3F"/>
                </a:solidFill>
                <a:latin typeface="DejaVu Sans"/>
                <a:cs typeface="DejaVu Sans"/>
              </a:rPr>
              <a:t>of</a:t>
            </a:r>
            <a:r>
              <a:rPr sz="1600" spc="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114" dirty="0">
                <a:solidFill>
                  <a:srgbClr val="3F3F3F"/>
                </a:solidFill>
                <a:latin typeface="DejaVu Sans"/>
                <a:cs typeface="DejaVu Sans"/>
              </a:rPr>
              <a:t>distinct</a:t>
            </a:r>
            <a:r>
              <a:rPr sz="1600" spc="-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160" dirty="0">
                <a:solidFill>
                  <a:srgbClr val="3F3F3F"/>
                </a:solidFill>
                <a:latin typeface="DejaVu Sans"/>
                <a:cs typeface="DejaVu Sans"/>
              </a:rPr>
              <a:t>values</a:t>
            </a:r>
            <a:r>
              <a:rPr sz="1600" spc="1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i="1" spc="-35" dirty="0">
                <a:solidFill>
                  <a:srgbClr val="3F3F3F"/>
                </a:solidFill>
                <a:latin typeface="Nimbus Roman No9 L"/>
                <a:cs typeface="Nimbus Roman No9 L"/>
              </a:rPr>
              <a:t>(Year,</a:t>
            </a:r>
            <a:r>
              <a:rPr sz="1600" spc="-2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i="1" dirty="0">
                <a:solidFill>
                  <a:srgbClr val="3F3F3F"/>
                </a:solidFill>
                <a:latin typeface="Nimbus Roman No9 L"/>
                <a:cs typeface="Nimbus Roman No9 L"/>
              </a:rPr>
              <a:t>Category,</a:t>
            </a:r>
            <a:r>
              <a:rPr sz="1600" spc="-4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i="1" dirty="0">
                <a:solidFill>
                  <a:srgbClr val="3F3F3F"/>
                </a:solidFill>
                <a:latin typeface="Nimbus Roman No9 L"/>
                <a:cs typeface="Nimbus Roman No9 L"/>
              </a:rPr>
              <a:t>Country,</a:t>
            </a:r>
            <a:r>
              <a:rPr sz="1600" spc="-3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i="1" spc="-10" dirty="0">
                <a:solidFill>
                  <a:srgbClr val="3F3F3F"/>
                </a:solidFill>
                <a:latin typeface="Nimbus Roman No9 L"/>
                <a:cs typeface="Nimbus Roman No9 L"/>
              </a:rPr>
              <a:t>etc.)</a:t>
            </a:r>
            <a:endParaRPr sz="1600">
              <a:latin typeface="Nimbus Roman No9 L"/>
              <a:cs typeface="Nimbus Roman No9 L"/>
            </a:endParaRPr>
          </a:p>
          <a:p>
            <a:pPr marL="755650" indent="-285750">
              <a:lnSpc>
                <a:spcPct val="100000"/>
              </a:lnSpc>
              <a:spcBef>
                <a:spcPts val="405"/>
              </a:spcBef>
              <a:buFont typeface="DejaVu Sans"/>
              <a:buChar char="•"/>
              <a:tabLst>
                <a:tab pos="755015" algn="l"/>
                <a:tab pos="755650" algn="l"/>
              </a:tabLst>
            </a:pPr>
            <a:r>
              <a:rPr sz="1600" b="1" spc="-204" dirty="0">
                <a:solidFill>
                  <a:srgbClr val="00B07F"/>
                </a:solidFill>
                <a:latin typeface="DejaVu Sans"/>
                <a:cs typeface="DejaVu Sans"/>
              </a:rPr>
              <a:t>Continuous</a:t>
            </a:r>
            <a:r>
              <a:rPr sz="1600" spc="45" dirty="0">
                <a:solidFill>
                  <a:srgbClr val="00B07F"/>
                </a:solidFill>
                <a:latin typeface="DejaVu Sans"/>
                <a:cs typeface="DejaVu Sans"/>
              </a:rPr>
              <a:t> </a:t>
            </a:r>
            <a:r>
              <a:rPr sz="1600" spc="-105" dirty="0">
                <a:solidFill>
                  <a:srgbClr val="3F3F3F"/>
                </a:solidFill>
                <a:latin typeface="DejaVu Sans"/>
                <a:cs typeface="DejaVu Sans"/>
              </a:rPr>
              <a:t>fields</a:t>
            </a:r>
            <a:r>
              <a:rPr sz="1600" spc="-2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165" dirty="0">
                <a:solidFill>
                  <a:srgbClr val="3F3F3F"/>
                </a:solidFill>
                <a:latin typeface="DejaVu Sans"/>
                <a:cs typeface="DejaVu Sans"/>
              </a:rPr>
              <a:t>can</a:t>
            </a:r>
            <a:r>
              <a:rPr sz="1600" spc="3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125" dirty="0">
                <a:solidFill>
                  <a:srgbClr val="3F3F3F"/>
                </a:solidFill>
                <a:latin typeface="DejaVu Sans"/>
                <a:cs typeface="DejaVu Sans"/>
              </a:rPr>
              <a:t>contain</a:t>
            </a:r>
            <a:r>
              <a:rPr sz="160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185" dirty="0">
                <a:solidFill>
                  <a:srgbClr val="3F3F3F"/>
                </a:solidFill>
                <a:latin typeface="DejaVu Sans"/>
                <a:cs typeface="DejaVu Sans"/>
              </a:rPr>
              <a:t>an</a:t>
            </a:r>
            <a:r>
              <a:rPr sz="1600" spc="1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i="1" dirty="0">
                <a:solidFill>
                  <a:srgbClr val="3F3F3F"/>
                </a:solidFill>
                <a:latin typeface="Nimbus Roman No9 L"/>
                <a:cs typeface="Nimbus Roman No9 L"/>
              </a:rPr>
              <a:t>infinite</a:t>
            </a:r>
            <a:r>
              <a:rPr sz="1600" spc="-4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170" dirty="0">
                <a:solidFill>
                  <a:srgbClr val="3F3F3F"/>
                </a:solidFill>
                <a:latin typeface="DejaVu Sans"/>
                <a:cs typeface="DejaVu Sans"/>
              </a:rPr>
              <a:t>range</a:t>
            </a:r>
            <a:r>
              <a:rPr sz="1600" spc="2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dirty="0">
                <a:solidFill>
                  <a:srgbClr val="3F3F3F"/>
                </a:solidFill>
                <a:latin typeface="DejaVu Sans"/>
                <a:cs typeface="DejaVu Sans"/>
              </a:rPr>
              <a:t>of</a:t>
            </a:r>
            <a:r>
              <a:rPr sz="1600" spc="1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150" dirty="0">
                <a:solidFill>
                  <a:srgbClr val="3F3F3F"/>
                </a:solidFill>
                <a:latin typeface="DejaVu Sans"/>
                <a:cs typeface="DejaVu Sans"/>
              </a:rPr>
              <a:t>values</a:t>
            </a:r>
            <a:r>
              <a:rPr sz="1600" spc="1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i="1" spc="-35" dirty="0">
                <a:solidFill>
                  <a:srgbClr val="3F3F3F"/>
                </a:solidFill>
                <a:latin typeface="Nimbus Roman No9 L"/>
                <a:cs typeface="Nimbus Roman No9 L"/>
              </a:rPr>
              <a:t>(Age,</a:t>
            </a:r>
            <a:r>
              <a:rPr sz="1600" spc="-1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i="1" dirty="0">
                <a:solidFill>
                  <a:srgbClr val="3F3F3F"/>
                </a:solidFill>
                <a:latin typeface="Nimbus Roman No9 L"/>
                <a:cs typeface="Nimbus Roman No9 L"/>
              </a:rPr>
              <a:t>Temperature,</a:t>
            </a:r>
            <a:r>
              <a:rPr sz="1600" spc="-4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i="1" spc="-20" dirty="0">
                <a:solidFill>
                  <a:srgbClr val="3F3F3F"/>
                </a:solidFill>
                <a:latin typeface="Nimbus Roman No9 L"/>
                <a:cs typeface="Nimbus Roman No9 L"/>
              </a:rPr>
              <a:t>Profit,</a:t>
            </a:r>
            <a:r>
              <a:rPr sz="1600" spc="-2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i="1" spc="-10" dirty="0">
                <a:solidFill>
                  <a:srgbClr val="3F3F3F"/>
                </a:solidFill>
                <a:latin typeface="Nimbus Roman No9 L"/>
                <a:cs typeface="Nimbus Roman No9 L"/>
              </a:rPr>
              <a:t>etc.)</a:t>
            </a:r>
            <a:endParaRPr sz="1600">
              <a:latin typeface="Nimbus Roman No9 L"/>
              <a:cs typeface="Nimbus Roman No9 L"/>
            </a:endParaRPr>
          </a:p>
          <a:p>
            <a:pPr marL="12700">
              <a:lnSpc>
                <a:spcPct val="100000"/>
              </a:lnSpc>
              <a:spcBef>
                <a:spcPts val="1560"/>
              </a:spcBef>
            </a:pPr>
            <a:r>
              <a:rPr sz="2000" spc="-45" dirty="0">
                <a:solidFill>
                  <a:srgbClr val="3F3F3F"/>
                </a:solidFill>
                <a:latin typeface="DejaVu Sans"/>
                <a:cs typeface="DejaVu Sans"/>
              </a:rPr>
              <a:t>In</a:t>
            </a:r>
            <a:r>
              <a:rPr sz="2000" spc="-114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190" dirty="0">
                <a:solidFill>
                  <a:srgbClr val="3F3F3F"/>
                </a:solidFill>
                <a:latin typeface="DejaVu Sans"/>
                <a:cs typeface="DejaVu Sans"/>
              </a:rPr>
              <a:t>Tableau,</a:t>
            </a:r>
            <a:r>
              <a:rPr sz="2000" spc="2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160" dirty="0">
                <a:solidFill>
                  <a:srgbClr val="3F3F3F"/>
                </a:solidFill>
                <a:latin typeface="DejaVu Sans"/>
                <a:cs typeface="DejaVu Sans"/>
              </a:rPr>
              <a:t>discrete</a:t>
            </a:r>
            <a:r>
              <a:rPr sz="200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130" dirty="0">
                <a:solidFill>
                  <a:srgbClr val="3F3F3F"/>
                </a:solidFill>
                <a:latin typeface="DejaVu Sans"/>
                <a:cs typeface="DejaVu Sans"/>
              </a:rPr>
              <a:t>fields</a:t>
            </a:r>
            <a:r>
              <a:rPr sz="2000" spc="-3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204" dirty="0">
                <a:solidFill>
                  <a:srgbClr val="3F3F3F"/>
                </a:solidFill>
                <a:latin typeface="DejaVu Sans"/>
                <a:cs typeface="DejaVu Sans"/>
              </a:rPr>
              <a:t>add</a:t>
            </a:r>
            <a:r>
              <a:rPr sz="2000" spc="3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270" dirty="0">
                <a:solidFill>
                  <a:srgbClr val="3F3F3F"/>
                </a:solidFill>
                <a:latin typeface="DejaVu Sans"/>
                <a:cs typeface="DejaVu Sans"/>
              </a:rPr>
              <a:t>a</a:t>
            </a:r>
            <a:r>
              <a:rPr sz="2000" spc="2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165" dirty="0">
                <a:solidFill>
                  <a:srgbClr val="3F3F3F"/>
                </a:solidFill>
                <a:latin typeface="DejaVu Sans"/>
                <a:cs typeface="DejaVu Sans"/>
              </a:rPr>
              <a:t>new</a:t>
            </a:r>
            <a:r>
              <a:rPr sz="2000" spc="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210" dirty="0">
                <a:solidFill>
                  <a:srgbClr val="3F3F3F"/>
                </a:solidFill>
                <a:latin typeface="DejaVu Sans"/>
                <a:cs typeface="DejaVu Sans"/>
              </a:rPr>
              <a:t>header</a:t>
            </a:r>
            <a:r>
              <a:rPr sz="2000" spc="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20" dirty="0">
                <a:solidFill>
                  <a:srgbClr val="3F3F3F"/>
                </a:solidFill>
                <a:latin typeface="DejaVu Sans"/>
                <a:cs typeface="DejaVu Sans"/>
              </a:rPr>
              <a:t>to</a:t>
            </a:r>
            <a:r>
              <a:rPr sz="2000" spc="-5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270" dirty="0">
                <a:solidFill>
                  <a:srgbClr val="3F3F3F"/>
                </a:solidFill>
                <a:latin typeface="DejaVu Sans"/>
                <a:cs typeface="DejaVu Sans"/>
              </a:rPr>
              <a:t>a</a:t>
            </a:r>
            <a:r>
              <a:rPr sz="2000" spc="2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160" dirty="0">
                <a:solidFill>
                  <a:srgbClr val="3F3F3F"/>
                </a:solidFill>
                <a:latin typeface="DejaVu Sans"/>
                <a:cs typeface="DejaVu Sans"/>
              </a:rPr>
              <a:t>view;</a:t>
            </a:r>
            <a:r>
              <a:rPr sz="2000" spc="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155" dirty="0">
                <a:solidFill>
                  <a:srgbClr val="3F3F3F"/>
                </a:solidFill>
                <a:latin typeface="DejaVu Sans"/>
                <a:cs typeface="DejaVu Sans"/>
              </a:rPr>
              <a:t>continuous</a:t>
            </a:r>
            <a:r>
              <a:rPr sz="2000" spc="1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114" dirty="0">
                <a:solidFill>
                  <a:srgbClr val="3F3F3F"/>
                </a:solidFill>
                <a:latin typeface="DejaVu Sans"/>
                <a:cs typeface="DejaVu Sans"/>
              </a:rPr>
              <a:t>field</a:t>
            </a:r>
            <a:r>
              <a:rPr sz="200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204" dirty="0">
                <a:solidFill>
                  <a:srgbClr val="3F3F3F"/>
                </a:solidFill>
                <a:latin typeface="DejaVu Sans"/>
                <a:cs typeface="DejaVu Sans"/>
              </a:rPr>
              <a:t>add</a:t>
            </a:r>
            <a:r>
              <a:rPr sz="2000" spc="3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270" dirty="0">
                <a:solidFill>
                  <a:srgbClr val="3F3F3F"/>
                </a:solidFill>
                <a:latin typeface="DejaVu Sans"/>
                <a:cs typeface="DejaVu Sans"/>
              </a:rPr>
              <a:t>a</a:t>
            </a:r>
            <a:r>
              <a:rPr sz="2000" spc="2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160" dirty="0">
                <a:solidFill>
                  <a:srgbClr val="3F3F3F"/>
                </a:solidFill>
                <a:latin typeface="DejaVu Sans"/>
                <a:cs typeface="DejaVu Sans"/>
              </a:rPr>
              <a:t>new</a:t>
            </a:r>
            <a:r>
              <a:rPr sz="200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220" dirty="0">
                <a:solidFill>
                  <a:srgbClr val="3F3F3F"/>
                </a:solidFill>
                <a:latin typeface="DejaVu Sans"/>
                <a:cs typeface="DejaVu Sans"/>
              </a:rPr>
              <a:t>axis</a:t>
            </a:r>
            <a:r>
              <a:rPr sz="2000" spc="1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20" dirty="0">
                <a:solidFill>
                  <a:srgbClr val="3F3F3F"/>
                </a:solidFill>
                <a:latin typeface="DejaVu Sans"/>
                <a:cs typeface="DejaVu Sans"/>
              </a:rPr>
              <a:t>to</a:t>
            </a:r>
            <a:r>
              <a:rPr sz="2000" spc="2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270" dirty="0">
                <a:solidFill>
                  <a:srgbClr val="3F3F3F"/>
                </a:solidFill>
                <a:latin typeface="DejaVu Sans"/>
                <a:cs typeface="DejaVu Sans"/>
              </a:rPr>
              <a:t>a</a:t>
            </a:r>
            <a:r>
              <a:rPr sz="2000" spc="2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665" dirty="0">
                <a:solidFill>
                  <a:srgbClr val="3F3F3F"/>
                </a:solidFill>
                <a:latin typeface="DejaVu Sans"/>
                <a:cs typeface="DejaVu Sans"/>
              </a:rPr>
              <a:t>view:</a:t>
            </a:r>
            <a:endParaRPr sz="2000">
              <a:latin typeface="DejaVu Sans"/>
              <a:cs typeface="DejaVu Sans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8289020" y="3806570"/>
            <a:ext cx="3343275" cy="2338070"/>
            <a:chOff x="8289020" y="3806570"/>
            <a:chExt cx="3343275" cy="2338070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89020" y="4059110"/>
              <a:ext cx="3342924" cy="208500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300466" y="4070603"/>
              <a:ext cx="3273551" cy="2015489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8940546" y="3806570"/>
              <a:ext cx="156845" cy="2085975"/>
            </a:xfrm>
            <a:custGeom>
              <a:avLst/>
              <a:gdLst/>
              <a:ahLst/>
              <a:cxnLst/>
              <a:rect l="l" t="t" r="r" b="b"/>
              <a:pathLst>
                <a:path w="156845" h="2085975">
                  <a:moveTo>
                    <a:pt x="155957" y="567817"/>
                  </a:moveTo>
                  <a:lnTo>
                    <a:pt x="130556" y="567817"/>
                  </a:lnTo>
                  <a:lnTo>
                    <a:pt x="130937" y="624408"/>
                  </a:lnTo>
                  <a:lnTo>
                    <a:pt x="130675" y="683387"/>
                  </a:lnTo>
                  <a:lnTo>
                    <a:pt x="129391" y="744728"/>
                  </a:lnTo>
                  <a:lnTo>
                    <a:pt x="127205" y="808736"/>
                  </a:lnTo>
                  <a:lnTo>
                    <a:pt x="124001" y="875411"/>
                  </a:lnTo>
                  <a:lnTo>
                    <a:pt x="119902" y="944499"/>
                  </a:lnTo>
                  <a:lnTo>
                    <a:pt x="115062" y="1014222"/>
                  </a:lnTo>
                  <a:lnTo>
                    <a:pt x="109347" y="1087882"/>
                  </a:lnTo>
                  <a:lnTo>
                    <a:pt x="102870" y="1163447"/>
                  </a:lnTo>
                  <a:lnTo>
                    <a:pt x="95631" y="1240917"/>
                  </a:lnTo>
                  <a:lnTo>
                    <a:pt x="87884" y="1320165"/>
                  </a:lnTo>
                  <a:lnTo>
                    <a:pt x="79502" y="1400937"/>
                  </a:lnTo>
                  <a:lnTo>
                    <a:pt x="70612" y="1483106"/>
                  </a:lnTo>
                  <a:lnTo>
                    <a:pt x="61341" y="1566545"/>
                  </a:lnTo>
                  <a:lnTo>
                    <a:pt x="51689" y="1650873"/>
                  </a:lnTo>
                  <a:lnTo>
                    <a:pt x="41783" y="1736217"/>
                  </a:lnTo>
                  <a:lnTo>
                    <a:pt x="31496" y="1822145"/>
                  </a:lnTo>
                  <a:lnTo>
                    <a:pt x="21082" y="1908708"/>
                  </a:lnTo>
                  <a:lnTo>
                    <a:pt x="0" y="2082533"/>
                  </a:lnTo>
                  <a:lnTo>
                    <a:pt x="25146" y="2085606"/>
                  </a:lnTo>
                  <a:lnTo>
                    <a:pt x="46355" y="1911769"/>
                  </a:lnTo>
                  <a:lnTo>
                    <a:pt x="56769" y="1825167"/>
                  </a:lnTo>
                  <a:lnTo>
                    <a:pt x="67056" y="1739265"/>
                  </a:lnTo>
                  <a:lnTo>
                    <a:pt x="76962" y="1653921"/>
                  </a:lnTo>
                  <a:lnTo>
                    <a:pt x="86938" y="1566418"/>
                  </a:lnTo>
                  <a:lnTo>
                    <a:pt x="95885" y="1485900"/>
                  </a:lnTo>
                  <a:lnTo>
                    <a:pt x="104775" y="1403604"/>
                  </a:lnTo>
                  <a:lnTo>
                    <a:pt x="113157" y="1322705"/>
                  </a:lnTo>
                  <a:lnTo>
                    <a:pt x="121140" y="1240790"/>
                  </a:lnTo>
                  <a:lnTo>
                    <a:pt x="128143" y="1165606"/>
                  </a:lnTo>
                  <a:lnTo>
                    <a:pt x="134620" y="1089787"/>
                  </a:lnTo>
                  <a:lnTo>
                    <a:pt x="140475" y="1014095"/>
                  </a:lnTo>
                  <a:lnTo>
                    <a:pt x="145517" y="942848"/>
                  </a:lnTo>
                  <a:lnTo>
                    <a:pt x="149547" y="874014"/>
                  </a:lnTo>
                  <a:lnTo>
                    <a:pt x="152694" y="807593"/>
                  </a:lnTo>
                  <a:lnTo>
                    <a:pt x="154828" y="743966"/>
                  </a:lnTo>
                  <a:lnTo>
                    <a:pt x="156084" y="683006"/>
                  </a:lnTo>
                  <a:lnTo>
                    <a:pt x="156337" y="624332"/>
                  </a:lnTo>
                  <a:lnTo>
                    <a:pt x="155957" y="567817"/>
                  </a:lnTo>
                  <a:close/>
                </a:path>
                <a:path w="156845" h="2085975">
                  <a:moveTo>
                    <a:pt x="61341" y="1566418"/>
                  </a:moveTo>
                  <a:lnTo>
                    <a:pt x="61326" y="1566545"/>
                  </a:lnTo>
                  <a:lnTo>
                    <a:pt x="61341" y="1566418"/>
                  </a:lnTo>
                  <a:close/>
                </a:path>
                <a:path w="156845" h="2085975">
                  <a:moveTo>
                    <a:pt x="87884" y="1320038"/>
                  </a:moveTo>
                  <a:lnTo>
                    <a:pt x="87870" y="1320165"/>
                  </a:lnTo>
                  <a:lnTo>
                    <a:pt x="87884" y="1320038"/>
                  </a:lnTo>
                  <a:close/>
                </a:path>
                <a:path w="156845" h="2085975">
                  <a:moveTo>
                    <a:pt x="95631" y="1240790"/>
                  </a:moveTo>
                  <a:lnTo>
                    <a:pt x="95618" y="1240917"/>
                  </a:lnTo>
                  <a:lnTo>
                    <a:pt x="95631" y="1240790"/>
                  </a:lnTo>
                  <a:close/>
                </a:path>
                <a:path w="156845" h="2085975">
                  <a:moveTo>
                    <a:pt x="102870" y="1163320"/>
                  </a:moveTo>
                  <a:lnTo>
                    <a:pt x="102858" y="1163447"/>
                  </a:lnTo>
                  <a:lnTo>
                    <a:pt x="102870" y="1163320"/>
                  </a:lnTo>
                  <a:close/>
                </a:path>
                <a:path w="156845" h="2085975">
                  <a:moveTo>
                    <a:pt x="109347" y="1087755"/>
                  </a:moveTo>
                  <a:lnTo>
                    <a:pt x="109336" y="1087882"/>
                  </a:lnTo>
                  <a:lnTo>
                    <a:pt x="109347" y="1087755"/>
                  </a:lnTo>
                  <a:close/>
                </a:path>
                <a:path w="156845" h="2085975">
                  <a:moveTo>
                    <a:pt x="115062" y="1014095"/>
                  </a:moveTo>
                  <a:lnTo>
                    <a:pt x="115052" y="1014222"/>
                  </a:lnTo>
                  <a:lnTo>
                    <a:pt x="115062" y="1014095"/>
                  </a:lnTo>
                  <a:close/>
                </a:path>
                <a:path w="156845" h="2085975">
                  <a:moveTo>
                    <a:pt x="117602" y="978154"/>
                  </a:moveTo>
                  <a:lnTo>
                    <a:pt x="117593" y="978281"/>
                  </a:lnTo>
                  <a:lnTo>
                    <a:pt x="117602" y="978154"/>
                  </a:lnTo>
                  <a:close/>
                </a:path>
                <a:path w="156845" h="2085975">
                  <a:moveTo>
                    <a:pt x="122174" y="908050"/>
                  </a:moveTo>
                  <a:lnTo>
                    <a:pt x="122166" y="908177"/>
                  </a:lnTo>
                  <a:lnTo>
                    <a:pt x="122174" y="908050"/>
                  </a:lnTo>
                  <a:close/>
                </a:path>
                <a:path w="156845" h="2085975">
                  <a:moveTo>
                    <a:pt x="125857" y="840359"/>
                  </a:moveTo>
                  <a:lnTo>
                    <a:pt x="125850" y="840486"/>
                  </a:lnTo>
                  <a:lnTo>
                    <a:pt x="125857" y="840359"/>
                  </a:lnTo>
                  <a:close/>
                </a:path>
                <a:path w="156845" h="2085975">
                  <a:moveTo>
                    <a:pt x="127254" y="807593"/>
                  </a:moveTo>
                  <a:lnTo>
                    <a:pt x="127248" y="807720"/>
                  </a:lnTo>
                  <a:lnTo>
                    <a:pt x="127254" y="807593"/>
                  </a:lnTo>
                  <a:close/>
                </a:path>
                <a:path w="156845" h="2085975">
                  <a:moveTo>
                    <a:pt x="128524" y="775462"/>
                  </a:moveTo>
                  <a:lnTo>
                    <a:pt x="128519" y="775589"/>
                  </a:lnTo>
                  <a:lnTo>
                    <a:pt x="128524" y="775462"/>
                  </a:lnTo>
                  <a:close/>
                </a:path>
                <a:path w="156845" h="2085975">
                  <a:moveTo>
                    <a:pt x="129413" y="743966"/>
                  </a:moveTo>
                  <a:lnTo>
                    <a:pt x="129409" y="744093"/>
                  </a:lnTo>
                  <a:lnTo>
                    <a:pt x="129413" y="743966"/>
                  </a:lnTo>
                  <a:close/>
                </a:path>
                <a:path w="156845" h="2085975">
                  <a:moveTo>
                    <a:pt x="130683" y="683006"/>
                  </a:moveTo>
                  <a:lnTo>
                    <a:pt x="130680" y="683133"/>
                  </a:lnTo>
                  <a:lnTo>
                    <a:pt x="130683" y="683006"/>
                  </a:lnTo>
                  <a:close/>
                </a:path>
                <a:path w="156845" h="2085975">
                  <a:moveTo>
                    <a:pt x="154700" y="513461"/>
                  </a:moveTo>
                  <a:lnTo>
                    <a:pt x="129286" y="513461"/>
                  </a:lnTo>
                  <a:lnTo>
                    <a:pt x="130556" y="568071"/>
                  </a:lnTo>
                  <a:lnTo>
                    <a:pt x="130556" y="567817"/>
                  </a:lnTo>
                  <a:lnTo>
                    <a:pt x="155957" y="567817"/>
                  </a:lnTo>
                  <a:lnTo>
                    <a:pt x="154700" y="513461"/>
                  </a:lnTo>
                  <a:close/>
                </a:path>
                <a:path w="156845" h="2085975">
                  <a:moveTo>
                    <a:pt x="152817" y="461010"/>
                  </a:moveTo>
                  <a:lnTo>
                    <a:pt x="127381" y="461010"/>
                  </a:lnTo>
                  <a:lnTo>
                    <a:pt x="129286" y="513715"/>
                  </a:lnTo>
                  <a:lnTo>
                    <a:pt x="129286" y="513461"/>
                  </a:lnTo>
                  <a:lnTo>
                    <a:pt x="154700" y="513461"/>
                  </a:lnTo>
                  <a:lnTo>
                    <a:pt x="152817" y="461010"/>
                  </a:lnTo>
                  <a:close/>
                </a:path>
                <a:path w="156845" h="2085975">
                  <a:moveTo>
                    <a:pt x="150434" y="410337"/>
                  </a:moveTo>
                  <a:lnTo>
                    <a:pt x="124968" y="410337"/>
                  </a:lnTo>
                  <a:lnTo>
                    <a:pt x="127381" y="461137"/>
                  </a:lnTo>
                  <a:lnTo>
                    <a:pt x="127381" y="461010"/>
                  </a:lnTo>
                  <a:lnTo>
                    <a:pt x="152817" y="461010"/>
                  </a:lnTo>
                  <a:lnTo>
                    <a:pt x="150434" y="410337"/>
                  </a:lnTo>
                  <a:close/>
                </a:path>
                <a:path w="156845" h="2085975">
                  <a:moveTo>
                    <a:pt x="147421" y="361061"/>
                  </a:moveTo>
                  <a:lnTo>
                    <a:pt x="121920" y="361061"/>
                  </a:lnTo>
                  <a:lnTo>
                    <a:pt x="124968" y="410464"/>
                  </a:lnTo>
                  <a:lnTo>
                    <a:pt x="124968" y="410337"/>
                  </a:lnTo>
                  <a:lnTo>
                    <a:pt x="150434" y="410337"/>
                  </a:lnTo>
                  <a:lnTo>
                    <a:pt x="150368" y="408940"/>
                  </a:lnTo>
                  <a:lnTo>
                    <a:pt x="147421" y="361061"/>
                  </a:lnTo>
                  <a:close/>
                </a:path>
                <a:path w="156845" h="2085975">
                  <a:moveTo>
                    <a:pt x="143782" y="313182"/>
                  </a:moveTo>
                  <a:lnTo>
                    <a:pt x="118364" y="313182"/>
                  </a:lnTo>
                  <a:lnTo>
                    <a:pt x="121920" y="361188"/>
                  </a:lnTo>
                  <a:lnTo>
                    <a:pt x="121920" y="361061"/>
                  </a:lnTo>
                  <a:lnTo>
                    <a:pt x="147421" y="361061"/>
                  </a:lnTo>
                  <a:lnTo>
                    <a:pt x="147320" y="359410"/>
                  </a:lnTo>
                  <a:lnTo>
                    <a:pt x="143782" y="313182"/>
                  </a:lnTo>
                  <a:close/>
                </a:path>
                <a:path w="156845" h="2085975">
                  <a:moveTo>
                    <a:pt x="139880" y="266446"/>
                  </a:moveTo>
                  <a:lnTo>
                    <a:pt x="114427" y="266446"/>
                  </a:lnTo>
                  <a:lnTo>
                    <a:pt x="118364" y="313309"/>
                  </a:lnTo>
                  <a:lnTo>
                    <a:pt x="118364" y="313182"/>
                  </a:lnTo>
                  <a:lnTo>
                    <a:pt x="143782" y="313182"/>
                  </a:lnTo>
                  <a:lnTo>
                    <a:pt x="143637" y="311277"/>
                  </a:lnTo>
                  <a:lnTo>
                    <a:pt x="139880" y="266446"/>
                  </a:lnTo>
                  <a:close/>
                </a:path>
                <a:path w="156845" h="2085975">
                  <a:moveTo>
                    <a:pt x="130953" y="175895"/>
                  </a:moveTo>
                  <a:lnTo>
                    <a:pt x="105410" y="175895"/>
                  </a:lnTo>
                  <a:lnTo>
                    <a:pt x="110109" y="220853"/>
                  </a:lnTo>
                  <a:lnTo>
                    <a:pt x="114427" y="266573"/>
                  </a:lnTo>
                  <a:lnTo>
                    <a:pt x="114427" y="266446"/>
                  </a:lnTo>
                  <a:lnTo>
                    <a:pt x="139880" y="266446"/>
                  </a:lnTo>
                  <a:lnTo>
                    <a:pt x="139700" y="264287"/>
                  </a:lnTo>
                  <a:lnTo>
                    <a:pt x="135255" y="218313"/>
                  </a:lnTo>
                  <a:lnTo>
                    <a:pt x="130953" y="175895"/>
                  </a:lnTo>
                  <a:close/>
                </a:path>
                <a:path w="156845" h="2085975">
                  <a:moveTo>
                    <a:pt x="109982" y="220726"/>
                  </a:moveTo>
                  <a:lnTo>
                    <a:pt x="109994" y="220853"/>
                  </a:lnTo>
                  <a:lnTo>
                    <a:pt x="109982" y="220726"/>
                  </a:lnTo>
                  <a:close/>
                </a:path>
                <a:path w="156845" h="2085975">
                  <a:moveTo>
                    <a:pt x="119586" y="77216"/>
                  </a:moveTo>
                  <a:lnTo>
                    <a:pt x="93954" y="77216"/>
                  </a:lnTo>
                  <a:lnTo>
                    <a:pt x="100457" y="131826"/>
                  </a:lnTo>
                  <a:lnTo>
                    <a:pt x="105410" y="176022"/>
                  </a:lnTo>
                  <a:lnTo>
                    <a:pt x="105410" y="175895"/>
                  </a:lnTo>
                  <a:lnTo>
                    <a:pt x="130953" y="175895"/>
                  </a:lnTo>
                  <a:lnTo>
                    <a:pt x="130683" y="173228"/>
                  </a:lnTo>
                  <a:lnTo>
                    <a:pt x="125730" y="128905"/>
                  </a:lnTo>
                  <a:lnTo>
                    <a:pt x="120523" y="85217"/>
                  </a:lnTo>
                  <a:lnTo>
                    <a:pt x="119586" y="77216"/>
                  </a:lnTo>
                  <a:close/>
                </a:path>
                <a:path w="156845" h="2085975">
                  <a:moveTo>
                    <a:pt x="97409" y="0"/>
                  </a:moveTo>
                  <a:lnTo>
                    <a:pt x="68707" y="80264"/>
                  </a:lnTo>
                  <a:lnTo>
                    <a:pt x="93954" y="77216"/>
                  </a:lnTo>
                  <a:lnTo>
                    <a:pt x="119586" y="77216"/>
                  </a:lnTo>
                  <a:lnTo>
                    <a:pt x="119227" y="74155"/>
                  </a:lnTo>
                  <a:lnTo>
                    <a:pt x="144399" y="71120"/>
                  </a:lnTo>
                  <a:lnTo>
                    <a:pt x="97409" y="0"/>
                  </a:lnTo>
                  <a:close/>
                </a:path>
              </a:pathLst>
            </a:custGeom>
            <a:solidFill>
              <a:srgbClr val="5B9A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624019" y="3753992"/>
            <a:ext cx="3346450" cy="2390140"/>
            <a:chOff x="624019" y="3753992"/>
            <a:chExt cx="3346450" cy="2390140"/>
          </a:xfrm>
        </p:grpSpPr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4019" y="4059110"/>
              <a:ext cx="3346059" cy="2085008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35507" y="4070604"/>
              <a:ext cx="3276599" cy="2015489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983867" y="3753992"/>
              <a:ext cx="288925" cy="403860"/>
            </a:xfrm>
            <a:custGeom>
              <a:avLst/>
              <a:gdLst/>
              <a:ahLst/>
              <a:cxnLst/>
              <a:rect l="l" t="t" r="r" b="b"/>
              <a:pathLst>
                <a:path w="288925" h="403860">
                  <a:moveTo>
                    <a:pt x="51070" y="76746"/>
                  </a:moveTo>
                  <a:lnTo>
                    <a:pt x="24638" y="76746"/>
                  </a:lnTo>
                  <a:lnTo>
                    <a:pt x="30734" y="97536"/>
                  </a:lnTo>
                  <a:lnTo>
                    <a:pt x="52324" y="158115"/>
                  </a:lnTo>
                  <a:lnTo>
                    <a:pt x="79248" y="214630"/>
                  </a:lnTo>
                  <a:lnTo>
                    <a:pt x="113538" y="265557"/>
                  </a:lnTo>
                  <a:lnTo>
                    <a:pt x="154813" y="309880"/>
                  </a:lnTo>
                  <a:lnTo>
                    <a:pt x="200660" y="349377"/>
                  </a:lnTo>
                  <a:lnTo>
                    <a:pt x="273685" y="403479"/>
                  </a:lnTo>
                  <a:lnTo>
                    <a:pt x="288671" y="382905"/>
                  </a:lnTo>
                  <a:lnTo>
                    <a:pt x="240252" y="347726"/>
                  </a:lnTo>
                  <a:lnTo>
                    <a:pt x="216281" y="329438"/>
                  </a:lnTo>
                  <a:lnTo>
                    <a:pt x="193675" y="310769"/>
                  </a:lnTo>
                  <a:lnTo>
                    <a:pt x="172110" y="291236"/>
                  </a:lnTo>
                  <a:lnTo>
                    <a:pt x="151765" y="270764"/>
                  </a:lnTo>
                  <a:lnTo>
                    <a:pt x="133746" y="250063"/>
                  </a:lnTo>
                  <a:lnTo>
                    <a:pt x="133604" y="250063"/>
                  </a:lnTo>
                  <a:lnTo>
                    <a:pt x="116611" y="227037"/>
                  </a:lnTo>
                  <a:lnTo>
                    <a:pt x="101092" y="201803"/>
                  </a:lnTo>
                  <a:lnTo>
                    <a:pt x="88074" y="176250"/>
                  </a:lnTo>
                  <a:lnTo>
                    <a:pt x="75692" y="148209"/>
                  </a:lnTo>
                  <a:lnTo>
                    <a:pt x="64770" y="119380"/>
                  </a:lnTo>
                  <a:lnTo>
                    <a:pt x="55034" y="90170"/>
                  </a:lnTo>
                  <a:lnTo>
                    <a:pt x="51070" y="76746"/>
                  </a:lnTo>
                  <a:close/>
                </a:path>
                <a:path w="288925" h="403860">
                  <a:moveTo>
                    <a:pt x="239903" y="347472"/>
                  </a:moveTo>
                  <a:lnTo>
                    <a:pt x="240157" y="347726"/>
                  </a:lnTo>
                  <a:lnTo>
                    <a:pt x="239903" y="347472"/>
                  </a:lnTo>
                  <a:close/>
                </a:path>
                <a:path w="288925" h="403860">
                  <a:moveTo>
                    <a:pt x="216353" y="329438"/>
                  </a:moveTo>
                  <a:lnTo>
                    <a:pt x="216662" y="329692"/>
                  </a:lnTo>
                  <a:lnTo>
                    <a:pt x="216353" y="329438"/>
                  </a:lnTo>
                  <a:close/>
                </a:path>
                <a:path w="288925" h="403860">
                  <a:moveTo>
                    <a:pt x="193774" y="310769"/>
                  </a:moveTo>
                  <a:lnTo>
                    <a:pt x="194056" y="311023"/>
                  </a:lnTo>
                  <a:lnTo>
                    <a:pt x="193774" y="310769"/>
                  </a:lnTo>
                  <a:close/>
                </a:path>
                <a:path w="288925" h="403860">
                  <a:moveTo>
                    <a:pt x="151844" y="270764"/>
                  </a:moveTo>
                  <a:lnTo>
                    <a:pt x="152400" y="271399"/>
                  </a:lnTo>
                  <a:lnTo>
                    <a:pt x="151844" y="270764"/>
                  </a:lnTo>
                  <a:close/>
                </a:path>
                <a:path w="288925" h="403860">
                  <a:moveTo>
                    <a:pt x="132969" y="249174"/>
                  </a:moveTo>
                  <a:lnTo>
                    <a:pt x="133604" y="250063"/>
                  </a:lnTo>
                  <a:lnTo>
                    <a:pt x="133746" y="250063"/>
                  </a:lnTo>
                  <a:lnTo>
                    <a:pt x="132969" y="249174"/>
                  </a:lnTo>
                  <a:close/>
                </a:path>
                <a:path w="288925" h="403860">
                  <a:moveTo>
                    <a:pt x="101208" y="201803"/>
                  </a:moveTo>
                  <a:lnTo>
                    <a:pt x="101600" y="202565"/>
                  </a:lnTo>
                  <a:lnTo>
                    <a:pt x="101208" y="201803"/>
                  </a:lnTo>
                  <a:close/>
                </a:path>
                <a:path w="288925" h="403860">
                  <a:moveTo>
                    <a:pt x="75752" y="148209"/>
                  </a:moveTo>
                  <a:lnTo>
                    <a:pt x="75946" y="148717"/>
                  </a:lnTo>
                  <a:lnTo>
                    <a:pt x="75752" y="148209"/>
                  </a:lnTo>
                  <a:close/>
                </a:path>
                <a:path w="288925" h="403860">
                  <a:moveTo>
                    <a:pt x="64853" y="119380"/>
                  </a:moveTo>
                  <a:lnTo>
                    <a:pt x="65024" y="119888"/>
                  </a:lnTo>
                  <a:lnTo>
                    <a:pt x="64853" y="119380"/>
                  </a:lnTo>
                  <a:close/>
                </a:path>
                <a:path w="288925" h="403860">
                  <a:moveTo>
                    <a:pt x="54864" y="89662"/>
                  </a:moveTo>
                  <a:lnTo>
                    <a:pt x="54991" y="90170"/>
                  </a:lnTo>
                  <a:lnTo>
                    <a:pt x="54864" y="89662"/>
                  </a:lnTo>
                  <a:close/>
                </a:path>
                <a:path w="288925" h="403860">
                  <a:moveTo>
                    <a:pt x="16002" y="0"/>
                  </a:moveTo>
                  <a:lnTo>
                    <a:pt x="0" y="83693"/>
                  </a:lnTo>
                  <a:lnTo>
                    <a:pt x="24638" y="76746"/>
                  </a:lnTo>
                  <a:lnTo>
                    <a:pt x="51070" y="76746"/>
                  </a:lnTo>
                  <a:lnTo>
                    <a:pt x="49060" y="69862"/>
                  </a:lnTo>
                  <a:lnTo>
                    <a:pt x="73406" y="62992"/>
                  </a:lnTo>
                  <a:lnTo>
                    <a:pt x="16002" y="0"/>
                  </a:lnTo>
                  <a:close/>
                </a:path>
              </a:pathLst>
            </a:custGeom>
            <a:solidFill>
              <a:srgbClr val="5B9A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081020" y="3774566"/>
              <a:ext cx="666750" cy="576580"/>
            </a:xfrm>
            <a:custGeom>
              <a:avLst/>
              <a:gdLst/>
              <a:ahLst/>
              <a:cxnLst/>
              <a:rect l="l" t="t" r="r" b="b"/>
              <a:pathLst>
                <a:path w="666750" h="576579">
                  <a:moveTo>
                    <a:pt x="70612" y="533146"/>
                  </a:moveTo>
                  <a:lnTo>
                    <a:pt x="0" y="551561"/>
                  </a:lnTo>
                  <a:lnTo>
                    <a:pt x="6350" y="576199"/>
                  </a:lnTo>
                  <a:lnTo>
                    <a:pt x="77089" y="557784"/>
                  </a:lnTo>
                  <a:lnTo>
                    <a:pt x="146939" y="538861"/>
                  </a:lnTo>
                  <a:lnTo>
                    <a:pt x="166353" y="533273"/>
                  </a:lnTo>
                  <a:lnTo>
                    <a:pt x="70485" y="533273"/>
                  </a:lnTo>
                  <a:lnTo>
                    <a:pt x="70612" y="533146"/>
                  </a:lnTo>
                  <a:close/>
                </a:path>
                <a:path w="666750" h="576579">
                  <a:moveTo>
                    <a:pt x="140208" y="514350"/>
                  </a:moveTo>
                  <a:lnTo>
                    <a:pt x="70485" y="533273"/>
                  </a:lnTo>
                  <a:lnTo>
                    <a:pt x="166353" y="533273"/>
                  </a:lnTo>
                  <a:lnTo>
                    <a:pt x="181356" y="528955"/>
                  </a:lnTo>
                  <a:lnTo>
                    <a:pt x="215138" y="518795"/>
                  </a:lnTo>
                  <a:lnTo>
                    <a:pt x="228716" y="514477"/>
                  </a:lnTo>
                  <a:lnTo>
                    <a:pt x="140081" y="514477"/>
                  </a:lnTo>
                  <a:lnTo>
                    <a:pt x="140208" y="514350"/>
                  </a:lnTo>
                  <a:close/>
                </a:path>
                <a:path w="666750" h="576579">
                  <a:moveTo>
                    <a:pt x="174244" y="504571"/>
                  </a:moveTo>
                  <a:lnTo>
                    <a:pt x="140081" y="514477"/>
                  </a:lnTo>
                  <a:lnTo>
                    <a:pt x="228716" y="514477"/>
                  </a:lnTo>
                  <a:lnTo>
                    <a:pt x="248285" y="508254"/>
                  </a:lnTo>
                  <a:lnTo>
                    <a:pt x="258666" y="504698"/>
                  </a:lnTo>
                  <a:lnTo>
                    <a:pt x="174117" y="504698"/>
                  </a:lnTo>
                  <a:lnTo>
                    <a:pt x="174244" y="504571"/>
                  </a:lnTo>
                  <a:close/>
                </a:path>
                <a:path w="666750" h="576579">
                  <a:moveTo>
                    <a:pt x="207772" y="494538"/>
                  </a:moveTo>
                  <a:lnTo>
                    <a:pt x="174117" y="504698"/>
                  </a:lnTo>
                  <a:lnTo>
                    <a:pt x="258666" y="504698"/>
                  </a:lnTo>
                  <a:lnTo>
                    <a:pt x="280543" y="497205"/>
                  </a:lnTo>
                  <a:lnTo>
                    <a:pt x="287289" y="494665"/>
                  </a:lnTo>
                  <a:lnTo>
                    <a:pt x="207518" y="494665"/>
                  </a:lnTo>
                  <a:lnTo>
                    <a:pt x="207772" y="494538"/>
                  </a:lnTo>
                  <a:close/>
                </a:path>
                <a:path w="666750" h="576579">
                  <a:moveTo>
                    <a:pt x="342265" y="473202"/>
                  </a:moveTo>
                  <a:lnTo>
                    <a:pt x="272161" y="473202"/>
                  </a:lnTo>
                  <a:lnTo>
                    <a:pt x="240157" y="484124"/>
                  </a:lnTo>
                  <a:lnTo>
                    <a:pt x="240411" y="484124"/>
                  </a:lnTo>
                  <a:lnTo>
                    <a:pt x="207518" y="494665"/>
                  </a:lnTo>
                  <a:lnTo>
                    <a:pt x="287289" y="494665"/>
                  </a:lnTo>
                  <a:lnTo>
                    <a:pt x="311912" y="485394"/>
                  </a:lnTo>
                  <a:lnTo>
                    <a:pt x="342265" y="473202"/>
                  </a:lnTo>
                  <a:close/>
                </a:path>
                <a:path w="666750" h="576579">
                  <a:moveTo>
                    <a:pt x="368324" y="461645"/>
                  </a:moveTo>
                  <a:lnTo>
                    <a:pt x="302895" y="461645"/>
                  </a:lnTo>
                  <a:lnTo>
                    <a:pt x="271780" y="473329"/>
                  </a:lnTo>
                  <a:lnTo>
                    <a:pt x="272161" y="473202"/>
                  </a:lnTo>
                  <a:lnTo>
                    <a:pt x="342265" y="473202"/>
                  </a:lnTo>
                  <a:lnTo>
                    <a:pt x="368324" y="461645"/>
                  </a:lnTo>
                  <a:close/>
                </a:path>
                <a:path w="666750" h="576579">
                  <a:moveTo>
                    <a:pt x="392750" y="449707"/>
                  </a:moveTo>
                  <a:lnTo>
                    <a:pt x="332613" y="449707"/>
                  </a:lnTo>
                  <a:lnTo>
                    <a:pt x="302514" y="461772"/>
                  </a:lnTo>
                  <a:lnTo>
                    <a:pt x="302895" y="461645"/>
                  </a:lnTo>
                  <a:lnTo>
                    <a:pt x="368324" y="461645"/>
                  </a:lnTo>
                  <a:lnTo>
                    <a:pt x="371475" y="460248"/>
                  </a:lnTo>
                  <a:lnTo>
                    <a:pt x="392750" y="449707"/>
                  </a:lnTo>
                  <a:close/>
                </a:path>
                <a:path w="666750" h="576579">
                  <a:moveTo>
                    <a:pt x="437134" y="394843"/>
                  </a:moveTo>
                  <a:lnTo>
                    <a:pt x="413169" y="409816"/>
                  </a:lnTo>
                  <a:lnTo>
                    <a:pt x="387388" y="424027"/>
                  </a:lnTo>
                  <a:lnTo>
                    <a:pt x="360426" y="437388"/>
                  </a:lnTo>
                  <a:lnTo>
                    <a:pt x="332105" y="449834"/>
                  </a:lnTo>
                  <a:lnTo>
                    <a:pt x="332613" y="449707"/>
                  </a:lnTo>
                  <a:lnTo>
                    <a:pt x="392750" y="449707"/>
                  </a:lnTo>
                  <a:lnTo>
                    <a:pt x="399415" y="446405"/>
                  </a:lnTo>
                  <a:lnTo>
                    <a:pt x="425958" y="431800"/>
                  </a:lnTo>
                  <a:lnTo>
                    <a:pt x="450977" y="416306"/>
                  </a:lnTo>
                  <a:lnTo>
                    <a:pt x="474218" y="399669"/>
                  </a:lnTo>
                  <a:lnTo>
                    <a:pt x="479492" y="395351"/>
                  </a:lnTo>
                  <a:lnTo>
                    <a:pt x="436499" y="395351"/>
                  </a:lnTo>
                  <a:lnTo>
                    <a:pt x="437134" y="394843"/>
                  </a:lnTo>
                  <a:close/>
                </a:path>
                <a:path w="666750" h="576579">
                  <a:moveTo>
                    <a:pt x="360934" y="437134"/>
                  </a:moveTo>
                  <a:lnTo>
                    <a:pt x="360357" y="437388"/>
                  </a:lnTo>
                  <a:lnTo>
                    <a:pt x="360934" y="437134"/>
                  </a:lnTo>
                  <a:close/>
                </a:path>
                <a:path w="666750" h="576579">
                  <a:moveTo>
                    <a:pt x="498728" y="379222"/>
                  </a:moveTo>
                  <a:lnTo>
                    <a:pt x="459232" y="379222"/>
                  </a:lnTo>
                  <a:lnTo>
                    <a:pt x="436499" y="395351"/>
                  </a:lnTo>
                  <a:lnTo>
                    <a:pt x="479492" y="395351"/>
                  </a:lnTo>
                  <a:lnTo>
                    <a:pt x="495935" y="381889"/>
                  </a:lnTo>
                  <a:lnTo>
                    <a:pt x="498728" y="379222"/>
                  </a:lnTo>
                  <a:close/>
                </a:path>
                <a:path w="666750" h="576579">
                  <a:moveTo>
                    <a:pt x="479425" y="362585"/>
                  </a:moveTo>
                  <a:lnTo>
                    <a:pt x="458470" y="379730"/>
                  </a:lnTo>
                  <a:lnTo>
                    <a:pt x="459232" y="379222"/>
                  </a:lnTo>
                  <a:lnTo>
                    <a:pt x="498728" y="379222"/>
                  </a:lnTo>
                  <a:lnTo>
                    <a:pt x="515487" y="363220"/>
                  </a:lnTo>
                  <a:lnTo>
                    <a:pt x="478790" y="363220"/>
                  </a:lnTo>
                  <a:lnTo>
                    <a:pt x="479425" y="362585"/>
                  </a:lnTo>
                  <a:close/>
                </a:path>
                <a:path w="666750" h="576579">
                  <a:moveTo>
                    <a:pt x="559790" y="307340"/>
                  </a:moveTo>
                  <a:lnTo>
                    <a:pt x="529336" y="307340"/>
                  </a:lnTo>
                  <a:lnTo>
                    <a:pt x="514045" y="326986"/>
                  </a:lnTo>
                  <a:lnTo>
                    <a:pt x="497395" y="345490"/>
                  </a:lnTo>
                  <a:lnTo>
                    <a:pt x="478790" y="363220"/>
                  </a:lnTo>
                  <a:lnTo>
                    <a:pt x="515487" y="363220"/>
                  </a:lnTo>
                  <a:lnTo>
                    <a:pt x="515620" y="363093"/>
                  </a:lnTo>
                  <a:lnTo>
                    <a:pt x="533527" y="343281"/>
                  </a:lnTo>
                  <a:lnTo>
                    <a:pt x="549656" y="322453"/>
                  </a:lnTo>
                  <a:lnTo>
                    <a:pt x="559790" y="307340"/>
                  </a:lnTo>
                  <a:close/>
                </a:path>
                <a:path w="666750" h="576579">
                  <a:moveTo>
                    <a:pt x="572033" y="287020"/>
                  </a:moveTo>
                  <a:lnTo>
                    <a:pt x="542798" y="287020"/>
                  </a:lnTo>
                  <a:lnTo>
                    <a:pt x="528828" y="307975"/>
                  </a:lnTo>
                  <a:lnTo>
                    <a:pt x="529336" y="307340"/>
                  </a:lnTo>
                  <a:lnTo>
                    <a:pt x="559790" y="307340"/>
                  </a:lnTo>
                  <a:lnTo>
                    <a:pt x="564134" y="300863"/>
                  </a:lnTo>
                  <a:lnTo>
                    <a:pt x="572033" y="287020"/>
                  </a:lnTo>
                  <a:close/>
                </a:path>
                <a:path w="666750" h="576579">
                  <a:moveTo>
                    <a:pt x="583154" y="266065"/>
                  </a:moveTo>
                  <a:lnTo>
                    <a:pt x="554863" y="266065"/>
                  </a:lnTo>
                  <a:lnTo>
                    <a:pt x="542290" y="287782"/>
                  </a:lnTo>
                  <a:lnTo>
                    <a:pt x="542798" y="287020"/>
                  </a:lnTo>
                  <a:lnTo>
                    <a:pt x="572033" y="287020"/>
                  </a:lnTo>
                  <a:lnTo>
                    <a:pt x="576961" y="278384"/>
                  </a:lnTo>
                  <a:lnTo>
                    <a:pt x="583154" y="266065"/>
                  </a:lnTo>
                  <a:close/>
                </a:path>
                <a:path w="666750" h="576579">
                  <a:moveTo>
                    <a:pt x="602491" y="221869"/>
                  </a:moveTo>
                  <a:lnTo>
                    <a:pt x="575310" y="221869"/>
                  </a:lnTo>
                  <a:lnTo>
                    <a:pt x="565404" y="244983"/>
                  </a:lnTo>
                  <a:lnTo>
                    <a:pt x="554482" y="266700"/>
                  </a:lnTo>
                  <a:lnTo>
                    <a:pt x="554863" y="266065"/>
                  </a:lnTo>
                  <a:lnTo>
                    <a:pt x="583154" y="266065"/>
                  </a:lnTo>
                  <a:lnTo>
                    <a:pt x="588518" y="255397"/>
                  </a:lnTo>
                  <a:lnTo>
                    <a:pt x="598805" y="231648"/>
                  </a:lnTo>
                  <a:lnTo>
                    <a:pt x="602491" y="221869"/>
                  </a:lnTo>
                  <a:close/>
                </a:path>
                <a:path w="666750" h="576579">
                  <a:moveTo>
                    <a:pt x="565658" y="244348"/>
                  </a:moveTo>
                  <a:lnTo>
                    <a:pt x="565340" y="244983"/>
                  </a:lnTo>
                  <a:lnTo>
                    <a:pt x="565658" y="244348"/>
                  </a:lnTo>
                  <a:close/>
                </a:path>
                <a:path w="666750" h="576579">
                  <a:moveTo>
                    <a:pt x="610794" y="198628"/>
                  </a:moveTo>
                  <a:lnTo>
                    <a:pt x="584073" y="198628"/>
                  </a:lnTo>
                  <a:lnTo>
                    <a:pt x="575056" y="222377"/>
                  </a:lnTo>
                  <a:lnTo>
                    <a:pt x="575310" y="221869"/>
                  </a:lnTo>
                  <a:lnTo>
                    <a:pt x="602491" y="221869"/>
                  </a:lnTo>
                  <a:lnTo>
                    <a:pt x="607949" y="207391"/>
                  </a:lnTo>
                  <a:lnTo>
                    <a:pt x="610794" y="198628"/>
                  </a:lnTo>
                  <a:close/>
                </a:path>
                <a:path w="666750" h="576579">
                  <a:moveTo>
                    <a:pt x="624871" y="150749"/>
                  </a:moveTo>
                  <a:lnTo>
                    <a:pt x="598805" y="150749"/>
                  </a:lnTo>
                  <a:lnTo>
                    <a:pt x="591566" y="175514"/>
                  </a:lnTo>
                  <a:lnTo>
                    <a:pt x="583819" y="199263"/>
                  </a:lnTo>
                  <a:lnTo>
                    <a:pt x="584073" y="198628"/>
                  </a:lnTo>
                  <a:lnTo>
                    <a:pt x="610794" y="198628"/>
                  </a:lnTo>
                  <a:lnTo>
                    <a:pt x="615950" y="182753"/>
                  </a:lnTo>
                  <a:lnTo>
                    <a:pt x="623189" y="157480"/>
                  </a:lnTo>
                  <a:lnTo>
                    <a:pt x="624871" y="150749"/>
                  </a:lnTo>
                  <a:close/>
                </a:path>
                <a:path w="666750" h="576579">
                  <a:moveTo>
                    <a:pt x="591693" y="175006"/>
                  </a:moveTo>
                  <a:lnTo>
                    <a:pt x="591528" y="175514"/>
                  </a:lnTo>
                  <a:lnTo>
                    <a:pt x="591693" y="175006"/>
                  </a:lnTo>
                  <a:close/>
                </a:path>
                <a:path w="666750" h="576579">
                  <a:moveTo>
                    <a:pt x="636563" y="100838"/>
                  </a:moveTo>
                  <a:lnTo>
                    <a:pt x="610743" y="100838"/>
                  </a:lnTo>
                  <a:lnTo>
                    <a:pt x="604901" y="126365"/>
                  </a:lnTo>
                  <a:lnTo>
                    <a:pt x="598678" y="151130"/>
                  </a:lnTo>
                  <a:lnTo>
                    <a:pt x="598805" y="150749"/>
                  </a:lnTo>
                  <a:lnTo>
                    <a:pt x="624871" y="150749"/>
                  </a:lnTo>
                  <a:lnTo>
                    <a:pt x="629539" y="132080"/>
                  </a:lnTo>
                  <a:lnTo>
                    <a:pt x="635508" y="106299"/>
                  </a:lnTo>
                  <a:lnTo>
                    <a:pt x="636563" y="100838"/>
                  </a:lnTo>
                  <a:close/>
                </a:path>
                <a:path w="666750" h="576579">
                  <a:moveTo>
                    <a:pt x="604901" y="126111"/>
                  </a:moveTo>
                  <a:lnTo>
                    <a:pt x="604837" y="126365"/>
                  </a:lnTo>
                  <a:lnTo>
                    <a:pt x="604901" y="126111"/>
                  </a:lnTo>
                  <a:close/>
                </a:path>
                <a:path w="666750" h="576579">
                  <a:moveTo>
                    <a:pt x="642493" y="0"/>
                  </a:moveTo>
                  <a:lnTo>
                    <a:pt x="591312" y="68072"/>
                  </a:lnTo>
                  <a:lnTo>
                    <a:pt x="616178" y="72618"/>
                  </a:lnTo>
                  <a:lnTo>
                    <a:pt x="610616" y="101346"/>
                  </a:lnTo>
                  <a:lnTo>
                    <a:pt x="610743" y="100838"/>
                  </a:lnTo>
                  <a:lnTo>
                    <a:pt x="636563" y="100838"/>
                  </a:lnTo>
                  <a:lnTo>
                    <a:pt x="641134" y="77190"/>
                  </a:lnTo>
                  <a:lnTo>
                    <a:pt x="664907" y="77190"/>
                  </a:lnTo>
                  <a:lnTo>
                    <a:pt x="642493" y="0"/>
                  </a:lnTo>
                  <a:close/>
                </a:path>
                <a:path w="666750" h="576579">
                  <a:moveTo>
                    <a:pt x="664907" y="77190"/>
                  </a:moveTo>
                  <a:lnTo>
                    <a:pt x="641134" y="77190"/>
                  </a:lnTo>
                  <a:lnTo>
                    <a:pt x="666242" y="81788"/>
                  </a:lnTo>
                  <a:lnTo>
                    <a:pt x="664907" y="77190"/>
                  </a:lnTo>
                  <a:close/>
                </a:path>
              </a:pathLst>
            </a:custGeom>
            <a:solidFill>
              <a:srgbClr val="00B0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" name="object 14"/>
          <p:cNvGrpSpPr/>
          <p:nvPr/>
        </p:nvGrpSpPr>
        <p:grpSpPr>
          <a:xfrm>
            <a:off x="4457684" y="3764660"/>
            <a:ext cx="3343275" cy="2379980"/>
            <a:chOff x="4457684" y="3764660"/>
            <a:chExt cx="3343275" cy="2379980"/>
          </a:xfrm>
        </p:grpSpPr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57684" y="4059110"/>
              <a:ext cx="3342924" cy="2085008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469130" y="4070604"/>
              <a:ext cx="3273551" cy="2015489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6347714" y="3764660"/>
              <a:ext cx="90170" cy="343535"/>
            </a:xfrm>
            <a:custGeom>
              <a:avLst/>
              <a:gdLst/>
              <a:ahLst/>
              <a:cxnLst/>
              <a:rect l="l" t="t" r="r" b="b"/>
              <a:pathLst>
                <a:path w="90170" h="343535">
                  <a:moveTo>
                    <a:pt x="54229" y="0"/>
                  </a:moveTo>
                  <a:lnTo>
                    <a:pt x="13843" y="75057"/>
                  </a:lnTo>
                  <a:lnTo>
                    <a:pt x="39179" y="75819"/>
                  </a:lnTo>
                  <a:lnTo>
                    <a:pt x="38354" y="99187"/>
                  </a:lnTo>
                  <a:lnTo>
                    <a:pt x="38286" y="100203"/>
                  </a:lnTo>
                  <a:lnTo>
                    <a:pt x="37084" y="122936"/>
                  </a:lnTo>
                  <a:lnTo>
                    <a:pt x="36967" y="124333"/>
                  </a:lnTo>
                  <a:lnTo>
                    <a:pt x="35433" y="146050"/>
                  </a:lnTo>
                  <a:lnTo>
                    <a:pt x="33528" y="168275"/>
                  </a:lnTo>
                  <a:lnTo>
                    <a:pt x="31115" y="189738"/>
                  </a:lnTo>
                  <a:lnTo>
                    <a:pt x="28321" y="210185"/>
                  </a:lnTo>
                  <a:lnTo>
                    <a:pt x="25146" y="229743"/>
                  </a:lnTo>
                  <a:lnTo>
                    <a:pt x="21590" y="248666"/>
                  </a:lnTo>
                  <a:lnTo>
                    <a:pt x="17653" y="266827"/>
                  </a:lnTo>
                  <a:lnTo>
                    <a:pt x="9144" y="302260"/>
                  </a:lnTo>
                  <a:lnTo>
                    <a:pt x="0" y="336550"/>
                  </a:lnTo>
                  <a:lnTo>
                    <a:pt x="24638" y="343027"/>
                  </a:lnTo>
                  <a:lnTo>
                    <a:pt x="42418" y="272415"/>
                  </a:lnTo>
                  <a:lnTo>
                    <a:pt x="50165" y="234061"/>
                  </a:lnTo>
                  <a:lnTo>
                    <a:pt x="56388" y="192786"/>
                  </a:lnTo>
                  <a:lnTo>
                    <a:pt x="60833" y="147828"/>
                  </a:lnTo>
                  <a:lnTo>
                    <a:pt x="63676" y="98933"/>
                  </a:lnTo>
                  <a:lnTo>
                    <a:pt x="64541" y="76581"/>
                  </a:lnTo>
                  <a:lnTo>
                    <a:pt x="89564" y="76581"/>
                  </a:lnTo>
                  <a:lnTo>
                    <a:pt x="54229" y="0"/>
                  </a:lnTo>
                  <a:close/>
                </a:path>
                <a:path w="90170" h="343535">
                  <a:moveTo>
                    <a:pt x="9144" y="301879"/>
                  </a:moveTo>
                  <a:lnTo>
                    <a:pt x="9043" y="302260"/>
                  </a:lnTo>
                  <a:lnTo>
                    <a:pt x="9144" y="301879"/>
                  </a:lnTo>
                  <a:close/>
                </a:path>
                <a:path w="90170" h="343535">
                  <a:moveTo>
                    <a:pt x="17653" y="266573"/>
                  </a:moveTo>
                  <a:lnTo>
                    <a:pt x="17592" y="266827"/>
                  </a:lnTo>
                  <a:lnTo>
                    <a:pt x="17653" y="266573"/>
                  </a:lnTo>
                  <a:close/>
                </a:path>
                <a:path w="90170" h="343535">
                  <a:moveTo>
                    <a:pt x="21590" y="248285"/>
                  </a:moveTo>
                  <a:lnTo>
                    <a:pt x="21509" y="248666"/>
                  </a:lnTo>
                  <a:lnTo>
                    <a:pt x="21590" y="248285"/>
                  </a:lnTo>
                  <a:close/>
                </a:path>
                <a:path w="90170" h="343535">
                  <a:moveTo>
                    <a:pt x="25146" y="229489"/>
                  </a:moveTo>
                  <a:lnTo>
                    <a:pt x="25098" y="229743"/>
                  </a:lnTo>
                  <a:lnTo>
                    <a:pt x="25146" y="229489"/>
                  </a:lnTo>
                  <a:close/>
                </a:path>
                <a:path w="90170" h="343535">
                  <a:moveTo>
                    <a:pt x="28321" y="209931"/>
                  </a:moveTo>
                  <a:lnTo>
                    <a:pt x="28280" y="210185"/>
                  </a:lnTo>
                  <a:lnTo>
                    <a:pt x="28321" y="209931"/>
                  </a:lnTo>
                  <a:close/>
                </a:path>
                <a:path w="90170" h="343535">
                  <a:moveTo>
                    <a:pt x="31115" y="189484"/>
                  </a:moveTo>
                  <a:lnTo>
                    <a:pt x="31080" y="189738"/>
                  </a:lnTo>
                  <a:lnTo>
                    <a:pt x="31115" y="189484"/>
                  </a:lnTo>
                  <a:close/>
                </a:path>
                <a:path w="90170" h="343535">
                  <a:moveTo>
                    <a:pt x="33528" y="168021"/>
                  </a:moveTo>
                  <a:lnTo>
                    <a:pt x="33499" y="168275"/>
                  </a:lnTo>
                  <a:lnTo>
                    <a:pt x="33528" y="168021"/>
                  </a:lnTo>
                  <a:close/>
                </a:path>
                <a:path w="90170" h="343535">
                  <a:moveTo>
                    <a:pt x="35433" y="145796"/>
                  </a:moveTo>
                  <a:lnTo>
                    <a:pt x="35411" y="146050"/>
                  </a:lnTo>
                  <a:lnTo>
                    <a:pt x="35433" y="145796"/>
                  </a:lnTo>
                  <a:close/>
                </a:path>
                <a:path w="90170" h="343535">
                  <a:moveTo>
                    <a:pt x="37084" y="122682"/>
                  </a:moveTo>
                  <a:lnTo>
                    <a:pt x="37066" y="122936"/>
                  </a:lnTo>
                  <a:lnTo>
                    <a:pt x="37084" y="122682"/>
                  </a:lnTo>
                  <a:close/>
                </a:path>
                <a:path w="90170" h="343535">
                  <a:moveTo>
                    <a:pt x="38354" y="98933"/>
                  </a:moveTo>
                  <a:lnTo>
                    <a:pt x="38340" y="99187"/>
                  </a:lnTo>
                  <a:lnTo>
                    <a:pt x="38354" y="98933"/>
                  </a:lnTo>
                  <a:close/>
                </a:path>
                <a:path w="90170" h="343535">
                  <a:moveTo>
                    <a:pt x="89564" y="76581"/>
                  </a:moveTo>
                  <a:lnTo>
                    <a:pt x="64541" y="76581"/>
                  </a:lnTo>
                  <a:lnTo>
                    <a:pt x="89916" y="77343"/>
                  </a:lnTo>
                  <a:lnTo>
                    <a:pt x="89564" y="76581"/>
                  </a:lnTo>
                  <a:close/>
                </a:path>
              </a:pathLst>
            </a:custGeom>
            <a:solidFill>
              <a:srgbClr val="00B0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1446530" y="6174487"/>
            <a:ext cx="165227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i="1" spc="-140" dirty="0">
                <a:solidFill>
                  <a:srgbClr val="7F7F7F"/>
                </a:solidFill>
                <a:latin typeface="Nimbus Roman No9 L"/>
                <a:cs typeface="Nimbus Roman No9 L"/>
              </a:rPr>
              <a:t>*</a:t>
            </a:r>
            <a:r>
              <a:rPr sz="1200" spc="45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7F7F7F"/>
                </a:solidFill>
                <a:latin typeface="Nimbus Roman No9 L"/>
                <a:cs typeface="Nimbus Roman No9 L"/>
              </a:rPr>
              <a:t>These</a:t>
            </a:r>
            <a:r>
              <a:rPr sz="1200" spc="30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7F7F7F"/>
                </a:solidFill>
                <a:latin typeface="Nimbus Roman No9 L"/>
                <a:cs typeface="Nimbus Roman No9 L"/>
              </a:rPr>
              <a:t>are</a:t>
            </a:r>
            <a:r>
              <a:rPr sz="1200" spc="35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7F7F7F"/>
                </a:solidFill>
                <a:latin typeface="Nimbus Roman No9 L"/>
                <a:cs typeface="Nimbus Roman No9 L"/>
              </a:rPr>
              <a:t>most</a:t>
            </a:r>
            <a:r>
              <a:rPr sz="1200" spc="30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200" i="1" spc="-10" dirty="0">
                <a:solidFill>
                  <a:srgbClr val="7F7F7F"/>
                </a:solidFill>
                <a:latin typeface="Nimbus Roman No9 L"/>
                <a:cs typeface="Nimbus Roman No9 L"/>
              </a:rPr>
              <a:t>common</a:t>
            </a:r>
            <a:endParaRPr sz="1200">
              <a:latin typeface="Nimbus Roman No9 L"/>
              <a:cs typeface="Nimbus Roman No9 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555750" y="3444747"/>
            <a:ext cx="1047750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30" dirty="0">
                <a:solidFill>
                  <a:srgbClr val="3F3F3F"/>
                </a:solidFill>
                <a:latin typeface="DejaVu Sans"/>
                <a:cs typeface="DejaVu Sans"/>
              </a:rPr>
              <a:t>Dimension*</a:t>
            </a:r>
            <a:endParaRPr sz="1600">
              <a:latin typeface="DejaVu Sans"/>
              <a:cs typeface="DejaVu San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187450" y="3208527"/>
            <a:ext cx="1167765" cy="2698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20"/>
              </a:lnSpc>
            </a:pPr>
            <a:r>
              <a:rPr sz="3600" b="1" spc="-509" baseline="-20833" dirty="0">
                <a:solidFill>
                  <a:srgbClr val="3F3F3F"/>
                </a:solidFill>
                <a:latin typeface="DejaVu Sans"/>
                <a:cs typeface="DejaVu Sans"/>
              </a:rPr>
              <a:t>1.</a:t>
            </a:r>
            <a:r>
              <a:rPr sz="3600" spc="794" baseline="-20833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b="1" spc="-215" dirty="0">
                <a:solidFill>
                  <a:srgbClr val="4895B1"/>
                </a:solidFill>
                <a:latin typeface="DejaVu Sans"/>
                <a:cs typeface="DejaVu Sans"/>
              </a:rPr>
              <a:t>Discrete</a:t>
            </a:r>
            <a:endParaRPr sz="1600">
              <a:latin typeface="DejaVu Sans"/>
              <a:cs typeface="DejaVu San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483102" y="3444747"/>
            <a:ext cx="876935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20" dirty="0">
                <a:solidFill>
                  <a:srgbClr val="3F3F3F"/>
                </a:solidFill>
                <a:latin typeface="DejaVu Sans"/>
                <a:cs typeface="DejaVu Sans"/>
              </a:rPr>
              <a:t>Measure*</a:t>
            </a:r>
            <a:endParaRPr sz="1600">
              <a:latin typeface="DejaVu Sans"/>
              <a:cs typeface="DejaVu Sans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136134" y="3208527"/>
            <a:ext cx="1426845" cy="2698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20"/>
              </a:lnSpc>
            </a:pPr>
            <a:r>
              <a:rPr sz="3600" b="1" spc="-509" baseline="-18518" dirty="0">
                <a:solidFill>
                  <a:srgbClr val="3F3F3F"/>
                </a:solidFill>
                <a:latin typeface="DejaVu Sans"/>
                <a:cs typeface="DejaVu Sans"/>
              </a:rPr>
              <a:t>2.</a:t>
            </a:r>
            <a:r>
              <a:rPr sz="3600" spc="307" baseline="-18518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b="1" spc="-204" dirty="0">
                <a:solidFill>
                  <a:srgbClr val="00B07F"/>
                </a:solidFill>
                <a:latin typeface="DejaVu Sans"/>
                <a:cs typeface="DejaVu Sans"/>
              </a:rPr>
              <a:t>Continuous</a:t>
            </a:r>
            <a:endParaRPr sz="1600">
              <a:latin typeface="DejaVu Sans"/>
              <a:cs typeface="DejaVu Sans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053835" y="3444747"/>
            <a:ext cx="962025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20" dirty="0">
                <a:solidFill>
                  <a:srgbClr val="3F3F3F"/>
                </a:solidFill>
                <a:latin typeface="DejaVu Sans"/>
                <a:cs typeface="DejaVu Sans"/>
              </a:rPr>
              <a:t>Dimension</a:t>
            </a:r>
            <a:endParaRPr sz="1600">
              <a:latin typeface="DejaVu Sans"/>
              <a:cs typeface="DejaVu Sans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717285" y="3208527"/>
            <a:ext cx="1416050" cy="2698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20"/>
              </a:lnSpc>
            </a:pPr>
            <a:r>
              <a:rPr sz="3600" b="1" spc="-509" baseline="-19675" dirty="0">
                <a:solidFill>
                  <a:srgbClr val="3F3F3F"/>
                </a:solidFill>
                <a:latin typeface="DejaVu Sans"/>
                <a:cs typeface="DejaVu Sans"/>
              </a:rPr>
              <a:t>3.</a:t>
            </a:r>
            <a:r>
              <a:rPr sz="3600" spc="179" baseline="-1967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b="1" spc="-204" dirty="0">
                <a:solidFill>
                  <a:srgbClr val="00B07F"/>
                </a:solidFill>
                <a:latin typeface="DejaVu Sans"/>
                <a:cs typeface="DejaVu Sans"/>
              </a:rPr>
              <a:t>Continuous</a:t>
            </a:r>
            <a:endParaRPr sz="1600">
              <a:latin typeface="DejaVu Sans"/>
              <a:cs typeface="DejaVu Sans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8541766" y="3444747"/>
            <a:ext cx="790575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14" dirty="0">
                <a:solidFill>
                  <a:srgbClr val="3F3F3F"/>
                </a:solidFill>
                <a:latin typeface="DejaVu Sans"/>
                <a:cs typeface="DejaVu Sans"/>
              </a:rPr>
              <a:t>Measure</a:t>
            </a:r>
            <a:endParaRPr sz="1600">
              <a:latin typeface="DejaVu Sans"/>
              <a:cs typeface="DejaVu Sans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8199883" y="3208527"/>
            <a:ext cx="1141095" cy="2698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120"/>
              </a:lnSpc>
            </a:pPr>
            <a:r>
              <a:rPr sz="3600" b="1" spc="-509" baseline="-18518" dirty="0">
                <a:solidFill>
                  <a:srgbClr val="3F3F3F"/>
                </a:solidFill>
                <a:latin typeface="DejaVu Sans"/>
                <a:cs typeface="DejaVu Sans"/>
              </a:rPr>
              <a:t>4.</a:t>
            </a:r>
            <a:r>
              <a:rPr sz="3600" spc="247" baseline="-18518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b="1" spc="-195" dirty="0">
                <a:solidFill>
                  <a:srgbClr val="5B9AD5"/>
                </a:solidFill>
                <a:latin typeface="DejaVu Sans"/>
                <a:cs typeface="DejaVu Sans"/>
              </a:rPr>
              <a:t>Discrete</a:t>
            </a:r>
            <a:endParaRPr sz="1600">
              <a:latin typeface="DejaVu Sans"/>
              <a:cs typeface="DejaVu Sans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113529">
              <a:lnSpc>
                <a:spcPct val="100000"/>
              </a:lnSpc>
              <a:spcBef>
                <a:spcPts val="100"/>
              </a:spcBef>
            </a:pPr>
            <a:r>
              <a:rPr b="1" spc="-420" dirty="0">
                <a:latin typeface="DejaVu Sans"/>
                <a:cs typeface="DejaVu Sans"/>
              </a:rPr>
              <a:t>Sorting</a:t>
            </a:r>
            <a:r>
              <a:rPr spc="-185" dirty="0"/>
              <a:t> </a:t>
            </a:r>
            <a:r>
              <a:rPr b="1" spc="-455" dirty="0">
                <a:latin typeface="DejaVu Sans"/>
                <a:cs typeface="DejaVu Sans"/>
              </a:rPr>
              <a:t>Data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5646" y="813815"/>
            <a:ext cx="11760708" cy="4572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727709" y="1180083"/>
            <a:ext cx="1074928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b="1" spc="-265" dirty="0">
                <a:solidFill>
                  <a:srgbClr val="3F3F3F"/>
                </a:solidFill>
                <a:latin typeface="DejaVu Sans"/>
                <a:cs typeface="DejaVu Sans"/>
              </a:rPr>
              <a:t>Sorting</a:t>
            </a:r>
            <a:r>
              <a:rPr sz="2000" spc="4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195" dirty="0">
                <a:solidFill>
                  <a:srgbClr val="3F3F3F"/>
                </a:solidFill>
                <a:latin typeface="DejaVu Sans"/>
                <a:cs typeface="DejaVu Sans"/>
              </a:rPr>
              <a:t>enables</a:t>
            </a:r>
            <a:r>
              <a:rPr sz="2000" spc="1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180" dirty="0">
                <a:solidFill>
                  <a:srgbClr val="3F3F3F"/>
                </a:solidFill>
                <a:latin typeface="DejaVu Sans"/>
                <a:cs typeface="DejaVu Sans"/>
              </a:rPr>
              <a:t>users</a:t>
            </a:r>
            <a:r>
              <a:rPr sz="2000" spc="2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20" dirty="0">
                <a:solidFill>
                  <a:srgbClr val="3F3F3F"/>
                </a:solidFill>
                <a:latin typeface="DejaVu Sans"/>
                <a:cs typeface="DejaVu Sans"/>
              </a:rPr>
              <a:t>to</a:t>
            </a:r>
            <a:r>
              <a:rPr sz="2000" spc="-9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165" dirty="0">
                <a:solidFill>
                  <a:srgbClr val="3F3F3F"/>
                </a:solidFill>
                <a:latin typeface="DejaVu Sans"/>
                <a:cs typeface="DejaVu Sans"/>
              </a:rPr>
              <a:t>quickly</a:t>
            </a:r>
            <a:r>
              <a:rPr sz="2000" spc="1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204" dirty="0">
                <a:solidFill>
                  <a:srgbClr val="3F3F3F"/>
                </a:solidFill>
                <a:latin typeface="DejaVu Sans"/>
                <a:cs typeface="DejaVu Sans"/>
              </a:rPr>
              <a:t>scan</a:t>
            </a:r>
            <a:r>
              <a:rPr sz="2000" spc="2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170" dirty="0">
                <a:solidFill>
                  <a:srgbClr val="3F3F3F"/>
                </a:solidFill>
                <a:latin typeface="DejaVu Sans"/>
                <a:cs typeface="DejaVu Sans"/>
              </a:rPr>
              <a:t>visualizations</a:t>
            </a:r>
            <a:r>
              <a:rPr sz="2000" spc="2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40" dirty="0">
                <a:solidFill>
                  <a:srgbClr val="3F3F3F"/>
                </a:solidFill>
                <a:latin typeface="DejaVu Sans"/>
                <a:cs typeface="DejaVu Sans"/>
              </a:rPr>
              <a:t>for</a:t>
            </a:r>
            <a:r>
              <a:rPr sz="2000" spc="1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170" dirty="0">
                <a:solidFill>
                  <a:srgbClr val="3F3F3F"/>
                </a:solidFill>
                <a:latin typeface="DejaVu Sans"/>
                <a:cs typeface="DejaVu Sans"/>
              </a:rPr>
              <a:t>patterns,</a:t>
            </a:r>
            <a:r>
              <a:rPr sz="2000" spc="2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140" dirty="0">
                <a:solidFill>
                  <a:srgbClr val="3F3F3F"/>
                </a:solidFill>
                <a:latin typeface="DejaVu Sans"/>
                <a:cs typeface="DejaVu Sans"/>
              </a:rPr>
              <a:t>points</a:t>
            </a:r>
            <a:r>
              <a:rPr sz="2000" spc="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dirty="0">
                <a:solidFill>
                  <a:srgbClr val="3F3F3F"/>
                </a:solidFill>
                <a:latin typeface="DejaVu Sans"/>
                <a:cs typeface="DejaVu Sans"/>
              </a:rPr>
              <a:t>of</a:t>
            </a:r>
            <a:r>
              <a:rPr sz="2000" spc="1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145" dirty="0">
                <a:solidFill>
                  <a:srgbClr val="3F3F3F"/>
                </a:solidFill>
                <a:latin typeface="DejaVu Sans"/>
                <a:cs typeface="DejaVu Sans"/>
              </a:rPr>
              <a:t>interest</a:t>
            </a:r>
            <a:r>
              <a:rPr sz="2000" spc="2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204" dirty="0">
                <a:solidFill>
                  <a:srgbClr val="3F3F3F"/>
                </a:solidFill>
                <a:latin typeface="DejaVu Sans"/>
                <a:cs typeface="DejaVu Sans"/>
              </a:rPr>
              <a:t>and</a:t>
            </a:r>
            <a:r>
              <a:rPr sz="2000" spc="3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204" dirty="0">
                <a:solidFill>
                  <a:srgbClr val="3F3F3F"/>
                </a:solidFill>
                <a:latin typeface="DejaVu Sans"/>
                <a:cs typeface="DejaVu Sans"/>
              </a:rPr>
              <a:t>key</a:t>
            </a:r>
            <a:r>
              <a:rPr sz="2000" spc="2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400" dirty="0">
                <a:solidFill>
                  <a:srgbClr val="3F3F3F"/>
                </a:solidFill>
                <a:latin typeface="DejaVu Sans"/>
                <a:cs typeface="DejaVu Sans"/>
              </a:rPr>
              <a:t>insights</a:t>
            </a:r>
            <a:endParaRPr sz="2000">
              <a:latin typeface="DejaVu Sans"/>
              <a:cs typeface="DejaVu Sans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865757" y="1936876"/>
            <a:ext cx="8491220" cy="4336415"/>
            <a:chOff x="1865757" y="1936876"/>
            <a:chExt cx="8491220" cy="4336415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20986" y="2311125"/>
              <a:ext cx="8234202" cy="3961653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32432" y="2322576"/>
              <a:ext cx="8164829" cy="3892295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49317" y="2276081"/>
              <a:ext cx="584441" cy="362724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4483481" y="2310142"/>
              <a:ext cx="487680" cy="265430"/>
            </a:xfrm>
            <a:custGeom>
              <a:avLst/>
              <a:gdLst/>
              <a:ahLst/>
              <a:cxnLst/>
              <a:rect l="l" t="t" r="r" b="b"/>
              <a:pathLst>
                <a:path w="487679" h="265430">
                  <a:moveTo>
                    <a:pt x="487172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0" y="240030"/>
                  </a:lnTo>
                  <a:lnTo>
                    <a:pt x="0" y="265430"/>
                  </a:lnTo>
                  <a:lnTo>
                    <a:pt x="487172" y="265430"/>
                  </a:lnTo>
                  <a:lnTo>
                    <a:pt x="487172" y="240144"/>
                  </a:lnTo>
                  <a:lnTo>
                    <a:pt x="487172" y="25514"/>
                  </a:lnTo>
                  <a:lnTo>
                    <a:pt x="461772" y="25514"/>
                  </a:lnTo>
                  <a:lnTo>
                    <a:pt x="461772" y="240030"/>
                  </a:lnTo>
                  <a:lnTo>
                    <a:pt x="25400" y="240030"/>
                  </a:lnTo>
                  <a:lnTo>
                    <a:pt x="25400" y="25400"/>
                  </a:lnTo>
                  <a:lnTo>
                    <a:pt x="487172" y="25400"/>
                  </a:lnTo>
                  <a:lnTo>
                    <a:pt x="487172" y="0"/>
                  </a:lnTo>
                  <a:close/>
                </a:path>
              </a:pathLst>
            </a:custGeom>
            <a:solidFill>
              <a:srgbClr val="1FE2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245863" y="3995216"/>
              <a:ext cx="315607" cy="643966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4280027" y="4029722"/>
              <a:ext cx="218440" cy="546100"/>
            </a:xfrm>
            <a:custGeom>
              <a:avLst/>
              <a:gdLst/>
              <a:ahLst/>
              <a:cxnLst/>
              <a:rect l="l" t="t" r="r" b="b"/>
              <a:pathLst>
                <a:path w="218439" h="546100">
                  <a:moveTo>
                    <a:pt x="218186" y="0"/>
                  </a:moveTo>
                  <a:lnTo>
                    <a:pt x="192786" y="0"/>
                  </a:lnTo>
                  <a:lnTo>
                    <a:pt x="192786" y="25400"/>
                  </a:lnTo>
                  <a:lnTo>
                    <a:pt x="192786" y="520700"/>
                  </a:lnTo>
                  <a:lnTo>
                    <a:pt x="25400" y="520700"/>
                  </a:lnTo>
                  <a:lnTo>
                    <a:pt x="25400" y="25400"/>
                  </a:lnTo>
                  <a:lnTo>
                    <a:pt x="192786" y="25400"/>
                  </a:lnTo>
                  <a:lnTo>
                    <a:pt x="192786" y="0"/>
                  </a:lnTo>
                  <a:lnTo>
                    <a:pt x="0" y="0"/>
                  </a:lnTo>
                  <a:lnTo>
                    <a:pt x="0" y="25400"/>
                  </a:lnTo>
                  <a:lnTo>
                    <a:pt x="0" y="520700"/>
                  </a:lnTo>
                  <a:lnTo>
                    <a:pt x="0" y="546100"/>
                  </a:lnTo>
                  <a:lnTo>
                    <a:pt x="218186" y="546100"/>
                  </a:lnTo>
                  <a:lnTo>
                    <a:pt x="218186" y="520814"/>
                  </a:lnTo>
                  <a:lnTo>
                    <a:pt x="218186" y="25400"/>
                  </a:lnTo>
                  <a:lnTo>
                    <a:pt x="218186" y="25006"/>
                  </a:lnTo>
                  <a:lnTo>
                    <a:pt x="218186" y="0"/>
                  </a:lnTo>
                  <a:close/>
                </a:path>
              </a:pathLst>
            </a:custGeom>
            <a:solidFill>
              <a:srgbClr val="1FE2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272527" y="2932176"/>
              <a:ext cx="1730502" cy="2170176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297673" y="2957322"/>
              <a:ext cx="1633727" cy="2073401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261859" y="2910840"/>
              <a:ext cx="1756410" cy="2196084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7296023" y="2945142"/>
              <a:ext cx="1659255" cy="2098040"/>
            </a:xfrm>
            <a:custGeom>
              <a:avLst/>
              <a:gdLst/>
              <a:ahLst/>
              <a:cxnLst/>
              <a:rect l="l" t="t" r="r" b="b"/>
              <a:pathLst>
                <a:path w="1659254" h="2098040">
                  <a:moveTo>
                    <a:pt x="1659128" y="0"/>
                  </a:moveTo>
                  <a:lnTo>
                    <a:pt x="1633728" y="0"/>
                  </a:lnTo>
                  <a:lnTo>
                    <a:pt x="1633728" y="25400"/>
                  </a:lnTo>
                  <a:lnTo>
                    <a:pt x="1633728" y="2072640"/>
                  </a:lnTo>
                  <a:lnTo>
                    <a:pt x="25400" y="2072640"/>
                  </a:lnTo>
                  <a:lnTo>
                    <a:pt x="25400" y="25400"/>
                  </a:lnTo>
                  <a:lnTo>
                    <a:pt x="1633728" y="25400"/>
                  </a:lnTo>
                  <a:lnTo>
                    <a:pt x="1633728" y="0"/>
                  </a:lnTo>
                  <a:lnTo>
                    <a:pt x="0" y="0"/>
                  </a:lnTo>
                  <a:lnTo>
                    <a:pt x="0" y="25400"/>
                  </a:lnTo>
                  <a:lnTo>
                    <a:pt x="0" y="2072640"/>
                  </a:lnTo>
                  <a:lnTo>
                    <a:pt x="0" y="2098040"/>
                  </a:lnTo>
                  <a:lnTo>
                    <a:pt x="1659128" y="2098040"/>
                  </a:lnTo>
                  <a:lnTo>
                    <a:pt x="1659128" y="2073262"/>
                  </a:lnTo>
                  <a:lnTo>
                    <a:pt x="1659128" y="2072640"/>
                  </a:lnTo>
                  <a:lnTo>
                    <a:pt x="1659128" y="25400"/>
                  </a:lnTo>
                  <a:lnTo>
                    <a:pt x="1659128" y="25260"/>
                  </a:lnTo>
                  <a:lnTo>
                    <a:pt x="1659128" y="0"/>
                  </a:lnTo>
                  <a:close/>
                </a:path>
              </a:pathLst>
            </a:custGeom>
            <a:solidFill>
              <a:srgbClr val="1FE2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955029" y="2569464"/>
              <a:ext cx="1228343" cy="2532888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980176" y="2594610"/>
              <a:ext cx="1131569" cy="2436113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932170" y="3074695"/>
              <a:ext cx="1253502" cy="344525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1865757" y="1936876"/>
              <a:ext cx="8491220" cy="2360930"/>
            </a:xfrm>
            <a:custGeom>
              <a:avLst/>
              <a:gdLst/>
              <a:ahLst/>
              <a:cxnLst/>
              <a:rect l="l" t="t" r="r" b="b"/>
              <a:pathLst>
                <a:path w="8491220" h="2360929">
                  <a:moveTo>
                    <a:pt x="394589" y="1983232"/>
                  </a:moveTo>
                  <a:lnTo>
                    <a:pt x="394360" y="1983105"/>
                  </a:lnTo>
                  <a:lnTo>
                    <a:pt x="394589" y="1983232"/>
                  </a:lnTo>
                  <a:close/>
                </a:path>
                <a:path w="8491220" h="2360929">
                  <a:moveTo>
                    <a:pt x="769366" y="2154809"/>
                  </a:moveTo>
                  <a:lnTo>
                    <a:pt x="769023" y="2154682"/>
                  </a:lnTo>
                  <a:lnTo>
                    <a:pt x="769366" y="2154809"/>
                  </a:lnTo>
                  <a:close/>
                </a:path>
                <a:path w="8491220" h="2360929">
                  <a:moveTo>
                    <a:pt x="2419604" y="2335530"/>
                  </a:moveTo>
                  <a:lnTo>
                    <a:pt x="2033016" y="2327529"/>
                  </a:lnTo>
                  <a:lnTo>
                    <a:pt x="1937639" y="2324481"/>
                  </a:lnTo>
                  <a:lnTo>
                    <a:pt x="1843278" y="2320925"/>
                  </a:lnTo>
                  <a:lnTo>
                    <a:pt x="1749806" y="2316353"/>
                  </a:lnTo>
                  <a:lnTo>
                    <a:pt x="1657604" y="2311019"/>
                  </a:lnTo>
                  <a:lnTo>
                    <a:pt x="1568450" y="2304669"/>
                  </a:lnTo>
                  <a:lnTo>
                    <a:pt x="1566672" y="2304542"/>
                  </a:lnTo>
                  <a:lnTo>
                    <a:pt x="1566926" y="2304669"/>
                  </a:lnTo>
                  <a:lnTo>
                    <a:pt x="1477391" y="2297049"/>
                  </a:lnTo>
                  <a:lnTo>
                    <a:pt x="1389761" y="2288032"/>
                  </a:lnTo>
                  <a:lnTo>
                    <a:pt x="1390015" y="2288032"/>
                  </a:lnTo>
                  <a:lnTo>
                    <a:pt x="1304036" y="2277618"/>
                  </a:lnTo>
                  <a:lnTo>
                    <a:pt x="1304290" y="2277618"/>
                  </a:lnTo>
                  <a:lnTo>
                    <a:pt x="1220216" y="2265680"/>
                  </a:lnTo>
                  <a:lnTo>
                    <a:pt x="1220470" y="2265680"/>
                  </a:lnTo>
                  <a:lnTo>
                    <a:pt x="1179322" y="2259076"/>
                  </a:lnTo>
                  <a:lnTo>
                    <a:pt x="1179449" y="2259076"/>
                  </a:lnTo>
                  <a:lnTo>
                    <a:pt x="1138936" y="2251964"/>
                  </a:lnTo>
                  <a:lnTo>
                    <a:pt x="1139063" y="2251964"/>
                  </a:lnTo>
                  <a:lnTo>
                    <a:pt x="1099604" y="2244598"/>
                  </a:lnTo>
                  <a:lnTo>
                    <a:pt x="1098931" y="2244471"/>
                  </a:lnTo>
                  <a:lnTo>
                    <a:pt x="1099185" y="2244598"/>
                  </a:lnTo>
                  <a:lnTo>
                    <a:pt x="1059815" y="2236470"/>
                  </a:lnTo>
                  <a:lnTo>
                    <a:pt x="1059942" y="2236470"/>
                  </a:lnTo>
                  <a:lnTo>
                    <a:pt x="1021651" y="2228088"/>
                  </a:lnTo>
                  <a:lnTo>
                    <a:pt x="1021080" y="2227961"/>
                  </a:lnTo>
                  <a:lnTo>
                    <a:pt x="1021334" y="2228088"/>
                  </a:lnTo>
                  <a:lnTo>
                    <a:pt x="983754" y="2219071"/>
                  </a:lnTo>
                  <a:lnTo>
                    <a:pt x="983234" y="2218944"/>
                  </a:lnTo>
                  <a:lnTo>
                    <a:pt x="983488" y="2219071"/>
                  </a:lnTo>
                  <a:lnTo>
                    <a:pt x="946023" y="2209546"/>
                  </a:lnTo>
                  <a:lnTo>
                    <a:pt x="946277" y="2209546"/>
                  </a:lnTo>
                  <a:lnTo>
                    <a:pt x="909320" y="2199513"/>
                  </a:lnTo>
                  <a:lnTo>
                    <a:pt x="909574" y="2199513"/>
                  </a:lnTo>
                  <a:lnTo>
                    <a:pt x="873810" y="2189099"/>
                  </a:lnTo>
                  <a:lnTo>
                    <a:pt x="873379" y="2188972"/>
                  </a:lnTo>
                  <a:lnTo>
                    <a:pt x="873633" y="2189099"/>
                  </a:lnTo>
                  <a:lnTo>
                    <a:pt x="838073" y="2178050"/>
                  </a:lnTo>
                  <a:lnTo>
                    <a:pt x="838200" y="2178050"/>
                  </a:lnTo>
                  <a:lnTo>
                    <a:pt x="803529" y="2166620"/>
                  </a:lnTo>
                  <a:lnTo>
                    <a:pt x="803148" y="2166493"/>
                  </a:lnTo>
                  <a:lnTo>
                    <a:pt x="803402" y="2166620"/>
                  </a:lnTo>
                  <a:lnTo>
                    <a:pt x="768985" y="2154682"/>
                  </a:lnTo>
                  <a:lnTo>
                    <a:pt x="702056" y="2129536"/>
                  </a:lnTo>
                  <a:lnTo>
                    <a:pt x="702437" y="2129663"/>
                  </a:lnTo>
                  <a:lnTo>
                    <a:pt x="702119" y="2129536"/>
                  </a:lnTo>
                  <a:lnTo>
                    <a:pt x="637768" y="2103120"/>
                  </a:lnTo>
                  <a:lnTo>
                    <a:pt x="637159" y="2102866"/>
                  </a:lnTo>
                  <a:lnTo>
                    <a:pt x="637540" y="2103120"/>
                  </a:lnTo>
                  <a:lnTo>
                    <a:pt x="574167" y="2074926"/>
                  </a:lnTo>
                  <a:lnTo>
                    <a:pt x="574548" y="2075053"/>
                  </a:lnTo>
                  <a:lnTo>
                    <a:pt x="574281" y="2074926"/>
                  </a:lnTo>
                  <a:lnTo>
                    <a:pt x="512914" y="2045500"/>
                  </a:lnTo>
                  <a:lnTo>
                    <a:pt x="453377" y="2014982"/>
                  </a:lnTo>
                  <a:lnTo>
                    <a:pt x="452882" y="2014728"/>
                  </a:lnTo>
                  <a:lnTo>
                    <a:pt x="453136" y="2014982"/>
                  </a:lnTo>
                  <a:lnTo>
                    <a:pt x="394335" y="1983105"/>
                  </a:lnTo>
                  <a:lnTo>
                    <a:pt x="337146" y="1950720"/>
                  </a:lnTo>
                  <a:lnTo>
                    <a:pt x="336931" y="1950593"/>
                  </a:lnTo>
                  <a:lnTo>
                    <a:pt x="337058" y="1950720"/>
                  </a:lnTo>
                  <a:lnTo>
                    <a:pt x="280543" y="1917192"/>
                  </a:lnTo>
                  <a:lnTo>
                    <a:pt x="280670" y="1917192"/>
                  </a:lnTo>
                  <a:lnTo>
                    <a:pt x="224790" y="1883029"/>
                  </a:lnTo>
                  <a:lnTo>
                    <a:pt x="225044" y="1883156"/>
                  </a:lnTo>
                  <a:lnTo>
                    <a:pt x="224840" y="1883029"/>
                  </a:lnTo>
                  <a:lnTo>
                    <a:pt x="169989" y="1848485"/>
                  </a:lnTo>
                  <a:lnTo>
                    <a:pt x="169799" y="1848358"/>
                  </a:lnTo>
                  <a:lnTo>
                    <a:pt x="169926" y="1848485"/>
                  </a:lnTo>
                  <a:lnTo>
                    <a:pt x="103174" y="1805381"/>
                  </a:lnTo>
                  <a:lnTo>
                    <a:pt x="70675" y="1784159"/>
                  </a:lnTo>
                  <a:lnTo>
                    <a:pt x="84582" y="1762887"/>
                  </a:lnTo>
                  <a:lnTo>
                    <a:pt x="0" y="1753108"/>
                  </a:lnTo>
                  <a:lnTo>
                    <a:pt x="42926" y="1826641"/>
                  </a:lnTo>
                  <a:lnTo>
                    <a:pt x="56819" y="1805381"/>
                  </a:lnTo>
                  <a:lnTo>
                    <a:pt x="101473" y="1834642"/>
                  </a:lnTo>
                  <a:lnTo>
                    <a:pt x="156210" y="1869821"/>
                  </a:lnTo>
                  <a:lnTo>
                    <a:pt x="211455" y="1904619"/>
                  </a:lnTo>
                  <a:lnTo>
                    <a:pt x="267462" y="1938909"/>
                  </a:lnTo>
                  <a:lnTo>
                    <a:pt x="324231" y="1972564"/>
                  </a:lnTo>
                  <a:lnTo>
                    <a:pt x="382143" y="2005330"/>
                  </a:lnTo>
                  <a:lnTo>
                    <a:pt x="441198" y="2037334"/>
                  </a:lnTo>
                  <a:lnTo>
                    <a:pt x="501650" y="2068195"/>
                  </a:lnTo>
                  <a:lnTo>
                    <a:pt x="563753" y="2098040"/>
                  </a:lnTo>
                  <a:lnTo>
                    <a:pt x="627380" y="2126361"/>
                  </a:lnTo>
                  <a:lnTo>
                    <a:pt x="692912" y="2153285"/>
                  </a:lnTo>
                  <a:lnTo>
                    <a:pt x="760603" y="2178685"/>
                  </a:lnTo>
                  <a:lnTo>
                    <a:pt x="830453" y="2202180"/>
                  </a:lnTo>
                  <a:lnTo>
                    <a:pt x="902589" y="2223897"/>
                  </a:lnTo>
                  <a:lnTo>
                    <a:pt x="939673" y="2234057"/>
                  </a:lnTo>
                  <a:lnTo>
                    <a:pt x="977265" y="2243709"/>
                  </a:lnTo>
                  <a:lnTo>
                    <a:pt x="1015619" y="2252853"/>
                  </a:lnTo>
                  <a:lnTo>
                    <a:pt x="1054608" y="2261362"/>
                  </a:lnTo>
                  <a:lnTo>
                    <a:pt x="1094105" y="2269490"/>
                  </a:lnTo>
                  <a:lnTo>
                    <a:pt x="1134491" y="2276983"/>
                  </a:lnTo>
                  <a:lnTo>
                    <a:pt x="1175131" y="2284095"/>
                  </a:lnTo>
                  <a:lnTo>
                    <a:pt x="1216533" y="2290826"/>
                  </a:lnTo>
                  <a:lnTo>
                    <a:pt x="1300734" y="2302764"/>
                  </a:lnTo>
                  <a:lnTo>
                    <a:pt x="1387094" y="2313305"/>
                  </a:lnTo>
                  <a:lnTo>
                    <a:pt x="1475105" y="2322322"/>
                  </a:lnTo>
                  <a:lnTo>
                    <a:pt x="1564894" y="2329942"/>
                  </a:lnTo>
                  <a:lnTo>
                    <a:pt x="1656080" y="2336292"/>
                  </a:lnTo>
                  <a:lnTo>
                    <a:pt x="1748536" y="2341753"/>
                  </a:lnTo>
                  <a:lnTo>
                    <a:pt x="1842262" y="2346198"/>
                  </a:lnTo>
                  <a:lnTo>
                    <a:pt x="2032381" y="2352929"/>
                  </a:lnTo>
                  <a:lnTo>
                    <a:pt x="2419096" y="2360930"/>
                  </a:lnTo>
                  <a:lnTo>
                    <a:pt x="2419604" y="2335530"/>
                  </a:lnTo>
                  <a:close/>
                </a:path>
                <a:path w="8491220" h="2360929">
                  <a:moveTo>
                    <a:pt x="3217164" y="8890"/>
                  </a:moveTo>
                  <a:lnTo>
                    <a:pt x="3132455" y="0"/>
                  </a:lnTo>
                  <a:lnTo>
                    <a:pt x="3141383" y="23774"/>
                  </a:lnTo>
                  <a:lnTo>
                    <a:pt x="3137789" y="25146"/>
                  </a:lnTo>
                  <a:lnTo>
                    <a:pt x="3088005" y="50292"/>
                  </a:lnTo>
                  <a:lnTo>
                    <a:pt x="3051556" y="75184"/>
                  </a:lnTo>
                  <a:lnTo>
                    <a:pt x="3016504" y="106553"/>
                  </a:lnTo>
                  <a:lnTo>
                    <a:pt x="2983357" y="145288"/>
                  </a:lnTo>
                  <a:lnTo>
                    <a:pt x="2951988" y="190119"/>
                  </a:lnTo>
                  <a:lnTo>
                    <a:pt x="2931795" y="222631"/>
                  </a:lnTo>
                  <a:lnTo>
                    <a:pt x="2912110" y="256794"/>
                  </a:lnTo>
                  <a:lnTo>
                    <a:pt x="2892806" y="292227"/>
                  </a:lnTo>
                  <a:lnTo>
                    <a:pt x="2873629" y="328422"/>
                  </a:lnTo>
                  <a:lnTo>
                    <a:pt x="2854579" y="364998"/>
                  </a:lnTo>
                  <a:lnTo>
                    <a:pt x="2877185" y="376682"/>
                  </a:lnTo>
                  <a:lnTo>
                    <a:pt x="2896108" y="340233"/>
                  </a:lnTo>
                  <a:lnTo>
                    <a:pt x="2896108" y="340360"/>
                  </a:lnTo>
                  <a:lnTo>
                    <a:pt x="2896171" y="340233"/>
                  </a:lnTo>
                  <a:lnTo>
                    <a:pt x="2915158" y="304165"/>
                  </a:lnTo>
                  <a:lnTo>
                    <a:pt x="2915158" y="304292"/>
                  </a:lnTo>
                  <a:lnTo>
                    <a:pt x="2915221" y="304165"/>
                  </a:lnTo>
                  <a:lnTo>
                    <a:pt x="2934335" y="269113"/>
                  </a:lnTo>
                  <a:lnTo>
                    <a:pt x="2934208" y="269367"/>
                  </a:lnTo>
                  <a:lnTo>
                    <a:pt x="2934347" y="269113"/>
                  </a:lnTo>
                  <a:lnTo>
                    <a:pt x="2953537" y="235839"/>
                  </a:lnTo>
                  <a:lnTo>
                    <a:pt x="2953766" y="235458"/>
                  </a:lnTo>
                  <a:lnTo>
                    <a:pt x="2953512" y="235839"/>
                  </a:lnTo>
                  <a:lnTo>
                    <a:pt x="2973451" y="203708"/>
                  </a:lnTo>
                  <a:lnTo>
                    <a:pt x="2973324" y="203962"/>
                  </a:lnTo>
                  <a:lnTo>
                    <a:pt x="2973489" y="203708"/>
                  </a:lnTo>
                  <a:lnTo>
                    <a:pt x="2983179" y="188861"/>
                  </a:lnTo>
                  <a:lnTo>
                    <a:pt x="2993390" y="174244"/>
                  </a:lnTo>
                  <a:lnTo>
                    <a:pt x="2993263" y="174625"/>
                  </a:lnTo>
                  <a:lnTo>
                    <a:pt x="2993542" y="174244"/>
                  </a:lnTo>
                  <a:lnTo>
                    <a:pt x="3003677" y="160528"/>
                  </a:lnTo>
                  <a:lnTo>
                    <a:pt x="3003423" y="160909"/>
                  </a:lnTo>
                  <a:lnTo>
                    <a:pt x="3003715" y="160528"/>
                  </a:lnTo>
                  <a:lnTo>
                    <a:pt x="3013659" y="147955"/>
                  </a:lnTo>
                  <a:lnTo>
                    <a:pt x="3013964" y="147574"/>
                  </a:lnTo>
                  <a:lnTo>
                    <a:pt x="3013583" y="147955"/>
                  </a:lnTo>
                  <a:lnTo>
                    <a:pt x="3024378" y="135382"/>
                  </a:lnTo>
                  <a:lnTo>
                    <a:pt x="3024124" y="135763"/>
                  </a:lnTo>
                  <a:lnTo>
                    <a:pt x="3024467" y="135382"/>
                  </a:lnTo>
                  <a:lnTo>
                    <a:pt x="3034919" y="123952"/>
                  </a:lnTo>
                  <a:lnTo>
                    <a:pt x="3034538" y="124460"/>
                  </a:lnTo>
                  <a:lnTo>
                    <a:pt x="3035046" y="123952"/>
                  </a:lnTo>
                  <a:lnTo>
                    <a:pt x="3045206" y="113919"/>
                  </a:lnTo>
                  <a:lnTo>
                    <a:pt x="3045625" y="113538"/>
                  </a:lnTo>
                  <a:lnTo>
                    <a:pt x="3055950" y="104267"/>
                  </a:lnTo>
                  <a:lnTo>
                    <a:pt x="3056382" y="103886"/>
                  </a:lnTo>
                  <a:lnTo>
                    <a:pt x="3055874" y="104267"/>
                  </a:lnTo>
                  <a:lnTo>
                    <a:pt x="3066986" y="95377"/>
                  </a:lnTo>
                  <a:lnTo>
                    <a:pt x="3067304" y="95123"/>
                  </a:lnTo>
                  <a:lnTo>
                    <a:pt x="3066923" y="95377"/>
                  </a:lnTo>
                  <a:lnTo>
                    <a:pt x="3100628" y="72288"/>
                  </a:lnTo>
                  <a:lnTo>
                    <a:pt x="3124454" y="59436"/>
                  </a:lnTo>
                  <a:lnTo>
                    <a:pt x="3123692" y="59690"/>
                  </a:lnTo>
                  <a:lnTo>
                    <a:pt x="3148076" y="48387"/>
                  </a:lnTo>
                  <a:lnTo>
                    <a:pt x="3147314" y="48768"/>
                  </a:lnTo>
                  <a:lnTo>
                    <a:pt x="3148304" y="48387"/>
                  </a:lnTo>
                  <a:lnTo>
                    <a:pt x="3150336" y="47612"/>
                  </a:lnTo>
                  <a:lnTo>
                    <a:pt x="3159252" y="71374"/>
                  </a:lnTo>
                  <a:lnTo>
                    <a:pt x="3181273" y="47612"/>
                  </a:lnTo>
                  <a:lnTo>
                    <a:pt x="3217164" y="8890"/>
                  </a:lnTo>
                  <a:close/>
                </a:path>
                <a:path w="8491220" h="2360929">
                  <a:moveTo>
                    <a:pt x="5353812" y="1933702"/>
                  </a:moveTo>
                  <a:lnTo>
                    <a:pt x="5318569" y="1891499"/>
                  </a:lnTo>
                  <a:lnTo>
                    <a:pt x="5299202" y="1868297"/>
                  </a:lnTo>
                  <a:lnTo>
                    <a:pt x="5289080" y="1891499"/>
                  </a:lnTo>
                  <a:lnTo>
                    <a:pt x="5278755" y="1886966"/>
                  </a:lnTo>
                  <a:lnTo>
                    <a:pt x="5279136" y="1887093"/>
                  </a:lnTo>
                  <a:lnTo>
                    <a:pt x="5278869" y="1886966"/>
                  </a:lnTo>
                  <a:lnTo>
                    <a:pt x="5240401" y="1868297"/>
                  </a:lnTo>
                  <a:lnTo>
                    <a:pt x="5241036" y="1868551"/>
                  </a:lnTo>
                  <a:lnTo>
                    <a:pt x="5240566" y="1868297"/>
                  </a:lnTo>
                  <a:lnTo>
                    <a:pt x="5204536" y="1848485"/>
                  </a:lnTo>
                  <a:lnTo>
                    <a:pt x="5204079" y="1848231"/>
                  </a:lnTo>
                  <a:lnTo>
                    <a:pt x="5204460" y="1848485"/>
                  </a:lnTo>
                  <a:lnTo>
                    <a:pt x="5187416" y="1837944"/>
                  </a:lnTo>
                  <a:lnTo>
                    <a:pt x="5186807" y="1837563"/>
                  </a:lnTo>
                  <a:lnTo>
                    <a:pt x="5187315" y="1837944"/>
                  </a:lnTo>
                  <a:lnTo>
                    <a:pt x="5170729" y="1826768"/>
                  </a:lnTo>
                  <a:lnTo>
                    <a:pt x="5170170" y="1826387"/>
                  </a:lnTo>
                  <a:lnTo>
                    <a:pt x="5170551" y="1826768"/>
                  </a:lnTo>
                  <a:lnTo>
                    <a:pt x="5154625" y="1814918"/>
                  </a:lnTo>
                  <a:lnTo>
                    <a:pt x="5139677" y="1802765"/>
                  </a:lnTo>
                  <a:lnTo>
                    <a:pt x="5139055" y="1802257"/>
                  </a:lnTo>
                  <a:lnTo>
                    <a:pt x="5139563" y="1802765"/>
                  </a:lnTo>
                  <a:lnTo>
                    <a:pt x="5124996" y="1789328"/>
                  </a:lnTo>
                  <a:lnTo>
                    <a:pt x="5111623" y="1775460"/>
                  </a:lnTo>
                  <a:lnTo>
                    <a:pt x="5112131" y="1775968"/>
                  </a:lnTo>
                  <a:lnTo>
                    <a:pt x="5111699" y="1775460"/>
                  </a:lnTo>
                  <a:lnTo>
                    <a:pt x="5099824" y="1761490"/>
                  </a:lnTo>
                  <a:lnTo>
                    <a:pt x="5099177" y="1760728"/>
                  </a:lnTo>
                  <a:lnTo>
                    <a:pt x="5099685" y="1761490"/>
                  </a:lnTo>
                  <a:lnTo>
                    <a:pt x="5088102" y="1745678"/>
                  </a:lnTo>
                  <a:lnTo>
                    <a:pt x="5078184" y="1729740"/>
                  </a:lnTo>
                  <a:lnTo>
                    <a:pt x="5077714" y="1728978"/>
                  </a:lnTo>
                  <a:lnTo>
                    <a:pt x="5078095" y="1729740"/>
                  </a:lnTo>
                  <a:lnTo>
                    <a:pt x="5068443" y="1711833"/>
                  </a:lnTo>
                  <a:lnTo>
                    <a:pt x="5068824" y="1712468"/>
                  </a:lnTo>
                  <a:lnTo>
                    <a:pt x="5068519" y="1711833"/>
                  </a:lnTo>
                  <a:lnTo>
                    <a:pt x="5060099" y="1693633"/>
                  </a:lnTo>
                  <a:lnTo>
                    <a:pt x="5052809" y="1675003"/>
                  </a:lnTo>
                  <a:lnTo>
                    <a:pt x="5052568" y="1674368"/>
                  </a:lnTo>
                  <a:lnTo>
                    <a:pt x="5052695" y="1675003"/>
                  </a:lnTo>
                  <a:lnTo>
                    <a:pt x="5046002" y="1655064"/>
                  </a:lnTo>
                  <a:lnTo>
                    <a:pt x="5045837" y="1654556"/>
                  </a:lnTo>
                  <a:lnTo>
                    <a:pt x="5045964" y="1655064"/>
                  </a:lnTo>
                  <a:lnTo>
                    <a:pt x="5039753" y="1633905"/>
                  </a:lnTo>
                  <a:lnTo>
                    <a:pt x="5034585" y="1612900"/>
                  </a:lnTo>
                  <a:lnTo>
                    <a:pt x="5034534" y="1612646"/>
                  </a:lnTo>
                  <a:lnTo>
                    <a:pt x="5034534" y="1612900"/>
                  </a:lnTo>
                  <a:lnTo>
                    <a:pt x="5029809" y="1591183"/>
                  </a:lnTo>
                  <a:lnTo>
                    <a:pt x="5029771" y="1590929"/>
                  </a:lnTo>
                  <a:lnTo>
                    <a:pt x="5029733" y="1590675"/>
                  </a:lnTo>
                  <a:lnTo>
                    <a:pt x="5021669" y="1545463"/>
                  </a:lnTo>
                  <a:lnTo>
                    <a:pt x="5021643" y="1545247"/>
                  </a:lnTo>
                  <a:lnTo>
                    <a:pt x="5021707" y="1545463"/>
                  </a:lnTo>
                  <a:lnTo>
                    <a:pt x="5021631" y="1544955"/>
                  </a:lnTo>
                  <a:lnTo>
                    <a:pt x="5015408" y="1498219"/>
                  </a:lnTo>
                  <a:lnTo>
                    <a:pt x="5015357" y="1497838"/>
                  </a:lnTo>
                  <a:lnTo>
                    <a:pt x="5015357" y="1498219"/>
                  </a:lnTo>
                  <a:lnTo>
                    <a:pt x="5010035" y="1449705"/>
                  </a:lnTo>
                  <a:lnTo>
                    <a:pt x="5007026" y="1418475"/>
                  </a:lnTo>
                  <a:lnTo>
                    <a:pt x="5256784" y="1418475"/>
                  </a:lnTo>
                  <a:lnTo>
                    <a:pt x="5256784" y="1393698"/>
                  </a:lnTo>
                  <a:lnTo>
                    <a:pt x="5256784" y="1393075"/>
                  </a:lnTo>
                  <a:lnTo>
                    <a:pt x="5256784" y="1197495"/>
                  </a:lnTo>
                  <a:lnTo>
                    <a:pt x="5256784" y="1197356"/>
                  </a:lnTo>
                  <a:lnTo>
                    <a:pt x="5256784" y="1172095"/>
                  </a:lnTo>
                  <a:lnTo>
                    <a:pt x="5231384" y="1172095"/>
                  </a:lnTo>
                  <a:lnTo>
                    <a:pt x="5231384" y="1197495"/>
                  </a:lnTo>
                  <a:lnTo>
                    <a:pt x="5231384" y="1393075"/>
                  </a:lnTo>
                  <a:lnTo>
                    <a:pt x="4125976" y="1393075"/>
                  </a:lnTo>
                  <a:lnTo>
                    <a:pt x="4125976" y="1197495"/>
                  </a:lnTo>
                  <a:lnTo>
                    <a:pt x="5231384" y="1197495"/>
                  </a:lnTo>
                  <a:lnTo>
                    <a:pt x="5231384" y="1172095"/>
                  </a:lnTo>
                  <a:lnTo>
                    <a:pt x="4100576" y="1172095"/>
                  </a:lnTo>
                  <a:lnTo>
                    <a:pt x="4100576" y="1197495"/>
                  </a:lnTo>
                  <a:lnTo>
                    <a:pt x="4100576" y="1393075"/>
                  </a:lnTo>
                  <a:lnTo>
                    <a:pt x="4100576" y="1418475"/>
                  </a:lnTo>
                  <a:lnTo>
                    <a:pt x="4981422" y="1418475"/>
                  </a:lnTo>
                  <a:lnTo>
                    <a:pt x="4984750" y="1452245"/>
                  </a:lnTo>
                  <a:lnTo>
                    <a:pt x="4990084" y="1501140"/>
                  </a:lnTo>
                  <a:lnTo>
                    <a:pt x="4996561" y="1549146"/>
                  </a:lnTo>
                  <a:lnTo>
                    <a:pt x="5004816" y="1595882"/>
                  </a:lnTo>
                  <a:lnTo>
                    <a:pt x="5015357" y="1640840"/>
                  </a:lnTo>
                  <a:lnTo>
                    <a:pt x="5028819" y="1683512"/>
                  </a:lnTo>
                  <a:lnTo>
                    <a:pt x="5045964" y="1723390"/>
                  </a:lnTo>
                  <a:lnTo>
                    <a:pt x="5067173" y="1760093"/>
                  </a:lnTo>
                  <a:lnTo>
                    <a:pt x="5093081" y="1792732"/>
                  </a:lnTo>
                  <a:lnTo>
                    <a:pt x="5122672" y="1821688"/>
                  </a:lnTo>
                  <a:lnTo>
                    <a:pt x="5155692" y="1847342"/>
                  </a:lnTo>
                  <a:lnTo>
                    <a:pt x="5191506" y="1870329"/>
                  </a:lnTo>
                  <a:lnTo>
                    <a:pt x="5228971" y="1891030"/>
                  </a:lnTo>
                  <a:lnTo>
                    <a:pt x="5268214" y="1910080"/>
                  </a:lnTo>
                  <a:lnTo>
                    <a:pt x="5278920" y="1914791"/>
                  </a:lnTo>
                  <a:lnTo>
                    <a:pt x="5268722" y="1938147"/>
                  </a:lnTo>
                  <a:lnTo>
                    <a:pt x="5353812" y="1933702"/>
                  </a:lnTo>
                  <a:close/>
                </a:path>
                <a:path w="8491220" h="2360929">
                  <a:moveTo>
                    <a:pt x="8490966" y="1678432"/>
                  </a:moveTo>
                  <a:lnTo>
                    <a:pt x="8406511" y="1689227"/>
                  </a:lnTo>
                  <a:lnTo>
                    <a:pt x="8420671" y="1710334"/>
                  </a:lnTo>
                  <a:lnTo>
                    <a:pt x="8414639" y="1714373"/>
                  </a:lnTo>
                  <a:lnTo>
                    <a:pt x="8414766" y="1714246"/>
                  </a:lnTo>
                  <a:lnTo>
                    <a:pt x="8414563" y="1714373"/>
                  </a:lnTo>
                  <a:lnTo>
                    <a:pt x="8344916" y="1759966"/>
                  </a:lnTo>
                  <a:lnTo>
                    <a:pt x="8345170" y="1759712"/>
                  </a:lnTo>
                  <a:lnTo>
                    <a:pt x="8274177" y="1803908"/>
                  </a:lnTo>
                  <a:lnTo>
                    <a:pt x="8274431" y="1803781"/>
                  </a:lnTo>
                  <a:lnTo>
                    <a:pt x="8238236" y="1825117"/>
                  </a:lnTo>
                  <a:lnTo>
                    <a:pt x="8238363" y="1824990"/>
                  </a:lnTo>
                  <a:lnTo>
                    <a:pt x="8238134" y="1825117"/>
                  </a:lnTo>
                  <a:lnTo>
                    <a:pt x="8201660" y="1845691"/>
                  </a:lnTo>
                  <a:lnTo>
                    <a:pt x="8201914" y="1845564"/>
                  </a:lnTo>
                  <a:lnTo>
                    <a:pt x="8164703" y="1865249"/>
                  </a:lnTo>
                  <a:lnTo>
                    <a:pt x="8164449" y="1865376"/>
                  </a:lnTo>
                  <a:lnTo>
                    <a:pt x="8126730" y="1884299"/>
                  </a:lnTo>
                  <a:lnTo>
                    <a:pt x="8127111" y="1884045"/>
                  </a:lnTo>
                  <a:lnTo>
                    <a:pt x="8088249" y="1902333"/>
                  </a:lnTo>
                  <a:lnTo>
                    <a:pt x="8088630" y="1902079"/>
                  </a:lnTo>
                  <a:lnTo>
                    <a:pt x="8048879" y="1919224"/>
                  </a:lnTo>
                  <a:lnTo>
                    <a:pt x="8049260" y="1918970"/>
                  </a:lnTo>
                  <a:lnTo>
                    <a:pt x="8008493" y="1934972"/>
                  </a:lnTo>
                  <a:lnTo>
                    <a:pt x="8009001" y="1934845"/>
                  </a:lnTo>
                  <a:lnTo>
                    <a:pt x="7967523" y="1949513"/>
                  </a:lnTo>
                  <a:lnTo>
                    <a:pt x="7925054" y="1962912"/>
                  </a:lnTo>
                  <a:lnTo>
                    <a:pt x="7925435" y="1962785"/>
                  </a:lnTo>
                  <a:lnTo>
                    <a:pt x="7924965" y="1962912"/>
                  </a:lnTo>
                  <a:lnTo>
                    <a:pt x="7881709" y="1974786"/>
                  </a:lnTo>
                  <a:lnTo>
                    <a:pt x="7836789" y="1985264"/>
                  </a:lnTo>
                  <a:lnTo>
                    <a:pt x="7837297" y="1985137"/>
                  </a:lnTo>
                  <a:lnTo>
                    <a:pt x="7790942" y="1994281"/>
                  </a:lnTo>
                  <a:lnTo>
                    <a:pt x="7791323" y="1994281"/>
                  </a:lnTo>
                  <a:lnTo>
                    <a:pt x="7743952" y="2002155"/>
                  </a:lnTo>
                  <a:lnTo>
                    <a:pt x="7744333" y="2002028"/>
                  </a:lnTo>
                  <a:lnTo>
                    <a:pt x="7695946" y="2008759"/>
                  </a:lnTo>
                  <a:lnTo>
                    <a:pt x="7696200" y="2008759"/>
                  </a:lnTo>
                  <a:lnTo>
                    <a:pt x="7646924" y="2014220"/>
                  </a:lnTo>
                  <a:lnTo>
                    <a:pt x="7647178" y="2014220"/>
                  </a:lnTo>
                  <a:lnTo>
                    <a:pt x="7597013" y="2018665"/>
                  </a:lnTo>
                  <a:lnTo>
                    <a:pt x="7597267" y="2018665"/>
                  </a:lnTo>
                  <a:lnTo>
                    <a:pt x="7546213" y="2022221"/>
                  </a:lnTo>
                  <a:lnTo>
                    <a:pt x="7546467" y="2022221"/>
                  </a:lnTo>
                  <a:lnTo>
                    <a:pt x="7494905" y="2024888"/>
                  </a:lnTo>
                  <a:lnTo>
                    <a:pt x="7442835" y="2026793"/>
                  </a:lnTo>
                  <a:lnTo>
                    <a:pt x="7389876" y="2028190"/>
                  </a:lnTo>
                  <a:lnTo>
                    <a:pt x="7283107" y="2029206"/>
                  </a:lnTo>
                  <a:lnTo>
                    <a:pt x="7066153" y="2027555"/>
                  </a:lnTo>
                  <a:lnTo>
                    <a:pt x="7065899" y="2052955"/>
                  </a:lnTo>
                  <a:lnTo>
                    <a:pt x="7283196" y="2054606"/>
                  </a:lnTo>
                  <a:lnTo>
                    <a:pt x="7390511" y="2053590"/>
                  </a:lnTo>
                  <a:lnTo>
                    <a:pt x="7495921" y="2050288"/>
                  </a:lnTo>
                  <a:lnTo>
                    <a:pt x="7547864" y="2047494"/>
                  </a:lnTo>
                  <a:lnTo>
                    <a:pt x="7599045" y="2043938"/>
                  </a:lnTo>
                  <a:lnTo>
                    <a:pt x="7649591" y="2039493"/>
                  </a:lnTo>
                  <a:lnTo>
                    <a:pt x="7699248" y="2033905"/>
                  </a:lnTo>
                  <a:lnTo>
                    <a:pt x="7733195" y="2029206"/>
                  </a:lnTo>
                  <a:lnTo>
                    <a:pt x="7747889" y="2027174"/>
                  </a:lnTo>
                  <a:lnTo>
                    <a:pt x="7795768" y="2019300"/>
                  </a:lnTo>
                  <a:lnTo>
                    <a:pt x="7842377" y="2010029"/>
                  </a:lnTo>
                  <a:lnTo>
                    <a:pt x="7876019" y="2002155"/>
                  </a:lnTo>
                  <a:lnTo>
                    <a:pt x="7887970" y="1999361"/>
                  </a:lnTo>
                  <a:lnTo>
                    <a:pt x="7932420" y="1987169"/>
                  </a:lnTo>
                  <a:lnTo>
                    <a:pt x="7938529" y="1985264"/>
                  </a:lnTo>
                  <a:lnTo>
                    <a:pt x="7975600" y="1973707"/>
                  </a:lnTo>
                  <a:lnTo>
                    <a:pt x="8017637" y="1958721"/>
                  </a:lnTo>
                  <a:lnTo>
                    <a:pt x="8058658" y="1942592"/>
                  </a:lnTo>
                  <a:lnTo>
                    <a:pt x="8076654" y="1934845"/>
                  </a:lnTo>
                  <a:lnTo>
                    <a:pt x="8098790" y="1925320"/>
                  </a:lnTo>
                  <a:lnTo>
                    <a:pt x="8111871" y="1919224"/>
                  </a:lnTo>
                  <a:lnTo>
                    <a:pt x="8138033" y="1907032"/>
                  </a:lnTo>
                  <a:lnTo>
                    <a:pt x="8147393" y="1902333"/>
                  </a:lnTo>
                  <a:lnTo>
                    <a:pt x="8176260" y="1887855"/>
                  </a:lnTo>
                  <a:lnTo>
                    <a:pt x="8182978" y="1884299"/>
                  </a:lnTo>
                  <a:lnTo>
                    <a:pt x="8213979" y="1867916"/>
                  </a:lnTo>
                  <a:lnTo>
                    <a:pt x="8218703" y="1865249"/>
                  </a:lnTo>
                  <a:lnTo>
                    <a:pt x="8250936" y="1847088"/>
                  </a:lnTo>
                  <a:lnTo>
                    <a:pt x="8253514" y="1845564"/>
                  </a:lnTo>
                  <a:lnTo>
                    <a:pt x="8287385" y="1825625"/>
                  </a:lnTo>
                  <a:lnTo>
                    <a:pt x="8322551" y="1803781"/>
                  </a:lnTo>
                  <a:lnTo>
                    <a:pt x="8358759" y="1781302"/>
                  </a:lnTo>
                  <a:lnTo>
                    <a:pt x="8391322" y="1759966"/>
                  </a:lnTo>
                  <a:lnTo>
                    <a:pt x="8428736" y="1735455"/>
                  </a:lnTo>
                  <a:lnTo>
                    <a:pt x="8434807" y="1731416"/>
                  </a:lnTo>
                  <a:lnTo>
                    <a:pt x="8448929" y="1752473"/>
                  </a:lnTo>
                  <a:lnTo>
                    <a:pt x="8460880" y="1731416"/>
                  </a:lnTo>
                  <a:lnTo>
                    <a:pt x="8490966" y="1678432"/>
                  </a:lnTo>
                  <a:close/>
                </a:path>
              </a:pathLst>
            </a:custGeom>
            <a:solidFill>
              <a:srgbClr val="1FE2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5147055" y="1828038"/>
            <a:ext cx="3374390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b="1" spc="-190" dirty="0">
                <a:solidFill>
                  <a:srgbClr val="3F3F3F"/>
                </a:solidFill>
                <a:latin typeface="DejaVu Sans"/>
                <a:cs typeface="DejaVu Sans"/>
              </a:rPr>
              <a:t>Toolbar</a:t>
            </a:r>
            <a:r>
              <a:rPr sz="1400" spc="-1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b="1" spc="-180" dirty="0">
                <a:solidFill>
                  <a:srgbClr val="3F3F3F"/>
                </a:solidFill>
                <a:latin typeface="DejaVu Sans"/>
                <a:cs typeface="DejaVu Sans"/>
              </a:rPr>
              <a:t>Sort</a:t>
            </a:r>
            <a:r>
              <a:rPr sz="1400" spc="-3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Ascending/descending</a:t>
            </a:r>
            <a:r>
              <a:rPr sz="1200" spc="6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on</a:t>
            </a:r>
            <a:r>
              <a:rPr sz="1200" spc="4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view</a:t>
            </a:r>
            <a:r>
              <a:rPr sz="1200" spc="2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spc="-35" dirty="0">
                <a:solidFill>
                  <a:srgbClr val="3F3F3F"/>
                </a:solidFill>
                <a:latin typeface="Nimbus Roman No9 L"/>
                <a:cs typeface="Nimbus Roman No9 L"/>
              </a:rPr>
              <a:t>metric</a:t>
            </a:r>
            <a:endParaRPr sz="1200">
              <a:latin typeface="Nimbus Roman No9 L"/>
              <a:cs typeface="Nimbus Roman No9 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0407648" y="3362955"/>
            <a:ext cx="1453515" cy="1068705"/>
          </a:xfrm>
          <a:prstGeom prst="rect">
            <a:avLst/>
          </a:prstGeom>
        </p:spPr>
        <p:txBody>
          <a:bodyPr vert="horz" wrap="square" lIns="0" tIns="800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30"/>
              </a:spcBef>
            </a:pPr>
            <a:r>
              <a:rPr sz="1400" b="1" spc="-165" dirty="0">
                <a:solidFill>
                  <a:srgbClr val="3F3F3F"/>
                </a:solidFill>
                <a:latin typeface="DejaVu Sans"/>
                <a:cs typeface="DejaVu Sans"/>
              </a:rPr>
              <a:t>Field</a:t>
            </a:r>
            <a:r>
              <a:rPr sz="1400" spc="-7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b="1" spc="-20" dirty="0">
                <a:solidFill>
                  <a:srgbClr val="3F3F3F"/>
                </a:solidFill>
                <a:latin typeface="DejaVu Sans"/>
                <a:cs typeface="DejaVu Sans"/>
              </a:rPr>
              <a:t>Sort</a:t>
            </a:r>
            <a:endParaRPr sz="1400">
              <a:latin typeface="DejaVu Sans"/>
              <a:cs typeface="DejaVu Sans"/>
            </a:endParaRPr>
          </a:p>
          <a:p>
            <a:pPr marL="12700" marR="5080">
              <a:lnSpc>
                <a:spcPct val="89900"/>
              </a:lnSpc>
              <a:spcBef>
                <a:spcPts val="605"/>
              </a:spcBef>
            </a:pPr>
            <a:r>
              <a:rPr sz="1200" i="1" spc="-10" dirty="0">
                <a:solidFill>
                  <a:srgbClr val="3F3F3F"/>
                </a:solidFill>
                <a:latin typeface="Nimbus Roman No9 L"/>
                <a:cs typeface="Nimbus Roman No9 L"/>
              </a:rPr>
              <a:t>Provides</a:t>
            </a:r>
            <a:r>
              <a:rPr sz="1200" spc="-3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robust</a:t>
            </a:r>
            <a:r>
              <a:rPr sz="1200" spc="-2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spc="-30" dirty="0">
                <a:solidFill>
                  <a:srgbClr val="3F3F3F"/>
                </a:solidFill>
                <a:latin typeface="Nimbus Roman No9 L"/>
                <a:cs typeface="Nimbus Roman No9 L"/>
              </a:rPr>
              <a:t>sorting</a:t>
            </a:r>
            <a:r>
              <a:rPr sz="1200" spc="-3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options</a:t>
            </a:r>
            <a:r>
              <a:rPr sz="1200" spc="1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spc="-20" dirty="0">
                <a:solidFill>
                  <a:srgbClr val="3F3F3F"/>
                </a:solidFill>
                <a:latin typeface="Nimbus Roman No9 L"/>
                <a:cs typeface="Nimbus Roman No9 L"/>
              </a:rPr>
              <a:t>controlling</a:t>
            </a:r>
            <a:r>
              <a:rPr sz="1200" spc="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spc="-30" dirty="0">
                <a:solidFill>
                  <a:srgbClr val="3F3F3F"/>
                </a:solidFill>
                <a:latin typeface="Nimbus Roman No9 L"/>
                <a:cs typeface="Nimbus Roman No9 L"/>
              </a:rPr>
              <a:t>sort</a:t>
            </a:r>
            <a:r>
              <a:rPr sz="1200" spc="-3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by,</a:t>
            </a:r>
            <a:r>
              <a:rPr sz="1200" spc="-3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sort</a:t>
            </a:r>
            <a:r>
              <a:rPr sz="1200" spc="-3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spc="-10" dirty="0">
                <a:solidFill>
                  <a:srgbClr val="3F3F3F"/>
                </a:solidFill>
                <a:latin typeface="Nimbus Roman No9 L"/>
                <a:cs typeface="Nimbus Roman No9 L"/>
              </a:rPr>
              <a:t>order,</a:t>
            </a:r>
            <a:r>
              <a:rPr sz="1200" spc="-2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spc="-20" dirty="0">
                <a:solidFill>
                  <a:srgbClr val="3F3F3F"/>
                </a:solidFill>
                <a:latin typeface="Nimbus Roman No9 L"/>
                <a:cs typeface="Nimbus Roman No9 L"/>
              </a:rPr>
              <a:t>sort</a:t>
            </a:r>
            <a:r>
              <a:rPr sz="1200" spc="-2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field</a:t>
            </a:r>
            <a:r>
              <a:rPr sz="1200" spc="-2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and</a:t>
            </a:r>
            <a:r>
              <a:rPr sz="1200" spc="-2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spc="-10" dirty="0">
                <a:solidFill>
                  <a:srgbClr val="3F3F3F"/>
                </a:solidFill>
                <a:latin typeface="Nimbus Roman No9 L"/>
                <a:cs typeface="Nimbus Roman No9 L"/>
              </a:rPr>
              <a:t>aggregation</a:t>
            </a:r>
            <a:r>
              <a:rPr sz="1400" spc="-10" dirty="0">
                <a:solidFill>
                  <a:srgbClr val="3F3F3F"/>
                </a:solidFill>
                <a:latin typeface="DejaVu Sans"/>
                <a:cs typeface="DejaVu Sans"/>
              </a:rPr>
              <a:t>.</a:t>
            </a:r>
            <a:endParaRPr sz="1400">
              <a:latin typeface="DejaVu Sans"/>
              <a:cs typeface="DejaVu Sans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81249" y="3392163"/>
            <a:ext cx="1394460" cy="876935"/>
          </a:xfrm>
          <a:prstGeom prst="rect">
            <a:avLst/>
          </a:prstGeom>
        </p:spPr>
        <p:txBody>
          <a:bodyPr vert="horz" wrap="square" lIns="0" tIns="80010" rIns="0" bIns="0" rtlCol="0">
            <a:spAutoFit/>
          </a:bodyPr>
          <a:lstStyle/>
          <a:p>
            <a:pPr marL="279400" indent="381635">
              <a:lnSpc>
                <a:spcPct val="100000"/>
              </a:lnSpc>
              <a:spcBef>
                <a:spcPts val="630"/>
              </a:spcBef>
            </a:pPr>
            <a:r>
              <a:rPr sz="1400" b="1" spc="-155" dirty="0">
                <a:solidFill>
                  <a:srgbClr val="3F3F3F"/>
                </a:solidFill>
                <a:latin typeface="DejaVu Sans"/>
                <a:cs typeface="DejaVu Sans"/>
              </a:rPr>
              <a:t>Axis</a:t>
            </a:r>
            <a:r>
              <a:rPr sz="1400" spc="-5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b="1" spc="-180" dirty="0">
                <a:solidFill>
                  <a:srgbClr val="3F3F3F"/>
                </a:solidFill>
                <a:latin typeface="DejaVu Sans"/>
                <a:cs typeface="DejaVu Sans"/>
              </a:rPr>
              <a:t>Sort</a:t>
            </a:r>
            <a:endParaRPr sz="1400">
              <a:latin typeface="DejaVu Sans"/>
              <a:cs typeface="DejaVu Sans"/>
            </a:endParaRPr>
          </a:p>
          <a:p>
            <a:pPr marL="12700" marR="5080" indent="266700" algn="r">
              <a:lnSpc>
                <a:spcPts val="1300"/>
              </a:lnSpc>
              <a:spcBef>
                <a:spcPts val="620"/>
              </a:spcBef>
            </a:pPr>
            <a:r>
              <a:rPr sz="1200" i="1" spc="-35" dirty="0">
                <a:solidFill>
                  <a:srgbClr val="3F3F3F"/>
                </a:solidFill>
                <a:latin typeface="Nimbus Roman No9 L"/>
                <a:cs typeface="Nimbus Roman No9 L"/>
              </a:rPr>
              <a:t>In-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viz</a:t>
            </a:r>
            <a:r>
              <a:rPr sz="1200" spc="-3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spc="-10" dirty="0">
                <a:solidFill>
                  <a:srgbClr val="3F3F3F"/>
                </a:solidFill>
                <a:latin typeface="Nimbus Roman No9 L"/>
                <a:cs typeface="Nimbus Roman No9 L"/>
              </a:rPr>
              <a:t>axis</a:t>
            </a:r>
            <a:r>
              <a:rPr sz="1200" spc="-3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spc="-40" dirty="0">
                <a:solidFill>
                  <a:srgbClr val="3F3F3F"/>
                </a:solidFill>
                <a:latin typeface="Nimbus Roman No9 L"/>
                <a:cs typeface="Nimbus Roman No9 L"/>
              </a:rPr>
              <a:t>sorting,</a:t>
            </a:r>
            <a:r>
              <a:rPr sz="1200" spc="-4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spc="-10" dirty="0">
                <a:solidFill>
                  <a:srgbClr val="3F3F3F"/>
                </a:solidFill>
                <a:latin typeface="Nimbus Roman No9 L"/>
                <a:cs typeface="Nimbus Roman No9 L"/>
              </a:rPr>
              <a:t>ascending/descending</a:t>
            </a:r>
            <a:endParaRPr sz="1200">
              <a:latin typeface="Nimbus Roman No9 L"/>
              <a:cs typeface="Nimbus Roman No9 L"/>
            </a:endParaRPr>
          </a:p>
          <a:p>
            <a:pPr marR="5080" algn="r">
              <a:lnSpc>
                <a:spcPts val="1270"/>
              </a:lnSpc>
            </a:pP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on</a:t>
            </a:r>
            <a:r>
              <a:rPr sz="1200" spc="1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view</a:t>
            </a:r>
            <a:r>
              <a:rPr sz="1200" spc="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spc="-10" dirty="0">
                <a:solidFill>
                  <a:srgbClr val="3F3F3F"/>
                </a:solidFill>
                <a:latin typeface="Nimbus Roman No9 L"/>
                <a:cs typeface="Nimbus Roman No9 L"/>
              </a:rPr>
              <a:t>metric</a:t>
            </a:r>
            <a:endParaRPr sz="1200">
              <a:latin typeface="Nimbus Roman No9 L"/>
              <a:cs typeface="Nimbus Roman No9 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23029">
              <a:lnSpc>
                <a:spcPct val="100000"/>
              </a:lnSpc>
              <a:spcBef>
                <a:spcPts val="100"/>
              </a:spcBef>
            </a:pPr>
            <a:r>
              <a:rPr b="1" spc="-415" dirty="0">
                <a:latin typeface="DejaVu Sans"/>
                <a:cs typeface="DejaVu Sans"/>
              </a:rPr>
              <a:t>Grouping</a:t>
            </a:r>
            <a:r>
              <a:rPr spc="-170" dirty="0"/>
              <a:t> </a:t>
            </a:r>
            <a:r>
              <a:rPr b="1" spc="-459" dirty="0">
                <a:latin typeface="DejaVu Sans"/>
                <a:cs typeface="DejaVu Sans"/>
              </a:rPr>
              <a:t>Data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5646" y="813815"/>
            <a:ext cx="11760708" cy="4572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602485" y="947750"/>
            <a:ext cx="10100310" cy="1454785"/>
          </a:xfrm>
          <a:prstGeom prst="rect">
            <a:avLst/>
          </a:prstGeom>
        </p:spPr>
        <p:txBody>
          <a:bodyPr vert="horz" wrap="square" lIns="0" tIns="1727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60"/>
              </a:spcBef>
            </a:pPr>
            <a:r>
              <a:rPr sz="2000" b="1" spc="-260" dirty="0">
                <a:solidFill>
                  <a:srgbClr val="3F3F3F"/>
                </a:solidFill>
                <a:latin typeface="DejaVu Sans"/>
                <a:cs typeface="DejaVu Sans"/>
              </a:rPr>
              <a:t>Grouping</a:t>
            </a:r>
            <a:r>
              <a:rPr sz="2000" spc="3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155" dirty="0">
                <a:solidFill>
                  <a:srgbClr val="3F3F3F"/>
                </a:solidFill>
                <a:latin typeface="DejaVu Sans"/>
                <a:cs typeface="DejaVu Sans"/>
              </a:rPr>
              <a:t>allows</a:t>
            </a:r>
            <a:r>
              <a:rPr sz="2000" spc="-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140" dirty="0">
                <a:solidFill>
                  <a:srgbClr val="3F3F3F"/>
                </a:solidFill>
                <a:latin typeface="DejaVu Sans"/>
                <a:cs typeface="DejaVu Sans"/>
              </a:rPr>
              <a:t>you</a:t>
            </a:r>
            <a:r>
              <a:rPr sz="2000" spc="-2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35" dirty="0">
                <a:solidFill>
                  <a:srgbClr val="3F3F3F"/>
                </a:solidFill>
                <a:latin typeface="DejaVu Sans"/>
                <a:cs typeface="DejaVu Sans"/>
              </a:rPr>
              <a:t>to</a:t>
            </a:r>
            <a:r>
              <a:rPr sz="2000" spc="-12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185" dirty="0">
                <a:solidFill>
                  <a:srgbClr val="3F3F3F"/>
                </a:solidFill>
                <a:latin typeface="DejaVu Sans"/>
                <a:cs typeface="DejaVu Sans"/>
              </a:rPr>
              <a:t>combine</a:t>
            </a:r>
            <a:r>
              <a:rPr sz="2000" spc="2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170" dirty="0">
                <a:solidFill>
                  <a:srgbClr val="3F3F3F"/>
                </a:solidFill>
                <a:latin typeface="DejaVu Sans"/>
                <a:cs typeface="DejaVu Sans"/>
              </a:rPr>
              <a:t>related</a:t>
            </a:r>
            <a:r>
              <a:rPr sz="2000" spc="1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235" dirty="0">
                <a:solidFill>
                  <a:srgbClr val="3F3F3F"/>
                </a:solidFill>
                <a:latin typeface="DejaVu Sans"/>
                <a:cs typeface="DejaVu Sans"/>
              </a:rPr>
              <a:t>members</a:t>
            </a:r>
            <a:r>
              <a:rPr sz="2000" spc="4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dirty="0">
                <a:solidFill>
                  <a:srgbClr val="3F3F3F"/>
                </a:solidFill>
                <a:latin typeface="DejaVu Sans"/>
                <a:cs typeface="DejaVu Sans"/>
              </a:rPr>
              <a:t>of</a:t>
            </a:r>
            <a:r>
              <a:rPr sz="2000" spc="-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270" dirty="0">
                <a:solidFill>
                  <a:srgbClr val="3F3F3F"/>
                </a:solidFill>
                <a:latin typeface="DejaVu Sans"/>
                <a:cs typeface="DejaVu Sans"/>
              </a:rPr>
              <a:t>a</a:t>
            </a:r>
            <a:r>
              <a:rPr sz="2000" spc="3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185" dirty="0">
                <a:solidFill>
                  <a:srgbClr val="3F3F3F"/>
                </a:solidFill>
                <a:latin typeface="DejaVu Sans"/>
                <a:cs typeface="DejaVu Sans"/>
              </a:rPr>
              <a:t>given</a:t>
            </a:r>
            <a:r>
              <a:rPr sz="2000" spc="2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135" dirty="0">
                <a:solidFill>
                  <a:srgbClr val="3F3F3F"/>
                </a:solidFill>
                <a:latin typeface="DejaVu Sans"/>
                <a:cs typeface="DejaVu Sans"/>
              </a:rPr>
              <a:t>field,</a:t>
            </a:r>
            <a:r>
              <a:rPr sz="2000" spc="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204" dirty="0">
                <a:solidFill>
                  <a:srgbClr val="3F3F3F"/>
                </a:solidFill>
                <a:latin typeface="DejaVu Sans"/>
                <a:cs typeface="DejaVu Sans"/>
              </a:rPr>
              <a:t>and</a:t>
            </a:r>
            <a:r>
              <a:rPr sz="2000" spc="2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114" dirty="0">
                <a:solidFill>
                  <a:srgbClr val="3F3F3F"/>
                </a:solidFill>
                <a:latin typeface="DejaVu Sans"/>
                <a:cs typeface="DejaVu Sans"/>
              </a:rPr>
              <a:t>is</a:t>
            </a:r>
            <a:r>
              <a:rPr sz="2000" spc="1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195" dirty="0">
                <a:solidFill>
                  <a:srgbClr val="3F3F3F"/>
                </a:solidFill>
                <a:latin typeface="DejaVu Sans"/>
                <a:cs typeface="DejaVu Sans"/>
              </a:rPr>
              <a:t>commonly</a:t>
            </a:r>
            <a:r>
              <a:rPr sz="2000" spc="2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20" dirty="0">
                <a:solidFill>
                  <a:srgbClr val="3F3F3F"/>
                </a:solidFill>
                <a:latin typeface="DejaVu Sans"/>
                <a:cs typeface="DejaVu Sans"/>
              </a:rPr>
              <a:t>used </a:t>
            </a:r>
            <a:r>
              <a:rPr sz="2000" spc="-775" dirty="0">
                <a:solidFill>
                  <a:srgbClr val="3F3F3F"/>
                </a:solidFill>
                <a:latin typeface="DejaVu Sans"/>
                <a:cs typeface="DejaVu Sans"/>
              </a:rPr>
              <a:t>to:</a:t>
            </a:r>
            <a:endParaRPr sz="2000">
              <a:latin typeface="DejaVu Sans"/>
              <a:cs typeface="DejaVu Sans"/>
            </a:endParaRPr>
          </a:p>
          <a:p>
            <a:pPr marL="755650" indent="-286385">
              <a:lnSpc>
                <a:spcPct val="100000"/>
              </a:lnSpc>
              <a:spcBef>
                <a:spcPts val="1015"/>
              </a:spcBef>
              <a:buChar char="•"/>
              <a:tabLst>
                <a:tab pos="755015" algn="l"/>
                <a:tab pos="755650" algn="l"/>
              </a:tabLst>
            </a:pPr>
            <a:r>
              <a:rPr sz="1600" spc="-90" dirty="0">
                <a:solidFill>
                  <a:srgbClr val="3F3F3F"/>
                </a:solidFill>
                <a:latin typeface="DejaVu Sans"/>
                <a:cs typeface="DejaVu Sans"/>
              </a:rPr>
              <a:t>Roll</a:t>
            </a:r>
            <a:r>
              <a:rPr sz="1600" spc="-4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125" dirty="0">
                <a:solidFill>
                  <a:srgbClr val="3F3F3F"/>
                </a:solidFill>
                <a:latin typeface="DejaVu Sans"/>
                <a:cs typeface="DejaVu Sans"/>
              </a:rPr>
              <a:t>up</a:t>
            </a:r>
            <a:r>
              <a:rPr sz="160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170" dirty="0">
                <a:solidFill>
                  <a:srgbClr val="3F3F3F"/>
                </a:solidFill>
                <a:latin typeface="DejaVu Sans"/>
                <a:cs typeface="DejaVu Sans"/>
              </a:rPr>
              <a:t>data</a:t>
            </a:r>
            <a:r>
              <a:rPr sz="1600" spc="4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20" dirty="0">
                <a:solidFill>
                  <a:srgbClr val="3F3F3F"/>
                </a:solidFill>
                <a:latin typeface="DejaVu Sans"/>
                <a:cs typeface="DejaVu Sans"/>
              </a:rPr>
              <a:t>to</a:t>
            </a:r>
            <a:r>
              <a:rPr sz="1600" spc="-11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210" dirty="0">
                <a:solidFill>
                  <a:srgbClr val="3F3F3F"/>
                </a:solidFill>
                <a:latin typeface="DejaVu Sans"/>
                <a:cs typeface="DejaVu Sans"/>
              </a:rPr>
              <a:t>a</a:t>
            </a:r>
            <a:r>
              <a:rPr sz="1600" spc="3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100" dirty="0">
                <a:solidFill>
                  <a:srgbClr val="3F3F3F"/>
                </a:solidFill>
                <a:latin typeface="DejaVu Sans"/>
                <a:cs typeface="DejaVu Sans"/>
              </a:rPr>
              <a:t>different</a:t>
            </a:r>
            <a:r>
              <a:rPr sz="1600" spc="-1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125" dirty="0">
                <a:solidFill>
                  <a:srgbClr val="3F3F3F"/>
                </a:solidFill>
                <a:latin typeface="DejaVu Sans"/>
                <a:cs typeface="DejaVu Sans"/>
              </a:rPr>
              <a:t>level</a:t>
            </a:r>
            <a:r>
              <a:rPr sz="1600" spc="-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dirty="0">
                <a:solidFill>
                  <a:srgbClr val="3F3F3F"/>
                </a:solidFill>
                <a:latin typeface="DejaVu Sans"/>
                <a:cs typeface="DejaVu Sans"/>
              </a:rPr>
              <a:t>of</a:t>
            </a:r>
            <a:r>
              <a:rPr sz="1600" spc="-1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125" dirty="0">
                <a:solidFill>
                  <a:srgbClr val="3F3F3F"/>
                </a:solidFill>
                <a:latin typeface="DejaVu Sans"/>
                <a:cs typeface="DejaVu Sans"/>
              </a:rPr>
              <a:t>detail</a:t>
            </a:r>
            <a:r>
              <a:rPr sz="160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spc="-35" dirty="0">
                <a:solidFill>
                  <a:srgbClr val="3F3F3F"/>
                </a:solidFill>
                <a:latin typeface="Nimbus Roman No9 L"/>
                <a:cs typeface="Nimbus Roman No9 L"/>
              </a:rPr>
              <a:t>(i.e.</a:t>
            </a:r>
            <a:r>
              <a:rPr sz="1400" spc="-3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dirty="0">
                <a:solidFill>
                  <a:srgbClr val="3F3F3F"/>
                </a:solidFill>
                <a:latin typeface="Nimbus Roman No9 L"/>
                <a:cs typeface="Nimbus Roman No9 L"/>
              </a:rPr>
              <a:t>Product</a:t>
            </a:r>
            <a:r>
              <a:rPr sz="1400" spc="-4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dirty="0">
                <a:solidFill>
                  <a:srgbClr val="3F3F3F"/>
                </a:solidFill>
                <a:latin typeface="Nimbus Roman No9 L"/>
                <a:cs typeface="Nimbus Roman No9 L"/>
              </a:rPr>
              <a:t>Category</a:t>
            </a:r>
            <a:r>
              <a:rPr sz="1400" spc="-4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dirty="0">
                <a:solidFill>
                  <a:srgbClr val="3F3F3F"/>
                </a:solidFill>
                <a:latin typeface="Nimbus Roman No9 L"/>
                <a:cs typeface="Nimbus Roman No9 L"/>
              </a:rPr>
              <a:t>vs.</a:t>
            </a:r>
            <a:r>
              <a:rPr sz="1400" spc="-3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dirty="0">
                <a:solidFill>
                  <a:srgbClr val="3F3F3F"/>
                </a:solidFill>
                <a:latin typeface="Nimbus Roman No9 L"/>
                <a:cs typeface="Nimbus Roman No9 L"/>
              </a:rPr>
              <a:t>Product</a:t>
            </a:r>
            <a:r>
              <a:rPr sz="1400" spc="-4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spc="-10" dirty="0">
                <a:solidFill>
                  <a:srgbClr val="3F3F3F"/>
                </a:solidFill>
                <a:latin typeface="Nimbus Roman No9 L"/>
                <a:cs typeface="Nimbus Roman No9 L"/>
              </a:rPr>
              <a:t>Name)</a:t>
            </a:r>
            <a:endParaRPr sz="1400">
              <a:latin typeface="Nimbus Roman No9 L"/>
              <a:cs typeface="Nimbus Roman No9 L"/>
            </a:endParaRPr>
          </a:p>
          <a:p>
            <a:pPr marL="755650" indent="-286385">
              <a:lnSpc>
                <a:spcPct val="100000"/>
              </a:lnSpc>
              <a:spcBef>
                <a:spcPts val="409"/>
              </a:spcBef>
              <a:buChar char="•"/>
              <a:tabLst>
                <a:tab pos="755015" algn="l"/>
                <a:tab pos="755650" algn="l"/>
              </a:tabLst>
            </a:pPr>
            <a:r>
              <a:rPr sz="1600" spc="-95" dirty="0">
                <a:solidFill>
                  <a:srgbClr val="3F3F3F"/>
                </a:solidFill>
                <a:latin typeface="DejaVu Sans"/>
                <a:cs typeface="DejaVu Sans"/>
              </a:rPr>
              <a:t>Correct</a:t>
            </a:r>
            <a:r>
              <a:rPr sz="1600" spc="-3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160" dirty="0">
                <a:solidFill>
                  <a:srgbClr val="3F3F3F"/>
                </a:solidFill>
                <a:latin typeface="DejaVu Sans"/>
                <a:cs typeface="DejaVu Sans"/>
              </a:rPr>
              <a:t>data</a:t>
            </a:r>
            <a:r>
              <a:rPr sz="1600" spc="3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130" dirty="0">
                <a:solidFill>
                  <a:srgbClr val="3F3F3F"/>
                </a:solidFill>
                <a:latin typeface="DejaVu Sans"/>
                <a:cs typeface="DejaVu Sans"/>
              </a:rPr>
              <a:t>inconsistencies</a:t>
            </a:r>
            <a:r>
              <a:rPr sz="160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spc="-35" dirty="0">
                <a:solidFill>
                  <a:srgbClr val="3F3F3F"/>
                </a:solidFill>
                <a:latin typeface="Nimbus Roman No9 L"/>
                <a:cs typeface="Nimbus Roman No9 L"/>
              </a:rPr>
              <a:t>(i.e.</a:t>
            </a:r>
            <a:r>
              <a:rPr sz="1400" spc="-3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dirty="0">
                <a:solidFill>
                  <a:srgbClr val="3F3F3F"/>
                </a:solidFill>
                <a:latin typeface="Nimbus Roman No9 L"/>
                <a:cs typeface="Nimbus Roman No9 L"/>
              </a:rPr>
              <a:t>MA,</a:t>
            </a:r>
            <a:r>
              <a:rPr sz="1400" spc="-3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dirty="0">
                <a:solidFill>
                  <a:srgbClr val="3F3F3F"/>
                </a:solidFill>
                <a:latin typeface="Nimbus Roman No9 L"/>
                <a:cs typeface="Nimbus Roman No9 L"/>
              </a:rPr>
              <a:t>Mass,</a:t>
            </a:r>
            <a:r>
              <a:rPr sz="1400" spc="-3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spc="-10" dirty="0">
                <a:solidFill>
                  <a:srgbClr val="3F3F3F"/>
                </a:solidFill>
                <a:latin typeface="Nimbus Roman No9 L"/>
                <a:cs typeface="Nimbus Roman No9 L"/>
              </a:rPr>
              <a:t>Massachusetts)</a:t>
            </a:r>
            <a:endParaRPr sz="1400">
              <a:latin typeface="Nimbus Roman No9 L"/>
              <a:cs typeface="Nimbus Roman No9 L"/>
            </a:endParaRPr>
          </a:p>
          <a:p>
            <a:pPr marL="755650" indent="-286385">
              <a:lnSpc>
                <a:spcPct val="100000"/>
              </a:lnSpc>
              <a:spcBef>
                <a:spcPts val="405"/>
              </a:spcBef>
              <a:buChar char="•"/>
              <a:tabLst>
                <a:tab pos="755015" algn="l"/>
                <a:tab pos="755650" algn="l"/>
              </a:tabLst>
            </a:pPr>
            <a:r>
              <a:rPr sz="1600" spc="-135" dirty="0">
                <a:solidFill>
                  <a:srgbClr val="3F3F3F"/>
                </a:solidFill>
                <a:latin typeface="DejaVu Sans"/>
                <a:cs typeface="DejaVu Sans"/>
              </a:rPr>
              <a:t>Explore</a:t>
            </a:r>
            <a:r>
              <a:rPr sz="1600" spc="-6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114" dirty="0">
                <a:solidFill>
                  <a:srgbClr val="3F3F3F"/>
                </a:solidFill>
                <a:latin typeface="DejaVu Sans"/>
                <a:cs typeface="DejaVu Sans"/>
              </a:rPr>
              <a:t>“What-</a:t>
            </a:r>
            <a:r>
              <a:rPr sz="1600" spc="-130" dirty="0">
                <a:solidFill>
                  <a:srgbClr val="3F3F3F"/>
                </a:solidFill>
                <a:latin typeface="DejaVu Sans"/>
                <a:cs typeface="DejaVu Sans"/>
              </a:rPr>
              <a:t>If”</a:t>
            </a:r>
            <a:r>
              <a:rPr sz="1600" spc="-7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140" dirty="0">
                <a:solidFill>
                  <a:srgbClr val="3F3F3F"/>
                </a:solidFill>
                <a:latin typeface="DejaVu Sans"/>
                <a:cs typeface="DejaVu Sans"/>
              </a:rPr>
              <a:t>scenarios</a:t>
            </a:r>
            <a:r>
              <a:rPr sz="1600" spc="-7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spc="-45" dirty="0">
                <a:solidFill>
                  <a:srgbClr val="3F3F3F"/>
                </a:solidFill>
                <a:latin typeface="Nimbus Roman No9 L"/>
                <a:cs typeface="Nimbus Roman No9 L"/>
              </a:rPr>
              <a:t>(i.e.</a:t>
            </a:r>
            <a:r>
              <a:rPr sz="1400" i="1" spc="15" dirty="0">
                <a:solidFill>
                  <a:srgbClr val="3F3F3F"/>
                </a:solidFill>
                <a:latin typeface="Nimbus Roman No9 L"/>
                <a:cs typeface="Nimbus Roman No9 L"/>
              </a:rPr>
              <a:t> </a:t>
            </a:r>
            <a:r>
              <a:rPr sz="1400" i="1" dirty="0">
                <a:solidFill>
                  <a:srgbClr val="3F3F3F"/>
                </a:solidFill>
                <a:latin typeface="Nimbus Roman No9 L"/>
                <a:cs typeface="Nimbus Roman No9 L"/>
              </a:rPr>
              <a:t>“What</a:t>
            </a:r>
            <a:r>
              <a:rPr sz="1400" i="1" spc="25" dirty="0">
                <a:solidFill>
                  <a:srgbClr val="3F3F3F"/>
                </a:solidFill>
                <a:latin typeface="Nimbus Roman No9 L"/>
                <a:cs typeface="Nimbus Roman No9 L"/>
              </a:rPr>
              <a:t> </a:t>
            </a:r>
            <a:r>
              <a:rPr sz="1400" i="1" dirty="0">
                <a:solidFill>
                  <a:srgbClr val="3F3F3F"/>
                </a:solidFill>
                <a:latin typeface="Nimbus Roman No9 L"/>
                <a:cs typeface="Nimbus Roman No9 L"/>
              </a:rPr>
              <a:t>if</a:t>
            </a:r>
            <a:r>
              <a:rPr sz="1400" i="1" spc="15" dirty="0">
                <a:solidFill>
                  <a:srgbClr val="3F3F3F"/>
                </a:solidFill>
                <a:latin typeface="Nimbus Roman No9 L"/>
                <a:cs typeface="Nimbus Roman No9 L"/>
              </a:rPr>
              <a:t> </a:t>
            </a:r>
            <a:r>
              <a:rPr sz="1400" i="1" dirty="0">
                <a:solidFill>
                  <a:srgbClr val="3F3F3F"/>
                </a:solidFill>
                <a:latin typeface="Nimbus Roman No9 L"/>
                <a:cs typeface="Nimbus Roman No9 L"/>
              </a:rPr>
              <a:t>we</a:t>
            </a:r>
            <a:r>
              <a:rPr sz="1400" i="1" spc="15" dirty="0">
                <a:solidFill>
                  <a:srgbClr val="3F3F3F"/>
                </a:solidFill>
                <a:latin typeface="Nimbus Roman No9 L"/>
                <a:cs typeface="Nimbus Roman No9 L"/>
              </a:rPr>
              <a:t> </a:t>
            </a:r>
            <a:r>
              <a:rPr sz="1400" i="1" dirty="0">
                <a:solidFill>
                  <a:srgbClr val="3F3F3F"/>
                </a:solidFill>
                <a:latin typeface="Nimbus Roman No9 L"/>
                <a:cs typeface="Nimbus Roman No9 L"/>
              </a:rPr>
              <a:t>combined</a:t>
            </a:r>
            <a:r>
              <a:rPr sz="1400" i="1" spc="20" dirty="0">
                <a:solidFill>
                  <a:srgbClr val="3F3F3F"/>
                </a:solidFill>
                <a:latin typeface="Nimbus Roman No9 L"/>
                <a:cs typeface="Nimbus Roman No9 L"/>
              </a:rPr>
              <a:t> </a:t>
            </a:r>
            <a:r>
              <a:rPr sz="1400" i="1" dirty="0">
                <a:solidFill>
                  <a:srgbClr val="3F3F3F"/>
                </a:solidFill>
                <a:latin typeface="Nimbus Roman No9 L"/>
                <a:cs typeface="Nimbus Roman No9 L"/>
              </a:rPr>
              <a:t>North</a:t>
            </a:r>
            <a:r>
              <a:rPr sz="1400" i="1" spc="20" dirty="0">
                <a:solidFill>
                  <a:srgbClr val="3F3F3F"/>
                </a:solidFill>
                <a:latin typeface="Nimbus Roman No9 L"/>
                <a:cs typeface="Nimbus Roman No9 L"/>
              </a:rPr>
              <a:t> </a:t>
            </a:r>
            <a:r>
              <a:rPr sz="1400" i="1" dirty="0">
                <a:solidFill>
                  <a:srgbClr val="3F3F3F"/>
                </a:solidFill>
                <a:latin typeface="Nimbus Roman No9 L"/>
                <a:cs typeface="Nimbus Roman No9 L"/>
              </a:rPr>
              <a:t>and</a:t>
            </a:r>
            <a:r>
              <a:rPr sz="1400" i="1" spc="25" dirty="0">
                <a:solidFill>
                  <a:srgbClr val="3F3F3F"/>
                </a:solidFill>
                <a:latin typeface="Nimbus Roman No9 L"/>
                <a:cs typeface="Nimbus Roman No9 L"/>
              </a:rPr>
              <a:t> </a:t>
            </a:r>
            <a:r>
              <a:rPr sz="1400" i="1" dirty="0">
                <a:solidFill>
                  <a:srgbClr val="3F3F3F"/>
                </a:solidFill>
                <a:latin typeface="Nimbus Roman No9 L"/>
                <a:cs typeface="Nimbus Roman No9 L"/>
              </a:rPr>
              <a:t>East</a:t>
            </a:r>
            <a:r>
              <a:rPr sz="1400" i="1" spc="15" dirty="0">
                <a:solidFill>
                  <a:srgbClr val="3F3F3F"/>
                </a:solidFill>
                <a:latin typeface="Nimbus Roman No9 L"/>
                <a:cs typeface="Nimbus Roman No9 L"/>
              </a:rPr>
              <a:t> </a:t>
            </a:r>
            <a:r>
              <a:rPr sz="1400" i="1" spc="-10" dirty="0">
                <a:solidFill>
                  <a:srgbClr val="3F3F3F"/>
                </a:solidFill>
                <a:latin typeface="Nimbus Roman No9 L"/>
                <a:cs typeface="Nimbus Roman No9 L"/>
              </a:rPr>
              <a:t>Regions?”)</a:t>
            </a:r>
            <a:endParaRPr sz="1400">
              <a:latin typeface="Nimbus Roman No9 L"/>
              <a:cs typeface="Nimbus Roman No9 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279017" y="2734039"/>
            <a:ext cx="9009380" cy="3822700"/>
            <a:chOff x="1279017" y="2734039"/>
            <a:chExt cx="9009380" cy="3822700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53396" y="2734039"/>
              <a:ext cx="7905019" cy="382222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64842" y="2745485"/>
              <a:ext cx="7835645" cy="375284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019294" y="4283963"/>
              <a:ext cx="2017775" cy="2060447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972812" y="4237494"/>
              <a:ext cx="2140458" cy="2183130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5006975" y="4271022"/>
              <a:ext cx="2043430" cy="2086610"/>
            </a:xfrm>
            <a:custGeom>
              <a:avLst/>
              <a:gdLst/>
              <a:ahLst/>
              <a:cxnLst/>
              <a:rect l="l" t="t" r="r" b="b"/>
              <a:pathLst>
                <a:path w="2043429" h="2086610">
                  <a:moveTo>
                    <a:pt x="2043176" y="26022"/>
                  </a:moveTo>
                  <a:lnTo>
                    <a:pt x="2017776" y="26022"/>
                  </a:lnTo>
                  <a:lnTo>
                    <a:pt x="2017776" y="2061070"/>
                  </a:lnTo>
                  <a:lnTo>
                    <a:pt x="2043176" y="2061070"/>
                  </a:lnTo>
                  <a:lnTo>
                    <a:pt x="2043176" y="26022"/>
                  </a:lnTo>
                  <a:close/>
                </a:path>
                <a:path w="2043429" h="2086610">
                  <a:moveTo>
                    <a:pt x="2043176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0" y="2061210"/>
                  </a:lnTo>
                  <a:lnTo>
                    <a:pt x="0" y="2086610"/>
                  </a:lnTo>
                  <a:lnTo>
                    <a:pt x="2043176" y="2086610"/>
                  </a:lnTo>
                  <a:lnTo>
                    <a:pt x="2043176" y="2061210"/>
                  </a:lnTo>
                  <a:lnTo>
                    <a:pt x="25400" y="2061210"/>
                  </a:lnTo>
                  <a:lnTo>
                    <a:pt x="25400" y="25400"/>
                  </a:lnTo>
                  <a:lnTo>
                    <a:pt x="2043176" y="25400"/>
                  </a:lnTo>
                  <a:lnTo>
                    <a:pt x="2043176" y="0"/>
                  </a:lnTo>
                  <a:close/>
                </a:path>
              </a:pathLst>
            </a:custGeom>
            <a:solidFill>
              <a:srgbClr val="1FE2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991094" y="5902451"/>
              <a:ext cx="2085594" cy="630250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8025257" y="5935992"/>
              <a:ext cx="1988820" cy="533400"/>
            </a:xfrm>
            <a:custGeom>
              <a:avLst/>
              <a:gdLst/>
              <a:ahLst/>
              <a:cxnLst/>
              <a:rect l="l" t="t" r="r" b="b"/>
              <a:pathLst>
                <a:path w="1988820" h="533400">
                  <a:moveTo>
                    <a:pt x="1988312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0" y="508000"/>
                  </a:lnTo>
                  <a:lnTo>
                    <a:pt x="0" y="533400"/>
                  </a:lnTo>
                  <a:lnTo>
                    <a:pt x="1988312" y="533400"/>
                  </a:lnTo>
                  <a:lnTo>
                    <a:pt x="1988312" y="508114"/>
                  </a:lnTo>
                  <a:lnTo>
                    <a:pt x="1988312" y="26022"/>
                  </a:lnTo>
                  <a:lnTo>
                    <a:pt x="1962912" y="26022"/>
                  </a:lnTo>
                  <a:lnTo>
                    <a:pt x="1962912" y="508000"/>
                  </a:lnTo>
                  <a:lnTo>
                    <a:pt x="25400" y="508000"/>
                  </a:lnTo>
                  <a:lnTo>
                    <a:pt x="25400" y="25400"/>
                  </a:lnTo>
                  <a:lnTo>
                    <a:pt x="1988312" y="25400"/>
                  </a:lnTo>
                  <a:lnTo>
                    <a:pt x="1988312" y="0"/>
                  </a:lnTo>
                  <a:close/>
                </a:path>
              </a:pathLst>
            </a:custGeom>
            <a:solidFill>
              <a:srgbClr val="1FE2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031742" y="5192229"/>
              <a:ext cx="1016546" cy="260769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4065905" y="5226062"/>
              <a:ext cx="919480" cy="163830"/>
            </a:xfrm>
            <a:custGeom>
              <a:avLst/>
              <a:gdLst/>
              <a:ahLst/>
              <a:cxnLst/>
              <a:rect l="l" t="t" r="r" b="b"/>
              <a:pathLst>
                <a:path w="919479" h="163829">
                  <a:moveTo>
                    <a:pt x="919226" y="25768"/>
                  </a:moveTo>
                  <a:lnTo>
                    <a:pt x="893826" y="25768"/>
                  </a:lnTo>
                  <a:lnTo>
                    <a:pt x="893826" y="138290"/>
                  </a:lnTo>
                  <a:lnTo>
                    <a:pt x="919226" y="138290"/>
                  </a:lnTo>
                  <a:lnTo>
                    <a:pt x="919226" y="25768"/>
                  </a:lnTo>
                  <a:close/>
                </a:path>
                <a:path w="919479" h="163829">
                  <a:moveTo>
                    <a:pt x="919226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0" y="138430"/>
                  </a:lnTo>
                  <a:lnTo>
                    <a:pt x="0" y="163830"/>
                  </a:lnTo>
                  <a:lnTo>
                    <a:pt x="919226" y="163830"/>
                  </a:lnTo>
                  <a:lnTo>
                    <a:pt x="919226" y="138430"/>
                  </a:lnTo>
                  <a:lnTo>
                    <a:pt x="25400" y="138430"/>
                  </a:lnTo>
                  <a:lnTo>
                    <a:pt x="25400" y="25400"/>
                  </a:lnTo>
                  <a:lnTo>
                    <a:pt x="919226" y="25400"/>
                  </a:lnTo>
                  <a:lnTo>
                    <a:pt x="919226" y="0"/>
                  </a:lnTo>
                  <a:close/>
                </a:path>
              </a:pathLst>
            </a:custGeom>
            <a:solidFill>
              <a:srgbClr val="1FE2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112770" y="5055044"/>
              <a:ext cx="1016546" cy="260032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1279017" y="3860037"/>
              <a:ext cx="9009380" cy="2237740"/>
            </a:xfrm>
            <a:custGeom>
              <a:avLst/>
              <a:gdLst/>
              <a:ahLst/>
              <a:cxnLst/>
              <a:rect l="l" t="t" r="r" b="b"/>
              <a:pathLst>
                <a:path w="9009380" h="2237740">
                  <a:moveTo>
                    <a:pt x="577977" y="1661160"/>
                  </a:moveTo>
                  <a:lnTo>
                    <a:pt x="577748" y="1661033"/>
                  </a:lnTo>
                  <a:lnTo>
                    <a:pt x="577977" y="1661160"/>
                  </a:lnTo>
                  <a:close/>
                </a:path>
                <a:path w="9009380" h="2237740">
                  <a:moveTo>
                    <a:pt x="624713" y="1686814"/>
                  </a:moveTo>
                  <a:lnTo>
                    <a:pt x="624471" y="1686687"/>
                  </a:lnTo>
                  <a:lnTo>
                    <a:pt x="624713" y="1686814"/>
                  </a:lnTo>
                  <a:close/>
                </a:path>
                <a:path w="9009380" h="2237740">
                  <a:moveTo>
                    <a:pt x="727456" y="1735734"/>
                  </a:moveTo>
                  <a:lnTo>
                    <a:pt x="727227" y="1735632"/>
                  </a:lnTo>
                  <a:lnTo>
                    <a:pt x="727456" y="1735734"/>
                  </a:lnTo>
                  <a:close/>
                </a:path>
                <a:path w="9009380" h="2237740">
                  <a:moveTo>
                    <a:pt x="842772" y="1781556"/>
                  </a:moveTo>
                  <a:lnTo>
                    <a:pt x="842429" y="1781429"/>
                  </a:lnTo>
                  <a:lnTo>
                    <a:pt x="842772" y="1781556"/>
                  </a:lnTo>
                  <a:close/>
                </a:path>
                <a:path w="9009380" h="2237740">
                  <a:moveTo>
                    <a:pt x="1184148" y="1882851"/>
                  </a:moveTo>
                  <a:lnTo>
                    <a:pt x="1183944" y="1882800"/>
                  </a:lnTo>
                  <a:lnTo>
                    <a:pt x="1184148" y="1882851"/>
                  </a:lnTo>
                  <a:close/>
                </a:path>
                <a:path w="9009380" h="2237740">
                  <a:moveTo>
                    <a:pt x="2787142" y="1228864"/>
                  </a:moveTo>
                  <a:lnTo>
                    <a:pt x="1867916" y="1228864"/>
                  </a:lnTo>
                  <a:lnTo>
                    <a:pt x="1867916" y="1254264"/>
                  </a:lnTo>
                  <a:lnTo>
                    <a:pt x="1867916" y="1366024"/>
                  </a:lnTo>
                  <a:lnTo>
                    <a:pt x="1867916" y="1391424"/>
                  </a:lnTo>
                  <a:lnTo>
                    <a:pt x="2787142" y="1391424"/>
                  </a:lnTo>
                  <a:lnTo>
                    <a:pt x="2787142" y="1366393"/>
                  </a:lnTo>
                  <a:lnTo>
                    <a:pt x="2787142" y="1366024"/>
                  </a:lnTo>
                  <a:lnTo>
                    <a:pt x="2787142" y="1254633"/>
                  </a:lnTo>
                  <a:lnTo>
                    <a:pt x="2761742" y="1254633"/>
                  </a:lnTo>
                  <a:lnTo>
                    <a:pt x="2761742" y="1366024"/>
                  </a:lnTo>
                  <a:lnTo>
                    <a:pt x="1893316" y="1366024"/>
                  </a:lnTo>
                  <a:lnTo>
                    <a:pt x="1893316" y="1254264"/>
                  </a:lnTo>
                  <a:lnTo>
                    <a:pt x="2787142" y="1254264"/>
                  </a:lnTo>
                  <a:lnTo>
                    <a:pt x="2787142" y="1228864"/>
                  </a:lnTo>
                  <a:close/>
                </a:path>
                <a:path w="9009380" h="2237740">
                  <a:moveTo>
                    <a:pt x="3736467" y="2212263"/>
                  </a:moveTo>
                  <a:lnTo>
                    <a:pt x="3082671" y="2152840"/>
                  </a:lnTo>
                  <a:lnTo>
                    <a:pt x="3082544" y="2152840"/>
                  </a:lnTo>
                  <a:lnTo>
                    <a:pt x="2868295" y="2132076"/>
                  </a:lnTo>
                  <a:lnTo>
                    <a:pt x="2450719" y="2087803"/>
                  </a:lnTo>
                  <a:lnTo>
                    <a:pt x="2450592" y="2087791"/>
                  </a:lnTo>
                  <a:lnTo>
                    <a:pt x="2248535" y="2063813"/>
                  </a:lnTo>
                  <a:lnTo>
                    <a:pt x="2248408" y="2063800"/>
                  </a:lnTo>
                  <a:lnTo>
                    <a:pt x="2149500" y="2051342"/>
                  </a:lnTo>
                  <a:lnTo>
                    <a:pt x="2052294" y="2038502"/>
                  </a:lnTo>
                  <a:lnTo>
                    <a:pt x="1956485" y="2025281"/>
                  </a:lnTo>
                  <a:lnTo>
                    <a:pt x="1956308" y="2025256"/>
                  </a:lnTo>
                  <a:lnTo>
                    <a:pt x="1862442" y="2011476"/>
                  </a:lnTo>
                  <a:lnTo>
                    <a:pt x="1770100" y="1997303"/>
                  </a:lnTo>
                  <a:lnTo>
                    <a:pt x="1679829" y="1982647"/>
                  </a:lnTo>
                  <a:lnTo>
                    <a:pt x="1591576" y="1967433"/>
                  </a:lnTo>
                  <a:lnTo>
                    <a:pt x="1591437" y="1967407"/>
                  </a:lnTo>
                  <a:lnTo>
                    <a:pt x="1505331" y="1951647"/>
                  </a:lnTo>
                  <a:lnTo>
                    <a:pt x="1421511" y="1935391"/>
                  </a:lnTo>
                  <a:lnTo>
                    <a:pt x="1421384" y="1935365"/>
                  </a:lnTo>
                  <a:lnTo>
                    <a:pt x="1339900" y="1918474"/>
                  </a:lnTo>
                  <a:lnTo>
                    <a:pt x="1339723" y="1918436"/>
                  </a:lnTo>
                  <a:lnTo>
                    <a:pt x="1260475" y="1900948"/>
                  </a:lnTo>
                  <a:lnTo>
                    <a:pt x="1260729" y="1900986"/>
                  </a:lnTo>
                  <a:lnTo>
                    <a:pt x="1260563" y="1900948"/>
                  </a:lnTo>
                  <a:lnTo>
                    <a:pt x="1183894" y="1882800"/>
                  </a:lnTo>
                  <a:lnTo>
                    <a:pt x="1110170" y="1863953"/>
                  </a:lnTo>
                  <a:lnTo>
                    <a:pt x="1109980" y="1863902"/>
                  </a:lnTo>
                  <a:lnTo>
                    <a:pt x="1110107" y="1863953"/>
                  </a:lnTo>
                  <a:lnTo>
                    <a:pt x="1038999" y="1844497"/>
                  </a:lnTo>
                  <a:lnTo>
                    <a:pt x="1038733" y="1844421"/>
                  </a:lnTo>
                  <a:lnTo>
                    <a:pt x="970572" y="1824202"/>
                  </a:lnTo>
                  <a:lnTo>
                    <a:pt x="905179" y="1803247"/>
                  </a:lnTo>
                  <a:lnTo>
                    <a:pt x="904875" y="1803146"/>
                  </a:lnTo>
                  <a:lnTo>
                    <a:pt x="905129" y="1803247"/>
                  </a:lnTo>
                  <a:lnTo>
                    <a:pt x="842391" y="1781429"/>
                  </a:lnTo>
                  <a:lnTo>
                    <a:pt x="783501" y="1759000"/>
                  </a:lnTo>
                  <a:lnTo>
                    <a:pt x="755040" y="1747443"/>
                  </a:lnTo>
                  <a:lnTo>
                    <a:pt x="754888" y="1747380"/>
                  </a:lnTo>
                  <a:lnTo>
                    <a:pt x="727202" y="1735632"/>
                  </a:lnTo>
                  <a:lnTo>
                    <a:pt x="700684" y="1723771"/>
                  </a:lnTo>
                  <a:lnTo>
                    <a:pt x="700405" y="1723644"/>
                  </a:lnTo>
                  <a:lnTo>
                    <a:pt x="700532" y="1723771"/>
                  </a:lnTo>
                  <a:lnTo>
                    <a:pt x="674370" y="1711579"/>
                  </a:lnTo>
                  <a:lnTo>
                    <a:pt x="674624" y="1711579"/>
                  </a:lnTo>
                  <a:lnTo>
                    <a:pt x="649351" y="1699260"/>
                  </a:lnTo>
                  <a:lnTo>
                    <a:pt x="649097" y="1699133"/>
                  </a:lnTo>
                  <a:lnTo>
                    <a:pt x="649224" y="1699260"/>
                  </a:lnTo>
                  <a:lnTo>
                    <a:pt x="624459" y="1686687"/>
                  </a:lnTo>
                  <a:lnTo>
                    <a:pt x="600710" y="1673987"/>
                  </a:lnTo>
                  <a:lnTo>
                    <a:pt x="600964" y="1673987"/>
                  </a:lnTo>
                  <a:lnTo>
                    <a:pt x="577723" y="1661033"/>
                  </a:lnTo>
                  <a:lnTo>
                    <a:pt x="555586" y="1648079"/>
                  </a:lnTo>
                  <a:lnTo>
                    <a:pt x="555371" y="1647952"/>
                  </a:lnTo>
                  <a:lnTo>
                    <a:pt x="555498" y="1648079"/>
                  </a:lnTo>
                  <a:lnTo>
                    <a:pt x="533857" y="1634871"/>
                  </a:lnTo>
                  <a:lnTo>
                    <a:pt x="533654" y="1634744"/>
                  </a:lnTo>
                  <a:lnTo>
                    <a:pt x="533781" y="1634871"/>
                  </a:lnTo>
                  <a:lnTo>
                    <a:pt x="512572" y="1621409"/>
                  </a:lnTo>
                  <a:lnTo>
                    <a:pt x="512826" y="1621536"/>
                  </a:lnTo>
                  <a:lnTo>
                    <a:pt x="512635" y="1621409"/>
                  </a:lnTo>
                  <a:lnTo>
                    <a:pt x="492252" y="1607820"/>
                  </a:lnTo>
                  <a:lnTo>
                    <a:pt x="492506" y="1607947"/>
                  </a:lnTo>
                  <a:lnTo>
                    <a:pt x="492315" y="1607820"/>
                  </a:lnTo>
                  <a:lnTo>
                    <a:pt x="472922" y="1594358"/>
                  </a:lnTo>
                  <a:lnTo>
                    <a:pt x="472567" y="1594104"/>
                  </a:lnTo>
                  <a:lnTo>
                    <a:pt x="472821" y="1594358"/>
                  </a:lnTo>
                  <a:lnTo>
                    <a:pt x="453517" y="1580261"/>
                  </a:lnTo>
                  <a:lnTo>
                    <a:pt x="453771" y="1580388"/>
                  </a:lnTo>
                  <a:lnTo>
                    <a:pt x="453593" y="1580261"/>
                  </a:lnTo>
                  <a:lnTo>
                    <a:pt x="435394" y="1566291"/>
                  </a:lnTo>
                  <a:lnTo>
                    <a:pt x="435229" y="1566164"/>
                  </a:lnTo>
                  <a:lnTo>
                    <a:pt x="435356" y="1566291"/>
                  </a:lnTo>
                  <a:lnTo>
                    <a:pt x="417601" y="1552067"/>
                  </a:lnTo>
                  <a:lnTo>
                    <a:pt x="400481" y="1537843"/>
                  </a:lnTo>
                  <a:lnTo>
                    <a:pt x="400177" y="1537589"/>
                  </a:lnTo>
                  <a:lnTo>
                    <a:pt x="400431" y="1537843"/>
                  </a:lnTo>
                  <a:lnTo>
                    <a:pt x="383946" y="1523365"/>
                  </a:lnTo>
                  <a:lnTo>
                    <a:pt x="383667" y="1523111"/>
                  </a:lnTo>
                  <a:lnTo>
                    <a:pt x="383794" y="1523365"/>
                  </a:lnTo>
                  <a:lnTo>
                    <a:pt x="367804" y="1508760"/>
                  </a:lnTo>
                  <a:lnTo>
                    <a:pt x="352259" y="1493850"/>
                  </a:lnTo>
                  <a:lnTo>
                    <a:pt x="322707" y="1463675"/>
                  </a:lnTo>
                  <a:lnTo>
                    <a:pt x="323088" y="1464056"/>
                  </a:lnTo>
                  <a:lnTo>
                    <a:pt x="322745" y="1463675"/>
                  </a:lnTo>
                  <a:lnTo>
                    <a:pt x="296100" y="1433703"/>
                  </a:lnTo>
                  <a:lnTo>
                    <a:pt x="295656" y="1433195"/>
                  </a:lnTo>
                  <a:lnTo>
                    <a:pt x="296037" y="1433703"/>
                  </a:lnTo>
                  <a:lnTo>
                    <a:pt x="270916" y="1402715"/>
                  </a:lnTo>
                  <a:lnTo>
                    <a:pt x="270510" y="1402207"/>
                  </a:lnTo>
                  <a:lnTo>
                    <a:pt x="270764" y="1402715"/>
                  </a:lnTo>
                  <a:lnTo>
                    <a:pt x="247142" y="1370711"/>
                  </a:lnTo>
                  <a:lnTo>
                    <a:pt x="247523" y="1371219"/>
                  </a:lnTo>
                  <a:lnTo>
                    <a:pt x="247180" y="1370711"/>
                  </a:lnTo>
                  <a:lnTo>
                    <a:pt x="226009" y="1339215"/>
                  </a:lnTo>
                  <a:lnTo>
                    <a:pt x="225679" y="1338707"/>
                  </a:lnTo>
                  <a:lnTo>
                    <a:pt x="225933" y="1339215"/>
                  </a:lnTo>
                  <a:lnTo>
                    <a:pt x="206171" y="1306957"/>
                  </a:lnTo>
                  <a:lnTo>
                    <a:pt x="205867" y="1306449"/>
                  </a:lnTo>
                  <a:lnTo>
                    <a:pt x="206121" y="1306957"/>
                  </a:lnTo>
                  <a:lnTo>
                    <a:pt x="187985" y="1274191"/>
                  </a:lnTo>
                  <a:lnTo>
                    <a:pt x="187706" y="1273683"/>
                  </a:lnTo>
                  <a:lnTo>
                    <a:pt x="187960" y="1274191"/>
                  </a:lnTo>
                  <a:lnTo>
                    <a:pt x="170942" y="1240409"/>
                  </a:lnTo>
                  <a:lnTo>
                    <a:pt x="171196" y="1240790"/>
                  </a:lnTo>
                  <a:lnTo>
                    <a:pt x="171018" y="1240409"/>
                  </a:lnTo>
                  <a:lnTo>
                    <a:pt x="155803" y="1207262"/>
                  </a:lnTo>
                  <a:lnTo>
                    <a:pt x="155575" y="1206754"/>
                  </a:lnTo>
                  <a:lnTo>
                    <a:pt x="155702" y="1207262"/>
                  </a:lnTo>
                  <a:lnTo>
                    <a:pt x="141757" y="1173353"/>
                  </a:lnTo>
                  <a:lnTo>
                    <a:pt x="141605" y="1172972"/>
                  </a:lnTo>
                  <a:lnTo>
                    <a:pt x="141732" y="1173353"/>
                  </a:lnTo>
                  <a:lnTo>
                    <a:pt x="128790" y="1139063"/>
                  </a:lnTo>
                  <a:lnTo>
                    <a:pt x="116941" y="1104417"/>
                  </a:lnTo>
                  <a:lnTo>
                    <a:pt x="106121" y="1069467"/>
                  </a:lnTo>
                  <a:lnTo>
                    <a:pt x="106108" y="1069340"/>
                  </a:lnTo>
                  <a:lnTo>
                    <a:pt x="106172" y="1069467"/>
                  </a:lnTo>
                  <a:lnTo>
                    <a:pt x="106095" y="1069213"/>
                  </a:lnTo>
                  <a:lnTo>
                    <a:pt x="96113" y="1034415"/>
                  </a:lnTo>
                  <a:lnTo>
                    <a:pt x="96075" y="1034224"/>
                  </a:lnTo>
                  <a:lnTo>
                    <a:pt x="96037" y="1034034"/>
                  </a:lnTo>
                  <a:lnTo>
                    <a:pt x="87058" y="998982"/>
                  </a:lnTo>
                  <a:lnTo>
                    <a:pt x="86995" y="998728"/>
                  </a:lnTo>
                  <a:lnTo>
                    <a:pt x="86995" y="998982"/>
                  </a:lnTo>
                  <a:lnTo>
                    <a:pt x="78536" y="963422"/>
                  </a:lnTo>
                  <a:lnTo>
                    <a:pt x="78486" y="963168"/>
                  </a:lnTo>
                  <a:lnTo>
                    <a:pt x="78486" y="963422"/>
                  </a:lnTo>
                  <a:lnTo>
                    <a:pt x="70662" y="927608"/>
                  </a:lnTo>
                  <a:lnTo>
                    <a:pt x="70612" y="927354"/>
                  </a:lnTo>
                  <a:lnTo>
                    <a:pt x="70612" y="927608"/>
                  </a:lnTo>
                  <a:lnTo>
                    <a:pt x="63398" y="891540"/>
                  </a:lnTo>
                  <a:lnTo>
                    <a:pt x="63373" y="891413"/>
                  </a:lnTo>
                  <a:lnTo>
                    <a:pt x="63373" y="891540"/>
                  </a:lnTo>
                  <a:lnTo>
                    <a:pt x="51054" y="825855"/>
                  </a:lnTo>
                  <a:lnTo>
                    <a:pt x="50228" y="821397"/>
                  </a:lnTo>
                  <a:lnTo>
                    <a:pt x="75057" y="816991"/>
                  </a:lnTo>
                  <a:lnTo>
                    <a:pt x="24257" y="748665"/>
                  </a:lnTo>
                  <a:lnTo>
                    <a:pt x="0" y="830326"/>
                  </a:lnTo>
                  <a:lnTo>
                    <a:pt x="25158" y="825855"/>
                  </a:lnTo>
                  <a:lnTo>
                    <a:pt x="38354" y="896366"/>
                  </a:lnTo>
                  <a:lnTo>
                    <a:pt x="53721" y="968883"/>
                  </a:lnTo>
                  <a:lnTo>
                    <a:pt x="71501" y="1040892"/>
                  </a:lnTo>
                  <a:lnTo>
                    <a:pt x="92710" y="1112139"/>
                  </a:lnTo>
                  <a:lnTo>
                    <a:pt x="117983" y="1182497"/>
                  </a:lnTo>
                  <a:lnTo>
                    <a:pt x="148209" y="1251585"/>
                  </a:lnTo>
                  <a:lnTo>
                    <a:pt x="165354" y="1285748"/>
                  </a:lnTo>
                  <a:lnTo>
                    <a:pt x="184150" y="1319530"/>
                  </a:lnTo>
                  <a:lnTo>
                    <a:pt x="204470" y="1352677"/>
                  </a:lnTo>
                  <a:lnTo>
                    <a:pt x="226568" y="1385697"/>
                  </a:lnTo>
                  <a:lnTo>
                    <a:pt x="250571" y="1418082"/>
                  </a:lnTo>
                  <a:lnTo>
                    <a:pt x="276479" y="1449959"/>
                  </a:lnTo>
                  <a:lnTo>
                    <a:pt x="304419" y="1481201"/>
                  </a:lnTo>
                  <a:lnTo>
                    <a:pt x="334391" y="1511935"/>
                  </a:lnTo>
                  <a:lnTo>
                    <a:pt x="366776" y="1542161"/>
                  </a:lnTo>
                  <a:lnTo>
                    <a:pt x="401447" y="1571752"/>
                  </a:lnTo>
                  <a:lnTo>
                    <a:pt x="438404" y="1600581"/>
                  </a:lnTo>
                  <a:lnTo>
                    <a:pt x="478028" y="1628902"/>
                  </a:lnTo>
                  <a:lnTo>
                    <a:pt x="520319" y="1656334"/>
                  </a:lnTo>
                  <a:lnTo>
                    <a:pt x="565150" y="1683258"/>
                  </a:lnTo>
                  <a:lnTo>
                    <a:pt x="612902" y="1709293"/>
                  </a:lnTo>
                  <a:lnTo>
                    <a:pt x="663575" y="1734502"/>
                  </a:lnTo>
                  <a:lnTo>
                    <a:pt x="717219" y="1759000"/>
                  </a:lnTo>
                  <a:lnTo>
                    <a:pt x="774065" y="1782572"/>
                  </a:lnTo>
                  <a:lnTo>
                    <a:pt x="833882" y="1805368"/>
                  </a:lnTo>
                  <a:lnTo>
                    <a:pt x="897001" y="1827288"/>
                  </a:lnTo>
                  <a:lnTo>
                    <a:pt x="962914" y="1848434"/>
                  </a:lnTo>
                  <a:lnTo>
                    <a:pt x="1031875" y="1868893"/>
                  </a:lnTo>
                  <a:lnTo>
                    <a:pt x="1103503" y="1888477"/>
                  </a:lnTo>
                  <a:lnTo>
                    <a:pt x="1177925" y="1907489"/>
                  </a:lnTo>
                  <a:lnTo>
                    <a:pt x="1254887" y="1925726"/>
                  </a:lnTo>
                  <a:lnTo>
                    <a:pt x="1334516" y="1943290"/>
                  </a:lnTo>
                  <a:lnTo>
                    <a:pt x="1416431" y="1960283"/>
                  </a:lnTo>
                  <a:lnTo>
                    <a:pt x="1500632" y="1976602"/>
                  </a:lnTo>
                  <a:lnTo>
                    <a:pt x="1586992" y="1992439"/>
                  </a:lnTo>
                  <a:lnTo>
                    <a:pt x="1698955" y="2011476"/>
                  </a:lnTo>
                  <a:lnTo>
                    <a:pt x="1871700" y="2038502"/>
                  </a:lnTo>
                  <a:lnTo>
                    <a:pt x="1959686" y="2051354"/>
                  </a:lnTo>
                  <a:lnTo>
                    <a:pt x="2050034" y="2063813"/>
                  </a:lnTo>
                  <a:lnTo>
                    <a:pt x="2235682" y="2087803"/>
                  </a:lnTo>
                  <a:lnTo>
                    <a:pt x="2447671" y="2113038"/>
                  </a:lnTo>
                  <a:lnTo>
                    <a:pt x="2821876" y="2152840"/>
                  </a:lnTo>
                  <a:lnTo>
                    <a:pt x="2865882" y="2157349"/>
                  </a:lnTo>
                  <a:lnTo>
                    <a:pt x="3734181" y="2237562"/>
                  </a:lnTo>
                  <a:lnTo>
                    <a:pt x="3736467" y="2212263"/>
                  </a:lnTo>
                  <a:close/>
                </a:path>
                <a:path w="9009380" h="2237740">
                  <a:moveTo>
                    <a:pt x="9009126" y="25781"/>
                  </a:moveTo>
                  <a:lnTo>
                    <a:pt x="8927973" y="0"/>
                  </a:lnTo>
                  <a:lnTo>
                    <a:pt x="8932012" y="25717"/>
                  </a:lnTo>
                  <a:lnTo>
                    <a:pt x="8907653" y="30861"/>
                  </a:lnTo>
                  <a:lnTo>
                    <a:pt x="8867394" y="44196"/>
                  </a:lnTo>
                  <a:lnTo>
                    <a:pt x="8825865" y="63500"/>
                  </a:lnTo>
                  <a:lnTo>
                    <a:pt x="8782177" y="90678"/>
                  </a:lnTo>
                  <a:lnTo>
                    <a:pt x="8736203" y="126873"/>
                  </a:lnTo>
                  <a:lnTo>
                    <a:pt x="8704199" y="156972"/>
                  </a:lnTo>
                  <a:lnTo>
                    <a:pt x="8670544" y="192278"/>
                  </a:lnTo>
                  <a:lnTo>
                    <a:pt x="8635619" y="233172"/>
                  </a:lnTo>
                  <a:lnTo>
                    <a:pt x="8598916" y="280416"/>
                  </a:lnTo>
                  <a:lnTo>
                    <a:pt x="8560562" y="334264"/>
                  </a:lnTo>
                  <a:lnTo>
                    <a:pt x="8520049" y="395224"/>
                  </a:lnTo>
                  <a:lnTo>
                    <a:pt x="8499094" y="428625"/>
                  </a:lnTo>
                  <a:lnTo>
                    <a:pt x="8477758" y="463677"/>
                  </a:lnTo>
                  <a:lnTo>
                    <a:pt x="8455787" y="500634"/>
                  </a:lnTo>
                  <a:lnTo>
                    <a:pt x="8433308" y="539242"/>
                  </a:lnTo>
                  <a:lnTo>
                    <a:pt x="8410448" y="579501"/>
                  </a:lnTo>
                  <a:lnTo>
                    <a:pt x="8387207" y="621411"/>
                  </a:lnTo>
                  <a:lnTo>
                    <a:pt x="8363458" y="664972"/>
                  </a:lnTo>
                  <a:lnTo>
                    <a:pt x="8339201" y="709930"/>
                  </a:lnTo>
                  <a:lnTo>
                    <a:pt x="8289798" y="804037"/>
                  </a:lnTo>
                  <a:lnTo>
                    <a:pt x="8238998" y="903351"/>
                  </a:lnTo>
                  <a:lnTo>
                    <a:pt x="8186674" y="1007491"/>
                  </a:lnTo>
                  <a:lnTo>
                    <a:pt x="8133334" y="1115949"/>
                  </a:lnTo>
                  <a:lnTo>
                    <a:pt x="8078851" y="1228217"/>
                  </a:lnTo>
                  <a:lnTo>
                    <a:pt x="8023479" y="1343787"/>
                  </a:lnTo>
                  <a:lnTo>
                    <a:pt x="7967345" y="1462405"/>
                  </a:lnTo>
                  <a:lnTo>
                    <a:pt x="7910576" y="1583182"/>
                  </a:lnTo>
                  <a:lnTo>
                    <a:pt x="7795387" y="1830095"/>
                  </a:lnTo>
                  <a:lnTo>
                    <a:pt x="7679309" y="2080895"/>
                  </a:lnTo>
                  <a:lnTo>
                    <a:pt x="7702423" y="2091563"/>
                  </a:lnTo>
                  <a:lnTo>
                    <a:pt x="7876159" y="1716659"/>
                  </a:lnTo>
                  <a:lnTo>
                    <a:pt x="7990332" y="1473200"/>
                  </a:lnTo>
                  <a:lnTo>
                    <a:pt x="8046466" y="1354709"/>
                  </a:lnTo>
                  <a:lnTo>
                    <a:pt x="8101838" y="1239266"/>
                  </a:lnTo>
                  <a:lnTo>
                    <a:pt x="8101711" y="1239266"/>
                  </a:lnTo>
                  <a:lnTo>
                    <a:pt x="8156194" y="1127125"/>
                  </a:lnTo>
                  <a:lnTo>
                    <a:pt x="8156067" y="1127125"/>
                  </a:lnTo>
                  <a:lnTo>
                    <a:pt x="8209407" y="1018794"/>
                  </a:lnTo>
                  <a:lnTo>
                    <a:pt x="8261604" y="914781"/>
                  </a:lnTo>
                  <a:lnTo>
                    <a:pt x="8261604" y="914908"/>
                  </a:lnTo>
                  <a:lnTo>
                    <a:pt x="8261667" y="914781"/>
                  </a:lnTo>
                  <a:lnTo>
                    <a:pt x="8312328" y="815848"/>
                  </a:lnTo>
                  <a:lnTo>
                    <a:pt x="8312404" y="815721"/>
                  </a:lnTo>
                  <a:lnTo>
                    <a:pt x="8312277" y="815848"/>
                  </a:lnTo>
                  <a:lnTo>
                    <a:pt x="8361680" y="721741"/>
                  </a:lnTo>
                  <a:lnTo>
                    <a:pt x="8361680" y="721868"/>
                  </a:lnTo>
                  <a:lnTo>
                    <a:pt x="8361743" y="721741"/>
                  </a:lnTo>
                  <a:lnTo>
                    <a:pt x="8385810" y="677037"/>
                  </a:lnTo>
                  <a:lnTo>
                    <a:pt x="8385683" y="677037"/>
                  </a:lnTo>
                  <a:lnTo>
                    <a:pt x="8409432" y="633603"/>
                  </a:lnTo>
                  <a:lnTo>
                    <a:pt x="8409432" y="633730"/>
                  </a:lnTo>
                  <a:lnTo>
                    <a:pt x="8409495" y="633603"/>
                  </a:lnTo>
                  <a:lnTo>
                    <a:pt x="8432597" y="592074"/>
                  </a:lnTo>
                  <a:lnTo>
                    <a:pt x="8432673" y="591947"/>
                  </a:lnTo>
                  <a:lnTo>
                    <a:pt x="8432546" y="592074"/>
                  </a:lnTo>
                  <a:lnTo>
                    <a:pt x="8455330" y="551942"/>
                  </a:lnTo>
                  <a:lnTo>
                    <a:pt x="8455406" y="551815"/>
                  </a:lnTo>
                  <a:lnTo>
                    <a:pt x="8455279" y="551942"/>
                  </a:lnTo>
                  <a:lnTo>
                    <a:pt x="8477631" y="513461"/>
                  </a:lnTo>
                  <a:lnTo>
                    <a:pt x="8477631" y="513588"/>
                  </a:lnTo>
                  <a:lnTo>
                    <a:pt x="8477694" y="513461"/>
                  </a:lnTo>
                  <a:lnTo>
                    <a:pt x="8499475" y="476758"/>
                  </a:lnTo>
                  <a:lnTo>
                    <a:pt x="8499475" y="476885"/>
                  </a:lnTo>
                  <a:lnTo>
                    <a:pt x="8499551" y="476758"/>
                  </a:lnTo>
                  <a:lnTo>
                    <a:pt x="8520811" y="441833"/>
                  </a:lnTo>
                  <a:lnTo>
                    <a:pt x="8520684" y="442087"/>
                  </a:lnTo>
                  <a:lnTo>
                    <a:pt x="8520836" y="441833"/>
                  </a:lnTo>
                  <a:lnTo>
                    <a:pt x="8541423" y="409067"/>
                  </a:lnTo>
                  <a:lnTo>
                    <a:pt x="8541512" y="408940"/>
                  </a:lnTo>
                  <a:lnTo>
                    <a:pt x="8541385" y="409067"/>
                  </a:lnTo>
                  <a:lnTo>
                    <a:pt x="8561743" y="377952"/>
                  </a:lnTo>
                  <a:lnTo>
                    <a:pt x="8561832" y="377825"/>
                  </a:lnTo>
                  <a:lnTo>
                    <a:pt x="8561705" y="377952"/>
                  </a:lnTo>
                  <a:lnTo>
                    <a:pt x="8581517" y="348488"/>
                  </a:lnTo>
                  <a:lnTo>
                    <a:pt x="8581390" y="348742"/>
                  </a:lnTo>
                  <a:lnTo>
                    <a:pt x="8581568" y="348488"/>
                  </a:lnTo>
                  <a:lnTo>
                    <a:pt x="8600605" y="321310"/>
                  </a:lnTo>
                  <a:lnTo>
                    <a:pt x="8600694" y="321183"/>
                  </a:lnTo>
                  <a:lnTo>
                    <a:pt x="8600567" y="321310"/>
                  </a:lnTo>
                  <a:lnTo>
                    <a:pt x="8619363" y="295402"/>
                  </a:lnTo>
                  <a:lnTo>
                    <a:pt x="8619236" y="295656"/>
                  </a:lnTo>
                  <a:lnTo>
                    <a:pt x="8619426" y="295402"/>
                  </a:lnTo>
                  <a:lnTo>
                    <a:pt x="8637524" y="271526"/>
                  </a:lnTo>
                  <a:lnTo>
                    <a:pt x="8637397" y="271780"/>
                  </a:lnTo>
                  <a:lnTo>
                    <a:pt x="8637587" y="271526"/>
                  </a:lnTo>
                  <a:lnTo>
                    <a:pt x="8655228" y="249428"/>
                  </a:lnTo>
                  <a:lnTo>
                    <a:pt x="8655431" y="249174"/>
                  </a:lnTo>
                  <a:lnTo>
                    <a:pt x="8655177" y="249428"/>
                  </a:lnTo>
                  <a:lnTo>
                    <a:pt x="8672589" y="228600"/>
                  </a:lnTo>
                  <a:lnTo>
                    <a:pt x="8672703" y="228473"/>
                  </a:lnTo>
                  <a:lnTo>
                    <a:pt x="8672576" y="228600"/>
                  </a:lnTo>
                  <a:lnTo>
                    <a:pt x="8689480" y="209296"/>
                  </a:lnTo>
                  <a:lnTo>
                    <a:pt x="8689594" y="209169"/>
                  </a:lnTo>
                  <a:lnTo>
                    <a:pt x="8689340" y="209296"/>
                  </a:lnTo>
                  <a:lnTo>
                    <a:pt x="8705863" y="191516"/>
                  </a:lnTo>
                  <a:lnTo>
                    <a:pt x="8706104" y="191262"/>
                  </a:lnTo>
                  <a:lnTo>
                    <a:pt x="8705723" y="191516"/>
                  </a:lnTo>
                  <a:lnTo>
                    <a:pt x="8722106" y="174879"/>
                  </a:lnTo>
                  <a:lnTo>
                    <a:pt x="8721979" y="175133"/>
                  </a:lnTo>
                  <a:lnTo>
                    <a:pt x="8722233" y="174879"/>
                  </a:lnTo>
                  <a:lnTo>
                    <a:pt x="8737473" y="160020"/>
                  </a:lnTo>
                  <a:lnTo>
                    <a:pt x="8737892" y="159639"/>
                  </a:lnTo>
                  <a:lnTo>
                    <a:pt x="8753094" y="145923"/>
                  </a:lnTo>
                  <a:lnTo>
                    <a:pt x="8752840" y="146177"/>
                  </a:lnTo>
                  <a:lnTo>
                    <a:pt x="8753132" y="145923"/>
                  </a:lnTo>
                  <a:lnTo>
                    <a:pt x="8767775" y="133477"/>
                  </a:lnTo>
                  <a:lnTo>
                    <a:pt x="8768080" y="133223"/>
                  </a:lnTo>
                  <a:lnTo>
                    <a:pt x="8767699" y="133477"/>
                  </a:lnTo>
                  <a:lnTo>
                    <a:pt x="8782355" y="121920"/>
                  </a:lnTo>
                  <a:lnTo>
                    <a:pt x="8782685" y="121666"/>
                  </a:lnTo>
                  <a:lnTo>
                    <a:pt x="8782304" y="121920"/>
                  </a:lnTo>
                  <a:lnTo>
                    <a:pt x="8824303" y="93599"/>
                  </a:lnTo>
                  <a:lnTo>
                    <a:pt x="8824722" y="93345"/>
                  </a:lnTo>
                  <a:lnTo>
                    <a:pt x="8824214" y="93599"/>
                  </a:lnTo>
                  <a:lnTo>
                    <a:pt x="8838057" y="85852"/>
                  </a:lnTo>
                  <a:lnTo>
                    <a:pt x="8837676" y="86106"/>
                  </a:lnTo>
                  <a:lnTo>
                    <a:pt x="8838159" y="85852"/>
                  </a:lnTo>
                  <a:lnTo>
                    <a:pt x="8851011" y="79248"/>
                  </a:lnTo>
                  <a:lnTo>
                    <a:pt x="8851265" y="79121"/>
                  </a:lnTo>
                  <a:lnTo>
                    <a:pt x="8850884" y="79248"/>
                  </a:lnTo>
                  <a:lnTo>
                    <a:pt x="8864219" y="73025"/>
                  </a:lnTo>
                  <a:lnTo>
                    <a:pt x="8863711" y="73279"/>
                  </a:lnTo>
                  <a:lnTo>
                    <a:pt x="8864308" y="73025"/>
                  </a:lnTo>
                  <a:lnTo>
                    <a:pt x="8876919" y="67691"/>
                  </a:lnTo>
                  <a:lnTo>
                    <a:pt x="8876411" y="67945"/>
                  </a:lnTo>
                  <a:lnTo>
                    <a:pt x="8877097" y="67691"/>
                  </a:lnTo>
                  <a:lnTo>
                    <a:pt x="8889136" y="63246"/>
                  </a:lnTo>
                  <a:lnTo>
                    <a:pt x="8901938" y="58928"/>
                  </a:lnTo>
                  <a:lnTo>
                    <a:pt x="8901557" y="59182"/>
                  </a:lnTo>
                  <a:lnTo>
                    <a:pt x="8902395" y="58928"/>
                  </a:lnTo>
                  <a:lnTo>
                    <a:pt x="8913508" y="55600"/>
                  </a:lnTo>
                  <a:lnTo>
                    <a:pt x="8935949" y="50888"/>
                  </a:lnTo>
                  <a:lnTo>
                    <a:pt x="8939784" y="75311"/>
                  </a:lnTo>
                  <a:lnTo>
                    <a:pt x="8973972" y="50888"/>
                  </a:lnTo>
                  <a:lnTo>
                    <a:pt x="9009126" y="25781"/>
                  </a:lnTo>
                  <a:close/>
                </a:path>
              </a:pathLst>
            </a:custGeom>
            <a:solidFill>
              <a:srgbClr val="1FE2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389889" y="3673347"/>
            <a:ext cx="1614805" cy="876935"/>
          </a:xfrm>
          <a:prstGeom prst="rect">
            <a:avLst/>
          </a:prstGeom>
        </p:spPr>
        <p:txBody>
          <a:bodyPr vert="horz" wrap="square" lIns="0" tIns="80010" rIns="0" bIns="0" rtlCol="0">
            <a:spAutoFit/>
          </a:bodyPr>
          <a:lstStyle/>
          <a:p>
            <a:pPr marL="26670" indent="403860">
              <a:lnSpc>
                <a:spcPct val="100000"/>
              </a:lnSpc>
              <a:spcBef>
                <a:spcPts val="630"/>
              </a:spcBef>
            </a:pPr>
            <a:r>
              <a:rPr sz="1400" b="1" spc="-165" dirty="0">
                <a:solidFill>
                  <a:srgbClr val="3F3F3F"/>
                </a:solidFill>
                <a:latin typeface="DejaVu Sans"/>
                <a:cs typeface="DejaVu Sans"/>
              </a:rPr>
              <a:t>Field</a:t>
            </a:r>
            <a:r>
              <a:rPr sz="1400" spc="-7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b="1" spc="-185" dirty="0">
                <a:solidFill>
                  <a:srgbClr val="3F3F3F"/>
                </a:solidFill>
                <a:latin typeface="DejaVu Sans"/>
                <a:cs typeface="DejaVu Sans"/>
              </a:rPr>
              <a:t>Grouping</a:t>
            </a:r>
            <a:endParaRPr sz="1400">
              <a:latin typeface="DejaVu Sans"/>
              <a:cs typeface="DejaVu Sans"/>
            </a:endParaRPr>
          </a:p>
          <a:p>
            <a:pPr marL="12700" marR="5715" indent="13970" algn="r">
              <a:lnSpc>
                <a:spcPts val="1300"/>
              </a:lnSpc>
              <a:spcBef>
                <a:spcPts val="620"/>
              </a:spcBef>
            </a:pPr>
            <a:r>
              <a:rPr sz="1200" i="1" spc="-20" dirty="0">
                <a:solidFill>
                  <a:srgbClr val="3F3F3F"/>
                </a:solidFill>
                <a:latin typeface="Nimbus Roman No9 L"/>
                <a:cs typeface="Nimbus Roman No9 L"/>
              </a:rPr>
              <a:t>Right-click</a:t>
            </a:r>
            <a:r>
              <a:rPr sz="1200" spc="-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any</a:t>
            </a:r>
            <a:r>
              <a:rPr sz="1200" spc="2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spc="-20" dirty="0">
                <a:solidFill>
                  <a:srgbClr val="3F3F3F"/>
                </a:solidFill>
                <a:latin typeface="Nimbus Roman No9 L"/>
                <a:cs typeface="Nimbus Roman No9 L"/>
              </a:rPr>
              <a:t>dimension</a:t>
            </a:r>
            <a:r>
              <a:rPr sz="1200" spc="-2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and</a:t>
            </a:r>
            <a:r>
              <a:rPr sz="1200" spc="-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spc="-20" dirty="0">
                <a:solidFill>
                  <a:srgbClr val="3F3F3F"/>
                </a:solidFill>
                <a:latin typeface="Nimbus Roman No9 L"/>
                <a:cs typeface="Nimbus Roman No9 L"/>
              </a:rPr>
              <a:t>click</a:t>
            </a:r>
            <a:r>
              <a:rPr sz="1200" spc="-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spc="-10" dirty="0">
                <a:solidFill>
                  <a:srgbClr val="3F3F3F"/>
                </a:solidFill>
                <a:latin typeface="Nimbus Roman No9 L"/>
                <a:cs typeface="Nimbus Roman No9 L"/>
              </a:rPr>
              <a:t>create&gt;group</a:t>
            </a:r>
            <a:r>
              <a:rPr sz="1200" spc="-1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spc="-60" dirty="0">
                <a:solidFill>
                  <a:srgbClr val="3F3F3F"/>
                </a:solidFill>
                <a:latin typeface="Nimbus Roman No9 L"/>
                <a:cs typeface="Nimbus Roman No9 L"/>
              </a:rPr>
              <a:t>to</a:t>
            </a:r>
            <a:r>
              <a:rPr sz="1200" spc="-6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access</a:t>
            </a:r>
            <a:r>
              <a:rPr sz="1200" spc="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spc="-20" dirty="0">
                <a:solidFill>
                  <a:srgbClr val="3F3F3F"/>
                </a:solidFill>
                <a:latin typeface="Nimbus Roman No9 L"/>
                <a:cs typeface="Nimbus Roman No9 L"/>
              </a:rPr>
              <a:t>grouping</a:t>
            </a:r>
            <a:r>
              <a:rPr sz="1200" spc="1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spc="-10" dirty="0">
                <a:solidFill>
                  <a:srgbClr val="3F3F3F"/>
                </a:solidFill>
                <a:latin typeface="Nimbus Roman No9 L"/>
                <a:cs typeface="Nimbus Roman No9 L"/>
              </a:rPr>
              <a:t>options</a:t>
            </a:r>
            <a:endParaRPr sz="1200">
              <a:latin typeface="Nimbus Roman No9 L"/>
              <a:cs typeface="Nimbus Roman No9 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0367005" y="3673348"/>
            <a:ext cx="1470025" cy="1041400"/>
          </a:xfrm>
          <a:prstGeom prst="rect">
            <a:avLst/>
          </a:prstGeom>
        </p:spPr>
        <p:txBody>
          <a:bodyPr vert="horz" wrap="square" lIns="0" tIns="800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30"/>
              </a:spcBef>
            </a:pPr>
            <a:r>
              <a:rPr sz="1400" b="1" spc="-160" dirty="0">
                <a:solidFill>
                  <a:srgbClr val="3F3F3F"/>
                </a:solidFill>
                <a:latin typeface="DejaVu Sans"/>
                <a:cs typeface="DejaVu Sans"/>
              </a:rPr>
              <a:t>View</a:t>
            </a:r>
            <a:r>
              <a:rPr sz="1400" spc="-4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b="1" spc="-65" dirty="0">
                <a:solidFill>
                  <a:srgbClr val="3F3F3F"/>
                </a:solidFill>
                <a:latin typeface="DejaVu Sans"/>
                <a:cs typeface="DejaVu Sans"/>
              </a:rPr>
              <a:t>Grouping</a:t>
            </a:r>
            <a:endParaRPr sz="1400">
              <a:latin typeface="DejaVu Sans"/>
              <a:cs typeface="DejaVu Sans"/>
            </a:endParaRPr>
          </a:p>
          <a:p>
            <a:pPr marL="12700" marR="5080">
              <a:lnSpc>
                <a:spcPts val="1300"/>
              </a:lnSpc>
              <a:spcBef>
                <a:spcPts val="620"/>
              </a:spcBef>
            </a:pPr>
            <a:r>
              <a:rPr sz="1200" i="1" spc="-20" dirty="0">
                <a:solidFill>
                  <a:srgbClr val="3F3F3F"/>
                </a:solidFill>
                <a:latin typeface="Nimbus Roman No9 L"/>
                <a:cs typeface="Nimbus Roman No9 L"/>
              </a:rPr>
              <a:t>Ctrl</a:t>
            </a:r>
            <a:r>
              <a:rPr sz="1200" spc="-2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spc="-130" dirty="0">
                <a:solidFill>
                  <a:srgbClr val="3F3F3F"/>
                </a:solidFill>
                <a:latin typeface="Nimbus Roman No9 L"/>
                <a:cs typeface="Nimbus Roman No9 L"/>
              </a:rPr>
              <a:t>+</a:t>
            </a:r>
            <a:r>
              <a:rPr sz="1200" spc="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spc="-10" dirty="0">
                <a:solidFill>
                  <a:srgbClr val="3F3F3F"/>
                </a:solidFill>
                <a:latin typeface="Nimbus Roman No9 L"/>
                <a:cs typeface="Nimbus Roman No9 L"/>
              </a:rPr>
              <a:t>click</a:t>
            </a:r>
            <a:r>
              <a:rPr sz="120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two</a:t>
            </a:r>
            <a:r>
              <a:rPr sz="1200" spc="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spc="-35" dirty="0">
                <a:solidFill>
                  <a:srgbClr val="3F3F3F"/>
                </a:solidFill>
                <a:latin typeface="Nimbus Roman No9 L"/>
                <a:cs typeface="Nimbus Roman No9 L"/>
              </a:rPr>
              <a:t>or</a:t>
            </a:r>
            <a:r>
              <a:rPr sz="1200" spc="-3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more</a:t>
            </a:r>
            <a:r>
              <a:rPr sz="1200" spc="1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dimensions</a:t>
            </a:r>
            <a:r>
              <a:rPr sz="1200" spc="2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spc="-25" dirty="0">
                <a:solidFill>
                  <a:srgbClr val="3F3F3F"/>
                </a:solidFill>
                <a:latin typeface="Nimbus Roman No9 L"/>
                <a:cs typeface="Nimbus Roman No9 L"/>
              </a:rPr>
              <a:t>and</a:t>
            </a:r>
            <a:r>
              <a:rPr sz="1200" spc="-2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spc="-20" dirty="0">
                <a:solidFill>
                  <a:srgbClr val="3F3F3F"/>
                </a:solidFill>
                <a:latin typeface="Nimbus Roman No9 L"/>
                <a:cs typeface="Nimbus Roman No9 L"/>
              </a:rPr>
              <a:t>click</a:t>
            </a:r>
            <a:r>
              <a:rPr sz="1200" spc="-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the</a:t>
            </a:r>
            <a:r>
              <a:rPr sz="120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spc="-10" dirty="0">
                <a:solidFill>
                  <a:srgbClr val="3F3F3F"/>
                </a:solidFill>
                <a:latin typeface="Nimbus Roman No9 L"/>
                <a:cs typeface="Nimbus Roman No9 L"/>
              </a:rPr>
              <a:t>paperclip</a:t>
            </a:r>
            <a:r>
              <a:rPr sz="1200" spc="2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spc="-20" dirty="0">
                <a:solidFill>
                  <a:srgbClr val="3F3F3F"/>
                </a:solidFill>
                <a:latin typeface="Nimbus Roman No9 L"/>
                <a:cs typeface="Nimbus Roman No9 L"/>
              </a:rPr>
              <a:t>icon</a:t>
            </a:r>
            <a:r>
              <a:rPr sz="1200" spc="-2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to</a:t>
            </a:r>
            <a:r>
              <a:rPr sz="1200" spc="3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group</a:t>
            </a:r>
            <a:r>
              <a:rPr sz="1200" spc="4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selected</a:t>
            </a:r>
            <a:r>
              <a:rPr sz="1200" spc="3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spc="-30" dirty="0">
                <a:solidFill>
                  <a:srgbClr val="3F3F3F"/>
                </a:solidFill>
                <a:latin typeface="Nimbus Roman No9 L"/>
                <a:cs typeface="Nimbus Roman No9 L"/>
              </a:rPr>
              <a:t>items</a:t>
            </a:r>
            <a:endParaRPr sz="1200">
              <a:latin typeface="Nimbus Roman No9 L"/>
              <a:cs typeface="Nimbus Roman No9 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044315">
              <a:lnSpc>
                <a:spcPct val="100000"/>
              </a:lnSpc>
              <a:spcBef>
                <a:spcPts val="100"/>
              </a:spcBef>
            </a:pPr>
            <a:r>
              <a:rPr b="1" spc="-390" dirty="0">
                <a:latin typeface="DejaVu Sans"/>
                <a:cs typeface="DejaVu Sans"/>
              </a:rPr>
              <a:t>Creating</a:t>
            </a:r>
            <a:r>
              <a:rPr spc="-170" dirty="0"/>
              <a:t> </a:t>
            </a:r>
            <a:r>
              <a:rPr b="1" spc="-540" dirty="0">
                <a:latin typeface="DejaVu Sans"/>
                <a:cs typeface="DejaVu Sans"/>
              </a:rPr>
              <a:t>Sets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5646" y="813815"/>
            <a:ext cx="11760708" cy="4572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702815" y="995661"/>
            <a:ext cx="8396605" cy="862965"/>
          </a:xfrm>
          <a:prstGeom prst="rect">
            <a:avLst/>
          </a:prstGeom>
        </p:spPr>
        <p:txBody>
          <a:bodyPr vert="horz" wrap="square" lIns="0" tIns="1720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5"/>
              </a:spcBef>
            </a:pPr>
            <a:r>
              <a:rPr sz="2000" b="1" spc="-305" dirty="0">
                <a:solidFill>
                  <a:srgbClr val="3F3F3F"/>
                </a:solidFill>
                <a:latin typeface="DejaVu Sans"/>
                <a:cs typeface="DejaVu Sans"/>
              </a:rPr>
              <a:t>Sets</a:t>
            </a:r>
            <a:r>
              <a:rPr sz="2000" spc="-10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200" dirty="0">
                <a:solidFill>
                  <a:srgbClr val="3F3F3F"/>
                </a:solidFill>
                <a:latin typeface="DejaVu Sans"/>
                <a:cs typeface="DejaVu Sans"/>
              </a:rPr>
              <a:t>are</a:t>
            </a:r>
            <a:r>
              <a:rPr sz="2000" spc="3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180" dirty="0">
                <a:solidFill>
                  <a:srgbClr val="3F3F3F"/>
                </a:solidFill>
                <a:latin typeface="DejaVu Sans"/>
                <a:cs typeface="DejaVu Sans"/>
              </a:rPr>
              <a:t>custom</a:t>
            </a:r>
            <a:r>
              <a:rPr sz="2000" spc="2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130" dirty="0">
                <a:solidFill>
                  <a:srgbClr val="3F3F3F"/>
                </a:solidFill>
                <a:latin typeface="DejaVu Sans"/>
                <a:cs typeface="DejaVu Sans"/>
              </a:rPr>
              <a:t>fields</a:t>
            </a:r>
            <a:r>
              <a:rPr sz="2000" spc="-3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155" dirty="0">
                <a:solidFill>
                  <a:srgbClr val="3F3F3F"/>
                </a:solidFill>
                <a:latin typeface="DejaVu Sans"/>
                <a:cs typeface="DejaVu Sans"/>
              </a:rPr>
              <a:t>that</a:t>
            </a:r>
            <a:r>
              <a:rPr sz="2000" spc="-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145" dirty="0">
                <a:solidFill>
                  <a:srgbClr val="3F3F3F"/>
                </a:solidFill>
                <a:latin typeface="DejaVu Sans"/>
                <a:cs typeface="DejaVu Sans"/>
              </a:rPr>
              <a:t>define</a:t>
            </a:r>
            <a:r>
              <a:rPr sz="2000" spc="-1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270" dirty="0">
                <a:solidFill>
                  <a:srgbClr val="3F3F3F"/>
                </a:solidFill>
                <a:latin typeface="DejaVu Sans"/>
                <a:cs typeface="DejaVu Sans"/>
              </a:rPr>
              <a:t>a</a:t>
            </a:r>
            <a:r>
              <a:rPr sz="2000" spc="3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170" dirty="0">
                <a:solidFill>
                  <a:srgbClr val="3F3F3F"/>
                </a:solidFill>
                <a:latin typeface="DejaVu Sans"/>
                <a:cs typeface="DejaVu Sans"/>
              </a:rPr>
              <a:t>subset</a:t>
            </a:r>
            <a:r>
              <a:rPr sz="2000" spc="1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dirty="0">
                <a:solidFill>
                  <a:srgbClr val="3F3F3F"/>
                </a:solidFill>
                <a:latin typeface="DejaVu Sans"/>
                <a:cs typeface="DejaVu Sans"/>
              </a:rPr>
              <a:t>of</a:t>
            </a:r>
            <a:r>
              <a:rPr sz="2000" spc="-4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204" dirty="0">
                <a:solidFill>
                  <a:srgbClr val="3F3F3F"/>
                </a:solidFill>
                <a:latin typeface="DejaVu Sans"/>
                <a:cs typeface="DejaVu Sans"/>
              </a:rPr>
              <a:t>data</a:t>
            </a:r>
            <a:r>
              <a:rPr sz="2000" spc="2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200" dirty="0">
                <a:solidFill>
                  <a:srgbClr val="3F3F3F"/>
                </a:solidFill>
                <a:latin typeface="DejaVu Sans"/>
                <a:cs typeface="DejaVu Sans"/>
              </a:rPr>
              <a:t>based</a:t>
            </a:r>
            <a:r>
              <a:rPr sz="2000" spc="2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105" dirty="0">
                <a:solidFill>
                  <a:srgbClr val="3F3F3F"/>
                </a:solidFill>
                <a:latin typeface="DejaVu Sans"/>
                <a:cs typeface="DejaVu Sans"/>
              </a:rPr>
              <a:t>on</a:t>
            </a:r>
            <a:r>
              <a:rPr sz="2000" spc="1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220" dirty="0">
                <a:solidFill>
                  <a:srgbClr val="3F3F3F"/>
                </a:solidFill>
                <a:latin typeface="DejaVu Sans"/>
                <a:cs typeface="DejaVu Sans"/>
              </a:rPr>
              <a:t>some</a:t>
            </a:r>
            <a:r>
              <a:rPr sz="2000" spc="3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325" dirty="0">
                <a:solidFill>
                  <a:srgbClr val="3F3F3F"/>
                </a:solidFill>
                <a:latin typeface="DejaVu Sans"/>
                <a:cs typeface="DejaVu Sans"/>
              </a:rPr>
              <a:t>conditions</a:t>
            </a:r>
            <a:endParaRPr sz="2000">
              <a:latin typeface="DejaVu Sans"/>
              <a:cs typeface="DejaVu Sans"/>
            </a:endParaRPr>
          </a:p>
          <a:p>
            <a:pPr marL="755650" indent="-285750">
              <a:lnSpc>
                <a:spcPct val="100000"/>
              </a:lnSpc>
              <a:spcBef>
                <a:spcPts val="1015"/>
              </a:spcBef>
              <a:buChar char="•"/>
              <a:tabLst>
                <a:tab pos="755015" algn="l"/>
                <a:tab pos="755650" algn="l"/>
              </a:tabLst>
            </a:pPr>
            <a:r>
              <a:rPr sz="1600" spc="-135" dirty="0">
                <a:solidFill>
                  <a:srgbClr val="3F3F3F"/>
                </a:solidFill>
                <a:latin typeface="DejaVu Sans"/>
                <a:cs typeface="DejaVu Sans"/>
              </a:rPr>
              <a:t>Sets</a:t>
            </a:r>
            <a:r>
              <a:rPr sz="1600" spc="3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165" dirty="0">
                <a:solidFill>
                  <a:srgbClr val="3F3F3F"/>
                </a:solidFill>
                <a:latin typeface="DejaVu Sans"/>
                <a:cs typeface="DejaVu Sans"/>
              </a:rPr>
              <a:t>can</a:t>
            </a:r>
            <a:r>
              <a:rPr sz="1600" spc="3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135" dirty="0">
                <a:solidFill>
                  <a:srgbClr val="3F3F3F"/>
                </a:solidFill>
                <a:latin typeface="DejaVu Sans"/>
                <a:cs typeface="DejaVu Sans"/>
              </a:rPr>
              <a:t>be</a:t>
            </a:r>
            <a:r>
              <a:rPr sz="1600" spc="5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b="1" spc="-204" dirty="0">
                <a:solidFill>
                  <a:srgbClr val="3F3F3F"/>
                </a:solidFill>
                <a:latin typeface="DejaVu Sans"/>
                <a:cs typeface="DejaVu Sans"/>
              </a:rPr>
              <a:t>Constant</a:t>
            </a:r>
            <a:r>
              <a:rPr sz="1600" spc="5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35" dirty="0">
                <a:solidFill>
                  <a:srgbClr val="3F3F3F"/>
                </a:solidFill>
                <a:latin typeface="DejaVu Sans"/>
                <a:cs typeface="DejaVu Sans"/>
              </a:rPr>
              <a:t>or</a:t>
            </a:r>
            <a:r>
              <a:rPr sz="1600" spc="2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b="1" spc="-220" dirty="0">
                <a:solidFill>
                  <a:srgbClr val="3F3F3F"/>
                </a:solidFill>
                <a:latin typeface="DejaVu Sans"/>
                <a:cs typeface="DejaVu Sans"/>
              </a:rPr>
              <a:t>Computed</a:t>
            </a:r>
            <a:r>
              <a:rPr sz="1600" spc="-220" dirty="0">
                <a:solidFill>
                  <a:srgbClr val="3F3F3F"/>
                </a:solidFill>
                <a:latin typeface="DejaVu Sans"/>
                <a:cs typeface="DejaVu Sans"/>
              </a:rPr>
              <a:t>,</a:t>
            </a:r>
            <a:r>
              <a:rPr sz="1600" spc="4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160" dirty="0">
                <a:solidFill>
                  <a:srgbClr val="3F3F3F"/>
                </a:solidFill>
                <a:latin typeface="DejaVu Sans"/>
                <a:cs typeface="DejaVu Sans"/>
              </a:rPr>
              <a:t>and</a:t>
            </a:r>
            <a:r>
              <a:rPr sz="1600" spc="4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170" dirty="0">
                <a:solidFill>
                  <a:srgbClr val="3F3F3F"/>
                </a:solidFill>
                <a:latin typeface="DejaVu Sans"/>
                <a:cs typeface="DejaVu Sans"/>
              </a:rPr>
              <a:t>can</a:t>
            </a:r>
            <a:r>
              <a:rPr sz="1600" spc="2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135" dirty="0">
                <a:solidFill>
                  <a:srgbClr val="3F3F3F"/>
                </a:solidFill>
                <a:latin typeface="DejaVu Sans"/>
                <a:cs typeface="DejaVu Sans"/>
              </a:rPr>
              <a:t>be</a:t>
            </a:r>
            <a:r>
              <a:rPr sz="1600" spc="5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195" dirty="0">
                <a:solidFill>
                  <a:srgbClr val="3F3F3F"/>
                </a:solidFill>
                <a:latin typeface="DejaVu Sans"/>
                <a:cs typeface="DejaVu Sans"/>
              </a:rPr>
              <a:t>made</a:t>
            </a:r>
            <a:r>
              <a:rPr sz="1600" spc="4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155" dirty="0">
                <a:solidFill>
                  <a:srgbClr val="3F3F3F"/>
                </a:solidFill>
                <a:latin typeface="DejaVu Sans"/>
                <a:cs typeface="DejaVu Sans"/>
              </a:rPr>
              <a:t>more</a:t>
            </a:r>
            <a:r>
              <a:rPr sz="1600" spc="4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165" dirty="0">
                <a:solidFill>
                  <a:srgbClr val="3F3F3F"/>
                </a:solidFill>
                <a:latin typeface="DejaVu Sans"/>
                <a:cs typeface="DejaVu Sans"/>
              </a:rPr>
              <a:t>dynamic</a:t>
            </a:r>
            <a:r>
              <a:rPr sz="1600" spc="2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155" dirty="0">
                <a:solidFill>
                  <a:srgbClr val="3F3F3F"/>
                </a:solidFill>
                <a:latin typeface="DejaVu Sans"/>
                <a:cs typeface="DejaVu Sans"/>
              </a:rPr>
              <a:t>using</a:t>
            </a:r>
            <a:r>
              <a:rPr sz="1600" spc="1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b="1" spc="-220" dirty="0">
                <a:solidFill>
                  <a:srgbClr val="3F3F3F"/>
                </a:solidFill>
                <a:latin typeface="DejaVu Sans"/>
                <a:cs typeface="DejaVu Sans"/>
              </a:rPr>
              <a:t>set</a:t>
            </a:r>
            <a:r>
              <a:rPr sz="1600" spc="-9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b="1" spc="-360" dirty="0">
                <a:solidFill>
                  <a:srgbClr val="3F3F3F"/>
                </a:solidFill>
                <a:latin typeface="DejaVu Sans"/>
                <a:cs typeface="DejaVu Sans"/>
              </a:rPr>
              <a:t>actions</a:t>
            </a:r>
            <a:endParaRPr sz="1600">
              <a:latin typeface="DejaVu Sans"/>
              <a:cs typeface="DejaVu Sans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164287" y="2557937"/>
            <a:ext cx="3184525" cy="1689100"/>
            <a:chOff x="1164287" y="2557937"/>
            <a:chExt cx="3184525" cy="1689100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64287" y="2557937"/>
              <a:ext cx="3184495" cy="1688785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75766" y="2569464"/>
              <a:ext cx="3115055" cy="161924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039874" y="3579837"/>
              <a:ext cx="1202423" cy="260769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2074037" y="3614432"/>
              <a:ext cx="1105535" cy="162560"/>
            </a:xfrm>
            <a:custGeom>
              <a:avLst/>
              <a:gdLst/>
              <a:ahLst/>
              <a:cxnLst/>
              <a:rect l="l" t="t" r="r" b="b"/>
              <a:pathLst>
                <a:path w="1105535" h="162560">
                  <a:moveTo>
                    <a:pt x="1105154" y="0"/>
                  </a:moveTo>
                  <a:lnTo>
                    <a:pt x="1079754" y="0"/>
                  </a:lnTo>
                  <a:lnTo>
                    <a:pt x="1079754" y="25400"/>
                  </a:lnTo>
                  <a:lnTo>
                    <a:pt x="1079754" y="137160"/>
                  </a:lnTo>
                  <a:lnTo>
                    <a:pt x="25400" y="137160"/>
                  </a:lnTo>
                  <a:lnTo>
                    <a:pt x="25400" y="25400"/>
                  </a:lnTo>
                  <a:lnTo>
                    <a:pt x="1079754" y="25400"/>
                  </a:lnTo>
                  <a:lnTo>
                    <a:pt x="1079754" y="0"/>
                  </a:lnTo>
                  <a:lnTo>
                    <a:pt x="0" y="0"/>
                  </a:lnTo>
                  <a:lnTo>
                    <a:pt x="0" y="25400"/>
                  </a:lnTo>
                  <a:lnTo>
                    <a:pt x="0" y="137160"/>
                  </a:lnTo>
                  <a:lnTo>
                    <a:pt x="0" y="162560"/>
                  </a:lnTo>
                  <a:lnTo>
                    <a:pt x="1105154" y="162560"/>
                  </a:lnTo>
                  <a:lnTo>
                    <a:pt x="1105154" y="137528"/>
                  </a:lnTo>
                  <a:lnTo>
                    <a:pt x="1105154" y="137160"/>
                  </a:lnTo>
                  <a:lnTo>
                    <a:pt x="1105154" y="25400"/>
                  </a:lnTo>
                  <a:lnTo>
                    <a:pt x="1105154" y="25006"/>
                  </a:lnTo>
                  <a:lnTo>
                    <a:pt x="1105154" y="0"/>
                  </a:lnTo>
                  <a:close/>
                </a:path>
              </a:pathLst>
            </a:custGeom>
            <a:solidFill>
              <a:srgbClr val="1FE2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15056" y="3866438"/>
              <a:ext cx="1147559" cy="297129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2780665" y="3761993"/>
              <a:ext cx="1419225" cy="339090"/>
            </a:xfrm>
            <a:custGeom>
              <a:avLst/>
              <a:gdLst/>
              <a:ahLst/>
              <a:cxnLst/>
              <a:rect l="l" t="t" r="r" b="b"/>
              <a:pathLst>
                <a:path w="1419225" h="339089">
                  <a:moveTo>
                    <a:pt x="310388" y="210693"/>
                  </a:moveTo>
                  <a:lnTo>
                    <a:pt x="275894" y="185839"/>
                  </a:lnTo>
                  <a:lnTo>
                    <a:pt x="241300" y="160909"/>
                  </a:lnTo>
                  <a:lnTo>
                    <a:pt x="237261" y="185839"/>
                  </a:lnTo>
                  <a:lnTo>
                    <a:pt x="216992" y="182245"/>
                  </a:lnTo>
                  <a:lnTo>
                    <a:pt x="216281" y="182118"/>
                  </a:lnTo>
                  <a:lnTo>
                    <a:pt x="216789" y="182245"/>
                  </a:lnTo>
                  <a:lnTo>
                    <a:pt x="186690" y="175768"/>
                  </a:lnTo>
                  <a:lnTo>
                    <a:pt x="187325" y="175895"/>
                  </a:lnTo>
                  <a:lnTo>
                    <a:pt x="186855" y="175768"/>
                  </a:lnTo>
                  <a:lnTo>
                    <a:pt x="160070" y="168529"/>
                  </a:lnTo>
                  <a:lnTo>
                    <a:pt x="159131" y="168275"/>
                  </a:lnTo>
                  <a:lnTo>
                    <a:pt x="159639" y="168529"/>
                  </a:lnTo>
                  <a:lnTo>
                    <a:pt x="146532" y="164414"/>
                  </a:lnTo>
                  <a:lnTo>
                    <a:pt x="133985" y="159893"/>
                  </a:lnTo>
                  <a:lnTo>
                    <a:pt x="134493" y="160020"/>
                  </a:lnTo>
                  <a:lnTo>
                    <a:pt x="134162" y="159893"/>
                  </a:lnTo>
                  <a:lnTo>
                    <a:pt x="123253" y="155575"/>
                  </a:lnTo>
                  <a:lnTo>
                    <a:pt x="122301" y="155194"/>
                  </a:lnTo>
                  <a:lnTo>
                    <a:pt x="123063" y="155575"/>
                  </a:lnTo>
                  <a:lnTo>
                    <a:pt x="112115" y="150291"/>
                  </a:lnTo>
                  <a:lnTo>
                    <a:pt x="102336" y="144983"/>
                  </a:lnTo>
                  <a:lnTo>
                    <a:pt x="92837" y="138938"/>
                  </a:lnTo>
                  <a:lnTo>
                    <a:pt x="93726" y="139446"/>
                  </a:lnTo>
                  <a:lnTo>
                    <a:pt x="93052" y="138938"/>
                  </a:lnTo>
                  <a:lnTo>
                    <a:pt x="85166" y="132956"/>
                  </a:lnTo>
                  <a:lnTo>
                    <a:pt x="77470" y="126111"/>
                  </a:lnTo>
                  <a:lnTo>
                    <a:pt x="78232" y="126746"/>
                  </a:lnTo>
                  <a:lnTo>
                    <a:pt x="77622" y="126111"/>
                  </a:lnTo>
                  <a:lnTo>
                    <a:pt x="71107" y="119240"/>
                  </a:lnTo>
                  <a:lnTo>
                    <a:pt x="65633" y="112522"/>
                  </a:lnTo>
                  <a:lnTo>
                    <a:pt x="65024" y="111760"/>
                  </a:lnTo>
                  <a:lnTo>
                    <a:pt x="65532" y="112522"/>
                  </a:lnTo>
                  <a:lnTo>
                    <a:pt x="60058" y="104660"/>
                  </a:lnTo>
                  <a:lnTo>
                    <a:pt x="54952" y="96164"/>
                  </a:lnTo>
                  <a:lnTo>
                    <a:pt x="46837" y="79362"/>
                  </a:lnTo>
                  <a:lnTo>
                    <a:pt x="39751" y="60325"/>
                  </a:lnTo>
                  <a:lnTo>
                    <a:pt x="40132" y="61087"/>
                  </a:lnTo>
                  <a:lnTo>
                    <a:pt x="39903" y="60325"/>
                  </a:lnTo>
                  <a:lnTo>
                    <a:pt x="34188" y="40995"/>
                  </a:lnTo>
                  <a:lnTo>
                    <a:pt x="29387" y="20955"/>
                  </a:lnTo>
                  <a:lnTo>
                    <a:pt x="29387" y="20828"/>
                  </a:lnTo>
                  <a:lnTo>
                    <a:pt x="29464" y="20955"/>
                  </a:lnTo>
                  <a:lnTo>
                    <a:pt x="29400" y="20701"/>
                  </a:lnTo>
                  <a:lnTo>
                    <a:pt x="24892" y="0"/>
                  </a:lnTo>
                  <a:lnTo>
                    <a:pt x="0" y="5334"/>
                  </a:lnTo>
                  <a:lnTo>
                    <a:pt x="4699" y="26416"/>
                  </a:lnTo>
                  <a:lnTo>
                    <a:pt x="15748" y="68707"/>
                  </a:lnTo>
                  <a:lnTo>
                    <a:pt x="32766" y="108585"/>
                  </a:lnTo>
                  <a:lnTo>
                    <a:pt x="60198" y="144653"/>
                  </a:lnTo>
                  <a:lnTo>
                    <a:pt x="100457" y="172847"/>
                  </a:lnTo>
                  <a:lnTo>
                    <a:pt x="138430" y="188468"/>
                  </a:lnTo>
                  <a:lnTo>
                    <a:pt x="180975" y="200406"/>
                  </a:lnTo>
                  <a:lnTo>
                    <a:pt x="233184" y="210934"/>
                  </a:lnTo>
                  <a:lnTo>
                    <a:pt x="229108" y="236093"/>
                  </a:lnTo>
                  <a:lnTo>
                    <a:pt x="310388" y="210693"/>
                  </a:lnTo>
                  <a:close/>
                </a:path>
                <a:path w="1419225" h="339089">
                  <a:moveTo>
                    <a:pt x="1418844" y="163957"/>
                  </a:moveTo>
                  <a:lnTo>
                    <a:pt x="1393444" y="163957"/>
                  </a:lnTo>
                  <a:lnTo>
                    <a:pt x="1393444" y="313055"/>
                  </a:lnTo>
                  <a:lnTo>
                    <a:pt x="1418844" y="313055"/>
                  </a:lnTo>
                  <a:lnTo>
                    <a:pt x="1418844" y="163957"/>
                  </a:lnTo>
                  <a:close/>
                </a:path>
                <a:path w="1419225" h="339089">
                  <a:moveTo>
                    <a:pt x="1418844" y="138188"/>
                  </a:moveTo>
                  <a:lnTo>
                    <a:pt x="368554" y="138188"/>
                  </a:lnTo>
                  <a:lnTo>
                    <a:pt x="368554" y="163588"/>
                  </a:lnTo>
                  <a:lnTo>
                    <a:pt x="368554" y="313448"/>
                  </a:lnTo>
                  <a:lnTo>
                    <a:pt x="368554" y="338848"/>
                  </a:lnTo>
                  <a:lnTo>
                    <a:pt x="1418844" y="338848"/>
                  </a:lnTo>
                  <a:lnTo>
                    <a:pt x="1418844" y="313448"/>
                  </a:lnTo>
                  <a:lnTo>
                    <a:pt x="393954" y="313448"/>
                  </a:lnTo>
                  <a:lnTo>
                    <a:pt x="393954" y="163588"/>
                  </a:lnTo>
                  <a:lnTo>
                    <a:pt x="1418844" y="163588"/>
                  </a:lnTo>
                  <a:lnTo>
                    <a:pt x="1418844" y="138188"/>
                  </a:lnTo>
                  <a:close/>
                </a:path>
              </a:pathLst>
            </a:custGeom>
            <a:solidFill>
              <a:srgbClr val="1FE2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" name="object 12"/>
          <p:cNvGrpSpPr/>
          <p:nvPr/>
        </p:nvGrpSpPr>
        <p:grpSpPr>
          <a:xfrm>
            <a:off x="5970223" y="2611341"/>
            <a:ext cx="2693035" cy="3845560"/>
            <a:chOff x="5970223" y="2611341"/>
            <a:chExt cx="2693035" cy="3845560"/>
          </a:xfrm>
        </p:grpSpPr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970223" y="2611341"/>
              <a:ext cx="2692999" cy="3845116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981699" y="2622804"/>
              <a:ext cx="2623565" cy="377570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027419" y="2986252"/>
              <a:ext cx="515848" cy="257454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6061583" y="3020072"/>
              <a:ext cx="419100" cy="160020"/>
            </a:xfrm>
            <a:custGeom>
              <a:avLst/>
              <a:gdLst/>
              <a:ahLst/>
              <a:cxnLst/>
              <a:rect l="l" t="t" r="r" b="b"/>
              <a:pathLst>
                <a:path w="419100" h="160019">
                  <a:moveTo>
                    <a:pt x="418592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0" y="134620"/>
                  </a:lnTo>
                  <a:lnTo>
                    <a:pt x="0" y="160020"/>
                  </a:lnTo>
                  <a:lnTo>
                    <a:pt x="418592" y="160020"/>
                  </a:lnTo>
                  <a:lnTo>
                    <a:pt x="418592" y="135242"/>
                  </a:lnTo>
                  <a:lnTo>
                    <a:pt x="418592" y="134620"/>
                  </a:lnTo>
                  <a:lnTo>
                    <a:pt x="418592" y="25768"/>
                  </a:lnTo>
                  <a:lnTo>
                    <a:pt x="393192" y="25768"/>
                  </a:lnTo>
                  <a:lnTo>
                    <a:pt x="393192" y="134620"/>
                  </a:lnTo>
                  <a:lnTo>
                    <a:pt x="25400" y="134620"/>
                  </a:lnTo>
                  <a:lnTo>
                    <a:pt x="25400" y="25400"/>
                  </a:lnTo>
                  <a:lnTo>
                    <a:pt x="418592" y="25400"/>
                  </a:lnTo>
                  <a:lnTo>
                    <a:pt x="418592" y="0"/>
                  </a:lnTo>
                  <a:close/>
                </a:path>
              </a:pathLst>
            </a:custGeom>
            <a:solidFill>
              <a:srgbClr val="1FE2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7" name="object 17"/>
          <p:cNvGrpSpPr/>
          <p:nvPr/>
        </p:nvGrpSpPr>
        <p:grpSpPr>
          <a:xfrm>
            <a:off x="9012864" y="2609800"/>
            <a:ext cx="2292350" cy="1845310"/>
            <a:chOff x="9012864" y="2609800"/>
            <a:chExt cx="2292350" cy="1845310"/>
          </a:xfrm>
        </p:grpSpPr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012864" y="2609800"/>
              <a:ext cx="2292239" cy="1844902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024366" y="2621280"/>
              <a:ext cx="2222753" cy="1775459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362694" y="2912338"/>
              <a:ext cx="523557" cy="257454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9396857" y="2946412"/>
              <a:ext cx="426720" cy="160020"/>
            </a:xfrm>
            <a:custGeom>
              <a:avLst/>
              <a:gdLst/>
              <a:ahLst/>
              <a:cxnLst/>
              <a:rect l="l" t="t" r="r" b="b"/>
              <a:pathLst>
                <a:path w="426720" h="160019">
                  <a:moveTo>
                    <a:pt x="426212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0" y="134620"/>
                  </a:lnTo>
                  <a:lnTo>
                    <a:pt x="0" y="160020"/>
                  </a:lnTo>
                  <a:lnTo>
                    <a:pt x="426212" y="160020"/>
                  </a:lnTo>
                  <a:lnTo>
                    <a:pt x="426212" y="134988"/>
                  </a:lnTo>
                  <a:lnTo>
                    <a:pt x="426212" y="134620"/>
                  </a:lnTo>
                  <a:lnTo>
                    <a:pt x="426212" y="25514"/>
                  </a:lnTo>
                  <a:lnTo>
                    <a:pt x="400812" y="25514"/>
                  </a:lnTo>
                  <a:lnTo>
                    <a:pt x="400812" y="134620"/>
                  </a:lnTo>
                  <a:lnTo>
                    <a:pt x="25400" y="134620"/>
                  </a:lnTo>
                  <a:lnTo>
                    <a:pt x="25400" y="25400"/>
                  </a:lnTo>
                  <a:lnTo>
                    <a:pt x="426212" y="25400"/>
                  </a:lnTo>
                  <a:lnTo>
                    <a:pt x="426212" y="0"/>
                  </a:lnTo>
                  <a:close/>
                </a:path>
              </a:pathLst>
            </a:custGeom>
            <a:solidFill>
              <a:srgbClr val="1FE2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2" name="object 22"/>
          <p:cNvGrpSpPr/>
          <p:nvPr/>
        </p:nvGrpSpPr>
        <p:grpSpPr>
          <a:xfrm>
            <a:off x="9022815" y="4658796"/>
            <a:ext cx="2272665" cy="1798320"/>
            <a:chOff x="9022815" y="4658796"/>
            <a:chExt cx="2272665" cy="1798320"/>
          </a:xfrm>
        </p:grpSpPr>
        <p:pic>
          <p:nvPicPr>
            <p:cNvPr id="23" name="object 23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022815" y="4658796"/>
              <a:ext cx="2272338" cy="1797751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034272" y="4670297"/>
              <a:ext cx="2202941" cy="1728215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722358" y="4969763"/>
              <a:ext cx="380187" cy="262255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9756521" y="5003812"/>
              <a:ext cx="283210" cy="165100"/>
            </a:xfrm>
            <a:custGeom>
              <a:avLst/>
              <a:gdLst/>
              <a:ahLst/>
              <a:cxnLst/>
              <a:rect l="l" t="t" r="r" b="b"/>
              <a:pathLst>
                <a:path w="283209" h="165100">
                  <a:moveTo>
                    <a:pt x="282956" y="25514"/>
                  </a:moveTo>
                  <a:lnTo>
                    <a:pt x="257556" y="25514"/>
                  </a:lnTo>
                  <a:lnTo>
                    <a:pt x="257556" y="139560"/>
                  </a:lnTo>
                  <a:lnTo>
                    <a:pt x="282956" y="139560"/>
                  </a:lnTo>
                  <a:lnTo>
                    <a:pt x="282956" y="25514"/>
                  </a:lnTo>
                  <a:close/>
                </a:path>
                <a:path w="283209" h="165100">
                  <a:moveTo>
                    <a:pt x="282956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0" y="139700"/>
                  </a:lnTo>
                  <a:lnTo>
                    <a:pt x="0" y="165100"/>
                  </a:lnTo>
                  <a:lnTo>
                    <a:pt x="282956" y="165100"/>
                  </a:lnTo>
                  <a:lnTo>
                    <a:pt x="282956" y="139700"/>
                  </a:lnTo>
                  <a:lnTo>
                    <a:pt x="25400" y="139700"/>
                  </a:lnTo>
                  <a:lnTo>
                    <a:pt x="25400" y="25400"/>
                  </a:lnTo>
                  <a:lnTo>
                    <a:pt x="282956" y="25400"/>
                  </a:lnTo>
                  <a:lnTo>
                    <a:pt x="282956" y="0"/>
                  </a:lnTo>
                  <a:close/>
                </a:path>
              </a:pathLst>
            </a:custGeom>
            <a:solidFill>
              <a:srgbClr val="1FE2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7" name="object 27"/>
          <p:cNvGrpSpPr/>
          <p:nvPr/>
        </p:nvGrpSpPr>
        <p:grpSpPr>
          <a:xfrm>
            <a:off x="1164287" y="4658796"/>
            <a:ext cx="3202940" cy="1798320"/>
            <a:chOff x="1164287" y="4658796"/>
            <a:chExt cx="3202940" cy="1798320"/>
          </a:xfrm>
        </p:grpSpPr>
        <p:pic>
          <p:nvPicPr>
            <p:cNvPr id="28" name="object 2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64287" y="4658796"/>
              <a:ext cx="3184495" cy="1797751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175766" y="4670297"/>
              <a:ext cx="3115055" cy="1728215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207008" y="5348477"/>
              <a:ext cx="780237" cy="1091184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1241171" y="5382272"/>
              <a:ext cx="683260" cy="994410"/>
            </a:xfrm>
            <a:custGeom>
              <a:avLst/>
              <a:gdLst/>
              <a:ahLst/>
              <a:cxnLst/>
              <a:rect l="l" t="t" r="r" b="b"/>
              <a:pathLst>
                <a:path w="683260" h="994410">
                  <a:moveTo>
                    <a:pt x="683006" y="25768"/>
                  </a:moveTo>
                  <a:lnTo>
                    <a:pt x="657606" y="25768"/>
                  </a:lnTo>
                  <a:lnTo>
                    <a:pt x="657606" y="968870"/>
                  </a:lnTo>
                  <a:lnTo>
                    <a:pt x="683006" y="968870"/>
                  </a:lnTo>
                  <a:lnTo>
                    <a:pt x="683006" y="25768"/>
                  </a:lnTo>
                  <a:close/>
                </a:path>
                <a:path w="683260" h="994410">
                  <a:moveTo>
                    <a:pt x="683006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0" y="969010"/>
                  </a:lnTo>
                  <a:lnTo>
                    <a:pt x="0" y="994410"/>
                  </a:lnTo>
                  <a:lnTo>
                    <a:pt x="683006" y="994410"/>
                  </a:lnTo>
                  <a:lnTo>
                    <a:pt x="683006" y="969010"/>
                  </a:lnTo>
                  <a:lnTo>
                    <a:pt x="25400" y="969010"/>
                  </a:lnTo>
                  <a:lnTo>
                    <a:pt x="25400" y="25400"/>
                  </a:lnTo>
                  <a:lnTo>
                    <a:pt x="683006" y="25400"/>
                  </a:lnTo>
                  <a:lnTo>
                    <a:pt x="683006" y="0"/>
                  </a:lnTo>
                  <a:close/>
                </a:path>
              </a:pathLst>
            </a:custGeom>
            <a:solidFill>
              <a:srgbClr val="1FE2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209543" y="5535167"/>
              <a:ext cx="358241" cy="257454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3243707" y="5568962"/>
              <a:ext cx="260985" cy="160020"/>
            </a:xfrm>
            <a:custGeom>
              <a:avLst/>
              <a:gdLst/>
              <a:ahLst/>
              <a:cxnLst/>
              <a:rect l="l" t="t" r="r" b="b"/>
              <a:pathLst>
                <a:path w="260985" h="160020">
                  <a:moveTo>
                    <a:pt x="260858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0" y="134620"/>
                  </a:lnTo>
                  <a:lnTo>
                    <a:pt x="0" y="160020"/>
                  </a:lnTo>
                  <a:lnTo>
                    <a:pt x="260858" y="160020"/>
                  </a:lnTo>
                  <a:lnTo>
                    <a:pt x="260858" y="135242"/>
                  </a:lnTo>
                  <a:lnTo>
                    <a:pt x="260858" y="134620"/>
                  </a:lnTo>
                  <a:lnTo>
                    <a:pt x="260858" y="25768"/>
                  </a:lnTo>
                  <a:lnTo>
                    <a:pt x="235458" y="25768"/>
                  </a:lnTo>
                  <a:lnTo>
                    <a:pt x="235458" y="134620"/>
                  </a:lnTo>
                  <a:lnTo>
                    <a:pt x="25400" y="134620"/>
                  </a:lnTo>
                  <a:lnTo>
                    <a:pt x="25400" y="25400"/>
                  </a:lnTo>
                  <a:lnTo>
                    <a:pt x="260858" y="25400"/>
                  </a:lnTo>
                  <a:lnTo>
                    <a:pt x="260858" y="0"/>
                  </a:lnTo>
                  <a:close/>
                </a:path>
              </a:pathLst>
            </a:custGeom>
            <a:solidFill>
              <a:srgbClr val="1FE2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4" name="object 34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209543" y="5684519"/>
              <a:ext cx="1157490" cy="576148"/>
            </a:xfrm>
            <a:prstGeom prst="rect">
              <a:avLst/>
            </a:prstGeom>
          </p:spPr>
        </p:pic>
        <p:sp>
          <p:nvSpPr>
            <p:cNvPr id="35" name="object 35"/>
            <p:cNvSpPr/>
            <p:nvPr/>
          </p:nvSpPr>
          <p:spPr>
            <a:xfrm>
              <a:off x="3243707" y="5718822"/>
              <a:ext cx="1060450" cy="478790"/>
            </a:xfrm>
            <a:custGeom>
              <a:avLst/>
              <a:gdLst/>
              <a:ahLst/>
              <a:cxnLst/>
              <a:rect l="l" t="t" r="r" b="b"/>
              <a:pathLst>
                <a:path w="1060450" h="478789">
                  <a:moveTo>
                    <a:pt x="1060196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0" y="453390"/>
                  </a:lnTo>
                  <a:lnTo>
                    <a:pt x="0" y="478790"/>
                  </a:lnTo>
                  <a:lnTo>
                    <a:pt x="1060196" y="478790"/>
                  </a:lnTo>
                  <a:lnTo>
                    <a:pt x="1060196" y="453390"/>
                  </a:lnTo>
                  <a:lnTo>
                    <a:pt x="25400" y="453390"/>
                  </a:lnTo>
                  <a:lnTo>
                    <a:pt x="25400" y="25400"/>
                  </a:lnTo>
                  <a:lnTo>
                    <a:pt x="1034796" y="25400"/>
                  </a:lnTo>
                  <a:lnTo>
                    <a:pt x="1034796" y="453250"/>
                  </a:lnTo>
                  <a:lnTo>
                    <a:pt x="1060196" y="453250"/>
                  </a:lnTo>
                  <a:lnTo>
                    <a:pt x="1060196" y="25400"/>
                  </a:lnTo>
                  <a:lnTo>
                    <a:pt x="1060196" y="25260"/>
                  </a:lnTo>
                  <a:lnTo>
                    <a:pt x="1060196" y="0"/>
                  </a:lnTo>
                  <a:close/>
                </a:path>
              </a:pathLst>
            </a:custGeom>
            <a:solidFill>
              <a:srgbClr val="1FE2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6" name="object 36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812036" y="5572505"/>
              <a:ext cx="1434083" cy="452627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1905508" y="5655348"/>
              <a:ext cx="1301115" cy="545465"/>
            </a:xfrm>
            <a:custGeom>
              <a:avLst/>
              <a:gdLst/>
              <a:ahLst/>
              <a:cxnLst/>
              <a:rect l="l" t="t" r="r" b="b"/>
              <a:pathLst>
                <a:path w="1301114" h="545464">
                  <a:moveTo>
                    <a:pt x="567057" y="435660"/>
                  </a:moveTo>
                  <a:lnTo>
                    <a:pt x="457708" y="435660"/>
                  </a:lnTo>
                  <a:lnTo>
                    <a:pt x="410083" y="445858"/>
                  </a:lnTo>
                  <a:lnTo>
                    <a:pt x="361442" y="455726"/>
                  </a:lnTo>
                  <a:lnTo>
                    <a:pt x="311785" y="465429"/>
                  </a:lnTo>
                  <a:lnTo>
                    <a:pt x="261239" y="474840"/>
                  </a:lnTo>
                  <a:lnTo>
                    <a:pt x="209804" y="484060"/>
                  </a:lnTo>
                  <a:lnTo>
                    <a:pt x="209931" y="484060"/>
                  </a:lnTo>
                  <a:lnTo>
                    <a:pt x="157988" y="493204"/>
                  </a:lnTo>
                  <a:lnTo>
                    <a:pt x="0" y="519950"/>
                  </a:lnTo>
                  <a:lnTo>
                    <a:pt x="4318" y="544995"/>
                  </a:lnTo>
                  <a:lnTo>
                    <a:pt x="265811" y="499821"/>
                  </a:lnTo>
                  <a:lnTo>
                    <a:pt x="394969" y="474827"/>
                  </a:lnTo>
                  <a:lnTo>
                    <a:pt x="463042" y="460476"/>
                  </a:lnTo>
                  <a:lnTo>
                    <a:pt x="509524" y="449872"/>
                  </a:lnTo>
                  <a:lnTo>
                    <a:pt x="554482" y="438962"/>
                  </a:lnTo>
                  <a:lnTo>
                    <a:pt x="567057" y="435660"/>
                  </a:lnTo>
                  <a:close/>
                </a:path>
                <a:path w="1301114" h="545464">
                  <a:moveTo>
                    <a:pt x="157988" y="493191"/>
                  </a:moveTo>
                  <a:close/>
                </a:path>
                <a:path w="1301114" h="545464">
                  <a:moveTo>
                    <a:pt x="261239" y="474827"/>
                  </a:moveTo>
                  <a:close/>
                </a:path>
                <a:path w="1301114" h="545464">
                  <a:moveTo>
                    <a:pt x="361442" y="455714"/>
                  </a:moveTo>
                  <a:close/>
                </a:path>
                <a:path w="1301114" h="545464">
                  <a:moveTo>
                    <a:pt x="606416" y="425132"/>
                  </a:moveTo>
                  <a:lnTo>
                    <a:pt x="503809" y="425132"/>
                  </a:lnTo>
                  <a:lnTo>
                    <a:pt x="457454" y="435698"/>
                  </a:lnTo>
                  <a:lnTo>
                    <a:pt x="457708" y="435660"/>
                  </a:lnTo>
                  <a:lnTo>
                    <a:pt x="567057" y="435660"/>
                  </a:lnTo>
                  <a:lnTo>
                    <a:pt x="597916" y="427558"/>
                  </a:lnTo>
                  <a:lnTo>
                    <a:pt x="606416" y="425132"/>
                  </a:lnTo>
                  <a:close/>
                </a:path>
                <a:path w="1301114" h="545464">
                  <a:moveTo>
                    <a:pt x="643948" y="414312"/>
                  </a:moveTo>
                  <a:lnTo>
                    <a:pt x="548386" y="414312"/>
                  </a:lnTo>
                  <a:lnTo>
                    <a:pt x="503555" y="425170"/>
                  </a:lnTo>
                  <a:lnTo>
                    <a:pt x="503809" y="425132"/>
                  </a:lnTo>
                  <a:lnTo>
                    <a:pt x="606416" y="425132"/>
                  </a:lnTo>
                  <a:lnTo>
                    <a:pt x="639572" y="415671"/>
                  </a:lnTo>
                  <a:lnTo>
                    <a:pt x="643948" y="414312"/>
                  </a:lnTo>
                  <a:close/>
                </a:path>
                <a:path w="1301114" h="545464">
                  <a:moveTo>
                    <a:pt x="680197" y="403034"/>
                  </a:moveTo>
                  <a:lnTo>
                    <a:pt x="591312" y="403034"/>
                  </a:lnTo>
                  <a:lnTo>
                    <a:pt x="548132" y="414362"/>
                  </a:lnTo>
                  <a:lnTo>
                    <a:pt x="548386" y="414312"/>
                  </a:lnTo>
                  <a:lnTo>
                    <a:pt x="643948" y="414312"/>
                  </a:lnTo>
                  <a:lnTo>
                    <a:pt x="679450" y="403288"/>
                  </a:lnTo>
                  <a:lnTo>
                    <a:pt x="680197" y="403034"/>
                  </a:lnTo>
                  <a:close/>
                </a:path>
                <a:path w="1301114" h="545464">
                  <a:moveTo>
                    <a:pt x="791064" y="359956"/>
                  </a:moveTo>
                  <a:lnTo>
                    <a:pt x="726567" y="359956"/>
                  </a:lnTo>
                  <a:lnTo>
                    <a:pt x="708660" y="366534"/>
                  </a:lnTo>
                  <a:lnTo>
                    <a:pt x="671449" y="379196"/>
                  </a:lnTo>
                  <a:lnTo>
                    <a:pt x="632206" y="391375"/>
                  </a:lnTo>
                  <a:lnTo>
                    <a:pt x="591058" y="403098"/>
                  </a:lnTo>
                  <a:lnTo>
                    <a:pt x="591312" y="403034"/>
                  </a:lnTo>
                  <a:lnTo>
                    <a:pt x="680197" y="403034"/>
                  </a:lnTo>
                  <a:lnTo>
                    <a:pt x="717296" y="390423"/>
                  </a:lnTo>
                  <a:lnTo>
                    <a:pt x="752983" y="376885"/>
                  </a:lnTo>
                  <a:lnTo>
                    <a:pt x="786511" y="362204"/>
                  </a:lnTo>
                  <a:lnTo>
                    <a:pt x="791064" y="359956"/>
                  </a:lnTo>
                  <a:close/>
                </a:path>
                <a:path w="1301114" h="545464">
                  <a:moveTo>
                    <a:pt x="632460" y="391287"/>
                  </a:moveTo>
                  <a:lnTo>
                    <a:pt x="632148" y="391375"/>
                  </a:lnTo>
                  <a:lnTo>
                    <a:pt x="632460" y="391287"/>
                  </a:lnTo>
                  <a:close/>
                </a:path>
                <a:path w="1301114" h="545464">
                  <a:moveTo>
                    <a:pt x="671703" y="379095"/>
                  </a:moveTo>
                  <a:lnTo>
                    <a:pt x="671376" y="379196"/>
                  </a:lnTo>
                  <a:lnTo>
                    <a:pt x="671703" y="379095"/>
                  </a:lnTo>
                  <a:close/>
                </a:path>
                <a:path w="1301114" h="545464">
                  <a:moveTo>
                    <a:pt x="708914" y="366433"/>
                  </a:moveTo>
                  <a:lnTo>
                    <a:pt x="708615" y="366534"/>
                  </a:lnTo>
                  <a:lnTo>
                    <a:pt x="708914" y="366433"/>
                  </a:lnTo>
                  <a:close/>
                </a:path>
                <a:path w="1301114" h="545464">
                  <a:moveTo>
                    <a:pt x="817334" y="346367"/>
                  </a:moveTo>
                  <a:lnTo>
                    <a:pt x="760095" y="346367"/>
                  </a:lnTo>
                  <a:lnTo>
                    <a:pt x="743331" y="353415"/>
                  </a:lnTo>
                  <a:lnTo>
                    <a:pt x="726313" y="360045"/>
                  </a:lnTo>
                  <a:lnTo>
                    <a:pt x="726567" y="359956"/>
                  </a:lnTo>
                  <a:lnTo>
                    <a:pt x="791064" y="359956"/>
                  </a:lnTo>
                  <a:lnTo>
                    <a:pt x="802513" y="354304"/>
                  </a:lnTo>
                  <a:lnTo>
                    <a:pt x="817334" y="346367"/>
                  </a:lnTo>
                  <a:close/>
                </a:path>
                <a:path w="1301114" h="545464">
                  <a:moveTo>
                    <a:pt x="743585" y="353288"/>
                  </a:moveTo>
                  <a:lnTo>
                    <a:pt x="743260" y="353415"/>
                  </a:lnTo>
                  <a:lnTo>
                    <a:pt x="743585" y="353288"/>
                  </a:lnTo>
                  <a:close/>
                </a:path>
                <a:path w="1301114" h="545464">
                  <a:moveTo>
                    <a:pt x="829441" y="339178"/>
                  </a:moveTo>
                  <a:lnTo>
                    <a:pt x="775843" y="339178"/>
                  </a:lnTo>
                  <a:lnTo>
                    <a:pt x="759714" y="346506"/>
                  </a:lnTo>
                  <a:lnTo>
                    <a:pt x="760095" y="346367"/>
                  </a:lnTo>
                  <a:lnTo>
                    <a:pt x="817334" y="346367"/>
                  </a:lnTo>
                  <a:lnTo>
                    <a:pt x="817880" y="346075"/>
                  </a:lnTo>
                  <a:lnTo>
                    <a:pt x="829441" y="339178"/>
                  </a:lnTo>
                  <a:close/>
                </a:path>
                <a:path w="1301114" h="545464">
                  <a:moveTo>
                    <a:pt x="922768" y="271729"/>
                  </a:moveTo>
                  <a:lnTo>
                    <a:pt x="883031" y="271729"/>
                  </a:lnTo>
                  <a:lnTo>
                    <a:pt x="858812" y="289979"/>
                  </a:lnTo>
                  <a:lnTo>
                    <a:pt x="832916" y="307530"/>
                  </a:lnTo>
                  <a:lnTo>
                    <a:pt x="805116" y="324065"/>
                  </a:lnTo>
                  <a:lnTo>
                    <a:pt x="790702" y="331825"/>
                  </a:lnTo>
                  <a:lnTo>
                    <a:pt x="775570" y="339302"/>
                  </a:lnTo>
                  <a:lnTo>
                    <a:pt x="775843" y="339178"/>
                  </a:lnTo>
                  <a:lnTo>
                    <a:pt x="829441" y="339178"/>
                  </a:lnTo>
                  <a:lnTo>
                    <a:pt x="846709" y="328879"/>
                  </a:lnTo>
                  <a:lnTo>
                    <a:pt x="873506" y="310680"/>
                  </a:lnTo>
                  <a:lnTo>
                    <a:pt x="898525" y="291833"/>
                  </a:lnTo>
                  <a:lnTo>
                    <a:pt x="921766" y="272630"/>
                  </a:lnTo>
                  <a:lnTo>
                    <a:pt x="922768" y="271729"/>
                  </a:lnTo>
                  <a:close/>
                </a:path>
                <a:path w="1301114" h="545464">
                  <a:moveTo>
                    <a:pt x="790956" y="331647"/>
                  </a:moveTo>
                  <a:lnTo>
                    <a:pt x="790598" y="331825"/>
                  </a:lnTo>
                  <a:lnTo>
                    <a:pt x="790956" y="331647"/>
                  </a:lnTo>
                  <a:close/>
                </a:path>
                <a:path w="1301114" h="545464">
                  <a:moveTo>
                    <a:pt x="982279" y="215328"/>
                  </a:moveTo>
                  <a:lnTo>
                    <a:pt x="946277" y="215328"/>
                  </a:lnTo>
                  <a:lnTo>
                    <a:pt x="926084" y="234569"/>
                  </a:lnTo>
                  <a:lnTo>
                    <a:pt x="905052" y="253403"/>
                  </a:lnTo>
                  <a:lnTo>
                    <a:pt x="882523" y="272084"/>
                  </a:lnTo>
                  <a:lnTo>
                    <a:pt x="883031" y="271729"/>
                  </a:lnTo>
                  <a:lnTo>
                    <a:pt x="922768" y="271729"/>
                  </a:lnTo>
                  <a:lnTo>
                    <a:pt x="943483" y="253098"/>
                  </a:lnTo>
                  <a:lnTo>
                    <a:pt x="963930" y="233629"/>
                  </a:lnTo>
                  <a:lnTo>
                    <a:pt x="982279" y="215328"/>
                  </a:lnTo>
                  <a:close/>
                </a:path>
                <a:path w="1301114" h="545464">
                  <a:moveTo>
                    <a:pt x="926338" y="234315"/>
                  </a:moveTo>
                  <a:lnTo>
                    <a:pt x="926054" y="234569"/>
                  </a:lnTo>
                  <a:lnTo>
                    <a:pt x="926338" y="234315"/>
                  </a:lnTo>
                  <a:close/>
                </a:path>
                <a:path w="1301114" h="545464">
                  <a:moveTo>
                    <a:pt x="1218946" y="0"/>
                  </a:moveTo>
                  <a:lnTo>
                    <a:pt x="1223416" y="25158"/>
                  </a:lnTo>
                  <a:lnTo>
                    <a:pt x="1219835" y="25844"/>
                  </a:lnTo>
                  <a:lnTo>
                    <a:pt x="1207008" y="29476"/>
                  </a:lnTo>
                  <a:lnTo>
                    <a:pt x="1166622" y="43929"/>
                  </a:lnTo>
                  <a:lnTo>
                    <a:pt x="1121156" y="65709"/>
                  </a:lnTo>
                  <a:lnTo>
                    <a:pt x="1087501" y="85331"/>
                  </a:lnTo>
                  <a:lnTo>
                    <a:pt x="1052322" y="111150"/>
                  </a:lnTo>
                  <a:lnTo>
                    <a:pt x="1018032" y="142684"/>
                  </a:lnTo>
                  <a:lnTo>
                    <a:pt x="983407" y="177863"/>
                  </a:lnTo>
                  <a:lnTo>
                    <a:pt x="964946" y="196710"/>
                  </a:lnTo>
                  <a:lnTo>
                    <a:pt x="946023" y="215531"/>
                  </a:lnTo>
                  <a:lnTo>
                    <a:pt x="946277" y="215328"/>
                  </a:lnTo>
                  <a:lnTo>
                    <a:pt x="982279" y="215328"/>
                  </a:lnTo>
                  <a:lnTo>
                    <a:pt x="983107" y="214503"/>
                  </a:lnTo>
                  <a:lnTo>
                    <a:pt x="1018921" y="177787"/>
                  </a:lnTo>
                  <a:lnTo>
                    <a:pt x="1035712" y="160947"/>
                  </a:lnTo>
                  <a:lnTo>
                    <a:pt x="1052449" y="144945"/>
                  </a:lnTo>
                  <a:lnTo>
                    <a:pt x="1068443" y="130860"/>
                  </a:lnTo>
                  <a:lnTo>
                    <a:pt x="1085088" y="117627"/>
                  </a:lnTo>
                  <a:lnTo>
                    <a:pt x="1085215" y="117627"/>
                  </a:lnTo>
                  <a:lnTo>
                    <a:pt x="1101153" y="106743"/>
                  </a:lnTo>
                  <a:lnTo>
                    <a:pt x="1117429" y="97015"/>
                  </a:lnTo>
                  <a:lnTo>
                    <a:pt x="1133335" y="88036"/>
                  </a:lnTo>
                  <a:lnTo>
                    <a:pt x="1148243" y="80340"/>
                  </a:lnTo>
                  <a:lnTo>
                    <a:pt x="1162545" y="73418"/>
                  </a:lnTo>
                  <a:lnTo>
                    <a:pt x="1176528" y="67284"/>
                  </a:lnTo>
                  <a:lnTo>
                    <a:pt x="1189609" y="62128"/>
                  </a:lnTo>
                  <a:lnTo>
                    <a:pt x="1202309" y="57607"/>
                  </a:lnTo>
                  <a:lnTo>
                    <a:pt x="1214101" y="53873"/>
                  </a:lnTo>
                  <a:lnTo>
                    <a:pt x="1225537" y="50622"/>
                  </a:lnTo>
                  <a:lnTo>
                    <a:pt x="1227861" y="50177"/>
                  </a:lnTo>
                  <a:lnTo>
                    <a:pt x="1265701" y="50177"/>
                  </a:lnTo>
                  <a:lnTo>
                    <a:pt x="1300607" y="24218"/>
                  </a:lnTo>
                  <a:lnTo>
                    <a:pt x="1218946" y="0"/>
                  </a:lnTo>
                  <a:close/>
                </a:path>
                <a:path w="1301114" h="545464">
                  <a:moveTo>
                    <a:pt x="1018996" y="177787"/>
                  </a:moveTo>
                  <a:close/>
                </a:path>
                <a:path w="1301114" h="545464">
                  <a:moveTo>
                    <a:pt x="1035939" y="160718"/>
                  </a:moveTo>
                  <a:lnTo>
                    <a:pt x="1035685" y="160947"/>
                  </a:lnTo>
                  <a:lnTo>
                    <a:pt x="1035939" y="160718"/>
                  </a:lnTo>
                  <a:close/>
                </a:path>
                <a:path w="1301114" h="545464">
                  <a:moveTo>
                    <a:pt x="1052553" y="144945"/>
                  </a:moveTo>
                  <a:lnTo>
                    <a:pt x="1052195" y="145262"/>
                  </a:lnTo>
                  <a:lnTo>
                    <a:pt x="1052553" y="144945"/>
                  </a:lnTo>
                  <a:close/>
                </a:path>
                <a:path w="1301114" h="545464">
                  <a:moveTo>
                    <a:pt x="1068959" y="130403"/>
                  </a:moveTo>
                  <a:lnTo>
                    <a:pt x="1068324" y="130860"/>
                  </a:lnTo>
                  <a:lnTo>
                    <a:pt x="1068959" y="130403"/>
                  </a:lnTo>
                  <a:close/>
                </a:path>
                <a:path w="1301114" h="545464">
                  <a:moveTo>
                    <a:pt x="1085215" y="117627"/>
                  </a:moveTo>
                  <a:lnTo>
                    <a:pt x="1085088" y="117627"/>
                  </a:lnTo>
                  <a:lnTo>
                    <a:pt x="1084453" y="118148"/>
                  </a:lnTo>
                  <a:lnTo>
                    <a:pt x="1085215" y="117627"/>
                  </a:lnTo>
                  <a:close/>
                </a:path>
                <a:path w="1301114" h="545464">
                  <a:moveTo>
                    <a:pt x="1117727" y="96837"/>
                  </a:moveTo>
                  <a:lnTo>
                    <a:pt x="1117346" y="97015"/>
                  </a:lnTo>
                  <a:lnTo>
                    <a:pt x="1117727" y="96837"/>
                  </a:lnTo>
                  <a:close/>
                </a:path>
                <a:path w="1301114" h="545464">
                  <a:moveTo>
                    <a:pt x="1148588" y="80162"/>
                  </a:moveTo>
                  <a:lnTo>
                    <a:pt x="1148207" y="80340"/>
                  </a:lnTo>
                  <a:lnTo>
                    <a:pt x="1148588" y="80162"/>
                  </a:lnTo>
                  <a:close/>
                </a:path>
                <a:path w="1301114" h="545464">
                  <a:moveTo>
                    <a:pt x="1265701" y="50177"/>
                  </a:moveTo>
                  <a:lnTo>
                    <a:pt x="1227861" y="50177"/>
                  </a:lnTo>
                  <a:lnTo>
                    <a:pt x="1232281" y="75031"/>
                  </a:lnTo>
                  <a:lnTo>
                    <a:pt x="1265701" y="50177"/>
                  </a:lnTo>
                  <a:close/>
                </a:path>
                <a:path w="1301114" h="545464">
                  <a:moveTo>
                    <a:pt x="1176595" y="67284"/>
                  </a:moveTo>
                  <a:lnTo>
                    <a:pt x="1176147" y="67462"/>
                  </a:lnTo>
                  <a:lnTo>
                    <a:pt x="1176595" y="67284"/>
                  </a:lnTo>
                  <a:close/>
                </a:path>
                <a:path w="1301114" h="545464">
                  <a:moveTo>
                    <a:pt x="1189654" y="62128"/>
                  </a:moveTo>
                  <a:lnTo>
                    <a:pt x="1189228" y="62280"/>
                  </a:lnTo>
                  <a:lnTo>
                    <a:pt x="1189654" y="62128"/>
                  </a:lnTo>
                  <a:close/>
                </a:path>
                <a:path w="1301114" h="545464">
                  <a:moveTo>
                    <a:pt x="1202367" y="57607"/>
                  </a:moveTo>
                  <a:lnTo>
                    <a:pt x="1201928" y="57746"/>
                  </a:lnTo>
                  <a:lnTo>
                    <a:pt x="1202367" y="57607"/>
                  </a:lnTo>
                  <a:close/>
                </a:path>
                <a:path w="1301114" h="545464">
                  <a:moveTo>
                    <a:pt x="1214501" y="53746"/>
                  </a:moveTo>
                  <a:lnTo>
                    <a:pt x="1213993" y="53873"/>
                  </a:lnTo>
                  <a:lnTo>
                    <a:pt x="1214501" y="53746"/>
                  </a:lnTo>
                  <a:close/>
                </a:path>
              </a:pathLst>
            </a:custGeom>
            <a:solidFill>
              <a:srgbClr val="1FE2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707137" y="2258060"/>
            <a:ext cx="1896110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i="1" dirty="0">
                <a:solidFill>
                  <a:srgbClr val="3F3F3F"/>
                </a:solidFill>
                <a:latin typeface="Nimbus Roman No9 L"/>
                <a:cs typeface="Nimbus Roman No9 L"/>
              </a:rPr>
              <a:t>Create</a:t>
            </a:r>
            <a:r>
              <a:rPr sz="1400" spc="6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dirty="0">
                <a:solidFill>
                  <a:srgbClr val="3F3F3F"/>
                </a:solidFill>
                <a:latin typeface="Nimbus Roman No9 L"/>
                <a:cs typeface="Nimbus Roman No9 L"/>
              </a:rPr>
              <a:t>sets</a:t>
            </a:r>
            <a:r>
              <a:rPr sz="1400" spc="6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dirty="0">
                <a:solidFill>
                  <a:srgbClr val="3F3F3F"/>
                </a:solidFill>
                <a:latin typeface="Nimbus Roman No9 L"/>
                <a:cs typeface="Nimbus Roman No9 L"/>
              </a:rPr>
              <a:t>from</a:t>
            </a:r>
            <a:r>
              <a:rPr sz="1400" spc="4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dirty="0">
                <a:solidFill>
                  <a:srgbClr val="3F3F3F"/>
                </a:solidFill>
                <a:latin typeface="Nimbus Roman No9 L"/>
                <a:cs typeface="Nimbus Roman No9 L"/>
              </a:rPr>
              <a:t>the</a:t>
            </a:r>
            <a:r>
              <a:rPr sz="1400" spc="7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spc="-85" dirty="0">
                <a:solidFill>
                  <a:srgbClr val="3F3F3F"/>
                </a:solidFill>
                <a:latin typeface="Nimbus Roman No9 L"/>
                <a:cs typeface="Nimbus Roman No9 L"/>
              </a:rPr>
              <a:t>field:</a:t>
            </a:r>
            <a:endParaRPr sz="1400">
              <a:latin typeface="Nimbus Roman No9 L"/>
              <a:cs typeface="Nimbus Roman No9 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723137" y="4328414"/>
            <a:ext cx="1918970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i="1" dirty="0">
                <a:solidFill>
                  <a:srgbClr val="3F3F3F"/>
                </a:solidFill>
                <a:latin typeface="Nimbus Roman No9 L"/>
                <a:cs typeface="Nimbus Roman No9 L"/>
              </a:rPr>
              <a:t>Create</a:t>
            </a:r>
            <a:r>
              <a:rPr sz="1400" spc="6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dirty="0">
                <a:solidFill>
                  <a:srgbClr val="3F3F3F"/>
                </a:solidFill>
                <a:latin typeface="Nimbus Roman No9 L"/>
                <a:cs typeface="Nimbus Roman No9 L"/>
              </a:rPr>
              <a:t>sets</a:t>
            </a:r>
            <a:r>
              <a:rPr sz="1400" spc="6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dirty="0">
                <a:solidFill>
                  <a:srgbClr val="3F3F3F"/>
                </a:solidFill>
                <a:latin typeface="Nimbus Roman No9 L"/>
                <a:cs typeface="Nimbus Roman No9 L"/>
              </a:rPr>
              <a:t>from</a:t>
            </a:r>
            <a:r>
              <a:rPr sz="1400" spc="4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dirty="0">
                <a:solidFill>
                  <a:srgbClr val="3F3F3F"/>
                </a:solidFill>
                <a:latin typeface="Nimbus Roman No9 L"/>
                <a:cs typeface="Nimbus Roman No9 L"/>
              </a:rPr>
              <a:t>the</a:t>
            </a:r>
            <a:r>
              <a:rPr sz="1400" spc="7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spc="-80" dirty="0">
                <a:solidFill>
                  <a:srgbClr val="3F3F3F"/>
                </a:solidFill>
                <a:latin typeface="Nimbus Roman No9 L"/>
                <a:cs typeface="Nimbus Roman No9 L"/>
              </a:rPr>
              <a:t>view:</a:t>
            </a:r>
            <a:endParaRPr sz="1400">
              <a:latin typeface="Nimbus Roman No9 L"/>
              <a:cs typeface="Nimbus Roman No9 L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5155882" y="2105786"/>
            <a:ext cx="9525" cy="4487545"/>
          </a:xfrm>
          <a:custGeom>
            <a:avLst/>
            <a:gdLst/>
            <a:ahLst/>
            <a:cxnLst/>
            <a:rect l="l" t="t" r="r" b="b"/>
            <a:pathLst>
              <a:path w="9525" h="4487545">
                <a:moveTo>
                  <a:pt x="9525" y="0"/>
                </a:moveTo>
                <a:lnTo>
                  <a:pt x="0" y="0"/>
                </a:lnTo>
                <a:lnTo>
                  <a:pt x="0" y="4487303"/>
                </a:lnTo>
                <a:lnTo>
                  <a:pt x="9525" y="4487303"/>
                </a:lnTo>
                <a:lnTo>
                  <a:pt x="9525" y="0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6631940" y="2101342"/>
            <a:ext cx="1290955" cy="4349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850"/>
              </a:lnSpc>
              <a:spcBef>
                <a:spcPts val="100"/>
              </a:spcBef>
            </a:pPr>
            <a:r>
              <a:rPr sz="1600" b="1" spc="-204" dirty="0">
                <a:solidFill>
                  <a:srgbClr val="3F3F3F"/>
                </a:solidFill>
                <a:latin typeface="DejaVu Sans"/>
                <a:cs typeface="DejaVu Sans"/>
              </a:rPr>
              <a:t>Constant</a:t>
            </a:r>
            <a:r>
              <a:rPr sz="1600" spc="9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135" dirty="0">
                <a:solidFill>
                  <a:srgbClr val="3F3F3F"/>
                </a:solidFill>
                <a:latin typeface="DejaVu Sans"/>
                <a:cs typeface="DejaVu Sans"/>
              </a:rPr>
              <a:t>Sets</a:t>
            </a:r>
            <a:endParaRPr sz="1600">
              <a:latin typeface="DejaVu Sans"/>
              <a:cs typeface="DejaVu Sans"/>
            </a:endParaRPr>
          </a:p>
          <a:p>
            <a:pPr marL="60960">
              <a:lnSpc>
                <a:spcPts val="1370"/>
              </a:lnSpc>
            </a:pPr>
            <a:r>
              <a:rPr sz="1200" i="1" spc="-10" dirty="0">
                <a:solidFill>
                  <a:srgbClr val="3F3F3F"/>
                </a:solidFill>
                <a:latin typeface="Nimbus Roman No9 L"/>
                <a:cs typeface="Nimbus Roman No9 L"/>
              </a:rPr>
              <a:t>(Manual</a:t>
            </a:r>
            <a:r>
              <a:rPr sz="1200" spc="-7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spc="-10" dirty="0">
                <a:solidFill>
                  <a:srgbClr val="3F3F3F"/>
                </a:solidFill>
                <a:latin typeface="Nimbus Roman No9 L"/>
                <a:cs typeface="Nimbus Roman No9 L"/>
              </a:rPr>
              <a:t>definition)</a:t>
            </a:r>
            <a:endParaRPr sz="1200">
              <a:latin typeface="Nimbus Roman No9 L"/>
              <a:cs typeface="Nimbus Roman No9 L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9426192" y="2101342"/>
            <a:ext cx="1409700" cy="4349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850"/>
              </a:lnSpc>
              <a:spcBef>
                <a:spcPts val="100"/>
              </a:spcBef>
            </a:pPr>
            <a:r>
              <a:rPr sz="1600" b="1" spc="-225" dirty="0">
                <a:solidFill>
                  <a:srgbClr val="3F3F3F"/>
                </a:solidFill>
                <a:latin typeface="DejaVu Sans"/>
                <a:cs typeface="DejaVu Sans"/>
              </a:rPr>
              <a:t>Computed</a:t>
            </a:r>
            <a:r>
              <a:rPr sz="1600" spc="10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145" dirty="0">
                <a:solidFill>
                  <a:srgbClr val="3F3F3F"/>
                </a:solidFill>
                <a:latin typeface="DejaVu Sans"/>
                <a:cs typeface="DejaVu Sans"/>
              </a:rPr>
              <a:t>Sets</a:t>
            </a:r>
            <a:endParaRPr sz="1600">
              <a:latin typeface="DejaVu Sans"/>
              <a:cs typeface="DejaVu Sans"/>
            </a:endParaRPr>
          </a:p>
          <a:p>
            <a:pPr marL="13335">
              <a:lnSpc>
                <a:spcPts val="1370"/>
              </a:lnSpc>
            </a:pPr>
            <a:r>
              <a:rPr sz="1200" i="1" spc="-40" dirty="0">
                <a:solidFill>
                  <a:srgbClr val="3F3F3F"/>
                </a:solidFill>
                <a:latin typeface="Nimbus Roman No9 L"/>
                <a:cs typeface="Nimbus Roman No9 L"/>
              </a:rPr>
              <a:t>(Rule-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based</a:t>
            </a:r>
            <a:r>
              <a:rPr sz="1200" spc="11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spc="-10" dirty="0">
                <a:solidFill>
                  <a:srgbClr val="3F3F3F"/>
                </a:solidFill>
                <a:latin typeface="Nimbus Roman No9 L"/>
                <a:cs typeface="Nimbus Roman No9 L"/>
              </a:rPr>
              <a:t>definition)</a:t>
            </a:r>
            <a:endParaRPr sz="1200">
              <a:latin typeface="Nimbus Roman No9 L"/>
              <a:cs typeface="Nimbus Roman No9 L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89629">
              <a:lnSpc>
                <a:spcPct val="100000"/>
              </a:lnSpc>
              <a:spcBef>
                <a:spcPts val="100"/>
              </a:spcBef>
            </a:pPr>
            <a:r>
              <a:rPr b="1" spc="-395" dirty="0">
                <a:latin typeface="DejaVu Sans"/>
                <a:cs typeface="DejaVu Sans"/>
              </a:rPr>
              <a:t>Defining</a:t>
            </a:r>
            <a:r>
              <a:rPr spc="-160" dirty="0"/>
              <a:t> </a:t>
            </a:r>
            <a:r>
              <a:rPr b="1" spc="-405" dirty="0">
                <a:latin typeface="DejaVu Sans"/>
                <a:cs typeface="DejaVu Sans"/>
              </a:rPr>
              <a:t>Hierarchies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5646" y="813815"/>
            <a:ext cx="11760708" cy="4572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20447" y="986256"/>
            <a:ext cx="11213465" cy="862965"/>
          </a:xfrm>
          <a:prstGeom prst="rect">
            <a:avLst/>
          </a:prstGeom>
        </p:spPr>
        <p:txBody>
          <a:bodyPr vert="horz" wrap="square" lIns="0" tIns="1720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5"/>
              </a:spcBef>
            </a:pPr>
            <a:r>
              <a:rPr sz="2000" b="1" spc="-245" dirty="0">
                <a:solidFill>
                  <a:srgbClr val="3F3F3F"/>
                </a:solidFill>
                <a:latin typeface="DejaVu Sans"/>
                <a:cs typeface="DejaVu Sans"/>
              </a:rPr>
              <a:t>Hierarchies</a:t>
            </a:r>
            <a:r>
              <a:rPr sz="2000" spc="4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140" dirty="0">
                <a:solidFill>
                  <a:srgbClr val="3F3F3F"/>
                </a:solidFill>
                <a:latin typeface="DejaVu Sans"/>
                <a:cs typeface="DejaVu Sans"/>
              </a:rPr>
              <a:t>allow</a:t>
            </a:r>
            <a:r>
              <a:rPr sz="2000" spc="-2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180" dirty="0">
                <a:solidFill>
                  <a:srgbClr val="3F3F3F"/>
                </a:solidFill>
                <a:latin typeface="DejaVu Sans"/>
                <a:cs typeface="DejaVu Sans"/>
              </a:rPr>
              <a:t>users</a:t>
            </a:r>
            <a:r>
              <a:rPr sz="2000" spc="2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20" dirty="0">
                <a:solidFill>
                  <a:srgbClr val="3F3F3F"/>
                </a:solidFill>
                <a:latin typeface="DejaVu Sans"/>
                <a:cs typeface="DejaVu Sans"/>
              </a:rPr>
              <a:t>to</a:t>
            </a:r>
            <a:r>
              <a:rPr sz="2000" spc="-4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145" dirty="0">
                <a:solidFill>
                  <a:srgbClr val="3F3F3F"/>
                </a:solidFill>
                <a:latin typeface="DejaVu Sans"/>
                <a:cs typeface="DejaVu Sans"/>
              </a:rPr>
              <a:t>define</a:t>
            </a:r>
            <a:r>
              <a:rPr sz="2000" spc="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180" dirty="0">
                <a:solidFill>
                  <a:srgbClr val="3F3F3F"/>
                </a:solidFill>
                <a:latin typeface="DejaVu Sans"/>
                <a:cs typeface="DejaVu Sans"/>
              </a:rPr>
              <a:t>custom</a:t>
            </a:r>
            <a:r>
              <a:rPr sz="2000" spc="2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170" dirty="0">
                <a:solidFill>
                  <a:srgbClr val="3F3F3F"/>
                </a:solidFill>
                <a:latin typeface="DejaVu Sans"/>
                <a:cs typeface="DejaVu Sans"/>
              </a:rPr>
              <a:t>levels</a:t>
            </a:r>
            <a:r>
              <a:rPr sz="2000" spc="1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dirty="0">
                <a:solidFill>
                  <a:srgbClr val="3F3F3F"/>
                </a:solidFill>
                <a:latin typeface="DejaVu Sans"/>
                <a:cs typeface="DejaVu Sans"/>
              </a:rPr>
              <a:t>of</a:t>
            </a:r>
            <a:r>
              <a:rPr sz="2000" spc="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170" dirty="0">
                <a:solidFill>
                  <a:srgbClr val="3F3F3F"/>
                </a:solidFill>
                <a:latin typeface="DejaVu Sans"/>
                <a:cs typeface="DejaVu Sans"/>
              </a:rPr>
              <a:t>detail,</a:t>
            </a:r>
            <a:r>
              <a:rPr sz="2000" spc="1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204" dirty="0">
                <a:solidFill>
                  <a:srgbClr val="3F3F3F"/>
                </a:solidFill>
                <a:latin typeface="DejaVu Sans"/>
                <a:cs typeface="DejaVu Sans"/>
              </a:rPr>
              <a:t>and</a:t>
            </a:r>
            <a:r>
              <a:rPr sz="2000" spc="2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170" dirty="0">
                <a:solidFill>
                  <a:srgbClr val="3F3F3F"/>
                </a:solidFill>
                <a:latin typeface="DejaVu Sans"/>
                <a:cs typeface="DejaVu Sans"/>
              </a:rPr>
              <a:t>create</a:t>
            </a:r>
            <a:r>
              <a:rPr sz="2000" spc="1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110" dirty="0">
                <a:solidFill>
                  <a:srgbClr val="3F3F3F"/>
                </a:solidFill>
                <a:latin typeface="DejaVu Sans"/>
                <a:cs typeface="DejaVu Sans"/>
              </a:rPr>
              <a:t>drill-</a:t>
            </a:r>
            <a:r>
              <a:rPr sz="2000" spc="-135" dirty="0">
                <a:solidFill>
                  <a:srgbClr val="3F3F3F"/>
                </a:solidFill>
                <a:latin typeface="DejaVu Sans"/>
                <a:cs typeface="DejaVu Sans"/>
              </a:rPr>
              <a:t>down</a:t>
            </a:r>
            <a:r>
              <a:rPr sz="2000" spc="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45" dirty="0">
                <a:solidFill>
                  <a:srgbClr val="3F3F3F"/>
                </a:solidFill>
                <a:latin typeface="DejaVu Sans"/>
                <a:cs typeface="DejaVu Sans"/>
              </a:rPr>
              <a:t>functionality</a:t>
            </a:r>
            <a:endParaRPr sz="2000">
              <a:latin typeface="DejaVu Sans"/>
              <a:cs typeface="DejaVu Sans"/>
            </a:endParaRPr>
          </a:p>
          <a:p>
            <a:pPr marL="812800" indent="-342900">
              <a:lnSpc>
                <a:spcPct val="100000"/>
              </a:lnSpc>
              <a:spcBef>
                <a:spcPts val="1015"/>
              </a:spcBef>
              <a:buChar char="•"/>
              <a:tabLst>
                <a:tab pos="812165" algn="l"/>
                <a:tab pos="812800" algn="l"/>
              </a:tabLst>
            </a:pPr>
            <a:r>
              <a:rPr sz="1600" spc="-120" dirty="0">
                <a:solidFill>
                  <a:srgbClr val="3F3F3F"/>
                </a:solidFill>
                <a:latin typeface="DejaVu Sans"/>
                <a:cs typeface="DejaVu Sans"/>
              </a:rPr>
              <a:t>Dates</a:t>
            </a:r>
            <a:r>
              <a:rPr sz="1600" spc="2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135" dirty="0">
                <a:solidFill>
                  <a:srgbClr val="3F3F3F"/>
                </a:solidFill>
                <a:latin typeface="DejaVu Sans"/>
                <a:cs typeface="DejaVu Sans"/>
              </a:rPr>
              <a:t>create</a:t>
            </a:r>
            <a:r>
              <a:rPr sz="1600" spc="4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150" dirty="0">
                <a:solidFill>
                  <a:srgbClr val="3F3F3F"/>
                </a:solidFill>
                <a:latin typeface="DejaVu Sans"/>
                <a:cs typeface="DejaVu Sans"/>
              </a:rPr>
              <a:t>automatic</a:t>
            </a:r>
            <a:r>
              <a:rPr sz="1600" spc="2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140" dirty="0">
                <a:solidFill>
                  <a:srgbClr val="3F3F3F"/>
                </a:solidFill>
                <a:latin typeface="DejaVu Sans"/>
                <a:cs typeface="DejaVu Sans"/>
              </a:rPr>
              <a:t>hierarchies</a:t>
            </a:r>
            <a:r>
              <a:rPr sz="1600" spc="1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i="1" spc="-20" dirty="0">
                <a:solidFill>
                  <a:srgbClr val="3F3F3F"/>
                </a:solidFill>
                <a:latin typeface="Nimbus Roman No9 L"/>
                <a:cs typeface="Nimbus Roman No9 L"/>
              </a:rPr>
              <a:t>(year</a:t>
            </a:r>
            <a:r>
              <a:rPr sz="1600" spc="-1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i="1" spc="-160" dirty="0">
                <a:solidFill>
                  <a:srgbClr val="3F3F3F"/>
                </a:solidFill>
                <a:latin typeface="Nimbus Roman No9 L"/>
                <a:cs typeface="Nimbus Roman No9 L"/>
              </a:rPr>
              <a:t>&gt;</a:t>
            </a:r>
            <a:r>
              <a:rPr sz="1600" spc="-1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i="1" dirty="0">
                <a:solidFill>
                  <a:srgbClr val="3F3F3F"/>
                </a:solidFill>
                <a:latin typeface="Nimbus Roman No9 L"/>
                <a:cs typeface="Nimbus Roman No9 L"/>
              </a:rPr>
              <a:t>quarter</a:t>
            </a:r>
            <a:r>
              <a:rPr sz="1600" spc="-2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i="1" spc="-160" dirty="0">
                <a:solidFill>
                  <a:srgbClr val="3F3F3F"/>
                </a:solidFill>
                <a:latin typeface="Nimbus Roman No9 L"/>
                <a:cs typeface="Nimbus Roman No9 L"/>
              </a:rPr>
              <a:t>&gt;</a:t>
            </a:r>
            <a:r>
              <a:rPr sz="1600" spc="-1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i="1" spc="50" dirty="0">
                <a:solidFill>
                  <a:srgbClr val="3F3F3F"/>
                </a:solidFill>
                <a:latin typeface="Nimbus Roman No9 L"/>
                <a:cs typeface="Nimbus Roman No9 L"/>
              </a:rPr>
              <a:t>month</a:t>
            </a:r>
            <a:r>
              <a:rPr sz="1600" spc="-2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i="1" spc="-160" dirty="0">
                <a:solidFill>
                  <a:srgbClr val="3F3F3F"/>
                </a:solidFill>
                <a:latin typeface="Nimbus Roman No9 L"/>
                <a:cs typeface="Nimbus Roman No9 L"/>
              </a:rPr>
              <a:t>&gt;</a:t>
            </a:r>
            <a:r>
              <a:rPr sz="1600" spc="-1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i="1" dirty="0">
                <a:solidFill>
                  <a:srgbClr val="3F3F3F"/>
                </a:solidFill>
                <a:latin typeface="Nimbus Roman No9 L"/>
                <a:cs typeface="Nimbus Roman No9 L"/>
              </a:rPr>
              <a:t>week</a:t>
            </a:r>
            <a:r>
              <a:rPr sz="1600" spc="-1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i="1" spc="-160" dirty="0">
                <a:solidFill>
                  <a:srgbClr val="3F3F3F"/>
                </a:solidFill>
                <a:latin typeface="Nimbus Roman No9 L"/>
                <a:cs typeface="Nimbus Roman No9 L"/>
              </a:rPr>
              <a:t>&gt;</a:t>
            </a:r>
            <a:r>
              <a:rPr sz="1600" spc="-1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i="1" spc="-20" dirty="0">
                <a:solidFill>
                  <a:srgbClr val="3F3F3F"/>
                </a:solidFill>
                <a:latin typeface="Nimbus Roman No9 L"/>
                <a:cs typeface="Nimbus Roman No9 L"/>
              </a:rPr>
              <a:t>day)</a:t>
            </a:r>
            <a:r>
              <a:rPr sz="1600" spc="-20" dirty="0">
                <a:solidFill>
                  <a:srgbClr val="3F3F3F"/>
                </a:solidFill>
                <a:latin typeface="DejaVu Sans"/>
                <a:cs typeface="DejaVu Sans"/>
              </a:rPr>
              <a:t>,</a:t>
            </a:r>
            <a:r>
              <a:rPr sz="1600" spc="1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105" dirty="0">
                <a:solidFill>
                  <a:srgbClr val="3F3F3F"/>
                </a:solidFill>
                <a:latin typeface="DejaVu Sans"/>
                <a:cs typeface="DejaVu Sans"/>
              </a:rPr>
              <a:t>but</a:t>
            </a:r>
            <a:r>
              <a:rPr sz="1600" spc="4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120" dirty="0">
                <a:solidFill>
                  <a:srgbClr val="3F3F3F"/>
                </a:solidFill>
                <a:latin typeface="DejaVu Sans"/>
                <a:cs typeface="DejaVu Sans"/>
              </a:rPr>
              <a:t>you</a:t>
            </a:r>
            <a:r>
              <a:rPr sz="1600" spc="2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170" dirty="0">
                <a:solidFill>
                  <a:srgbClr val="3F3F3F"/>
                </a:solidFill>
                <a:latin typeface="DejaVu Sans"/>
                <a:cs typeface="DejaVu Sans"/>
              </a:rPr>
              <a:t>can</a:t>
            </a:r>
            <a:r>
              <a:rPr sz="1600" spc="2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140" dirty="0">
                <a:solidFill>
                  <a:srgbClr val="3F3F3F"/>
                </a:solidFill>
                <a:latin typeface="DejaVu Sans"/>
                <a:cs typeface="DejaVu Sans"/>
              </a:rPr>
              <a:t>create</a:t>
            </a:r>
            <a:r>
              <a:rPr sz="1600" spc="3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145" dirty="0">
                <a:solidFill>
                  <a:srgbClr val="3F3F3F"/>
                </a:solidFill>
                <a:latin typeface="DejaVu Sans"/>
                <a:cs typeface="DejaVu Sans"/>
              </a:rPr>
              <a:t>custom</a:t>
            </a:r>
            <a:r>
              <a:rPr sz="1600" spc="1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140" dirty="0">
                <a:solidFill>
                  <a:srgbClr val="3F3F3F"/>
                </a:solidFill>
                <a:latin typeface="DejaVu Sans"/>
                <a:cs typeface="DejaVu Sans"/>
              </a:rPr>
              <a:t>hierarchies</a:t>
            </a:r>
            <a:r>
              <a:rPr sz="1600" spc="1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25" dirty="0">
                <a:solidFill>
                  <a:srgbClr val="3F3F3F"/>
                </a:solidFill>
                <a:latin typeface="DejaVu Sans"/>
                <a:cs typeface="DejaVu Sans"/>
              </a:rPr>
              <a:t>as </a:t>
            </a:r>
            <a:r>
              <a:rPr sz="1600" spc="-530" dirty="0">
                <a:solidFill>
                  <a:srgbClr val="3F3F3F"/>
                </a:solidFill>
                <a:latin typeface="DejaVu Sans"/>
                <a:cs typeface="DejaVu Sans"/>
              </a:rPr>
              <a:t>w</a:t>
            </a:r>
            <a:r>
              <a:rPr sz="1600" spc="-535" dirty="0">
                <a:solidFill>
                  <a:srgbClr val="3F3F3F"/>
                </a:solidFill>
                <a:latin typeface="DejaVu Sans"/>
                <a:cs typeface="DejaVu Sans"/>
              </a:rPr>
              <a:t>e</a:t>
            </a:r>
            <a:r>
              <a:rPr sz="1600" spc="-600" dirty="0">
                <a:solidFill>
                  <a:srgbClr val="3F3F3F"/>
                </a:solidFill>
                <a:latin typeface="DejaVu Sans"/>
                <a:cs typeface="DejaVu Sans"/>
              </a:rPr>
              <a:t>ll</a:t>
            </a:r>
            <a:endParaRPr sz="1600">
              <a:latin typeface="DejaVu Sans"/>
              <a:cs typeface="DejaVu Sans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2173165" y="2245513"/>
            <a:ext cx="9267190" cy="1033144"/>
            <a:chOff x="2173165" y="2245513"/>
            <a:chExt cx="9267190" cy="1033144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31659" y="2258476"/>
              <a:ext cx="2636629" cy="99459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43144" y="2269997"/>
              <a:ext cx="2567177" cy="925067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296662" y="2469578"/>
              <a:ext cx="2679192" cy="808545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5330825" y="2503182"/>
              <a:ext cx="2581910" cy="711200"/>
            </a:xfrm>
            <a:custGeom>
              <a:avLst/>
              <a:gdLst/>
              <a:ahLst/>
              <a:cxnLst/>
              <a:rect l="l" t="t" r="r" b="b"/>
              <a:pathLst>
                <a:path w="2581909" h="711200">
                  <a:moveTo>
                    <a:pt x="2581910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0" y="685800"/>
                  </a:lnTo>
                  <a:lnTo>
                    <a:pt x="0" y="711200"/>
                  </a:lnTo>
                  <a:lnTo>
                    <a:pt x="2581910" y="711200"/>
                  </a:lnTo>
                  <a:lnTo>
                    <a:pt x="2581910" y="686422"/>
                  </a:lnTo>
                  <a:lnTo>
                    <a:pt x="2581910" y="685800"/>
                  </a:lnTo>
                  <a:lnTo>
                    <a:pt x="2581910" y="26022"/>
                  </a:lnTo>
                  <a:lnTo>
                    <a:pt x="2556510" y="26022"/>
                  </a:lnTo>
                  <a:lnTo>
                    <a:pt x="2556510" y="685800"/>
                  </a:lnTo>
                  <a:lnTo>
                    <a:pt x="25400" y="685800"/>
                  </a:lnTo>
                  <a:lnTo>
                    <a:pt x="25400" y="25400"/>
                  </a:lnTo>
                  <a:lnTo>
                    <a:pt x="2581910" y="25400"/>
                  </a:lnTo>
                  <a:lnTo>
                    <a:pt x="2581910" y="0"/>
                  </a:lnTo>
                  <a:close/>
                </a:path>
              </a:pathLst>
            </a:custGeom>
            <a:solidFill>
              <a:srgbClr val="1FE2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637225" y="2245513"/>
              <a:ext cx="2802724" cy="1007564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648700" y="2257043"/>
              <a:ext cx="2733293" cy="938021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7941437" y="2657855"/>
              <a:ext cx="1149985" cy="410209"/>
            </a:xfrm>
            <a:custGeom>
              <a:avLst/>
              <a:gdLst/>
              <a:ahLst/>
              <a:cxnLst/>
              <a:rect l="l" t="t" r="r" b="b"/>
              <a:pathLst>
                <a:path w="1149984" h="410210">
                  <a:moveTo>
                    <a:pt x="1149604" y="372237"/>
                  </a:moveTo>
                  <a:lnTo>
                    <a:pt x="1124026" y="359410"/>
                  </a:lnTo>
                  <a:lnTo>
                    <a:pt x="1073404" y="334010"/>
                  </a:lnTo>
                  <a:lnTo>
                    <a:pt x="1073404" y="359371"/>
                  </a:lnTo>
                  <a:lnTo>
                    <a:pt x="1045972" y="359283"/>
                  </a:lnTo>
                  <a:lnTo>
                    <a:pt x="1045972" y="359410"/>
                  </a:lnTo>
                  <a:lnTo>
                    <a:pt x="995045" y="358775"/>
                  </a:lnTo>
                  <a:lnTo>
                    <a:pt x="945515" y="357886"/>
                  </a:lnTo>
                  <a:lnTo>
                    <a:pt x="897636" y="356108"/>
                  </a:lnTo>
                  <a:lnTo>
                    <a:pt x="851916" y="353695"/>
                  </a:lnTo>
                  <a:lnTo>
                    <a:pt x="852170" y="353695"/>
                  </a:lnTo>
                  <a:lnTo>
                    <a:pt x="830072" y="352044"/>
                  </a:lnTo>
                  <a:lnTo>
                    <a:pt x="808736" y="350139"/>
                  </a:lnTo>
                  <a:lnTo>
                    <a:pt x="808990" y="350139"/>
                  </a:lnTo>
                  <a:lnTo>
                    <a:pt x="788162" y="347980"/>
                  </a:lnTo>
                  <a:lnTo>
                    <a:pt x="788416" y="347980"/>
                  </a:lnTo>
                  <a:lnTo>
                    <a:pt x="768477" y="345567"/>
                  </a:lnTo>
                  <a:lnTo>
                    <a:pt x="768858" y="345567"/>
                  </a:lnTo>
                  <a:lnTo>
                    <a:pt x="750189" y="342773"/>
                  </a:lnTo>
                  <a:lnTo>
                    <a:pt x="750824" y="342773"/>
                  </a:lnTo>
                  <a:lnTo>
                    <a:pt x="734695" y="339598"/>
                  </a:lnTo>
                  <a:lnTo>
                    <a:pt x="734060" y="339471"/>
                  </a:lnTo>
                  <a:lnTo>
                    <a:pt x="734568" y="339598"/>
                  </a:lnTo>
                  <a:lnTo>
                    <a:pt x="719899" y="336029"/>
                  </a:lnTo>
                  <a:lnTo>
                    <a:pt x="708164" y="332613"/>
                  </a:lnTo>
                  <a:lnTo>
                    <a:pt x="706856" y="332232"/>
                  </a:lnTo>
                  <a:lnTo>
                    <a:pt x="705993" y="331978"/>
                  </a:lnTo>
                  <a:lnTo>
                    <a:pt x="706501" y="332232"/>
                  </a:lnTo>
                  <a:lnTo>
                    <a:pt x="693928" y="328041"/>
                  </a:lnTo>
                  <a:lnTo>
                    <a:pt x="692899" y="327660"/>
                  </a:lnTo>
                  <a:lnTo>
                    <a:pt x="681939" y="323596"/>
                  </a:lnTo>
                  <a:lnTo>
                    <a:pt x="681609" y="323469"/>
                  </a:lnTo>
                  <a:lnTo>
                    <a:pt x="681863" y="323596"/>
                  </a:lnTo>
                  <a:lnTo>
                    <a:pt x="655764" y="313182"/>
                  </a:lnTo>
                  <a:lnTo>
                    <a:pt x="644042" y="308483"/>
                  </a:lnTo>
                  <a:lnTo>
                    <a:pt x="632714" y="304038"/>
                  </a:lnTo>
                  <a:lnTo>
                    <a:pt x="626910" y="301879"/>
                  </a:lnTo>
                  <a:lnTo>
                    <a:pt x="618744" y="298831"/>
                  </a:lnTo>
                  <a:lnTo>
                    <a:pt x="609219" y="295656"/>
                  </a:lnTo>
                  <a:lnTo>
                    <a:pt x="568198" y="283845"/>
                  </a:lnTo>
                  <a:lnTo>
                    <a:pt x="524510" y="274828"/>
                  </a:lnTo>
                  <a:lnTo>
                    <a:pt x="445516" y="262382"/>
                  </a:lnTo>
                  <a:lnTo>
                    <a:pt x="322453" y="246126"/>
                  </a:lnTo>
                  <a:lnTo>
                    <a:pt x="242912" y="237413"/>
                  </a:lnTo>
                  <a:lnTo>
                    <a:pt x="417830" y="230124"/>
                  </a:lnTo>
                  <a:lnTo>
                    <a:pt x="461772" y="217678"/>
                  </a:lnTo>
                  <a:lnTo>
                    <a:pt x="501015" y="201676"/>
                  </a:lnTo>
                  <a:lnTo>
                    <a:pt x="517347" y="193675"/>
                  </a:lnTo>
                  <a:lnTo>
                    <a:pt x="519430" y="192659"/>
                  </a:lnTo>
                  <a:lnTo>
                    <a:pt x="537337" y="183134"/>
                  </a:lnTo>
                  <a:lnTo>
                    <a:pt x="559828" y="170180"/>
                  </a:lnTo>
                  <a:lnTo>
                    <a:pt x="606044" y="143383"/>
                  </a:lnTo>
                  <a:lnTo>
                    <a:pt x="605663" y="143637"/>
                  </a:lnTo>
                  <a:lnTo>
                    <a:pt x="640765" y="124688"/>
                  </a:lnTo>
                  <a:lnTo>
                    <a:pt x="677176" y="108356"/>
                  </a:lnTo>
                  <a:lnTo>
                    <a:pt x="717296" y="94996"/>
                  </a:lnTo>
                  <a:lnTo>
                    <a:pt x="716534" y="95250"/>
                  </a:lnTo>
                  <a:lnTo>
                    <a:pt x="717600" y="94996"/>
                  </a:lnTo>
                  <a:lnTo>
                    <a:pt x="760857" y="84709"/>
                  </a:lnTo>
                  <a:lnTo>
                    <a:pt x="760349" y="84709"/>
                  </a:lnTo>
                  <a:lnTo>
                    <a:pt x="806577" y="75946"/>
                  </a:lnTo>
                  <a:lnTo>
                    <a:pt x="806069" y="75946"/>
                  </a:lnTo>
                  <a:lnTo>
                    <a:pt x="853948" y="68580"/>
                  </a:lnTo>
                  <a:lnTo>
                    <a:pt x="853567" y="68580"/>
                  </a:lnTo>
                  <a:lnTo>
                    <a:pt x="902843" y="62357"/>
                  </a:lnTo>
                  <a:lnTo>
                    <a:pt x="902589" y="62484"/>
                  </a:lnTo>
                  <a:lnTo>
                    <a:pt x="903782" y="62357"/>
                  </a:lnTo>
                  <a:lnTo>
                    <a:pt x="953135" y="57150"/>
                  </a:lnTo>
                  <a:lnTo>
                    <a:pt x="952881" y="57277"/>
                  </a:lnTo>
                  <a:lnTo>
                    <a:pt x="954290" y="57150"/>
                  </a:lnTo>
                  <a:lnTo>
                    <a:pt x="1004062" y="52705"/>
                  </a:lnTo>
                  <a:lnTo>
                    <a:pt x="1031875" y="50698"/>
                  </a:lnTo>
                  <a:lnTo>
                    <a:pt x="1033780" y="76073"/>
                  </a:lnTo>
                  <a:lnTo>
                    <a:pt x="1076261" y="50698"/>
                  </a:lnTo>
                  <a:lnTo>
                    <a:pt x="1106932" y="32385"/>
                  </a:lnTo>
                  <a:lnTo>
                    <a:pt x="1028065" y="0"/>
                  </a:lnTo>
                  <a:lnTo>
                    <a:pt x="1029970" y="25336"/>
                  </a:lnTo>
                  <a:lnTo>
                    <a:pt x="1002030" y="27432"/>
                  </a:lnTo>
                  <a:lnTo>
                    <a:pt x="950595" y="31877"/>
                  </a:lnTo>
                  <a:lnTo>
                    <a:pt x="899795" y="37211"/>
                  </a:lnTo>
                  <a:lnTo>
                    <a:pt x="850265" y="43434"/>
                  </a:lnTo>
                  <a:lnTo>
                    <a:pt x="802005" y="50927"/>
                  </a:lnTo>
                  <a:lnTo>
                    <a:pt x="755269" y="59817"/>
                  </a:lnTo>
                  <a:lnTo>
                    <a:pt x="710311" y="70612"/>
                  </a:lnTo>
                  <a:lnTo>
                    <a:pt x="667893" y="84709"/>
                  </a:lnTo>
                  <a:lnTo>
                    <a:pt x="629285" y="101981"/>
                  </a:lnTo>
                  <a:lnTo>
                    <a:pt x="593471" y="121285"/>
                  </a:lnTo>
                  <a:lnTo>
                    <a:pt x="524764" y="161036"/>
                  </a:lnTo>
                  <a:lnTo>
                    <a:pt x="525145" y="160782"/>
                  </a:lnTo>
                  <a:lnTo>
                    <a:pt x="524662" y="161036"/>
                  </a:lnTo>
                  <a:lnTo>
                    <a:pt x="507619" y="170180"/>
                  </a:lnTo>
                  <a:lnTo>
                    <a:pt x="508000" y="169926"/>
                  </a:lnTo>
                  <a:lnTo>
                    <a:pt x="490474" y="178562"/>
                  </a:lnTo>
                  <a:lnTo>
                    <a:pt x="489889" y="178816"/>
                  </a:lnTo>
                  <a:lnTo>
                    <a:pt x="472046" y="186715"/>
                  </a:lnTo>
                  <a:lnTo>
                    <a:pt x="453136" y="193802"/>
                  </a:lnTo>
                  <a:lnTo>
                    <a:pt x="453771" y="193675"/>
                  </a:lnTo>
                  <a:lnTo>
                    <a:pt x="433451" y="200152"/>
                  </a:lnTo>
                  <a:lnTo>
                    <a:pt x="434213" y="199898"/>
                  </a:lnTo>
                  <a:lnTo>
                    <a:pt x="414197" y="204901"/>
                  </a:lnTo>
                  <a:lnTo>
                    <a:pt x="74752" y="218998"/>
                  </a:lnTo>
                  <a:lnTo>
                    <a:pt x="2540" y="211074"/>
                  </a:lnTo>
                  <a:lnTo>
                    <a:pt x="0" y="236220"/>
                  </a:lnTo>
                  <a:lnTo>
                    <a:pt x="12065" y="237566"/>
                  </a:lnTo>
                  <a:lnTo>
                    <a:pt x="12446" y="247015"/>
                  </a:lnTo>
                  <a:lnTo>
                    <a:pt x="74002" y="244462"/>
                  </a:lnTo>
                  <a:lnTo>
                    <a:pt x="351790" y="275336"/>
                  </a:lnTo>
                  <a:lnTo>
                    <a:pt x="351663" y="275336"/>
                  </a:lnTo>
                  <a:lnTo>
                    <a:pt x="441960" y="287528"/>
                  </a:lnTo>
                  <a:lnTo>
                    <a:pt x="441833" y="287528"/>
                  </a:lnTo>
                  <a:lnTo>
                    <a:pt x="469519" y="291592"/>
                  </a:lnTo>
                  <a:lnTo>
                    <a:pt x="469392" y="291592"/>
                  </a:lnTo>
                  <a:lnTo>
                    <a:pt x="495681" y="295783"/>
                  </a:lnTo>
                  <a:lnTo>
                    <a:pt x="495427" y="295656"/>
                  </a:lnTo>
                  <a:lnTo>
                    <a:pt x="520192" y="299847"/>
                  </a:lnTo>
                  <a:lnTo>
                    <a:pt x="520065" y="299847"/>
                  </a:lnTo>
                  <a:lnTo>
                    <a:pt x="531622" y="302006"/>
                  </a:lnTo>
                  <a:lnTo>
                    <a:pt x="531495" y="301879"/>
                  </a:lnTo>
                  <a:lnTo>
                    <a:pt x="542544" y="304165"/>
                  </a:lnTo>
                  <a:lnTo>
                    <a:pt x="542163" y="304038"/>
                  </a:lnTo>
                  <a:lnTo>
                    <a:pt x="552577" y="306324"/>
                  </a:lnTo>
                  <a:lnTo>
                    <a:pt x="552450" y="306324"/>
                  </a:lnTo>
                  <a:lnTo>
                    <a:pt x="562229" y="308610"/>
                  </a:lnTo>
                  <a:lnTo>
                    <a:pt x="610108" y="322707"/>
                  </a:lnTo>
                  <a:lnTo>
                    <a:pt x="623824" y="327787"/>
                  </a:lnTo>
                  <a:lnTo>
                    <a:pt x="623570" y="327660"/>
                  </a:lnTo>
                  <a:lnTo>
                    <a:pt x="636270" y="332740"/>
                  </a:lnTo>
                  <a:lnTo>
                    <a:pt x="636270" y="332613"/>
                  </a:lnTo>
                  <a:lnTo>
                    <a:pt x="648589" y="337693"/>
                  </a:lnTo>
                  <a:lnTo>
                    <a:pt x="685292" y="351917"/>
                  </a:lnTo>
                  <a:lnTo>
                    <a:pt x="728853" y="364363"/>
                  </a:lnTo>
                  <a:lnTo>
                    <a:pt x="785495" y="373253"/>
                  </a:lnTo>
                  <a:lnTo>
                    <a:pt x="828040" y="377317"/>
                  </a:lnTo>
                  <a:lnTo>
                    <a:pt x="873252" y="380365"/>
                  </a:lnTo>
                  <a:lnTo>
                    <a:pt x="944880" y="383159"/>
                  </a:lnTo>
                  <a:lnTo>
                    <a:pt x="994664" y="384175"/>
                  </a:lnTo>
                  <a:lnTo>
                    <a:pt x="1073404" y="384771"/>
                  </a:lnTo>
                  <a:lnTo>
                    <a:pt x="1073404" y="410210"/>
                  </a:lnTo>
                  <a:lnTo>
                    <a:pt x="1149604" y="372237"/>
                  </a:lnTo>
                  <a:close/>
                </a:path>
              </a:pathLst>
            </a:custGeom>
            <a:solidFill>
              <a:srgbClr val="1FE2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173165" y="2361937"/>
              <a:ext cx="2294498" cy="891253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184654" y="2373629"/>
              <a:ext cx="2225039" cy="821435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321814" y="2836227"/>
              <a:ext cx="2164080" cy="441261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2355977" y="2870212"/>
              <a:ext cx="2066925" cy="344170"/>
            </a:xfrm>
            <a:custGeom>
              <a:avLst/>
              <a:gdLst/>
              <a:ahLst/>
              <a:cxnLst/>
              <a:rect l="l" t="t" r="r" b="b"/>
              <a:pathLst>
                <a:path w="2066925" h="344169">
                  <a:moveTo>
                    <a:pt x="2066798" y="25514"/>
                  </a:moveTo>
                  <a:lnTo>
                    <a:pt x="2041398" y="25514"/>
                  </a:lnTo>
                  <a:lnTo>
                    <a:pt x="2041398" y="318630"/>
                  </a:lnTo>
                  <a:lnTo>
                    <a:pt x="2066798" y="318630"/>
                  </a:lnTo>
                  <a:lnTo>
                    <a:pt x="2066798" y="25514"/>
                  </a:lnTo>
                  <a:close/>
                </a:path>
                <a:path w="2066925" h="344169">
                  <a:moveTo>
                    <a:pt x="2066798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0" y="318770"/>
                  </a:lnTo>
                  <a:lnTo>
                    <a:pt x="0" y="344170"/>
                  </a:lnTo>
                  <a:lnTo>
                    <a:pt x="2066798" y="344170"/>
                  </a:lnTo>
                  <a:lnTo>
                    <a:pt x="2066798" y="318770"/>
                  </a:lnTo>
                  <a:lnTo>
                    <a:pt x="25400" y="318770"/>
                  </a:lnTo>
                  <a:lnTo>
                    <a:pt x="25400" y="25400"/>
                  </a:lnTo>
                  <a:lnTo>
                    <a:pt x="2066798" y="25400"/>
                  </a:lnTo>
                  <a:lnTo>
                    <a:pt x="2066798" y="0"/>
                  </a:lnTo>
                  <a:close/>
                </a:path>
              </a:pathLst>
            </a:custGeom>
            <a:solidFill>
              <a:srgbClr val="1FE2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423537" y="2824225"/>
              <a:ext cx="1179830" cy="230504"/>
            </a:xfrm>
            <a:custGeom>
              <a:avLst/>
              <a:gdLst/>
              <a:ahLst/>
              <a:cxnLst/>
              <a:rect l="l" t="t" r="r" b="b"/>
              <a:pathLst>
                <a:path w="1179829" h="230505">
                  <a:moveTo>
                    <a:pt x="399923" y="184531"/>
                  </a:moveTo>
                  <a:lnTo>
                    <a:pt x="372364" y="187706"/>
                  </a:lnTo>
                  <a:lnTo>
                    <a:pt x="372618" y="187706"/>
                  </a:lnTo>
                  <a:lnTo>
                    <a:pt x="344170" y="190500"/>
                  </a:lnTo>
                  <a:lnTo>
                    <a:pt x="344424" y="190500"/>
                  </a:lnTo>
                  <a:lnTo>
                    <a:pt x="315341" y="192786"/>
                  </a:lnTo>
                  <a:lnTo>
                    <a:pt x="315468" y="192786"/>
                  </a:lnTo>
                  <a:lnTo>
                    <a:pt x="285750" y="194945"/>
                  </a:lnTo>
                  <a:lnTo>
                    <a:pt x="286004" y="194945"/>
                  </a:lnTo>
                  <a:lnTo>
                    <a:pt x="255651" y="196596"/>
                  </a:lnTo>
                  <a:lnTo>
                    <a:pt x="255778" y="196596"/>
                  </a:lnTo>
                  <a:lnTo>
                    <a:pt x="193548" y="199517"/>
                  </a:lnTo>
                  <a:lnTo>
                    <a:pt x="193802" y="199517"/>
                  </a:lnTo>
                  <a:lnTo>
                    <a:pt x="130048" y="201676"/>
                  </a:lnTo>
                  <a:lnTo>
                    <a:pt x="130175" y="201676"/>
                  </a:lnTo>
                  <a:lnTo>
                    <a:pt x="0" y="204597"/>
                  </a:lnTo>
                  <a:lnTo>
                    <a:pt x="508" y="229997"/>
                  </a:lnTo>
                  <a:lnTo>
                    <a:pt x="130810" y="227076"/>
                  </a:lnTo>
                  <a:lnTo>
                    <a:pt x="194691" y="224917"/>
                  </a:lnTo>
                  <a:lnTo>
                    <a:pt x="257048" y="221996"/>
                  </a:lnTo>
                  <a:lnTo>
                    <a:pt x="317373" y="218186"/>
                  </a:lnTo>
                  <a:lnTo>
                    <a:pt x="375158" y="212979"/>
                  </a:lnTo>
                  <a:lnTo>
                    <a:pt x="429768" y="206248"/>
                  </a:lnTo>
                  <a:lnTo>
                    <a:pt x="480949" y="197739"/>
                  </a:lnTo>
                  <a:lnTo>
                    <a:pt x="527304" y="186309"/>
                  </a:lnTo>
                  <a:lnTo>
                    <a:pt x="532257" y="184658"/>
                  </a:lnTo>
                  <a:lnTo>
                    <a:pt x="399669" y="184658"/>
                  </a:lnTo>
                  <a:lnTo>
                    <a:pt x="399923" y="184531"/>
                  </a:lnTo>
                  <a:close/>
                </a:path>
                <a:path w="1179829" h="230505">
                  <a:moveTo>
                    <a:pt x="451866" y="177165"/>
                  </a:moveTo>
                  <a:lnTo>
                    <a:pt x="426085" y="181102"/>
                  </a:lnTo>
                  <a:lnTo>
                    <a:pt x="426339" y="181102"/>
                  </a:lnTo>
                  <a:lnTo>
                    <a:pt x="399669" y="184658"/>
                  </a:lnTo>
                  <a:lnTo>
                    <a:pt x="532257" y="184658"/>
                  </a:lnTo>
                  <a:lnTo>
                    <a:pt x="548259" y="179324"/>
                  </a:lnTo>
                  <a:lnTo>
                    <a:pt x="553508" y="177292"/>
                  </a:lnTo>
                  <a:lnTo>
                    <a:pt x="451485" y="177292"/>
                  </a:lnTo>
                  <a:lnTo>
                    <a:pt x="451866" y="177165"/>
                  </a:lnTo>
                  <a:close/>
                </a:path>
                <a:path w="1179829" h="230505">
                  <a:moveTo>
                    <a:pt x="576925" y="167767"/>
                  </a:moveTo>
                  <a:lnTo>
                    <a:pt x="499110" y="167767"/>
                  </a:lnTo>
                  <a:lnTo>
                    <a:pt x="475742" y="172847"/>
                  </a:lnTo>
                  <a:lnTo>
                    <a:pt x="476250" y="172847"/>
                  </a:lnTo>
                  <a:lnTo>
                    <a:pt x="451485" y="177292"/>
                  </a:lnTo>
                  <a:lnTo>
                    <a:pt x="553508" y="177292"/>
                  </a:lnTo>
                  <a:lnTo>
                    <a:pt x="567944" y="171704"/>
                  </a:lnTo>
                  <a:lnTo>
                    <a:pt x="576925" y="167767"/>
                  </a:lnTo>
                  <a:close/>
                </a:path>
                <a:path w="1179829" h="230505">
                  <a:moveTo>
                    <a:pt x="589988" y="161925"/>
                  </a:moveTo>
                  <a:lnTo>
                    <a:pt x="520319" y="161925"/>
                  </a:lnTo>
                  <a:lnTo>
                    <a:pt x="498475" y="167894"/>
                  </a:lnTo>
                  <a:lnTo>
                    <a:pt x="499110" y="167767"/>
                  </a:lnTo>
                  <a:lnTo>
                    <a:pt x="576925" y="167767"/>
                  </a:lnTo>
                  <a:lnTo>
                    <a:pt x="586486" y="163576"/>
                  </a:lnTo>
                  <a:lnTo>
                    <a:pt x="589988" y="161925"/>
                  </a:lnTo>
                  <a:close/>
                </a:path>
                <a:path w="1179829" h="230505">
                  <a:moveTo>
                    <a:pt x="539877" y="155321"/>
                  </a:moveTo>
                  <a:lnTo>
                    <a:pt x="519684" y="162052"/>
                  </a:lnTo>
                  <a:lnTo>
                    <a:pt x="520319" y="161925"/>
                  </a:lnTo>
                  <a:lnTo>
                    <a:pt x="589988" y="161925"/>
                  </a:lnTo>
                  <a:lnTo>
                    <a:pt x="603457" y="155575"/>
                  </a:lnTo>
                  <a:lnTo>
                    <a:pt x="539369" y="155575"/>
                  </a:lnTo>
                  <a:lnTo>
                    <a:pt x="539877" y="155321"/>
                  </a:lnTo>
                  <a:close/>
                </a:path>
                <a:path w="1179829" h="230505">
                  <a:moveTo>
                    <a:pt x="558546" y="148082"/>
                  </a:moveTo>
                  <a:lnTo>
                    <a:pt x="539369" y="155575"/>
                  </a:lnTo>
                  <a:lnTo>
                    <a:pt x="603457" y="155575"/>
                  </a:lnTo>
                  <a:lnTo>
                    <a:pt x="604266" y="155194"/>
                  </a:lnTo>
                  <a:lnTo>
                    <a:pt x="617578" y="148336"/>
                  </a:lnTo>
                  <a:lnTo>
                    <a:pt x="558038" y="148336"/>
                  </a:lnTo>
                  <a:lnTo>
                    <a:pt x="558546" y="148082"/>
                  </a:lnTo>
                  <a:close/>
                </a:path>
                <a:path w="1179829" h="230505">
                  <a:moveTo>
                    <a:pt x="632863" y="140462"/>
                  </a:moveTo>
                  <a:lnTo>
                    <a:pt x="576199" y="140462"/>
                  </a:lnTo>
                  <a:lnTo>
                    <a:pt x="558038" y="148336"/>
                  </a:lnTo>
                  <a:lnTo>
                    <a:pt x="617578" y="148336"/>
                  </a:lnTo>
                  <a:lnTo>
                    <a:pt x="632863" y="140462"/>
                  </a:lnTo>
                  <a:close/>
                </a:path>
                <a:path w="1179829" h="230505">
                  <a:moveTo>
                    <a:pt x="593217" y="132334"/>
                  </a:moveTo>
                  <a:lnTo>
                    <a:pt x="575818" y="140589"/>
                  </a:lnTo>
                  <a:lnTo>
                    <a:pt x="576199" y="140462"/>
                  </a:lnTo>
                  <a:lnTo>
                    <a:pt x="632863" y="140462"/>
                  </a:lnTo>
                  <a:lnTo>
                    <a:pt x="647987" y="132588"/>
                  </a:lnTo>
                  <a:lnTo>
                    <a:pt x="592836" y="132588"/>
                  </a:lnTo>
                  <a:lnTo>
                    <a:pt x="593217" y="132334"/>
                  </a:lnTo>
                  <a:close/>
                </a:path>
                <a:path w="1179829" h="230505">
                  <a:moveTo>
                    <a:pt x="1102614" y="0"/>
                  </a:moveTo>
                  <a:lnTo>
                    <a:pt x="1103337" y="25387"/>
                  </a:lnTo>
                  <a:lnTo>
                    <a:pt x="1072261" y="26289"/>
                  </a:lnTo>
                  <a:lnTo>
                    <a:pt x="1019175" y="28448"/>
                  </a:lnTo>
                  <a:lnTo>
                    <a:pt x="967105" y="31242"/>
                  </a:lnTo>
                  <a:lnTo>
                    <a:pt x="916178" y="35179"/>
                  </a:lnTo>
                  <a:lnTo>
                    <a:pt x="866775" y="40386"/>
                  </a:lnTo>
                  <a:lnTo>
                    <a:pt x="819150" y="46990"/>
                  </a:lnTo>
                  <a:lnTo>
                    <a:pt x="773303" y="55499"/>
                  </a:lnTo>
                  <a:lnTo>
                    <a:pt x="731012" y="67056"/>
                  </a:lnTo>
                  <a:lnTo>
                    <a:pt x="693420" y="81661"/>
                  </a:lnTo>
                  <a:lnTo>
                    <a:pt x="658876" y="98171"/>
                  </a:lnTo>
                  <a:lnTo>
                    <a:pt x="592836" y="132588"/>
                  </a:lnTo>
                  <a:lnTo>
                    <a:pt x="647987" y="132588"/>
                  </a:lnTo>
                  <a:lnTo>
                    <a:pt x="670317" y="120904"/>
                  </a:lnTo>
                  <a:lnTo>
                    <a:pt x="686943" y="112522"/>
                  </a:lnTo>
                  <a:lnTo>
                    <a:pt x="687106" y="112522"/>
                  </a:lnTo>
                  <a:lnTo>
                    <a:pt x="703707" y="104775"/>
                  </a:lnTo>
                  <a:lnTo>
                    <a:pt x="703939" y="104775"/>
                  </a:lnTo>
                  <a:lnTo>
                    <a:pt x="721106" y="97663"/>
                  </a:lnTo>
                  <a:lnTo>
                    <a:pt x="721294" y="97663"/>
                  </a:lnTo>
                  <a:lnTo>
                    <a:pt x="739045" y="91186"/>
                  </a:lnTo>
                  <a:lnTo>
                    <a:pt x="738632" y="91186"/>
                  </a:lnTo>
                  <a:lnTo>
                    <a:pt x="758571" y="85217"/>
                  </a:lnTo>
                  <a:lnTo>
                    <a:pt x="758964" y="85217"/>
                  </a:lnTo>
                  <a:lnTo>
                    <a:pt x="779018" y="80264"/>
                  </a:lnTo>
                  <a:lnTo>
                    <a:pt x="779163" y="80264"/>
                  </a:lnTo>
                  <a:lnTo>
                    <a:pt x="800735" y="76073"/>
                  </a:lnTo>
                  <a:lnTo>
                    <a:pt x="800481" y="76073"/>
                  </a:lnTo>
                  <a:lnTo>
                    <a:pt x="823341" y="72009"/>
                  </a:lnTo>
                  <a:lnTo>
                    <a:pt x="823741" y="72009"/>
                  </a:lnTo>
                  <a:lnTo>
                    <a:pt x="870077" y="65532"/>
                  </a:lnTo>
                  <a:lnTo>
                    <a:pt x="870764" y="65532"/>
                  </a:lnTo>
                  <a:lnTo>
                    <a:pt x="918591" y="60452"/>
                  </a:lnTo>
                  <a:lnTo>
                    <a:pt x="918337" y="60452"/>
                  </a:lnTo>
                  <a:lnTo>
                    <a:pt x="969010" y="56642"/>
                  </a:lnTo>
                  <a:lnTo>
                    <a:pt x="968756" y="56642"/>
                  </a:lnTo>
                  <a:lnTo>
                    <a:pt x="1020572" y="53721"/>
                  </a:lnTo>
                  <a:lnTo>
                    <a:pt x="1020318" y="53721"/>
                  </a:lnTo>
                  <a:lnTo>
                    <a:pt x="1073150" y="51689"/>
                  </a:lnTo>
                  <a:lnTo>
                    <a:pt x="1073023" y="51689"/>
                  </a:lnTo>
                  <a:lnTo>
                    <a:pt x="1104061" y="50787"/>
                  </a:lnTo>
                  <a:lnTo>
                    <a:pt x="1152063" y="50787"/>
                  </a:lnTo>
                  <a:lnTo>
                    <a:pt x="1179830" y="35941"/>
                  </a:lnTo>
                  <a:lnTo>
                    <a:pt x="1102614" y="0"/>
                  </a:lnTo>
                  <a:close/>
                </a:path>
                <a:path w="1179829" h="230505">
                  <a:moveTo>
                    <a:pt x="687106" y="112522"/>
                  </a:moveTo>
                  <a:lnTo>
                    <a:pt x="686943" y="112522"/>
                  </a:lnTo>
                  <a:lnTo>
                    <a:pt x="686562" y="112776"/>
                  </a:lnTo>
                  <a:lnTo>
                    <a:pt x="687106" y="112522"/>
                  </a:lnTo>
                  <a:close/>
                </a:path>
                <a:path w="1179829" h="230505">
                  <a:moveTo>
                    <a:pt x="703939" y="104775"/>
                  </a:moveTo>
                  <a:lnTo>
                    <a:pt x="703707" y="104775"/>
                  </a:lnTo>
                  <a:lnTo>
                    <a:pt x="703326" y="105029"/>
                  </a:lnTo>
                  <a:lnTo>
                    <a:pt x="703939" y="104775"/>
                  </a:lnTo>
                  <a:close/>
                </a:path>
                <a:path w="1179829" h="230505">
                  <a:moveTo>
                    <a:pt x="721294" y="97663"/>
                  </a:moveTo>
                  <a:lnTo>
                    <a:pt x="721106" y="97663"/>
                  </a:lnTo>
                  <a:lnTo>
                    <a:pt x="720598" y="97917"/>
                  </a:lnTo>
                  <a:lnTo>
                    <a:pt x="721294" y="97663"/>
                  </a:lnTo>
                  <a:close/>
                </a:path>
                <a:path w="1179829" h="230505">
                  <a:moveTo>
                    <a:pt x="739394" y="91059"/>
                  </a:moveTo>
                  <a:lnTo>
                    <a:pt x="738632" y="91186"/>
                  </a:lnTo>
                  <a:lnTo>
                    <a:pt x="739045" y="91186"/>
                  </a:lnTo>
                  <a:lnTo>
                    <a:pt x="739394" y="91059"/>
                  </a:lnTo>
                  <a:close/>
                </a:path>
                <a:path w="1179829" h="230505">
                  <a:moveTo>
                    <a:pt x="758964" y="85217"/>
                  </a:moveTo>
                  <a:lnTo>
                    <a:pt x="758571" y="85217"/>
                  </a:lnTo>
                  <a:lnTo>
                    <a:pt x="757936" y="85471"/>
                  </a:lnTo>
                  <a:lnTo>
                    <a:pt x="758964" y="85217"/>
                  </a:lnTo>
                  <a:close/>
                </a:path>
                <a:path w="1179829" h="230505">
                  <a:moveTo>
                    <a:pt x="779163" y="80264"/>
                  </a:moveTo>
                  <a:lnTo>
                    <a:pt x="779018" y="80264"/>
                  </a:lnTo>
                  <a:lnTo>
                    <a:pt x="778510" y="80391"/>
                  </a:lnTo>
                  <a:lnTo>
                    <a:pt x="779163" y="80264"/>
                  </a:lnTo>
                  <a:close/>
                </a:path>
                <a:path w="1179829" h="230505">
                  <a:moveTo>
                    <a:pt x="1152063" y="50787"/>
                  </a:moveTo>
                  <a:lnTo>
                    <a:pt x="1104061" y="50787"/>
                  </a:lnTo>
                  <a:lnTo>
                    <a:pt x="1104773" y="76073"/>
                  </a:lnTo>
                  <a:lnTo>
                    <a:pt x="1152063" y="50787"/>
                  </a:lnTo>
                  <a:close/>
                </a:path>
                <a:path w="1179829" h="230505">
                  <a:moveTo>
                    <a:pt x="823741" y="72009"/>
                  </a:moveTo>
                  <a:lnTo>
                    <a:pt x="823341" y="72009"/>
                  </a:lnTo>
                  <a:lnTo>
                    <a:pt x="822833" y="72136"/>
                  </a:lnTo>
                  <a:lnTo>
                    <a:pt x="823741" y="72009"/>
                  </a:lnTo>
                  <a:close/>
                </a:path>
                <a:path w="1179829" h="230505">
                  <a:moveTo>
                    <a:pt x="870764" y="65532"/>
                  </a:moveTo>
                  <a:lnTo>
                    <a:pt x="870077" y="65532"/>
                  </a:lnTo>
                  <a:lnTo>
                    <a:pt x="869569" y="65659"/>
                  </a:lnTo>
                  <a:lnTo>
                    <a:pt x="870764" y="65532"/>
                  </a:lnTo>
                  <a:close/>
                </a:path>
              </a:pathLst>
            </a:custGeom>
            <a:solidFill>
              <a:srgbClr val="1FE2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729797" y="2786481"/>
              <a:ext cx="415950" cy="415950"/>
            </a:xfrm>
            <a:prstGeom prst="rect">
              <a:avLst/>
            </a:prstGeom>
          </p:spPr>
        </p:pic>
      </p:grpSp>
      <p:grpSp>
        <p:nvGrpSpPr>
          <p:cNvPr id="19" name="object 19"/>
          <p:cNvGrpSpPr/>
          <p:nvPr/>
        </p:nvGrpSpPr>
        <p:grpSpPr>
          <a:xfrm>
            <a:off x="2173148" y="3545636"/>
            <a:ext cx="7432040" cy="3009265"/>
            <a:chOff x="2173148" y="3545636"/>
            <a:chExt cx="7432040" cy="3009265"/>
          </a:xfrm>
        </p:grpSpPr>
        <p:pic>
          <p:nvPicPr>
            <p:cNvPr id="20" name="object 2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173148" y="4048472"/>
              <a:ext cx="2455314" cy="2506259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184653" y="4059935"/>
              <a:ext cx="2385821" cy="2436875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897629" y="3607307"/>
              <a:ext cx="1975865" cy="314705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840479" y="3545636"/>
              <a:ext cx="467194" cy="463245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3125597" y="3580142"/>
              <a:ext cx="1118870" cy="509270"/>
            </a:xfrm>
            <a:custGeom>
              <a:avLst/>
              <a:gdLst/>
              <a:ahLst/>
              <a:cxnLst/>
              <a:rect l="l" t="t" r="r" b="b"/>
              <a:pathLst>
                <a:path w="1118870" h="509270">
                  <a:moveTo>
                    <a:pt x="648970" y="184518"/>
                  </a:moveTo>
                  <a:lnTo>
                    <a:pt x="569341" y="154165"/>
                  </a:lnTo>
                  <a:lnTo>
                    <a:pt x="571893" y="179501"/>
                  </a:lnTo>
                  <a:lnTo>
                    <a:pt x="524891" y="184518"/>
                  </a:lnTo>
                  <a:lnTo>
                    <a:pt x="465074" y="191884"/>
                  </a:lnTo>
                  <a:lnTo>
                    <a:pt x="407162" y="200520"/>
                  </a:lnTo>
                  <a:lnTo>
                    <a:pt x="351663" y="211061"/>
                  </a:lnTo>
                  <a:lnTo>
                    <a:pt x="299593" y="223761"/>
                  </a:lnTo>
                  <a:lnTo>
                    <a:pt x="251206" y="239382"/>
                  </a:lnTo>
                  <a:lnTo>
                    <a:pt x="207518" y="258178"/>
                  </a:lnTo>
                  <a:lnTo>
                    <a:pt x="168910" y="280530"/>
                  </a:lnTo>
                  <a:lnTo>
                    <a:pt x="135255" y="306057"/>
                  </a:lnTo>
                  <a:lnTo>
                    <a:pt x="105918" y="334251"/>
                  </a:lnTo>
                  <a:lnTo>
                    <a:pt x="80264" y="364604"/>
                  </a:lnTo>
                  <a:lnTo>
                    <a:pt x="57531" y="396608"/>
                  </a:lnTo>
                  <a:lnTo>
                    <a:pt x="37084" y="429501"/>
                  </a:lnTo>
                  <a:lnTo>
                    <a:pt x="18161" y="463156"/>
                  </a:lnTo>
                  <a:lnTo>
                    <a:pt x="0" y="497065"/>
                  </a:lnTo>
                  <a:lnTo>
                    <a:pt x="22352" y="509003"/>
                  </a:lnTo>
                  <a:lnTo>
                    <a:pt x="40513" y="475348"/>
                  </a:lnTo>
                  <a:lnTo>
                    <a:pt x="40386" y="475602"/>
                  </a:lnTo>
                  <a:lnTo>
                    <a:pt x="40525" y="475348"/>
                  </a:lnTo>
                  <a:lnTo>
                    <a:pt x="59055" y="442201"/>
                  </a:lnTo>
                  <a:lnTo>
                    <a:pt x="58801" y="442709"/>
                  </a:lnTo>
                  <a:lnTo>
                    <a:pt x="59105" y="442201"/>
                  </a:lnTo>
                  <a:lnTo>
                    <a:pt x="78676" y="410705"/>
                  </a:lnTo>
                  <a:lnTo>
                    <a:pt x="78994" y="410197"/>
                  </a:lnTo>
                  <a:lnTo>
                    <a:pt x="78613" y="410705"/>
                  </a:lnTo>
                  <a:lnTo>
                    <a:pt x="89154" y="395338"/>
                  </a:lnTo>
                  <a:lnTo>
                    <a:pt x="89433" y="394957"/>
                  </a:lnTo>
                  <a:lnTo>
                    <a:pt x="100291" y="380352"/>
                  </a:lnTo>
                  <a:lnTo>
                    <a:pt x="100584" y="379971"/>
                  </a:lnTo>
                  <a:lnTo>
                    <a:pt x="100203" y="380352"/>
                  </a:lnTo>
                  <a:lnTo>
                    <a:pt x="112268" y="365366"/>
                  </a:lnTo>
                  <a:lnTo>
                    <a:pt x="111887" y="365874"/>
                  </a:lnTo>
                  <a:lnTo>
                    <a:pt x="112331" y="365366"/>
                  </a:lnTo>
                  <a:lnTo>
                    <a:pt x="124371" y="351777"/>
                  </a:lnTo>
                  <a:lnTo>
                    <a:pt x="124714" y="351396"/>
                  </a:lnTo>
                  <a:lnTo>
                    <a:pt x="124206" y="351777"/>
                  </a:lnTo>
                  <a:lnTo>
                    <a:pt x="137464" y="338404"/>
                  </a:lnTo>
                  <a:lnTo>
                    <a:pt x="151714" y="325488"/>
                  </a:lnTo>
                  <a:lnTo>
                    <a:pt x="152146" y="325107"/>
                  </a:lnTo>
                  <a:lnTo>
                    <a:pt x="151511" y="325488"/>
                  </a:lnTo>
                  <a:lnTo>
                    <a:pt x="182714" y="301866"/>
                  </a:lnTo>
                  <a:lnTo>
                    <a:pt x="219202" y="280657"/>
                  </a:lnTo>
                  <a:lnTo>
                    <a:pt x="218567" y="281038"/>
                  </a:lnTo>
                  <a:lnTo>
                    <a:pt x="219379" y="280657"/>
                  </a:lnTo>
                  <a:lnTo>
                    <a:pt x="239102" y="271538"/>
                  </a:lnTo>
                  <a:lnTo>
                    <a:pt x="260019" y="263258"/>
                  </a:lnTo>
                  <a:lnTo>
                    <a:pt x="260350" y="263131"/>
                  </a:lnTo>
                  <a:lnTo>
                    <a:pt x="259842" y="263258"/>
                  </a:lnTo>
                  <a:lnTo>
                    <a:pt x="282956" y="255257"/>
                  </a:lnTo>
                  <a:lnTo>
                    <a:pt x="282321" y="255511"/>
                  </a:lnTo>
                  <a:lnTo>
                    <a:pt x="283171" y="255257"/>
                  </a:lnTo>
                  <a:lnTo>
                    <a:pt x="306705" y="248272"/>
                  </a:lnTo>
                  <a:lnTo>
                    <a:pt x="306197" y="248272"/>
                  </a:lnTo>
                  <a:lnTo>
                    <a:pt x="331343" y="241795"/>
                  </a:lnTo>
                  <a:lnTo>
                    <a:pt x="330962" y="241795"/>
                  </a:lnTo>
                  <a:lnTo>
                    <a:pt x="357251" y="235826"/>
                  </a:lnTo>
                  <a:lnTo>
                    <a:pt x="356870" y="235953"/>
                  </a:lnTo>
                  <a:lnTo>
                    <a:pt x="357492" y="235826"/>
                  </a:lnTo>
                  <a:lnTo>
                    <a:pt x="383921" y="230492"/>
                  </a:lnTo>
                  <a:lnTo>
                    <a:pt x="383667" y="230492"/>
                  </a:lnTo>
                  <a:lnTo>
                    <a:pt x="411480" y="225539"/>
                  </a:lnTo>
                  <a:lnTo>
                    <a:pt x="411226" y="225666"/>
                  </a:lnTo>
                  <a:lnTo>
                    <a:pt x="412038" y="225539"/>
                  </a:lnTo>
                  <a:lnTo>
                    <a:pt x="439674" y="221221"/>
                  </a:lnTo>
                  <a:lnTo>
                    <a:pt x="439547" y="221221"/>
                  </a:lnTo>
                  <a:lnTo>
                    <a:pt x="468630" y="217030"/>
                  </a:lnTo>
                  <a:lnTo>
                    <a:pt x="468249" y="217030"/>
                  </a:lnTo>
                  <a:lnTo>
                    <a:pt x="527939" y="209664"/>
                  </a:lnTo>
                  <a:lnTo>
                    <a:pt x="527685" y="209664"/>
                  </a:lnTo>
                  <a:lnTo>
                    <a:pt x="574421" y="204774"/>
                  </a:lnTo>
                  <a:lnTo>
                    <a:pt x="576961" y="229984"/>
                  </a:lnTo>
                  <a:lnTo>
                    <a:pt x="616877" y="204774"/>
                  </a:lnTo>
                  <a:lnTo>
                    <a:pt x="648970" y="184518"/>
                  </a:lnTo>
                  <a:close/>
                </a:path>
                <a:path w="1118870" h="509270">
                  <a:moveTo>
                    <a:pt x="1118870" y="0"/>
                  </a:moveTo>
                  <a:lnTo>
                    <a:pt x="749046" y="0"/>
                  </a:lnTo>
                  <a:lnTo>
                    <a:pt x="749046" y="25400"/>
                  </a:lnTo>
                  <a:lnTo>
                    <a:pt x="749046" y="340360"/>
                  </a:lnTo>
                  <a:lnTo>
                    <a:pt x="749046" y="365760"/>
                  </a:lnTo>
                  <a:lnTo>
                    <a:pt x="1118870" y="365760"/>
                  </a:lnTo>
                  <a:lnTo>
                    <a:pt x="1118870" y="340360"/>
                  </a:lnTo>
                  <a:lnTo>
                    <a:pt x="774446" y="340360"/>
                  </a:lnTo>
                  <a:lnTo>
                    <a:pt x="774446" y="25400"/>
                  </a:lnTo>
                  <a:lnTo>
                    <a:pt x="1093470" y="25400"/>
                  </a:lnTo>
                  <a:lnTo>
                    <a:pt x="1093470" y="340220"/>
                  </a:lnTo>
                  <a:lnTo>
                    <a:pt x="1118870" y="340220"/>
                  </a:lnTo>
                  <a:lnTo>
                    <a:pt x="1118870" y="25400"/>
                  </a:lnTo>
                  <a:lnTo>
                    <a:pt x="1118870" y="25006"/>
                  </a:lnTo>
                  <a:lnTo>
                    <a:pt x="1118870" y="0"/>
                  </a:lnTo>
                  <a:close/>
                </a:path>
              </a:pathLst>
            </a:custGeom>
            <a:solidFill>
              <a:srgbClr val="1FE2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073370" y="4048472"/>
              <a:ext cx="4531664" cy="2506259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084826" y="4059935"/>
              <a:ext cx="4462271" cy="2436875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569457" y="4001236"/>
              <a:ext cx="1762505" cy="299364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5603621" y="4034802"/>
              <a:ext cx="1665605" cy="203200"/>
            </a:xfrm>
            <a:custGeom>
              <a:avLst/>
              <a:gdLst/>
              <a:ahLst/>
              <a:cxnLst/>
              <a:rect l="l" t="t" r="r" b="b"/>
              <a:pathLst>
                <a:path w="1665604" h="203200">
                  <a:moveTo>
                    <a:pt x="1665224" y="26022"/>
                  </a:moveTo>
                  <a:lnTo>
                    <a:pt x="1639824" y="26022"/>
                  </a:lnTo>
                  <a:lnTo>
                    <a:pt x="1639824" y="177406"/>
                  </a:lnTo>
                  <a:lnTo>
                    <a:pt x="1665224" y="177406"/>
                  </a:lnTo>
                  <a:lnTo>
                    <a:pt x="1665224" y="26022"/>
                  </a:lnTo>
                  <a:close/>
                </a:path>
                <a:path w="1665604" h="203200">
                  <a:moveTo>
                    <a:pt x="1665224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0" y="177800"/>
                  </a:lnTo>
                  <a:lnTo>
                    <a:pt x="0" y="203200"/>
                  </a:lnTo>
                  <a:lnTo>
                    <a:pt x="1665224" y="203200"/>
                  </a:lnTo>
                  <a:lnTo>
                    <a:pt x="1665224" y="177800"/>
                  </a:lnTo>
                  <a:lnTo>
                    <a:pt x="25400" y="177800"/>
                  </a:lnTo>
                  <a:lnTo>
                    <a:pt x="25400" y="25400"/>
                  </a:lnTo>
                  <a:lnTo>
                    <a:pt x="1665224" y="25400"/>
                  </a:lnTo>
                  <a:lnTo>
                    <a:pt x="1665224" y="0"/>
                  </a:lnTo>
                  <a:close/>
                </a:path>
              </a:pathLst>
            </a:custGeom>
            <a:solidFill>
              <a:srgbClr val="1FE2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4119499" y="3923664"/>
              <a:ext cx="1421130" cy="295275"/>
            </a:xfrm>
            <a:custGeom>
              <a:avLst/>
              <a:gdLst/>
              <a:ahLst/>
              <a:cxnLst/>
              <a:rect l="l" t="t" r="r" b="b"/>
              <a:pathLst>
                <a:path w="1421129" h="295275">
                  <a:moveTo>
                    <a:pt x="12700" y="0"/>
                  </a:moveTo>
                  <a:lnTo>
                    <a:pt x="70104" y="62738"/>
                  </a:lnTo>
                  <a:lnTo>
                    <a:pt x="140970" y="102743"/>
                  </a:lnTo>
                  <a:lnTo>
                    <a:pt x="176911" y="122174"/>
                  </a:lnTo>
                  <a:lnTo>
                    <a:pt x="213233" y="141097"/>
                  </a:lnTo>
                  <a:lnTo>
                    <a:pt x="249936" y="159385"/>
                  </a:lnTo>
                  <a:lnTo>
                    <a:pt x="287147" y="177038"/>
                  </a:lnTo>
                  <a:lnTo>
                    <a:pt x="325120" y="193802"/>
                  </a:lnTo>
                  <a:lnTo>
                    <a:pt x="363728" y="209677"/>
                  </a:lnTo>
                  <a:lnTo>
                    <a:pt x="403098" y="224409"/>
                  </a:lnTo>
                  <a:lnTo>
                    <a:pt x="443230" y="237998"/>
                  </a:lnTo>
                  <a:lnTo>
                    <a:pt x="484251" y="250444"/>
                  </a:lnTo>
                  <a:lnTo>
                    <a:pt x="526288" y="261366"/>
                  </a:lnTo>
                  <a:lnTo>
                    <a:pt x="569341" y="270891"/>
                  </a:lnTo>
                  <a:lnTo>
                    <a:pt x="613537" y="278765"/>
                  </a:lnTo>
                  <a:lnTo>
                    <a:pt x="658749" y="284988"/>
                  </a:lnTo>
                  <a:lnTo>
                    <a:pt x="704977" y="289560"/>
                  </a:lnTo>
                  <a:lnTo>
                    <a:pt x="752221" y="292735"/>
                  </a:lnTo>
                  <a:lnTo>
                    <a:pt x="800481" y="294513"/>
                  </a:lnTo>
                  <a:lnTo>
                    <a:pt x="849376" y="295021"/>
                  </a:lnTo>
                  <a:lnTo>
                    <a:pt x="899033" y="294259"/>
                  </a:lnTo>
                  <a:lnTo>
                    <a:pt x="949452" y="292481"/>
                  </a:lnTo>
                  <a:lnTo>
                    <a:pt x="1000506" y="289814"/>
                  </a:lnTo>
                  <a:lnTo>
                    <a:pt x="1051941" y="286258"/>
                  </a:lnTo>
                  <a:lnTo>
                    <a:pt x="1104011" y="282067"/>
                  </a:lnTo>
                  <a:lnTo>
                    <a:pt x="1209167" y="271653"/>
                  </a:lnTo>
                  <a:lnTo>
                    <a:pt x="1227260" y="269621"/>
                  </a:lnTo>
                  <a:lnTo>
                    <a:pt x="849236" y="269621"/>
                  </a:lnTo>
                  <a:lnTo>
                    <a:pt x="800862" y="269113"/>
                  </a:lnTo>
                  <a:lnTo>
                    <a:pt x="801243" y="269113"/>
                  </a:lnTo>
                  <a:lnTo>
                    <a:pt x="753364" y="267335"/>
                  </a:lnTo>
                  <a:lnTo>
                    <a:pt x="753745" y="267335"/>
                  </a:lnTo>
                  <a:lnTo>
                    <a:pt x="706882" y="264287"/>
                  </a:lnTo>
                  <a:lnTo>
                    <a:pt x="707263" y="264287"/>
                  </a:lnTo>
                  <a:lnTo>
                    <a:pt x="662813" y="259842"/>
                  </a:lnTo>
                  <a:lnTo>
                    <a:pt x="661924" y="259842"/>
                  </a:lnTo>
                  <a:lnTo>
                    <a:pt x="618132" y="253746"/>
                  </a:lnTo>
                  <a:lnTo>
                    <a:pt x="617728" y="253746"/>
                  </a:lnTo>
                  <a:lnTo>
                    <a:pt x="574744" y="245999"/>
                  </a:lnTo>
                  <a:lnTo>
                    <a:pt x="574548" y="245999"/>
                  </a:lnTo>
                  <a:lnTo>
                    <a:pt x="532142" y="236626"/>
                  </a:lnTo>
                  <a:lnTo>
                    <a:pt x="491470" y="226060"/>
                  </a:lnTo>
                  <a:lnTo>
                    <a:pt x="450786" y="213766"/>
                  </a:lnTo>
                  <a:lnTo>
                    <a:pt x="411480" y="200406"/>
                  </a:lnTo>
                  <a:lnTo>
                    <a:pt x="372872" y="185928"/>
                  </a:lnTo>
                  <a:lnTo>
                    <a:pt x="334899" y="170307"/>
                  </a:lnTo>
                  <a:lnTo>
                    <a:pt x="297561" y="153924"/>
                  </a:lnTo>
                  <a:lnTo>
                    <a:pt x="261252" y="136652"/>
                  </a:lnTo>
                  <a:lnTo>
                    <a:pt x="224917" y="118491"/>
                  </a:lnTo>
                  <a:lnTo>
                    <a:pt x="224790" y="118491"/>
                  </a:lnTo>
                  <a:lnTo>
                    <a:pt x="188965" y="99822"/>
                  </a:lnTo>
                  <a:lnTo>
                    <a:pt x="153162" y="80391"/>
                  </a:lnTo>
                  <a:lnTo>
                    <a:pt x="82902" y="40767"/>
                  </a:lnTo>
                  <a:lnTo>
                    <a:pt x="12700" y="0"/>
                  </a:lnTo>
                  <a:close/>
                </a:path>
                <a:path w="1421129" h="295275">
                  <a:moveTo>
                    <a:pt x="1387683" y="256019"/>
                  </a:moveTo>
                  <a:lnTo>
                    <a:pt x="1346454" y="256019"/>
                  </a:lnTo>
                  <a:lnTo>
                    <a:pt x="1349502" y="281178"/>
                  </a:lnTo>
                  <a:lnTo>
                    <a:pt x="1387683" y="256019"/>
                  </a:lnTo>
                  <a:close/>
                </a:path>
                <a:path w="1421129" h="295275">
                  <a:moveTo>
                    <a:pt x="1340358" y="205613"/>
                  </a:moveTo>
                  <a:lnTo>
                    <a:pt x="1343406" y="230784"/>
                  </a:lnTo>
                  <a:lnTo>
                    <a:pt x="1312418" y="234569"/>
                  </a:lnTo>
                  <a:lnTo>
                    <a:pt x="1312545" y="234569"/>
                  </a:lnTo>
                  <a:lnTo>
                    <a:pt x="1206373" y="246380"/>
                  </a:lnTo>
                  <a:lnTo>
                    <a:pt x="1206500" y="246380"/>
                  </a:lnTo>
                  <a:lnTo>
                    <a:pt x="1153795" y="251841"/>
                  </a:lnTo>
                  <a:lnTo>
                    <a:pt x="1153922" y="251841"/>
                  </a:lnTo>
                  <a:lnTo>
                    <a:pt x="1101725" y="256794"/>
                  </a:lnTo>
                  <a:lnTo>
                    <a:pt x="1101852" y="256794"/>
                  </a:lnTo>
                  <a:lnTo>
                    <a:pt x="1050036" y="260985"/>
                  </a:lnTo>
                  <a:lnTo>
                    <a:pt x="1050163" y="260985"/>
                  </a:lnTo>
                  <a:lnTo>
                    <a:pt x="998855" y="264414"/>
                  </a:lnTo>
                  <a:lnTo>
                    <a:pt x="998982" y="264414"/>
                  </a:lnTo>
                  <a:lnTo>
                    <a:pt x="948309" y="267081"/>
                  </a:lnTo>
                  <a:lnTo>
                    <a:pt x="948436" y="267081"/>
                  </a:lnTo>
                  <a:lnTo>
                    <a:pt x="898271" y="268986"/>
                  </a:lnTo>
                  <a:lnTo>
                    <a:pt x="898525" y="268986"/>
                  </a:lnTo>
                  <a:lnTo>
                    <a:pt x="849236" y="269621"/>
                  </a:lnTo>
                  <a:lnTo>
                    <a:pt x="1227260" y="269621"/>
                  </a:lnTo>
                  <a:lnTo>
                    <a:pt x="1346454" y="256019"/>
                  </a:lnTo>
                  <a:lnTo>
                    <a:pt x="1387683" y="256019"/>
                  </a:lnTo>
                  <a:lnTo>
                    <a:pt x="1420622" y="234315"/>
                  </a:lnTo>
                  <a:lnTo>
                    <a:pt x="1340358" y="205613"/>
                  </a:lnTo>
                  <a:close/>
                </a:path>
                <a:path w="1421129" h="295275">
                  <a:moveTo>
                    <a:pt x="661543" y="259715"/>
                  </a:moveTo>
                  <a:lnTo>
                    <a:pt x="661924" y="259842"/>
                  </a:lnTo>
                  <a:lnTo>
                    <a:pt x="662813" y="259842"/>
                  </a:lnTo>
                  <a:lnTo>
                    <a:pt x="661543" y="259715"/>
                  </a:lnTo>
                  <a:close/>
                </a:path>
                <a:path w="1421129" h="295275">
                  <a:moveTo>
                    <a:pt x="617220" y="253619"/>
                  </a:moveTo>
                  <a:lnTo>
                    <a:pt x="617728" y="253746"/>
                  </a:lnTo>
                  <a:lnTo>
                    <a:pt x="618132" y="253746"/>
                  </a:lnTo>
                  <a:lnTo>
                    <a:pt x="617220" y="253619"/>
                  </a:lnTo>
                  <a:close/>
                </a:path>
                <a:path w="1421129" h="295275">
                  <a:moveTo>
                    <a:pt x="574040" y="245872"/>
                  </a:moveTo>
                  <a:lnTo>
                    <a:pt x="574548" y="245999"/>
                  </a:lnTo>
                  <a:lnTo>
                    <a:pt x="574744" y="245999"/>
                  </a:lnTo>
                  <a:lnTo>
                    <a:pt x="574040" y="245872"/>
                  </a:lnTo>
                  <a:close/>
                </a:path>
                <a:path w="1421129" h="295275">
                  <a:moveTo>
                    <a:pt x="490982" y="225933"/>
                  </a:moveTo>
                  <a:lnTo>
                    <a:pt x="491363" y="226060"/>
                  </a:lnTo>
                  <a:lnTo>
                    <a:pt x="490982" y="225933"/>
                  </a:lnTo>
                  <a:close/>
                </a:path>
                <a:path w="1421129" h="295275">
                  <a:moveTo>
                    <a:pt x="411521" y="200406"/>
                  </a:moveTo>
                  <a:lnTo>
                    <a:pt x="411861" y="200533"/>
                  </a:lnTo>
                  <a:lnTo>
                    <a:pt x="411521" y="200406"/>
                  </a:lnTo>
                  <a:close/>
                </a:path>
                <a:path w="1421129" h="295275">
                  <a:moveTo>
                    <a:pt x="372943" y="185928"/>
                  </a:moveTo>
                  <a:lnTo>
                    <a:pt x="373253" y="186055"/>
                  </a:lnTo>
                  <a:lnTo>
                    <a:pt x="372943" y="185928"/>
                  </a:lnTo>
                  <a:close/>
                </a:path>
                <a:path w="1421129" h="295275">
                  <a:moveTo>
                    <a:pt x="334989" y="170307"/>
                  </a:moveTo>
                  <a:lnTo>
                    <a:pt x="335280" y="170434"/>
                  </a:lnTo>
                  <a:lnTo>
                    <a:pt x="334989" y="170307"/>
                  </a:lnTo>
                  <a:close/>
                </a:path>
                <a:path w="1421129" h="295275">
                  <a:moveTo>
                    <a:pt x="297674" y="153924"/>
                  </a:moveTo>
                  <a:lnTo>
                    <a:pt x="297942" y="154051"/>
                  </a:lnTo>
                  <a:lnTo>
                    <a:pt x="297674" y="153924"/>
                  </a:lnTo>
                  <a:close/>
                </a:path>
                <a:path w="1421129" h="295275">
                  <a:moveTo>
                    <a:pt x="260985" y="136525"/>
                  </a:moveTo>
                  <a:lnTo>
                    <a:pt x="261239" y="136652"/>
                  </a:lnTo>
                  <a:lnTo>
                    <a:pt x="260985" y="136525"/>
                  </a:lnTo>
                  <a:close/>
                </a:path>
                <a:path w="1421129" h="295275">
                  <a:moveTo>
                    <a:pt x="224663" y="118364"/>
                  </a:moveTo>
                  <a:lnTo>
                    <a:pt x="224790" y="118491"/>
                  </a:lnTo>
                  <a:lnTo>
                    <a:pt x="224917" y="118491"/>
                  </a:lnTo>
                  <a:lnTo>
                    <a:pt x="224663" y="118364"/>
                  </a:lnTo>
                  <a:close/>
                </a:path>
                <a:path w="1421129" h="295275">
                  <a:moveTo>
                    <a:pt x="188722" y="99695"/>
                  </a:moveTo>
                  <a:lnTo>
                    <a:pt x="188849" y="99822"/>
                  </a:lnTo>
                  <a:lnTo>
                    <a:pt x="188722" y="99695"/>
                  </a:lnTo>
                  <a:close/>
                </a:path>
                <a:path w="1421129" h="295275">
                  <a:moveTo>
                    <a:pt x="153190" y="80391"/>
                  </a:moveTo>
                  <a:lnTo>
                    <a:pt x="153416" y="80518"/>
                  </a:lnTo>
                  <a:lnTo>
                    <a:pt x="153190" y="80391"/>
                  </a:lnTo>
                  <a:close/>
                </a:path>
                <a:path w="1421129" h="295275">
                  <a:moveTo>
                    <a:pt x="82677" y="40640"/>
                  </a:moveTo>
                  <a:lnTo>
                    <a:pt x="82804" y="40767"/>
                  </a:lnTo>
                  <a:lnTo>
                    <a:pt x="82677" y="40640"/>
                  </a:lnTo>
                  <a:close/>
                </a:path>
              </a:pathLst>
            </a:custGeom>
            <a:solidFill>
              <a:srgbClr val="1FE2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1002282" y="2383027"/>
            <a:ext cx="998855" cy="622935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162560" marR="5080" indent="-150495" algn="just">
              <a:lnSpc>
                <a:spcPts val="1510"/>
              </a:lnSpc>
              <a:spcBef>
                <a:spcPts val="290"/>
              </a:spcBef>
            </a:pPr>
            <a:r>
              <a:rPr sz="1400" i="1" spc="-25" dirty="0">
                <a:solidFill>
                  <a:srgbClr val="3F3F3F"/>
                </a:solidFill>
                <a:latin typeface="Nimbus Roman No9 L"/>
                <a:cs typeface="Nimbus Roman No9 L"/>
              </a:rPr>
              <a:t>Drag</a:t>
            </a:r>
            <a:r>
              <a:rPr sz="1400" spc="-9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dirty="0">
                <a:solidFill>
                  <a:srgbClr val="3F3F3F"/>
                </a:solidFill>
                <a:latin typeface="Nimbus Roman No9 L"/>
                <a:cs typeface="Nimbus Roman No9 L"/>
              </a:rPr>
              <a:t>fields</a:t>
            </a:r>
            <a:r>
              <a:rPr sz="1400" spc="-8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spc="-35" dirty="0">
                <a:solidFill>
                  <a:srgbClr val="3F3F3F"/>
                </a:solidFill>
                <a:latin typeface="Nimbus Roman No9 L"/>
                <a:cs typeface="Nimbus Roman No9 L"/>
              </a:rPr>
              <a:t>to</a:t>
            </a:r>
            <a:r>
              <a:rPr sz="1400" spc="-3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dirty="0">
                <a:solidFill>
                  <a:srgbClr val="3F3F3F"/>
                </a:solidFill>
                <a:latin typeface="Nimbus Roman No9 L"/>
                <a:cs typeface="Nimbus Roman No9 L"/>
              </a:rPr>
              <a:t>create</a:t>
            </a:r>
            <a:r>
              <a:rPr sz="1400" spc="4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spc="-25" dirty="0">
                <a:solidFill>
                  <a:srgbClr val="3F3F3F"/>
                </a:solidFill>
                <a:latin typeface="Nimbus Roman No9 L"/>
                <a:cs typeface="Nimbus Roman No9 L"/>
              </a:rPr>
              <a:t>new</a:t>
            </a:r>
            <a:r>
              <a:rPr sz="1400" spc="-2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spc="-40" dirty="0">
                <a:solidFill>
                  <a:srgbClr val="3F3F3F"/>
                </a:solidFill>
                <a:latin typeface="Nimbus Roman No9 L"/>
                <a:cs typeface="Nimbus Roman No9 L"/>
              </a:rPr>
              <a:t>hierarchies:</a:t>
            </a:r>
            <a:endParaRPr sz="1400">
              <a:latin typeface="Nimbus Roman No9 L"/>
              <a:cs typeface="Nimbus Roman No9 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575309" y="4056888"/>
            <a:ext cx="1475740" cy="4311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8890" algn="r">
              <a:lnSpc>
                <a:spcPts val="1595"/>
              </a:lnSpc>
              <a:spcBef>
                <a:spcPts val="100"/>
              </a:spcBef>
            </a:pPr>
            <a:r>
              <a:rPr sz="1400" i="1" spc="-40" dirty="0">
                <a:solidFill>
                  <a:srgbClr val="3F3F3F"/>
                </a:solidFill>
                <a:latin typeface="Nimbus Roman No9 L"/>
                <a:cs typeface="Nimbus Roman No9 L"/>
              </a:rPr>
              <a:t>Click</a:t>
            </a:r>
            <a:r>
              <a:rPr sz="1400" spc="1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dirty="0">
                <a:solidFill>
                  <a:srgbClr val="3F3F3F"/>
                </a:solidFill>
                <a:latin typeface="Nimbus Roman No9 L"/>
                <a:cs typeface="Nimbus Roman No9 L"/>
              </a:rPr>
              <a:t>the</a:t>
            </a:r>
            <a:r>
              <a:rPr sz="1400" spc="2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dirty="0">
                <a:solidFill>
                  <a:srgbClr val="3F3F3F"/>
                </a:solidFill>
                <a:latin typeface="Nimbus Roman No9 L"/>
                <a:cs typeface="Nimbus Roman No9 L"/>
              </a:rPr>
              <a:t>Expand</a:t>
            </a:r>
            <a:r>
              <a:rPr sz="1400" spc="1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spc="-190" dirty="0">
                <a:solidFill>
                  <a:srgbClr val="3F3F3F"/>
                </a:solidFill>
                <a:latin typeface="Nimbus Roman No9 L"/>
                <a:cs typeface="Nimbus Roman No9 L"/>
              </a:rPr>
              <a:t>(+)</a:t>
            </a:r>
            <a:endParaRPr sz="1400">
              <a:latin typeface="Nimbus Roman No9 L"/>
              <a:cs typeface="Nimbus Roman No9 L"/>
            </a:endParaRPr>
          </a:p>
          <a:p>
            <a:pPr marR="5080" algn="r">
              <a:lnSpc>
                <a:spcPts val="1595"/>
              </a:lnSpc>
            </a:pPr>
            <a:r>
              <a:rPr sz="1400" i="1" dirty="0">
                <a:solidFill>
                  <a:srgbClr val="3F3F3F"/>
                </a:solidFill>
                <a:latin typeface="Nimbus Roman No9 L"/>
                <a:cs typeface="Nimbus Roman No9 L"/>
              </a:rPr>
              <a:t>icon</a:t>
            </a:r>
            <a:r>
              <a:rPr sz="1400" spc="1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dirty="0">
                <a:solidFill>
                  <a:srgbClr val="3F3F3F"/>
                </a:solidFill>
                <a:latin typeface="Nimbus Roman No9 L"/>
                <a:cs typeface="Nimbus Roman No9 L"/>
              </a:rPr>
              <a:t>to</a:t>
            </a:r>
            <a:r>
              <a:rPr sz="1400" spc="1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spc="-70" dirty="0">
                <a:solidFill>
                  <a:srgbClr val="3F3F3F"/>
                </a:solidFill>
                <a:latin typeface="Nimbus Roman No9 L"/>
                <a:cs typeface="Nimbus Roman No9 L"/>
              </a:rPr>
              <a:t>drill</a:t>
            </a:r>
            <a:r>
              <a:rPr sz="1400" spc="1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spc="-10" dirty="0">
                <a:solidFill>
                  <a:srgbClr val="3F3F3F"/>
                </a:solidFill>
                <a:latin typeface="Nimbus Roman No9 L"/>
                <a:cs typeface="Nimbus Roman No9 L"/>
              </a:rPr>
              <a:t>down:</a:t>
            </a:r>
            <a:endParaRPr sz="1400">
              <a:latin typeface="Nimbus Roman No9 L"/>
              <a:cs typeface="Nimbus Roman No9 L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34285">
              <a:lnSpc>
                <a:spcPct val="100000"/>
              </a:lnSpc>
              <a:spcBef>
                <a:spcPts val="100"/>
              </a:spcBef>
            </a:pPr>
            <a:r>
              <a:rPr b="1" spc="-484" dirty="0">
                <a:latin typeface="DejaVu Sans"/>
                <a:cs typeface="DejaVu Sans"/>
              </a:rPr>
              <a:t>Tableau’s</a:t>
            </a:r>
            <a:r>
              <a:rPr b="1" spc="-495" dirty="0">
                <a:latin typeface="DejaVu Sans"/>
                <a:cs typeface="DejaVu Sans"/>
              </a:rPr>
              <a:t> </a:t>
            </a:r>
            <a:r>
              <a:rPr b="1" spc="-340" dirty="0">
                <a:latin typeface="DejaVu Sans"/>
                <a:cs typeface="DejaVu Sans"/>
              </a:rPr>
              <a:t>Order</a:t>
            </a:r>
            <a:r>
              <a:rPr b="1" spc="-480" dirty="0">
                <a:latin typeface="DejaVu Sans"/>
                <a:cs typeface="DejaVu Sans"/>
              </a:rPr>
              <a:t> </a:t>
            </a:r>
            <a:r>
              <a:rPr b="1" spc="-340" dirty="0">
                <a:latin typeface="DejaVu Sans"/>
                <a:cs typeface="DejaVu Sans"/>
              </a:rPr>
              <a:t>of</a:t>
            </a:r>
            <a:r>
              <a:rPr b="1" spc="-490" dirty="0">
                <a:latin typeface="DejaVu Sans"/>
                <a:cs typeface="DejaVu Sans"/>
              </a:rPr>
              <a:t> </a:t>
            </a:r>
            <a:r>
              <a:rPr b="1" spc="-400" dirty="0">
                <a:latin typeface="DejaVu Sans"/>
                <a:cs typeface="DejaVu Sans"/>
              </a:rPr>
              <a:t>Operations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5646" y="813815"/>
            <a:ext cx="11760708" cy="4572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672591" y="2456433"/>
            <a:ext cx="4046854" cy="1647189"/>
          </a:xfrm>
          <a:prstGeom prst="rect">
            <a:avLst/>
          </a:prstGeom>
        </p:spPr>
        <p:txBody>
          <a:bodyPr vert="horz" wrap="square" lIns="0" tIns="46990" rIns="0" bIns="0" rtlCol="0">
            <a:spAutoFit/>
          </a:bodyPr>
          <a:lstStyle/>
          <a:p>
            <a:pPr marL="93980" marR="5080" indent="273050" algn="r">
              <a:lnSpc>
                <a:spcPts val="2160"/>
              </a:lnSpc>
              <a:spcBef>
                <a:spcPts val="370"/>
              </a:spcBef>
            </a:pPr>
            <a:r>
              <a:rPr sz="2000" b="1" spc="-220" dirty="0">
                <a:solidFill>
                  <a:srgbClr val="3F3F3F"/>
                </a:solidFill>
                <a:latin typeface="DejaVu Sans"/>
                <a:cs typeface="DejaVu Sans"/>
              </a:rPr>
              <a:t>Order</a:t>
            </a:r>
            <a:r>
              <a:rPr sz="2000" spc="-10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b="1" spc="-220" dirty="0">
                <a:solidFill>
                  <a:srgbClr val="3F3F3F"/>
                </a:solidFill>
                <a:latin typeface="DejaVu Sans"/>
                <a:cs typeface="DejaVu Sans"/>
              </a:rPr>
              <a:t>of</a:t>
            </a:r>
            <a:r>
              <a:rPr sz="2000" spc="-10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b="1" spc="-245" dirty="0">
                <a:solidFill>
                  <a:srgbClr val="3F3F3F"/>
                </a:solidFill>
                <a:latin typeface="DejaVu Sans"/>
                <a:cs typeface="DejaVu Sans"/>
              </a:rPr>
              <a:t>Operations</a:t>
            </a:r>
            <a:r>
              <a:rPr sz="2000" spc="-9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140" dirty="0">
                <a:solidFill>
                  <a:srgbClr val="3F3F3F"/>
                </a:solidFill>
                <a:latin typeface="DejaVu Sans"/>
                <a:cs typeface="DejaVu Sans"/>
              </a:rPr>
              <a:t>controls</a:t>
            </a:r>
            <a:r>
              <a:rPr sz="2000" spc="5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360" dirty="0">
                <a:solidFill>
                  <a:srgbClr val="3F3F3F"/>
                </a:solidFill>
                <a:latin typeface="DejaVu Sans"/>
                <a:cs typeface="DejaVu Sans"/>
              </a:rPr>
              <a:t>the </a:t>
            </a:r>
            <a:r>
              <a:rPr sz="2000" spc="-190" dirty="0">
                <a:solidFill>
                  <a:srgbClr val="3F3F3F"/>
                </a:solidFill>
                <a:latin typeface="DejaVu Sans"/>
                <a:cs typeface="DejaVu Sans"/>
              </a:rPr>
              <a:t>sequence</a:t>
            </a:r>
            <a:r>
              <a:rPr sz="2000" spc="1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90" dirty="0">
                <a:solidFill>
                  <a:srgbClr val="3F3F3F"/>
                </a:solidFill>
                <a:latin typeface="DejaVu Sans"/>
                <a:cs typeface="DejaVu Sans"/>
              </a:rPr>
              <a:t>in</a:t>
            </a:r>
            <a:r>
              <a:rPr sz="2000" spc="-3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140" dirty="0">
                <a:solidFill>
                  <a:srgbClr val="3F3F3F"/>
                </a:solidFill>
                <a:latin typeface="DejaVu Sans"/>
                <a:cs typeface="DejaVu Sans"/>
              </a:rPr>
              <a:t>which</a:t>
            </a:r>
            <a:r>
              <a:rPr sz="200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155" dirty="0">
                <a:solidFill>
                  <a:srgbClr val="3F3F3F"/>
                </a:solidFill>
                <a:latin typeface="DejaVu Sans"/>
                <a:cs typeface="DejaVu Sans"/>
              </a:rPr>
              <a:t>all</a:t>
            </a:r>
            <a:r>
              <a:rPr sz="2000" spc="-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210" dirty="0">
                <a:solidFill>
                  <a:srgbClr val="3F3F3F"/>
                </a:solidFill>
                <a:latin typeface="DejaVu Sans"/>
                <a:cs typeface="DejaVu Sans"/>
              </a:rPr>
              <a:t>computations, </a:t>
            </a:r>
            <a:r>
              <a:rPr sz="2000" spc="-165" dirty="0">
                <a:solidFill>
                  <a:srgbClr val="3F3F3F"/>
                </a:solidFill>
                <a:latin typeface="DejaVu Sans"/>
                <a:cs typeface="DejaVu Sans"/>
              </a:rPr>
              <a:t>actions</a:t>
            </a:r>
            <a:r>
              <a:rPr sz="2000" spc="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30" dirty="0">
                <a:solidFill>
                  <a:srgbClr val="3F3F3F"/>
                </a:solidFill>
                <a:latin typeface="DejaVu Sans"/>
                <a:cs typeface="DejaVu Sans"/>
              </a:rPr>
              <a:t>or</a:t>
            </a:r>
            <a:r>
              <a:rPr sz="2000" spc="-10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114" dirty="0">
                <a:solidFill>
                  <a:srgbClr val="3F3F3F"/>
                </a:solidFill>
                <a:latin typeface="DejaVu Sans"/>
                <a:cs typeface="DejaVu Sans"/>
              </a:rPr>
              <a:t>filters</a:t>
            </a:r>
            <a:r>
              <a:rPr sz="2000" spc="-1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200" dirty="0">
                <a:solidFill>
                  <a:srgbClr val="3F3F3F"/>
                </a:solidFill>
                <a:latin typeface="DejaVu Sans"/>
                <a:cs typeface="DejaVu Sans"/>
              </a:rPr>
              <a:t>are</a:t>
            </a:r>
            <a:r>
              <a:rPr sz="2000" spc="3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50" dirty="0">
                <a:solidFill>
                  <a:srgbClr val="3F3F3F"/>
                </a:solidFill>
                <a:latin typeface="DejaVu Sans"/>
                <a:cs typeface="DejaVu Sans"/>
              </a:rPr>
              <a:t>executed</a:t>
            </a:r>
            <a:endParaRPr sz="2000">
              <a:latin typeface="DejaVu Sans"/>
              <a:cs typeface="DejaVu Sans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850">
              <a:latin typeface="DejaVu Sans"/>
              <a:cs typeface="DejaVu Sans"/>
            </a:endParaRPr>
          </a:p>
          <a:p>
            <a:pPr marL="754380" marR="5080" indent="-742315">
              <a:lnSpc>
                <a:spcPts val="1939"/>
              </a:lnSpc>
            </a:pPr>
            <a:r>
              <a:rPr sz="1800" i="1" spc="-10" dirty="0">
                <a:solidFill>
                  <a:srgbClr val="3F3F3F"/>
                </a:solidFill>
                <a:latin typeface="Nimbus Roman No9 L"/>
                <a:cs typeface="Nimbus Roman No9 L"/>
              </a:rPr>
              <a:t>This</a:t>
            </a:r>
            <a:r>
              <a:rPr sz="1800" spc="-2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800" i="1" spc="-20" dirty="0">
                <a:solidFill>
                  <a:srgbClr val="3F3F3F"/>
                </a:solidFill>
                <a:latin typeface="Nimbus Roman No9 L"/>
                <a:cs typeface="Nimbus Roman No9 L"/>
              </a:rPr>
              <a:t>diagram</a:t>
            </a:r>
            <a:r>
              <a:rPr sz="1800" spc="-5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800" i="1" dirty="0">
                <a:solidFill>
                  <a:srgbClr val="3F3F3F"/>
                </a:solidFill>
                <a:latin typeface="Nimbus Roman No9 L"/>
                <a:cs typeface="Nimbus Roman No9 L"/>
              </a:rPr>
              <a:t>covers</a:t>
            </a:r>
            <a:r>
              <a:rPr sz="1800" spc="-2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800" i="1" spc="55" dirty="0">
                <a:solidFill>
                  <a:srgbClr val="3F3F3F"/>
                </a:solidFill>
                <a:latin typeface="Nimbus Roman No9 L"/>
                <a:cs typeface="Nimbus Roman No9 L"/>
              </a:rPr>
              <a:t>most</a:t>
            </a:r>
            <a:r>
              <a:rPr sz="1800" spc="-3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800" i="1" dirty="0">
                <a:solidFill>
                  <a:srgbClr val="3F3F3F"/>
                </a:solidFill>
                <a:latin typeface="Nimbus Roman No9 L"/>
                <a:cs typeface="Nimbus Roman No9 L"/>
              </a:rPr>
              <a:t>(but</a:t>
            </a:r>
            <a:r>
              <a:rPr sz="1800" spc="-3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800" i="1" spc="50" dirty="0">
                <a:solidFill>
                  <a:srgbClr val="3F3F3F"/>
                </a:solidFill>
                <a:latin typeface="Nimbus Roman No9 L"/>
                <a:cs typeface="Nimbus Roman No9 L"/>
              </a:rPr>
              <a:t>not</a:t>
            </a:r>
            <a:r>
              <a:rPr sz="1800" spc="-4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800" i="1" spc="-95" dirty="0">
                <a:solidFill>
                  <a:srgbClr val="3F3F3F"/>
                </a:solidFill>
                <a:latin typeface="Nimbus Roman No9 L"/>
                <a:cs typeface="Nimbus Roman No9 L"/>
              </a:rPr>
              <a:t>all)</a:t>
            </a:r>
            <a:r>
              <a:rPr sz="1800" spc="-3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800" i="1" spc="-140" dirty="0">
                <a:solidFill>
                  <a:srgbClr val="3F3F3F"/>
                </a:solidFill>
                <a:latin typeface="Nimbus Roman No9 L"/>
                <a:cs typeface="Nimbus Roman No9 L"/>
              </a:rPr>
              <a:t>parts</a:t>
            </a:r>
            <a:r>
              <a:rPr sz="1800" spc="-14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800" i="1" dirty="0">
                <a:solidFill>
                  <a:srgbClr val="3F3F3F"/>
                </a:solidFill>
                <a:latin typeface="Nimbus Roman No9 L"/>
                <a:cs typeface="Nimbus Roman No9 L"/>
              </a:rPr>
              <a:t>of</a:t>
            </a:r>
            <a:r>
              <a:rPr sz="1800" spc="-1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800" i="1" spc="55" dirty="0">
                <a:solidFill>
                  <a:srgbClr val="3F3F3F"/>
                </a:solidFill>
                <a:latin typeface="Nimbus Roman No9 L"/>
                <a:cs typeface="Nimbus Roman No9 L"/>
              </a:rPr>
              <a:t>the</a:t>
            </a:r>
            <a:r>
              <a:rPr sz="1800" spc="-2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800" i="1" dirty="0">
                <a:solidFill>
                  <a:srgbClr val="3F3F3F"/>
                </a:solidFill>
                <a:latin typeface="Nimbus Roman No9 L"/>
                <a:cs typeface="Nimbus Roman No9 L"/>
              </a:rPr>
              <a:t>Tableau</a:t>
            </a:r>
            <a:r>
              <a:rPr sz="1800" spc="-2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800" i="1" spc="-10" dirty="0">
                <a:solidFill>
                  <a:srgbClr val="3F3F3F"/>
                </a:solidFill>
                <a:latin typeface="Nimbus Roman No9 L"/>
                <a:cs typeface="Nimbus Roman No9 L"/>
              </a:rPr>
              <a:t>Order</a:t>
            </a:r>
            <a:r>
              <a:rPr sz="1800" spc="-3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800" i="1" dirty="0">
                <a:solidFill>
                  <a:srgbClr val="3F3F3F"/>
                </a:solidFill>
                <a:latin typeface="Nimbus Roman No9 L"/>
                <a:cs typeface="Nimbus Roman No9 L"/>
              </a:rPr>
              <a:t>of</a:t>
            </a:r>
            <a:r>
              <a:rPr sz="1800" spc="-1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800" i="1" spc="-55" dirty="0">
                <a:solidFill>
                  <a:srgbClr val="3F3F3F"/>
                </a:solidFill>
                <a:latin typeface="Nimbus Roman No9 L"/>
                <a:cs typeface="Nimbus Roman No9 L"/>
              </a:rPr>
              <a:t>Operations</a:t>
            </a:r>
            <a:endParaRPr sz="1800">
              <a:latin typeface="Nimbus Roman No9 L"/>
              <a:cs typeface="Nimbus Roman No9 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040122" y="1506727"/>
            <a:ext cx="271145" cy="4546600"/>
          </a:xfrm>
          <a:custGeom>
            <a:avLst/>
            <a:gdLst/>
            <a:ahLst/>
            <a:cxnLst/>
            <a:rect l="l" t="t" r="r" b="b"/>
            <a:pathLst>
              <a:path w="271145" h="4546600">
                <a:moveTo>
                  <a:pt x="270764" y="4533900"/>
                </a:moveTo>
                <a:lnTo>
                  <a:pt x="211023" y="4533900"/>
                </a:lnTo>
                <a:lnTo>
                  <a:pt x="217525" y="4546600"/>
                </a:lnTo>
                <a:lnTo>
                  <a:pt x="270510" y="4546600"/>
                </a:lnTo>
                <a:lnTo>
                  <a:pt x="270764" y="4533900"/>
                </a:lnTo>
                <a:close/>
              </a:path>
              <a:path w="271145" h="4546600">
                <a:moveTo>
                  <a:pt x="230352" y="4521200"/>
                </a:moveTo>
                <a:lnTo>
                  <a:pt x="186791" y="4521200"/>
                </a:lnTo>
                <a:lnTo>
                  <a:pt x="192570" y="4533900"/>
                </a:lnTo>
                <a:lnTo>
                  <a:pt x="236245" y="4533900"/>
                </a:lnTo>
                <a:lnTo>
                  <a:pt x="230352" y="4521200"/>
                </a:lnTo>
                <a:close/>
              </a:path>
              <a:path w="271145" h="4546600">
                <a:moveTo>
                  <a:pt x="202920" y="4508500"/>
                </a:moveTo>
                <a:lnTo>
                  <a:pt x="170713" y="4508500"/>
                </a:lnTo>
                <a:lnTo>
                  <a:pt x="175856" y="4521200"/>
                </a:lnTo>
                <a:lnTo>
                  <a:pt x="208102" y="4521200"/>
                </a:lnTo>
                <a:lnTo>
                  <a:pt x="202920" y="4508500"/>
                </a:lnTo>
                <a:close/>
              </a:path>
              <a:path w="271145" h="4546600">
                <a:moveTo>
                  <a:pt x="183934" y="4495800"/>
                </a:moveTo>
                <a:lnTo>
                  <a:pt x="156718" y="4495800"/>
                </a:lnTo>
                <a:lnTo>
                  <a:pt x="161137" y="4508500"/>
                </a:lnTo>
                <a:lnTo>
                  <a:pt x="188404" y="4508500"/>
                </a:lnTo>
                <a:lnTo>
                  <a:pt x="183934" y="4495800"/>
                </a:lnTo>
                <a:close/>
              </a:path>
              <a:path w="271145" h="4546600">
                <a:moveTo>
                  <a:pt x="171754" y="4483100"/>
                </a:moveTo>
                <a:lnTo>
                  <a:pt x="148653" y="4483100"/>
                </a:lnTo>
                <a:lnTo>
                  <a:pt x="152552" y="4495800"/>
                </a:lnTo>
                <a:lnTo>
                  <a:pt x="175602" y="4495800"/>
                </a:lnTo>
                <a:lnTo>
                  <a:pt x="171754" y="4483100"/>
                </a:lnTo>
                <a:close/>
              </a:path>
              <a:path w="271145" h="4546600">
                <a:moveTo>
                  <a:pt x="164744" y="4470400"/>
                </a:moveTo>
                <a:lnTo>
                  <a:pt x="141681" y="4470400"/>
                </a:lnTo>
                <a:lnTo>
                  <a:pt x="145021" y="4483100"/>
                </a:lnTo>
                <a:lnTo>
                  <a:pt x="168135" y="4483100"/>
                </a:lnTo>
                <a:lnTo>
                  <a:pt x="164744" y="4470400"/>
                </a:lnTo>
                <a:close/>
              </a:path>
              <a:path w="271145" h="4546600">
                <a:moveTo>
                  <a:pt x="156032" y="4457700"/>
                </a:moveTo>
                <a:lnTo>
                  <a:pt x="135890" y="4457700"/>
                </a:lnTo>
                <a:lnTo>
                  <a:pt x="138633" y="4470400"/>
                </a:lnTo>
                <a:lnTo>
                  <a:pt x="158686" y="4470400"/>
                </a:lnTo>
                <a:lnTo>
                  <a:pt x="156032" y="4457700"/>
                </a:lnTo>
                <a:close/>
              </a:path>
              <a:path w="271145" h="4546600">
                <a:moveTo>
                  <a:pt x="151523" y="4445000"/>
                </a:moveTo>
                <a:lnTo>
                  <a:pt x="131343" y="4445000"/>
                </a:lnTo>
                <a:lnTo>
                  <a:pt x="133451" y="4457700"/>
                </a:lnTo>
                <a:lnTo>
                  <a:pt x="153644" y="4457700"/>
                </a:lnTo>
                <a:lnTo>
                  <a:pt x="151523" y="4445000"/>
                </a:lnTo>
                <a:close/>
              </a:path>
              <a:path w="271145" h="4546600">
                <a:moveTo>
                  <a:pt x="145923" y="4419600"/>
                </a:moveTo>
                <a:lnTo>
                  <a:pt x="127012" y="4419600"/>
                </a:lnTo>
                <a:lnTo>
                  <a:pt x="128117" y="4432300"/>
                </a:lnTo>
                <a:lnTo>
                  <a:pt x="129552" y="4445000"/>
                </a:lnTo>
                <a:lnTo>
                  <a:pt x="149682" y="4445000"/>
                </a:lnTo>
                <a:lnTo>
                  <a:pt x="148132" y="4432300"/>
                </a:lnTo>
                <a:lnTo>
                  <a:pt x="146875" y="4432300"/>
                </a:lnTo>
                <a:lnTo>
                  <a:pt x="145923" y="4419600"/>
                </a:lnTo>
                <a:close/>
              </a:path>
              <a:path w="271145" h="4546600">
                <a:moveTo>
                  <a:pt x="144945" y="4406900"/>
                </a:moveTo>
                <a:lnTo>
                  <a:pt x="125907" y="4406900"/>
                </a:lnTo>
                <a:lnTo>
                  <a:pt x="126276" y="4419600"/>
                </a:lnTo>
                <a:lnTo>
                  <a:pt x="145275" y="4419600"/>
                </a:lnTo>
                <a:lnTo>
                  <a:pt x="144945" y="4406900"/>
                </a:lnTo>
                <a:close/>
              </a:path>
              <a:path w="271145" h="4546600">
                <a:moveTo>
                  <a:pt x="144907" y="1536700"/>
                </a:moveTo>
                <a:lnTo>
                  <a:pt x="125857" y="1536700"/>
                </a:lnTo>
                <a:lnTo>
                  <a:pt x="125857" y="4406900"/>
                </a:lnTo>
                <a:lnTo>
                  <a:pt x="144907" y="4406900"/>
                </a:lnTo>
                <a:lnTo>
                  <a:pt x="144907" y="1536700"/>
                </a:lnTo>
                <a:close/>
              </a:path>
              <a:path w="271145" h="4546600">
                <a:moveTo>
                  <a:pt x="144487" y="1524000"/>
                </a:moveTo>
                <a:lnTo>
                  <a:pt x="125488" y="1524000"/>
                </a:lnTo>
                <a:lnTo>
                  <a:pt x="125818" y="1536700"/>
                </a:lnTo>
                <a:lnTo>
                  <a:pt x="144856" y="1536700"/>
                </a:lnTo>
                <a:lnTo>
                  <a:pt x="144487" y="1524000"/>
                </a:lnTo>
                <a:close/>
              </a:path>
              <a:path w="271145" h="4546600">
                <a:moveTo>
                  <a:pt x="142646" y="1511300"/>
                </a:moveTo>
                <a:lnTo>
                  <a:pt x="123888" y="1511300"/>
                </a:lnTo>
                <a:lnTo>
                  <a:pt x="124841" y="1524000"/>
                </a:lnTo>
                <a:lnTo>
                  <a:pt x="143751" y="1524000"/>
                </a:lnTo>
                <a:lnTo>
                  <a:pt x="142646" y="1511300"/>
                </a:lnTo>
                <a:close/>
              </a:path>
              <a:path w="271145" h="4546600">
                <a:moveTo>
                  <a:pt x="139420" y="1498600"/>
                </a:moveTo>
                <a:lnTo>
                  <a:pt x="121081" y="1498600"/>
                </a:lnTo>
                <a:lnTo>
                  <a:pt x="122631" y="1511300"/>
                </a:lnTo>
                <a:lnTo>
                  <a:pt x="141211" y="1511300"/>
                </a:lnTo>
                <a:lnTo>
                  <a:pt x="139420" y="1498600"/>
                </a:lnTo>
                <a:close/>
              </a:path>
              <a:path w="271145" h="4546600">
                <a:moveTo>
                  <a:pt x="132130" y="1473200"/>
                </a:moveTo>
                <a:lnTo>
                  <a:pt x="109181" y="1473200"/>
                </a:lnTo>
                <a:lnTo>
                  <a:pt x="112090" y="1485900"/>
                </a:lnTo>
                <a:lnTo>
                  <a:pt x="114731" y="1485900"/>
                </a:lnTo>
                <a:lnTo>
                  <a:pt x="117119" y="1498600"/>
                </a:lnTo>
                <a:lnTo>
                  <a:pt x="137312" y="1498600"/>
                </a:lnTo>
                <a:lnTo>
                  <a:pt x="134874" y="1485900"/>
                </a:lnTo>
                <a:lnTo>
                  <a:pt x="132130" y="1473200"/>
                </a:lnTo>
                <a:close/>
              </a:path>
              <a:path w="271145" h="4546600">
                <a:moveTo>
                  <a:pt x="125730" y="1460500"/>
                </a:moveTo>
                <a:lnTo>
                  <a:pt x="102628" y="1460500"/>
                </a:lnTo>
                <a:lnTo>
                  <a:pt x="106019" y="1473200"/>
                </a:lnTo>
                <a:lnTo>
                  <a:pt x="129082" y="1473200"/>
                </a:lnTo>
                <a:lnTo>
                  <a:pt x="125730" y="1460500"/>
                </a:lnTo>
                <a:close/>
              </a:path>
              <a:path w="271145" h="4546600">
                <a:moveTo>
                  <a:pt x="114046" y="1447800"/>
                </a:moveTo>
                <a:lnTo>
                  <a:pt x="91097" y="1447800"/>
                </a:lnTo>
                <a:lnTo>
                  <a:pt x="95161" y="1460500"/>
                </a:lnTo>
                <a:lnTo>
                  <a:pt x="118211" y="1460500"/>
                </a:lnTo>
                <a:lnTo>
                  <a:pt x="114046" y="1447800"/>
                </a:lnTo>
                <a:close/>
              </a:path>
              <a:path w="271145" h="4546600">
                <a:moveTo>
                  <a:pt x="104952" y="1435100"/>
                </a:moveTo>
                <a:lnTo>
                  <a:pt x="77698" y="1435100"/>
                </a:lnTo>
                <a:lnTo>
                  <a:pt x="82359" y="1447800"/>
                </a:lnTo>
                <a:lnTo>
                  <a:pt x="109626" y="1447800"/>
                </a:lnTo>
                <a:lnTo>
                  <a:pt x="104952" y="1435100"/>
                </a:lnTo>
                <a:close/>
              </a:path>
              <a:path w="271145" h="4546600">
                <a:moveTo>
                  <a:pt x="89535" y="1422400"/>
                </a:moveTo>
                <a:lnTo>
                  <a:pt x="57315" y="1422400"/>
                </a:lnTo>
                <a:lnTo>
                  <a:pt x="62661" y="1435100"/>
                </a:lnTo>
                <a:lnTo>
                  <a:pt x="94907" y="1435100"/>
                </a:lnTo>
                <a:lnTo>
                  <a:pt x="89535" y="1422400"/>
                </a:lnTo>
                <a:close/>
              </a:path>
              <a:path w="271145" h="4546600">
                <a:moveTo>
                  <a:pt x="72224" y="1409700"/>
                </a:moveTo>
                <a:lnTo>
                  <a:pt x="28498" y="1409700"/>
                </a:lnTo>
                <a:lnTo>
                  <a:pt x="34518" y="1422400"/>
                </a:lnTo>
                <a:lnTo>
                  <a:pt x="78193" y="1422400"/>
                </a:lnTo>
                <a:lnTo>
                  <a:pt x="72224" y="1409700"/>
                </a:lnTo>
                <a:close/>
              </a:path>
              <a:path w="271145" h="4546600">
                <a:moveTo>
                  <a:pt x="51549" y="1397000"/>
                </a:moveTo>
                <a:lnTo>
                  <a:pt x="0" y="1397000"/>
                </a:lnTo>
                <a:lnTo>
                  <a:pt x="0" y="1409700"/>
                </a:lnTo>
                <a:lnTo>
                  <a:pt x="53238" y="1409700"/>
                </a:lnTo>
                <a:lnTo>
                  <a:pt x="51549" y="1397000"/>
                </a:lnTo>
                <a:close/>
              </a:path>
              <a:path w="271145" h="4546600">
                <a:moveTo>
                  <a:pt x="78193" y="1384300"/>
                </a:moveTo>
                <a:lnTo>
                  <a:pt x="28498" y="1384300"/>
                </a:lnTo>
                <a:lnTo>
                  <a:pt x="22364" y="1397000"/>
                </a:lnTo>
                <a:lnTo>
                  <a:pt x="72224" y="1397000"/>
                </a:lnTo>
                <a:lnTo>
                  <a:pt x="78193" y="1384300"/>
                </a:lnTo>
                <a:close/>
              </a:path>
              <a:path w="271145" h="4546600">
                <a:moveTo>
                  <a:pt x="94907" y="1371600"/>
                </a:moveTo>
                <a:lnTo>
                  <a:pt x="62649" y="1371600"/>
                </a:lnTo>
                <a:lnTo>
                  <a:pt x="57315" y="1384300"/>
                </a:lnTo>
                <a:lnTo>
                  <a:pt x="89547" y="1384300"/>
                </a:lnTo>
                <a:lnTo>
                  <a:pt x="94907" y="1371600"/>
                </a:lnTo>
                <a:close/>
              </a:path>
              <a:path w="271145" h="4546600">
                <a:moveTo>
                  <a:pt x="109626" y="1358900"/>
                </a:moveTo>
                <a:lnTo>
                  <a:pt x="82359" y="1358900"/>
                </a:lnTo>
                <a:lnTo>
                  <a:pt x="77698" y="1371600"/>
                </a:lnTo>
                <a:lnTo>
                  <a:pt x="104952" y="1371600"/>
                </a:lnTo>
                <a:lnTo>
                  <a:pt x="109626" y="1358900"/>
                </a:lnTo>
                <a:close/>
              </a:path>
              <a:path w="271145" h="4546600">
                <a:moveTo>
                  <a:pt x="118211" y="1346200"/>
                </a:moveTo>
                <a:lnTo>
                  <a:pt x="95161" y="1346200"/>
                </a:lnTo>
                <a:lnTo>
                  <a:pt x="91097" y="1358900"/>
                </a:lnTo>
                <a:lnTo>
                  <a:pt x="114046" y="1358900"/>
                </a:lnTo>
                <a:lnTo>
                  <a:pt x="118211" y="1346200"/>
                </a:lnTo>
                <a:close/>
              </a:path>
              <a:path w="271145" h="4546600">
                <a:moveTo>
                  <a:pt x="125742" y="1333500"/>
                </a:moveTo>
                <a:lnTo>
                  <a:pt x="106019" y="1333500"/>
                </a:lnTo>
                <a:lnTo>
                  <a:pt x="102628" y="1346200"/>
                </a:lnTo>
                <a:lnTo>
                  <a:pt x="122110" y="1346200"/>
                </a:lnTo>
                <a:lnTo>
                  <a:pt x="125742" y="1333500"/>
                </a:lnTo>
                <a:close/>
              </a:path>
              <a:path w="271145" h="4546600">
                <a:moveTo>
                  <a:pt x="132130" y="1320800"/>
                </a:moveTo>
                <a:lnTo>
                  <a:pt x="112077" y="1320800"/>
                </a:lnTo>
                <a:lnTo>
                  <a:pt x="109181" y="1333500"/>
                </a:lnTo>
                <a:lnTo>
                  <a:pt x="129082" y="1333500"/>
                </a:lnTo>
                <a:lnTo>
                  <a:pt x="132130" y="1320800"/>
                </a:lnTo>
                <a:close/>
              </a:path>
              <a:path w="271145" h="4546600">
                <a:moveTo>
                  <a:pt x="137312" y="1308100"/>
                </a:moveTo>
                <a:lnTo>
                  <a:pt x="117119" y="1308100"/>
                </a:lnTo>
                <a:lnTo>
                  <a:pt x="114731" y="1320800"/>
                </a:lnTo>
                <a:lnTo>
                  <a:pt x="134874" y="1320800"/>
                </a:lnTo>
                <a:lnTo>
                  <a:pt x="137312" y="1308100"/>
                </a:lnTo>
                <a:close/>
              </a:path>
              <a:path w="271145" h="4546600">
                <a:moveTo>
                  <a:pt x="141211" y="1295400"/>
                </a:moveTo>
                <a:lnTo>
                  <a:pt x="121081" y="1295400"/>
                </a:lnTo>
                <a:lnTo>
                  <a:pt x="119240" y="1308100"/>
                </a:lnTo>
                <a:lnTo>
                  <a:pt x="139420" y="1308100"/>
                </a:lnTo>
                <a:lnTo>
                  <a:pt x="141211" y="1295400"/>
                </a:lnTo>
                <a:close/>
              </a:path>
              <a:path w="271145" h="4546600">
                <a:moveTo>
                  <a:pt x="143751" y="1282700"/>
                </a:moveTo>
                <a:lnTo>
                  <a:pt x="123888" y="1282700"/>
                </a:lnTo>
                <a:lnTo>
                  <a:pt x="122631" y="1295400"/>
                </a:lnTo>
                <a:lnTo>
                  <a:pt x="142646" y="1295400"/>
                </a:lnTo>
                <a:lnTo>
                  <a:pt x="143751" y="1282700"/>
                </a:lnTo>
                <a:close/>
              </a:path>
              <a:path w="271145" h="4546600">
                <a:moveTo>
                  <a:pt x="144856" y="1270000"/>
                </a:moveTo>
                <a:lnTo>
                  <a:pt x="125488" y="1270000"/>
                </a:lnTo>
                <a:lnTo>
                  <a:pt x="124841" y="1282700"/>
                </a:lnTo>
                <a:lnTo>
                  <a:pt x="144487" y="1282700"/>
                </a:lnTo>
                <a:lnTo>
                  <a:pt x="144856" y="1270000"/>
                </a:lnTo>
                <a:close/>
              </a:path>
              <a:path w="271145" h="4546600">
                <a:moveTo>
                  <a:pt x="144945" y="139700"/>
                </a:moveTo>
                <a:lnTo>
                  <a:pt x="125907" y="139700"/>
                </a:lnTo>
                <a:lnTo>
                  <a:pt x="125857" y="1270000"/>
                </a:lnTo>
                <a:lnTo>
                  <a:pt x="144907" y="1270000"/>
                </a:lnTo>
                <a:lnTo>
                  <a:pt x="144945" y="139700"/>
                </a:lnTo>
                <a:close/>
              </a:path>
              <a:path w="271145" h="4546600">
                <a:moveTo>
                  <a:pt x="145923" y="127000"/>
                </a:moveTo>
                <a:lnTo>
                  <a:pt x="127012" y="127000"/>
                </a:lnTo>
                <a:lnTo>
                  <a:pt x="126276" y="139700"/>
                </a:lnTo>
                <a:lnTo>
                  <a:pt x="145275" y="139700"/>
                </a:lnTo>
                <a:lnTo>
                  <a:pt x="145923" y="127000"/>
                </a:lnTo>
                <a:close/>
              </a:path>
              <a:path w="271145" h="4546600">
                <a:moveTo>
                  <a:pt x="151523" y="101600"/>
                </a:moveTo>
                <a:lnTo>
                  <a:pt x="131343" y="101600"/>
                </a:lnTo>
                <a:lnTo>
                  <a:pt x="129552" y="114300"/>
                </a:lnTo>
                <a:lnTo>
                  <a:pt x="128117" y="127000"/>
                </a:lnTo>
                <a:lnTo>
                  <a:pt x="146875" y="127000"/>
                </a:lnTo>
                <a:lnTo>
                  <a:pt x="148132" y="114300"/>
                </a:lnTo>
                <a:lnTo>
                  <a:pt x="149682" y="114300"/>
                </a:lnTo>
                <a:lnTo>
                  <a:pt x="151523" y="101600"/>
                </a:lnTo>
                <a:close/>
              </a:path>
              <a:path w="271145" h="4546600">
                <a:moveTo>
                  <a:pt x="158686" y="88900"/>
                </a:moveTo>
                <a:lnTo>
                  <a:pt x="135890" y="88900"/>
                </a:lnTo>
                <a:lnTo>
                  <a:pt x="133451" y="101600"/>
                </a:lnTo>
                <a:lnTo>
                  <a:pt x="156032" y="101600"/>
                </a:lnTo>
                <a:lnTo>
                  <a:pt x="158686" y="88900"/>
                </a:lnTo>
                <a:close/>
              </a:path>
              <a:path w="271145" h="4546600">
                <a:moveTo>
                  <a:pt x="164744" y="76200"/>
                </a:moveTo>
                <a:lnTo>
                  <a:pt x="141681" y="76200"/>
                </a:lnTo>
                <a:lnTo>
                  <a:pt x="138633" y="88900"/>
                </a:lnTo>
                <a:lnTo>
                  <a:pt x="161582" y="88900"/>
                </a:lnTo>
                <a:lnTo>
                  <a:pt x="164744" y="76200"/>
                </a:lnTo>
                <a:close/>
              </a:path>
              <a:path w="271145" h="4546600">
                <a:moveTo>
                  <a:pt x="171754" y="63500"/>
                </a:moveTo>
                <a:lnTo>
                  <a:pt x="148653" y="63500"/>
                </a:lnTo>
                <a:lnTo>
                  <a:pt x="145021" y="76200"/>
                </a:lnTo>
                <a:lnTo>
                  <a:pt x="168135" y="76200"/>
                </a:lnTo>
                <a:lnTo>
                  <a:pt x="171754" y="63500"/>
                </a:lnTo>
                <a:close/>
              </a:path>
              <a:path w="271145" h="4546600">
                <a:moveTo>
                  <a:pt x="183934" y="50800"/>
                </a:moveTo>
                <a:lnTo>
                  <a:pt x="161137" y="50800"/>
                </a:lnTo>
                <a:lnTo>
                  <a:pt x="156718" y="63500"/>
                </a:lnTo>
                <a:lnTo>
                  <a:pt x="179666" y="63500"/>
                </a:lnTo>
                <a:lnTo>
                  <a:pt x="183934" y="50800"/>
                </a:lnTo>
                <a:close/>
              </a:path>
              <a:path w="271145" h="4546600">
                <a:moveTo>
                  <a:pt x="197904" y="38100"/>
                </a:moveTo>
                <a:lnTo>
                  <a:pt x="170713" y="38100"/>
                </a:lnTo>
                <a:lnTo>
                  <a:pt x="165811" y="50800"/>
                </a:lnTo>
                <a:lnTo>
                  <a:pt x="193065" y="50800"/>
                </a:lnTo>
                <a:lnTo>
                  <a:pt x="197904" y="38100"/>
                </a:lnTo>
                <a:close/>
              </a:path>
              <a:path w="271145" h="4546600">
                <a:moveTo>
                  <a:pt x="224574" y="25400"/>
                </a:moveTo>
                <a:lnTo>
                  <a:pt x="186791" y="25400"/>
                </a:lnTo>
                <a:lnTo>
                  <a:pt x="181216" y="38100"/>
                </a:lnTo>
                <a:lnTo>
                  <a:pt x="218948" y="38100"/>
                </a:lnTo>
                <a:lnTo>
                  <a:pt x="224574" y="25400"/>
                </a:lnTo>
                <a:close/>
              </a:path>
              <a:path w="271145" h="4546600">
                <a:moveTo>
                  <a:pt x="270510" y="0"/>
                </a:moveTo>
                <a:lnTo>
                  <a:pt x="237934" y="0"/>
                </a:lnTo>
                <a:lnTo>
                  <a:pt x="230987" y="12700"/>
                </a:lnTo>
                <a:lnTo>
                  <a:pt x="204698" y="12700"/>
                </a:lnTo>
                <a:lnTo>
                  <a:pt x="198539" y="25400"/>
                </a:lnTo>
                <a:lnTo>
                  <a:pt x="270764" y="25400"/>
                </a:lnTo>
                <a:lnTo>
                  <a:pt x="270510" y="0"/>
                </a:lnTo>
                <a:close/>
              </a:path>
            </a:pathLst>
          </a:custGeom>
          <a:solidFill>
            <a:srgbClr val="1FE2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554281" y="1719833"/>
            <a:ext cx="2209800" cy="533400"/>
          </a:xfrm>
          <a:custGeom>
            <a:avLst/>
            <a:gdLst/>
            <a:ahLst/>
            <a:cxnLst/>
            <a:rect l="l" t="t" r="r" b="b"/>
            <a:pathLst>
              <a:path w="2209800" h="533400">
                <a:moveTo>
                  <a:pt x="2163508" y="0"/>
                </a:moveTo>
                <a:lnTo>
                  <a:pt x="46164" y="0"/>
                </a:lnTo>
                <a:lnTo>
                  <a:pt x="43789" y="63"/>
                </a:lnTo>
                <a:lnTo>
                  <a:pt x="9118" y="18567"/>
                </a:lnTo>
                <a:lnTo>
                  <a:pt x="0" y="43853"/>
                </a:lnTo>
                <a:lnTo>
                  <a:pt x="0" y="489546"/>
                </a:lnTo>
                <a:lnTo>
                  <a:pt x="18503" y="524217"/>
                </a:lnTo>
                <a:lnTo>
                  <a:pt x="46164" y="533400"/>
                </a:lnTo>
                <a:lnTo>
                  <a:pt x="2163508" y="533400"/>
                </a:lnTo>
                <a:lnTo>
                  <a:pt x="2200554" y="514832"/>
                </a:lnTo>
                <a:lnTo>
                  <a:pt x="2209673" y="489546"/>
                </a:lnTo>
                <a:lnTo>
                  <a:pt x="2209673" y="43853"/>
                </a:lnTo>
                <a:lnTo>
                  <a:pt x="2191169" y="9182"/>
                </a:lnTo>
                <a:lnTo>
                  <a:pt x="2163508" y="0"/>
                </a:lnTo>
                <a:close/>
              </a:path>
            </a:pathLst>
          </a:custGeom>
          <a:solidFill>
            <a:srgbClr val="3F3F3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6041390" y="1849119"/>
            <a:ext cx="1236980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25" dirty="0">
                <a:solidFill>
                  <a:srgbClr val="FFFFFF"/>
                </a:solidFill>
                <a:latin typeface="DejaVu Sans"/>
                <a:cs typeface="DejaVu Sans"/>
              </a:rPr>
              <a:t>Extract</a:t>
            </a:r>
            <a:r>
              <a:rPr sz="1600" spc="15" dirty="0">
                <a:solidFill>
                  <a:srgbClr val="FFFFFF"/>
                </a:solidFill>
                <a:latin typeface="DejaVu Sans"/>
                <a:cs typeface="DejaVu Sans"/>
              </a:rPr>
              <a:t> </a:t>
            </a:r>
            <a:r>
              <a:rPr sz="1600" spc="-110" dirty="0">
                <a:solidFill>
                  <a:srgbClr val="FFFFFF"/>
                </a:solidFill>
                <a:latin typeface="DejaVu Sans"/>
                <a:cs typeface="DejaVu Sans"/>
              </a:rPr>
              <a:t>Filters</a:t>
            </a:r>
            <a:endParaRPr sz="1600">
              <a:latin typeface="DejaVu Sans"/>
              <a:cs typeface="DejaVu San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572250" y="2230373"/>
            <a:ext cx="173990" cy="115570"/>
          </a:xfrm>
          <a:custGeom>
            <a:avLst/>
            <a:gdLst/>
            <a:ahLst/>
            <a:cxnLst/>
            <a:rect l="l" t="t" r="r" b="b"/>
            <a:pathLst>
              <a:path w="173990" h="115569">
                <a:moveTo>
                  <a:pt x="173736" y="0"/>
                </a:moveTo>
                <a:lnTo>
                  <a:pt x="0" y="0"/>
                </a:lnTo>
                <a:lnTo>
                  <a:pt x="86868" y="115062"/>
                </a:lnTo>
                <a:lnTo>
                  <a:pt x="173736" y="0"/>
                </a:lnTo>
                <a:close/>
              </a:path>
            </a:pathLst>
          </a:custGeom>
          <a:solidFill>
            <a:srgbClr val="3F3F3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554281" y="2432303"/>
            <a:ext cx="2209800" cy="533400"/>
          </a:xfrm>
          <a:custGeom>
            <a:avLst/>
            <a:gdLst/>
            <a:ahLst/>
            <a:cxnLst/>
            <a:rect l="l" t="t" r="r" b="b"/>
            <a:pathLst>
              <a:path w="2209800" h="533400">
                <a:moveTo>
                  <a:pt x="2163508" y="0"/>
                </a:moveTo>
                <a:lnTo>
                  <a:pt x="46164" y="0"/>
                </a:lnTo>
                <a:lnTo>
                  <a:pt x="43789" y="63"/>
                </a:lnTo>
                <a:lnTo>
                  <a:pt x="9118" y="18567"/>
                </a:lnTo>
                <a:lnTo>
                  <a:pt x="0" y="43853"/>
                </a:lnTo>
                <a:lnTo>
                  <a:pt x="0" y="489546"/>
                </a:lnTo>
                <a:lnTo>
                  <a:pt x="18503" y="524217"/>
                </a:lnTo>
                <a:lnTo>
                  <a:pt x="46164" y="533400"/>
                </a:lnTo>
                <a:lnTo>
                  <a:pt x="2163508" y="533400"/>
                </a:lnTo>
                <a:lnTo>
                  <a:pt x="2200554" y="514832"/>
                </a:lnTo>
                <a:lnTo>
                  <a:pt x="2209673" y="489546"/>
                </a:lnTo>
                <a:lnTo>
                  <a:pt x="2209673" y="43853"/>
                </a:lnTo>
                <a:lnTo>
                  <a:pt x="2191169" y="9182"/>
                </a:lnTo>
                <a:lnTo>
                  <a:pt x="2163508" y="0"/>
                </a:lnTo>
                <a:close/>
              </a:path>
            </a:pathLst>
          </a:custGeom>
          <a:solidFill>
            <a:srgbClr val="3F3F3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5808979" y="2561843"/>
            <a:ext cx="170053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35" dirty="0">
                <a:solidFill>
                  <a:srgbClr val="FFFFFF"/>
                </a:solidFill>
                <a:latin typeface="DejaVu Sans"/>
                <a:cs typeface="DejaVu Sans"/>
              </a:rPr>
              <a:t>Data</a:t>
            </a:r>
            <a:r>
              <a:rPr sz="1400" spc="20" dirty="0">
                <a:solidFill>
                  <a:srgbClr val="FFFFFF"/>
                </a:solidFill>
                <a:latin typeface="DejaVu Sans"/>
                <a:cs typeface="DejaVu Sans"/>
              </a:rPr>
              <a:t> </a:t>
            </a:r>
            <a:r>
              <a:rPr sz="1400" spc="-130" dirty="0">
                <a:solidFill>
                  <a:srgbClr val="FFFFFF"/>
                </a:solidFill>
                <a:latin typeface="DejaVu Sans"/>
                <a:cs typeface="DejaVu Sans"/>
              </a:rPr>
              <a:t>Source</a:t>
            </a:r>
            <a:r>
              <a:rPr sz="1400" spc="25" dirty="0">
                <a:solidFill>
                  <a:srgbClr val="FFFFFF"/>
                </a:solidFill>
                <a:latin typeface="DejaVu Sans"/>
                <a:cs typeface="DejaVu Sans"/>
              </a:rPr>
              <a:t> </a:t>
            </a:r>
            <a:r>
              <a:rPr sz="1400" spc="-114" dirty="0">
                <a:solidFill>
                  <a:srgbClr val="FFFFFF"/>
                </a:solidFill>
                <a:latin typeface="DejaVu Sans"/>
                <a:cs typeface="DejaVu Sans"/>
              </a:rPr>
              <a:t>Filters</a:t>
            </a:r>
            <a:endParaRPr sz="1400" dirty="0">
              <a:latin typeface="DejaVu Sans"/>
              <a:cs typeface="DejaVu San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572250" y="2942843"/>
            <a:ext cx="173990" cy="115570"/>
          </a:xfrm>
          <a:custGeom>
            <a:avLst/>
            <a:gdLst/>
            <a:ahLst/>
            <a:cxnLst/>
            <a:rect l="l" t="t" r="r" b="b"/>
            <a:pathLst>
              <a:path w="173990" h="115569">
                <a:moveTo>
                  <a:pt x="173736" y="0"/>
                </a:moveTo>
                <a:lnTo>
                  <a:pt x="0" y="0"/>
                </a:lnTo>
                <a:lnTo>
                  <a:pt x="86868" y="115062"/>
                </a:lnTo>
                <a:lnTo>
                  <a:pt x="173736" y="0"/>
                </a:lnTo>
                <a:close/>
              </a:path>
            </a:pathLst>
          </a:custGeom>
          <a:solidFill>
            <a:srgbClr val="3F3F3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554281" y="3134105"/>
            <a:ext cx="2209800" cy="533400"/>
          </a:xfrm>
          <a:custGeom>
            <a:avLst/>
            <a:gdLst/>
            <a:ahLst/>
            <a:cxnLst/>
            <a:rect l="l" t="t" r="r" b="b"/>
            <a:pathLst>
              <a:path w="2209800" h="533400">
                <a:moveTo>
                  <a:pt x="2163508" y="0"/>
                </a:moveTo>
                <a:lnTo>
                  <a:pt x="46164" y="0"/>
                </a:lnTo>
                <a:lnTo>
                  <a:pt x="43789" y="63"/>
                </a:lnTo>
                <a:lnTo>
                  <a:pt x="9118" y="18567"/>
                </a:lnTo>
                <a:lnTo>
                  <a:pt x="0" y="43853"/>
                </a:lnTo>
                <a:lnTo>
                  <a:pt x="0" y="489546"/>
                </a:lnTo>
                <a:lnTo>
                  <a:pt x="18503" y="524217"/>
                </a:lnTo>
                <a:lnTo>
                  <a:pt x="46164" y="533400"/>
                </a:lnTo>
                <a:lnTo>
                  <a:pt x="2163508" y="533400"/>
                </a:lnTo>
                <a:lnTo>
                  <a:pt x="2200554" y="514832"/>
                </a:lnTo>
                <a:lnTo>
                  <a:pt x="2209673" y="489546"/>
                </a:lnTo>
                <a:lnTo>
                  <a:pt x="2209673" y="43853"/>
                </a:lnTo>
                <a:lnTo>
                  <a:pt x="2191169" y="9182"/>
                </a:lnTo>
                <a:lnTo>
                  <a:pt x="2163508" y="0"/>
                </a:lnTo>
                <a:close/>
              </a:path>
            </a:pathLst>
          </a:custGeom>
          <a:solidFill>
            <a:srgbClr val="3F3F3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5997955" y="3263392"/>
            <a:ext cx="1322705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10" dirty="0">
                <a:solidFill>
                  <a:srgbClr val="FFFFFF"/>
                </a:solidFill>
                <a:latin typeface="DejaVu Sans"/>
                <a:cs typeface="DejaVu Sans"/>
              </a:rPr>
              <a:t>Context</a:t>
            </a:r>
            <a:r>
              <a:rPr sz="1600" spc="20" dirty="0">
                <a:solidFill>
                  <a:srgbClr val="FFFFFF"/>
                </a:solidFill>
                <a:latin typeface="DejaVu Sans"/>
                <a:cs typeface="DejaVu Sans"/>
              </a:rPr>
              <a:t> </a:t>
            </a:r>
            <a:r>
              <a:rPr sz="1600" spc="-110" dirty="0">
                <a:solidFill>
                  <a:srgbClr val="FFFFFF"/>
                </a:solidFill>
                <a:latin typeface="DejaVu Sans"/>
                <a:cs typeface="DejaVu Sans"/>
              </a:rPr>
              <a:t>Filters</a:t>
            </a:r>
            <a:endParaRPr sz="1600">
              <a:latin typeface="DejaVu Sans"/>
              <a:cs typeface="DejaVu San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5554281" y="3644645"/>
            <a:ext cx="2209800" cy="732790"/>
          </a:xfrm>
          <a:custGeom>
            <a:avLst/>
            <a:gdLst/>
            <a:ahLst/>
            <a:cxnLst/>
            <a:rect l="l" t="t" r="r" b="b"/>
            <a:pathLst>
              <a:path w="2209800" h="732789">
                <a:moveTo>
                  <a:pt x="1191704" y="0"/>
                </a:moveTo>
                <a:lnTo>
                  <a:pt x="1017968" y="0"/>
                </a:lnTo>
                <a:lnTo>
                  <a:pt x="1104836" y="114300"/>
                </a:lnTo>
                <a:lnTo>
                  <a:pt x="1191704" y="0"/>
                </a:lnTo>
                <a:close/>
              </a:path>
              <a:path w="2209800" h="732789">
                <a:moveTo>
                  <a:pt x="2209673" y="242735"/>
                </a:moveTo>
                <a:lnTo>
                  <a:pt x="2191169" y="208064"/>
                </a:lnTo>
                <a:lnTo>
                  <a:pt x="2163508" y="198882"/>
                </a:lnTo>
                <a:lnTo>
                  <a:pt x="46164" y="198882"/>
                </a:lnTo>
                <a:lnTo>
                  <a:pt x="9118" y="217449"/>
                </a:lnTo>
                <a:lnTo>
                  <a:pt x="0" y="242735"/>
                </a:lnTo>
                <a:lnTo>
                  <a:pt x="0" y="688428"/>
                </a:lnTo>
                <a:lnTo>
                  <a:pt x="18503" y="723099"/>
                </a:lnTo>
                <a:lnTo>
                  <a:pt x="46164" y="732282"/>
                </a:lnTo>
                <a:lnTo>
                  <a:pt x="2163508" y="732282"/>
                </a:lnTo>
                <a:lnTo>
                  <a:pt x="2200554" y="713714"/>
                </a:lnTo>
                <a:lnTo>
                  <a:pt x="2209673" y="688428"/>
                </a:lnTo>
                <a:lnTo>
                  <a:pt x="2209673" y="242735"/>
                </a:lnTo>
                <a:close/>
              </a:path>
            </a:pathLst>
          </a:custGeom>
          <a:solidFill>
            <a:srgbClr val="3F3F3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5882894" y="3972814"/>
            <a:ext cx="1554480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35" dirty="0">
                <a:solidFill>
                  <a:srgbClr val="FFFFFF"/>
                </a:solidFill>
                <a:latin typeface="DejaVu Sans"/>
                <a:cs typeface="DejaVu Sans"/>
              </a:rPr>
              <a:t>Dimension</a:t>
            </a:r>
            <a:r>
              <a:rPr sz="1600" spc="50" dirty="0">
                <a:solidFill>
                  <a:srgbClr val="FFFFFF"/>
                </a:solidFill>
                <a:latin typeface="DejaVu Sans"/>
                <a:cs typeface="DejaVu Sans"/>
              </a:rPr>
              <a:t> </a:t>
            </a:r>
            <a:r>
              <a:rPr sz="1600" spc="-105" dirty="0">
                <a:solidFill>
                  <a:srgbClr val="FFFFFF"/>
                </a:solidFill>
                <a:latin typeface="DejaVu Sans"/>
                <a:cs typeface="DejaVu Sans"/>
              </a:rPr>
              <a:t>Filters</a:t>
            </a:r>
            <a:endParaRPr sz="1600">
              <a:latin typeface="DejaVu Sans"/>
              <a:cs typeface="DejaVu San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5554281" y="4354067"/>
            <a:ext cx="2209800" cy="734695"/>
          </a:xfrm>
          <a:custGeom>
            <a:avLst/>
            <a:gdLst/>
            <a:ahLst/>
            <a:cxnLst/>
            <a:rect l="l" t="t" r="r" b="b"/>
            <a:pathLst>
              <a:path w="2209800" h="734695">
                <a:moveTo>
                  <a:pt x="1191704" y="0"/>
                </a:moveTo>
                <a:lnTo>
                  <a:pt x="1017968" y="0"/>
                </a:lnTo>
                <a:lnTo>
                  <a:pt x="1104836" y="114300"/>
                </a:lnTo>
                <a:lnTo>
                  <a:pt x="1191704" y="0"/>
                </a:lnTo>
                <a:close/>
              </a:path>
              <a:path w="2209800" h="734695">
                <a:moveTo>
                  <a:pt x="2209673" y="245021"/>
                </a:moveTo>
                <a:lnTo>
                  <a:pt x="2191169" y="210350"/>
                </a:lnTo>
                <a:lnTo>
                  <a:pt x="2163508" y="201168"/>
                </a:lnTo>
                <a:lnTo>
                  <a:pt x="46164" y="201168"/>
                </a:lnTo>
                <a:lnTo>
                  <a:pt x="9118" y="219735"/>
                </a:lnTo>
                <a:lnTo>
                  <a:pt x="0" y="245021"/>
                </a:lnTo>
                <a:lnTo>
                  <a:pt x="0" y="690714"/>
                </a:lnTo>
                <a:lnTo>
                  <a:pt x="18503" y="725385"/>
                </a:lnTo>
                <a:lnTo>
                  <a:pt x="46164" y="734568"/>
                </a:lnTo>
                <a:lnTo>
                  <a:pt x="2163508" y="734568"/>
                </a:lnTo>
                <a:lnTo>
                  <a:pt x="2200554" y="716000"/>
                </a:lnTo>
                <a:lnTo>
                  <a:pt x="2209673" y="690714"/>
                </a:lnTo>
                <a:lnTo>
                  <a:pt x="2209673" y="245021"/>
                </a:lnTo>
                <a:close/>
              </a:path>
            </a:pathLst>
          </a:custGeom>
          <a:solidFill>
            <a:srgbClr val="3F3F3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5968238" y="4685029"/>
            <a:ext cx="1383030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25" dirty="0">
                <a:solidFill>
                  <a:srgbClr val="FFFFFF"/>
                </a:solidFill>
                <a:latin typeface="DejaVu Sans"/>
                <a:cs typeface="DejaVu Sans"/>
              </a:rPr>
              <a:t>Measure</a:t>
            </a:r>
            <a:r>
              <a:rPr sz="1600" spc="35" dirty="0">
                <a:solidFill>
                  <a:srgbClr val="FFFFFF"/>
                </a:solidFill>
                <a:latin typeface="DejaVu Sans"/>
                <a:cs typeface="DejaVu Sans"/>
              </a:rPr>
              <a:t> </a:t>
            </a:r>
            <a:r>
              <a:rPr sz="1600" spc="-105" dirty="0">
                <a:solidFill>
                  <a:srgbClr val="FFFFFF"/>
                </a:solidFill>
                <a:latin typeface="DejaVu Sans"/>
                <a:cs typeface="DejaVu Sans"/>
              </a:rPr>
              <a:t>Filters</a:t>
            </a:r>
            <a:endParaRPr sz="1600">
              <a:latin typeface="DejaVu Sans"/>
              <a:cs typeface="DejaVu Sans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5554281" y="5065776"/>
            <a:ext cx="2209800" cy="740410"/>
          </a:xfrm>
          <a:custGeom>
            <a:avLst/>
            <a:gdLst/>
            <a:ahLst/>
            <a:cxnLst/>
            <a:rect l="l" t="t" r="r" b="b"/>
            <a:pathLst>
              <a:path w="2209800" h="740410">
                <a:moveTo>
                  <a:pt x="1191704" y="0"/>
                </a:moveTo>
                <a:lnTo>
                  <a:pt x="1017968" y="0"/>
                </a:lnTo>
                <a:lnTo>
                  <a:pt x="1104836" y="115062"/>
                </a:lnTo>
                <a:lnTo>
                  <a:pt x="1191704" y="0"/>
                </a:lnTo>
                <a:close/>
              </a:path>
              <a:path w="2209800" h="740410">
                <a:moveTo>
                  <a:pt x="2209673" y="250355"/>
                </a:moveTo>
                <a:lnTo>
                  <a:pt x="2191169" y="215684"/>
                </a:lnTo>
                <a:lnTo>
                  <a:pt x="2163508" y="206502"/>
                </a:lnTo>
                <a:lnTo>
                  <a:pt x="46164" y="206502"/>
                </a:lnTo>
                <a:lnTo>
                  <a:pt x="9118" y="225069"/>
                </a:lnTo>
                <a:lnTo>
                  <a:pt x="0" y="250355"/>
                </a:lnTo>
                <a:lnTo>
                  <a:pt x="0" y="696048"/>
                </a:lnTo>
                <a:lnTo>
                  <a:pt x="18503" y="730719"/>
                </a:lnTo>
                <a:lnTo>
                  <a:pt x="46164" y="739902"/>
                </a:lnTo>
                <a:lnTo>
                  <a:pt x="2163508" y="739902"/>
                </a:lnTo>
                <a:lnTo>
                  <a:pt x="2200554" y="721334"/>
                </a:lnTo>
                <a:lnTo>
                  <a:pt x="2209673" y="696048"/>
                </a:lnTo>
                <a:lnTo>
                  <a:pt x="2209673" y="250355"/>
                </a:lnTo>
                <a:close/>
              </a:path>
            </a:pathLst>
          </a:custGeom>
          <a:solidFill>
            <a:srgbClr val="3F3F3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5894323" y="5401820"/>
            <a:ext cx="1530985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25" dirty="0">
                <a:solidFill>
                  <a:srgbClr val="FFFFFF"/>
                </a:solidFill>
                <a:latin typeface="DejaVu Sans"/>
                <a:cs typeface="DejaVu Sans"/>
              </a:rPr>
              <a:t>Table</a:t>
            </a:r>
            <a:r>
              <a:rPr sz="1600" spc="5" dirty="0">
                <a:solidFill>
                  <a:srgbClr val="FFFFFF"/>
                </a:solidFill>
                <a:latin typeface="DejaVu Sans"/>
                <a:cs typeface="DejaVu Sans"/>
              </a:rPr>
              <a:t> </a:t>
            </a:r>
            <a:r>
              <a:rPr sz="1600" spc="-114" dirty="0">
                <a:solidFill>
                  <a:srgbClr val="FFFFFF"/>
                </a:solidFill>
                <a:latin typeface="DejaVu Sans"/>
                <a:cs typeface="DejaVu Sans"/>
              </a:rPr>
              <a:t>Calc</a:t>
            </a:r>
            <a:r>
              <a:rPr sz="1600" spc="10" dirty="0">
                <a:solidFill>
                  <a:srgbClr val="FFFFFF"/>
                </a:solidFill>
                <a:latin typeface="DejaVu Sans"/>
                <a:cs typeface="DejaVu Sans"/>
              </a:rPr>
              <a:t> </a:t>
            </a:r>
            <a:r>
              <a:rPr sz="1600" spc="-120" dirty="0">
                <a:solidFill>
                  <a:srgbClr val="FFFFFF"/>
                </a:solidFill>
                <a:latin typeface="DejaVu Sans"/>
                <a:cs typeface="DejaVu Sans"/>
              </a:rPr>
              <a:t>Filters</a:t>
            </a:r>
            <a:endParaRPr sz="1600">
              <a:latin typeface="DejaVu Sans"/>
              <a:cs typeface="DejaVu Sans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7797825" y="3473195"/>
            <a:ext cx="173355" cy="2713990"/>
          </a:xfrm>
          <a:custGeom>
            <a:avLst/>
            <a:gdLst/>
            <a:ahLst/>
            <a:cxnLst/>
            <a:rect l="l" t="t" r="r" b="b"/>
            <a:pathLst>
              <a:path w="173354" h="2713990">
                <a:moveTo>
                  <a:pt x="173177" y="2180082"/>
                </a:moveTo>
                <a:lnTo>
                  <a:pt x="172974" y="2161032"/>
                </a:lnTo>
                <a:lnTo>
                  <a:pt x="170586" y="2162302"/>
                </a:lnTo>
                <a:lnTo>
                  <a:pt x="156324" y="2162302"/>
                </a:lnTo>
                <a:lnTo>
                  <a:pt x="147142" y="2164842"/>
                </a:lnTo>
                <a:lnTo>
                  <a:pt x="138303" y="2167382"/>
                </a:lnTo>
                <a:lnTo>
                  <a:pt x="134035" y="2168652"/>
                </a:lnTo>
                <a:lnTo>
                  <a:pt x="129870" y="2171192"/>
                </a:lnTo>
                <a:lnTo>
                  <a:pt x="125806" y="2172462"/>
                </a:lnTo>
                <a:lnTo>
                  <a:pt x="121869" y="2175002"/>
                </a:lnTo>
                <a:lnTo>
                  <a:pt x="118046" y="2176272"/>
                </a:lnTo>
                <a:lnTo>
                  <a:pt x="114350" y="2178812"/>
                </a:lnTo>
                <a:lnTo>
                  <a:pt x="110794" y="2181352"/>
                </a:lnTo>
                <a:lnTo>
                  <a:pt x="107365" y="2183892"/>
                </a:lnTo>
                <a:lnTo>
                  <a:pt x="104089" y="2187702"/>
                </a:lnTo>
                <a:lnTo>
                  <a:pt x="100965" y="2190242"/>
                </a:lnTo>
                <a:lnTo>
                  <a:pt x="98005" y="2192782"/>
                </a:lnTo>
                <a:lnTo>
                  <a:pt x="95211" y="2196592"/>
                </a:lnTo>
                <a:lnTo>
                  <a:pt x="92583" y="2200402"/>
                </a:lnTo>
                <a:lnTo>
                  <a:pt x="90131" y="2202942"/>
                </a:lnTo>
                <a:lnTo>
                  <a:pt x="77101" y="2243582"/>
                </a:lnTo>
                <a:lnTo>
                  <a:pt x="77038" y="2356612"/>
                </a:lnTo>
                <a:lnTo>
                  <a:pt x="76847" y="2359152"/>
                </a:lnTo>
                <a:lnTo>
                  <a:pt x="76466" y="2362962"/>
                </a:lnTo>
                <a:lnTo>
                  <a:pt x="75907" y="2365502"/>
                </a:lnTo>
                <a:lnTo>
                  <a:pt x="75171" y="2369312"/>
                </a:lnTo>
                <a:lnTo>
                  <a:pt x="74256" y="2371852"/>
                </a:lnTo>
                <a:lnTo>
                  <a:pt x="73177" y="2375662"/>
                </a:lnTo>
                <a:lnTo>
                  <a:pt x="71932" y="2378202"/>
                </a:lnTo>
                <a:lnTo>
                  <a:pt x="70510" y="2380742"/>
                </a:lnTo>
                <a:lnTo>
                  <a:pt x="68935" y="2383282"/>
                </a:lnTo>
                <a:lnTo>
                  <a:pt x="67208" y="2387092"/>
                </a:lnTo>
                <a:lnTo>
                  <a:pt x="56324" y="2398522"/>
                </a:lnTo>
                <a:lnTo>
                  <a:pt x="53721" y="2401062"/>
                </a:lnTo>
                <a:lnTo>
                  <a:pt x="51003" y="2403602"/>
                </a:lnTo>
                <a:lnTo>
                  <a:pt x="48158" y="2404872"/>
                </a:lnTo>
                <a:lnTo>
                  <a:pt x="45186" y="2407412"/>
                </a:lnTo>
                <a:lnTo>
                  <a:pt x="42113" y="2408682"/>
                </a:lnTo>
                <a:lnTo>
                  <a:pt x="38925" y="2411222"/>
                </a:lnTo>
                <a:lnTo>
                  <a:pt x="35623" y="2412492"/>
                </a:lnTo>
                <a:lnTo>
                  <a:pt x="28752" y="2415032"/>
                </a:lnTo>
                <a:lnTo>
                  <a:pt x="21513" y="2417572"/>
                </a:lnTo>
                <a:lnTo>
                  <a:pt x="17780" y="2417572"/>
                </a:lnTo>
                <a:lnTo>
                  <a:pt x="13957" y="2418842"/>
                </a:lnTo>
                <a:lnTo>
                  <a:pt x="10083" y="2418842"/>
                </a:lnTo>
                <a:lnTo>
                  <a:pt x="6134" y="2420112"/>
                </a:lnTo>
                <a:lnTo>
                  <a:pt x="0" y="2420112"/>
                </a:lnTo>
                <a:lnTo>
                  <a:pt x="0" y="2439162"/>
                </a:lnTo>
                <a:lnTo>
                  <a:pt x="10083" y="2439162"/>
                </a:lnTo>
                <a:lnTo>
                  <a:pt x="13957" y="2440432"/>
                </a:lnTo>
                <a:lnTo>
                  <a:pt x="17780" y="2440432"/>
                </a:lnTo>
                <a:lnTo>
                  <a:pt x="21513" y="2441702"/>
                </a:lnTo>
                <a:lnTo>
                  <a:pt x="25171" y="2441702"/>
                </a:lnTo>
                <a:lnTo>
                  <a:pt x="28752" y="2442972"/>
                </a:lnTo>
                <a:lnTo>
                  <a:pt x="35623" y="2445512"/>
                </a:lnTo>
                <a:lnTo>
                  <a:pt x="38925" y="2448052"/>
                </a:lnTo>
                <a:lnTo>
                  <a:pt x="42113" y="2449322"/>
                </a:lnTo>
                <a:lnTo>
                  <a:pt x="45186" y="2450592"/>
                </a:lnTo>
                <a:lnTo>
                  <a:pt x="48158" y="2453132"/>
                </a:lnTo>
                <a:lnTo>
                  <a:pt x="51003" y="2454402"/>
                </a:lnTo>
                <a:lnTo>
                  <a:pt x="73177" y="2483612"/>
                </a:lnTo>
                <a:lnTo>
                  <a:pt x="74256" y="2486152"/>
                </a:lnTo>
                <a:lnTo>
                  <a:pt x="75171" y="2488692"/>
                </a:lnTo>
                <a:lnTo>
                  <a:pt x="75907" y="2492502"/>
                </a:lnTo>
                <a:lnTo>
                  <a:pt x="76466" y="2495042"/>
                </a:lnTo>
                <a:lnTo>
                  <a:pt x="76847" y="2498852"/>
                </a:lnTo>
                <a:lnTo>
                  <a:pt x="77038" y="2502662"/>
                </a:lnTo>
                <a:lnTo>
                  <a:pt x="77101" y="2632202"/>
                </a:lnTo>
                <a:lnTo>
                  <a:pt x="77343" y="2637282"/>
                </a:lnTo>
                <a:lnTo>
                  <a:pt x="92583" y="2675382"/>
                </a:lnTo>
                <a:lnTo>
                  <a:pt x="95211" y="2679192"/>
                </a:lnTo>
                <a:lnTo>
                  <a:pt x="98005" y="2683002"/>
                </a:lnTo>
                <a:lnTo>
                  <a:pt x="100965" y="2685542"/>
                </a:lnTo>
                <a:lnTo>
                  <a:pt x="104089" y="2688082"/>
                </a:lnTo>
                <a:lnTo>
                  <a:pt x="107365" y="2691892"/>
                </a:lnTo>
                <a:lnTo>
                  <a:pt x="110794" y="2694432"/>
                </a:lnTo>
                <a:lnTo>
                  <a:pt x="114350" y="2696972"/>
                </a:lnTo>
                <a:lnTo>
                  <a:pt x="118046" y="2699512"/>
                </a:lnTo>
                <a:lnTo>
                  <a:pt x="121869" y="2700782"/>
                </a:lnTo>
                <a:lnTo>
                  <a:pt x="125806" y="2703322"/>
                </a:lnTo>
                <a:lnTo>
                  <a:pt x="129870" y="2704592"/>
                </a:lnTo>
                <a:lnTo>
                  <a:pt x="134035" y="2707132"/>
                </a:lnTo>
                <a:lnTo>
                  <a:pt x="138303" y="2708402"/>
                </a:lnTo>
                <a:lnTo>
                  <a:pt x="151688" y="2712212"/>
                </a:lnTo>
                <a:lnTo>
                  <a:pt x="156324" y="2712212"/>
                </a:lnTo>
                <a:lnTo>
                  <a:pt x="161023" y="2713482"/>
                </a:lnTo>
                <a:lnTo>
                  <a:pt x="172974" y="2713482"/>
                </a:lnTo>
                <a:lnTo>
                  <a:pt x="173177" y="2694432"/>
                </a:lnTo>
                <a:lnTo>
                  <a:pt x="159219" y="2694432"/>
                </a:lnTo>
                <a:lnTo>
                  <a:pt x="151663" y="2691892"/>
                </a:lnTo>
                <a:lnTo>
                  <a:pt x="148005" y="2691892"/>
                </a:lnTo>
                <a:lnTo>
                  <a:pt x="144424" y="2690622"/>
                </a:lnTo>
                <a:lnTo>
                  <a:pt x="137553" y="2688082"/>
                </a:lnTo>
                <a:lnTo>
                  <a:pt x="134251" y="2686812"/>
                </a:lnTo>
                <a:lnTo>
                  <a:pt x="131064" y="2684272"/>
                </a:lnTo>
                <a:lnTo>
                  <a:pt x="127990" y="2683002"/>
                </a:lnTo>
                <a:lnTo>
                  <a:pt x="125018" y="2680462"/>
                </a:lnTo>
                <a:lnTo>
                  <a:pt x="122174" y="2679192"/>
                </a:lnTo>
                <a:lnTo>
                  <a:pt x="119456" y="2676652"/>
                </a:lnTo>
                <a:lnTo>
                  <a:pt x="116852" y="2674112"/>
                </a:lnTo>
                <a:lnTo>
                  <a:pt x="114401" y="2671572"/>
                </a:lnTo>
                <a:lnTo>
                  <a:pt x="112077" y="2670302"/>
                </a:lnTo>
                <a:lnTo>
                  <a:pt x="109893" y="2667762"/>
                </a:lnTo>
                <a:lnTo>
                  <a:pt x="107861" y="2665222"/>
                </a:lnTo>
                <a:lnTo>
                  <a:pt x="105968" y="2661412"/>
                </a:lnTo>
                <a:lnTo>
                  <a:pt x="104241" y="2658872"/>
                </a:lnTo>
                <a:lnTo>
                  <a:pt x="102666" y="2656332"/>
                </a:lnTo>
                <a:lnTo>
                  <a:pt x="101257" y="2653792"/>
                </a:lnTo>
                <a:lnTo>
                  <a:pt x="99999" y="2649982"/>
                </a:lnTo>
                <a:lnTo>
                  <a:pt x="98920" y="2647442"/>
                </a:lnTo>
                <a:lnTo>
                  <a:pt x="98005" y="2644902"/>
                </a:lnTo>
                <a:lnTo>
                  <a:pt x="97269" y="2641092"/>
                </a:lnTo>
                <a:lnTo>
                  <a:pt x="96710" y="2638552"/>
                </a:lnTo>
                <a:lnTo>
                  <a:pt x="96329" y="2634742"/>
                </a:lnTo>
                <a:lnTo>
                  <a:pt x="96139" y="2632202"/>
                </a:lnTo>
                <a:lnTo>
                  <a:pt x="96075" y="2501392"/>
                </a:lnTo>
                <a:lnTo>
                  <a:pt x="95834" y="2497582"/>
                </a:lnTo>
                <a:lnTo>
                  <a:pt x="95326" y="2492502"/>
                </a:lnTo>
                <a:lnTo>
                  <a:pt x="94564" y="2488692"/>
                </a:lnTo>
                <a:lnTo>
                  <a:pt x="93573" y="2484882"/>
                </a:lnTo>
                <a:lnTo>
                  <a:pt x="92354" y="2479802"/>
                </a:lnTo>
                <a:lnTo>
                  <a:pt x="80594" y="2458212"/>
                </a:lnTo>
                <a:lnTo>
                  <a:pt x="77978" y="2454402"/>
                </a:lnTo>
                <a:lnTo>
                  <a:pt x="75171" y="2451862"/>
                </a:lnTo>
                <a:lnTo>
                  <a:pt x="72212" y="2448052"/>
                </a:lnTo>
                <a:lnTo>
                  <a:pt x="69088" y="2445512"/>
                </a:lnTo>
                <a:lnTo>
                  <a:pt x="65811" y="2442972"/>
                </a:lnTo>
                <a:lnTo>
                  <a:pt x="62382" y="2439162"/>
                </a:lnTo>
                <a:lnTo>
                  <a:pt x="58826" y="2436622"/>
                </a:lnTo>
                <a:lnTo>
                  <a:pt x="55130" y="2435352"/>
                </a:lnTo>
                <a:lnTo>
                  <a:pt x="51308" y="2432812"/>
                </a:lnTo>
                <a:lnTo>
                  <a:pt x="47371" y="2430272"/>
                </a:lnTo>
                <a:lnTo>
                  <a:pt x="44551" y="2429002"/>
                </a:lnTo>
                <a:lnTo>
                  <a:pt x="47371" y="2427732"/>
                </a:lnTo>
                <a:lnTo>
                  <a:pt x="51308" y="2426462"/>
                </a:lnTo>
                <a:lnTo>
                  <a:pt x="55130" y="2423922"/>
                </a:lnTo>
                <a:lnTo>
                  <a:pt x="72212" y="2409952"/>
                </a:lnTo>
                <a:lnTo>
                  <a:pt x="75171" y="2407412"/>
                </a:lnTo>
                <a:lnTo>
                  <a:pt x="77965" y="2403602"/>
                </a:lnTo>
                <a:lnTo>
                  <a:pt x="80594" y="2401062"/>
                </a:lnTo>
                <a:lnTo>
                  <a:pt x="83045" y="2397252"/>
                </a:lnTo>
                <a:lnTo>
                  <a:pt x="96075" y="2356612"/>
                </a:lnTo>
                <a:lnTo>
                  <a:pt x="96139" y="2243582"/>
                </a:lnTo>
                <a:lnTo>
                  <a:pt x="96329" y="2241042"/>
                </a:lnTo>
                <a:lnTo>
                  <a:pt x="96710" y="2237232"/>
                </a:lnTo>
                <a:lnTo>
                  <a:pt x="97269" y="2234692"/>
                </a:lnTo>
                <a:lnTo>
                  <a:pt x="98005" y="2230882"/>
                </a:lnTo>
                <a:lnTo>
                  <a:pt x="98920" y="2228342"/>
                </a:lnTo>
                <a:lnTo>
                  <a:pt x="99999" y="2225802"/>
                </a:lnTo>
                <a:lnTo>
                  <a:pt x="101257" y="2221992"/>
                </a:lnTo>
                <a:lnTo>
                  <a:pt x="102666" y="2219452"/>
                </a:lnTo>
                <a:lnTo>
                  <a:pt x="104241" y="2216912"/>
                </a:lnTo>
                <a:lnTo>
                  <a:pt x="105968" y="2214372"/>
                </a:lnTo>
                <a:lnTo>
                  <a:pt x="107861" y="2210562"/>
                </a:lnTo>
                <a:lnTo>
                  <a:pt x="109893" y="2208022"/>
                </a:lnTo>
                <a:lnTo>
                  <a:pt x="112077" y="2205482"/>
                </a:lnTo>
                <a:lnTo>
                  <a:pt x="114401" y="2204212"/>
                </a:lnTo>
                <a:lnTo>
                  <a:pt x="116852" y="2201672"/>
                </a:lnTo>
                <a:lnTo>
                  <a:pt x="119456" y="2199132"/>
                </a:lnTo>
                <a:lnTo>
                  <a:pt x="122174" y="2196592"/>
                </a:lnTo>
                <a:lnTo>
                  <a:pt x="125018" y="2195322"/>
                </a:lnTo>
                <a:lnTo>
                  <a:pt x="127990" y="2192782"/>
                </a:lnTo>
                <a:lnTo>
                  <a:pt x="131064" y="2191512"/>
                </a:lnTo>
                <a:lnTo>
                  <a:pt x="134251" y="2188972"/>
                </a:lnTo>
                <a:lnTo>
                  <a:pt x="137553" y="2187702"/>
                </a:lnTo>
                <a:lnTo>
                  <a:pt x="144424" y="2185162"/>
                </a:lnTo>
                <a:lnTo>
                  <a:pt x="148005" y="2183892"/>
                </a:lnTo>
                <a:lnTo>
                  <a:pt x="151663" y="2183892"/>
                </a:lnTo>
                <a:lnTo>
                  <a:pt x="159219" y="2181352"/>
                </a:lnTo>
                <a:lnTo>
                  <a:pt x="171107" y="2181352"/>
                </a:lnTo>
                <a:lnTo>
                  <a:pt x="173177" y="2180082"/>
                </a:lnTo>
                <a:close/>
              </a:path>
              <a:path w="173354" h="2713990">
                <a:moveTo>
                  <a:pt x="173177" y="1459992"/>
                </a:moveTo>
                <a:lnTo>
                  <a:pt x="172974" y="1440942"/>
                </a:lnTo>
                <a:lnTo>
                  <a:pt x="170586" y="1442212"/>
                </a:lnTo>
                <a:lnTo>
                  <a:pt x="156324" y="1442212"/>
                </a:lnTo>
                <a:lnTo>
                  <a:pt x="147142" y="1444752"/>
                </a:lnTo>
                <a:lnTo>
                  <a:pt x="134035" y="1448562"/>
                </a:lnTo>
                <a:lnTo>
                  <a:pt x="129870" y="1451102"/>
                </a:lnTo>
                <a:lnTo>
                  <a:pt x="125806" y="1452372"/>
                </a:lnTo>
                <a:lnTo>
                  <a:pt x="121869" y="1454912"/>
                </a:lnTo>
                <a:lnTo>
                  <a:pt x="118046" y="1456182"/>
                </a:lnTo>
                <a:lnTo>
                  <a:pt x="114350" y="1458722"/>
                </a:lnTo>
                <a:lnTo>
                  <a:pt x="110794" y="1461262"/>
                </a:lnTo>
                <a:lnTo>
                  <a:pt x="107365" y="1463802"/>
                </a:lnTo>
                <a:lnTo>
                  <a:pt x="104089" y="1467612"/>
                </a:lnTo>
                <a:lnTo>
                  <a:pt x="100965" y="1470152"/>
                </a:lnTo>
                <a:lnTo>
                  <a:pt x="98005" y="1472692"/>
                </a:lnTo>
                <a:lnTo>
                  <a:pt x="95199" y="1476502"/>
                </a:lnTo>
                <a:lnTo>
                  <a:pt x="92583" y="1480312"/>
                </a:lnTo>
                <a:lnTo>
                  <a:pt x="90131" y="1482852"/>
                </a:lnTo>
                <a:lnTo>
                  <a:pt x="77101" y="1523492"/>
                </a:lnTo>
                <a:lnTo>
                  <a:pt x="77038" y="1636522"/>
                </a:lnTo>
                <a:lnTo>
                  <a:pt x="76847" y="1639062"/>
                </a:lnTo>
                <a:lnTo>
                  <a:pt x="76466" y="1642872"/>
                </a:lnTo>
                <a:lnTo>
                  <a:pt x="75907" y="1645412"/>
                </a:lnTo>
                <a:lnTo>
                  <a:pt x="75171" y="1649222"/>
                </a:lnTo>
                <a:lnTo>
                  <a:pt x="74256" y="1651762"/>
                </a:lnTo>
                <a:lnTo>
                  <a:pt x="73177" y="1655572"/>
                </a:lnTo>
                <a:lnTo>
                  <a:pt x="71920" y="1658112"/>
                </a:lnTo>
                <a:lnTo>
                  <a:pt x="70510" y="1660652"/>
                </a:lnTo>
                <a:lnTo>
                  <a:pt x="68935" y="1663192"/>
                </a:lnTo>
                <a:lnTo>
                  <a:pt x="67208" y="1667002"/>
                </a:lnTo>
                <a:lnTo>
                  <a:pt x="56324" y="1678432"/>
                </a:lnTo>
                <a:lnTo>
                  <a:pt x="53721" y="1680972"/>
                </a:lnTo>
                <a:lnTo>
                  <a:pt x="51003" y="1683512"/>
                </a:lnTo>
                <a:lnTo>
                  <a:pt x="48158" y="1684782"/>
                </a:lnTo>
                <a:lnTo>
                  <a:pt x="45186" y="1687322"/>
                </a:lnTo>
                <a:lnTo>
                  <a:pt x="42113" y="1688592"/>
                </a:lnTo>
                <a:lnTo>
                  <a:pt x="38925" y="1691132"/>
                </a:lnTo>
                <a:lnTo>
                  <a:pt x="35623" y="1692402"/>
                </a:lnTo>
                <a:lnTo>
                  <a:pt x="28752" y="1694942"/>
                </a:lnTo>
                <a:lnTo>
                  <a:pt x="21513" y="1697482"/>
                </a:lnTo>
                <a:lnTo>
                  <a:pt x="17780" y="1697482"/>
                </a:lnTo>
                <a:lnTo>
                  <a:pt x="13957" y="1698752"/>
                </a:lnTo>
                <a:lnTo>
                  <a:pt x="10083" y="1698752"/>
                </a:lnTo>
                <a:lnTo>
                  <a:pt x="6134" y="1700022"/>
                </a:lnTo>
                <a:lnTo>
                  <a:pt x="0" y="1700022"/>
                </a:lnTo>
                <a:lnTo>
                  <a:pt x="0" y="1719072"/>
                </a:lnTo>
                <a:lnTo>
                  <a:pt x="10083" y="1719072"/>
                </a:lnTo>
                <a:lnTo>
                  <a:pt x="13957" y="1720342"/>
                </a:lnTo>
                <a:lnTo>
                  <a:pt x="17780" y="1720342"/>
                </a:lnTo>
                <a:lnTo>
                  <a:pt x="21513" y="1721612"/>
                </a:lnTo>
                <a:lnTo>
                  <a:pt x="25171" y="1721612"/>
                </a:lnTo>
                <a:lnTo>
                  <a:pt x="28752" y="1722882"/>
                </a:lnTo>
                <a:lnTo>
                  <a:pt x="35636" y="1725422"/>
                </a:lnTo>
                <a:lnTo>
                  <a:pt x="38925" y="1727962"/>
                </a:lnTo>
                <a:lnTo>
                  <a:pt x="42113" y="1729232"/>
                </a:lnTo>
                <a:lnTo>
                  <a:pt x="45199" y="1730502"/>
                </a:lnTo>
                <a:lnTo>
                  <a:pt x="48158" y="1733042"/>
                </a:lnTo>
                <a:lnTo>
                  <a:pt x="51003" y="1734312"/>
                </a:lnTo>
                <a:lnTo>
                  <a:pt x="73177" y="1763522"/>
                </a:lnTo>
                <a:lnTo>
                  <a:pt x="74256" y="1766062"/>
                </a:lnTo>
                <a:lnTo>
                  <a:pt x="75171" y="1768602"/>
                </a:lnTo>
                <a:lnTo>
                  <a:pt x="75907" y="1772412"/>
                </a:lnTo>
                <a:lnTo>
                  <a:pt x="76466" y="1774952"/>
                </a:lnTo>
                <a:lnTo>
                  <a:pt x="76847" y="1778762"/>
                </a:lnTo>
                <a:lnTo>
                  <a:pt x="77038" y="1781302"/>
                </a:lnTo>
                <a:lnTo>
                  <a:pt x="77101" y="1912112"/>
                </a:lnTo>
                <a:lnTo>
                  <a:pt x="77343" y="1917192"/>
                </a:lnTo>
                <a:lnTo>
                  <a:pt x="92583" y="1955292"/>
                </a:lnTo>
                <a:lnTo>
                  <a:pt x="95199" y="1959102"/>
                </a:lnTo>
                <a:lnTo>
                  <a:pt x="98005" y="1962912"/>
                </a:lnTo>
                <a:lnTo>
                  <a:pt x="100965" y="1965452"/>
                </a:lnTo>
                <a:lnTo>
                  <a:pt x="104089" y="1967992"/>
                </a:lnTo>
                <a:lnTo>
                  <a:pt x="107365" y="1971802"/>
                </a:lnTo>
                <a:lnTo>
                  <a:pt x="110794" y="1974342"/>
                </a:lnTo>
                <a:lnTo>
                  <a:pt x="114350" y="1976882"/>
                </a:lnTo>
                <a:lnTo>
                  <a:pt x="118046" y="1979422"/>
                </a:lnTo>
                <a:lnTo>
                  <a:pt x="121869" y="1980692"/>
                </a:lnTo>
                <a:lnTo>
                  <a:pt x="125806" y="1983232"/>
                </a:lnTo>
                <a:lnTo>
                  <a:pt x="129870" y="1984502"/>
                </a:lnTo>
                <a:lnTo>
                  <a:pt x="134035" y="1987042"/>
                </a:lnTo>
                <a:lnTo>
                  <a:pt x="142684" y="1989582"/>
                </a:lnTo>
                <a:lnTo>
                  <a:pt x="151688" y="1992122"/>
                </a:lnTo>
                <a:lnTo>
                  <a:pt x="156324" y="1992122"/>
                </a:lnTo>
                <a:lnTo>
                  <a:pt x="161023" y="1993392"/>
                </a:lnTo>
                <a:lnTo>
                  <a:pt x="172974" y="1993392"/>
                </a:lnTo>
                <a:lnTo>
                  <a:pt x="173177" y="1974342"/>
                </a:lnTo>
                <a:lnTo>
                  <a:pt x="159219" y="1974342"/>
                </a:lnTo>
                <a:lnTo>
                  <a:pt x="151663" y="1971802"/>
                </a:lnTo>
                <a:lnTo>
                  <a:pt x="148005" y="1971802"/>
                </a:lnTo>
                <a:lnTo>
                  <a:pt x="144424" y="1970532"/>
                </a:lnTo>
                <a:lnTo>
                  <a:pt x="137553" y="1967992"/>
                </a:lnTo>
                <a:lnTo>
                  <a:pt x="134251" y="1966722"/>
                </a:lnTo>
                <a:lnTo>
                  <a:pt x="131064" y="1964182"/>
                </a:lnTo>
                <a:lnTo>
                  <a:pt x="127990" y="1962912"/>
                </a:lnTo>
                <a:lnTo>
                  <a:pt x="125018" y="1960372"/>
                </a:lnTo>
                <a:lnTo>
                  <a:pt x="122174" y="1959102"/>
                </a:lnTo>
                <a:lnTo>
                  <a:pt x="119456" y="1956562"/>
                </a:lnTo>
                <a:lnTo>
                  <a:pt x="116852" y="1954022"/>
                </a:lnTo>
                <a:lnTo>
                  <a:pt x="114401" y="1951482"/>
                </a:lnTo>
                <a:lnTo>
                  <a:pt x="112077" y="1950212"/>
                </a:lnTo>
                <a:lnTo>
                  <a:pt x="109893" y="1947672"/>
                </a:lnTo>
                <a:lnTo>
                  <a:pt x="107861" y="1945132"/>
                </a:lnTo>
                <a:lnTo>
                  <a:pt x="105968" y="1941322"/>
                </a:lnTo>
                <a:lnTo>
                  <a:pt x="104241" y="1938782"/>
                </a:lnTo>
                <a:lnTo>
                  <a:pt x="102666" y="1936242"/>
                </a:lnTo>
                <a:lnTo>
                  <a:pt x="101257" y="1933702"/>
                </a:lnTo>
                <a:lnTo>
                  <a:pt x="99999" y="1929892"/>
                </a:lnTo>
                <a:lnTo>
                  <a:pt x="98920" y="1927352"/>
                </a:lnTo>
                <a:lnTo>
                  <a:pt x="98005" y="1924812"/>
                </a:lnTo>
                <a:lnTo>
                  <a:pt x="97269" y="1921002"/>
                </a:lnTo>
                <a:lnTo>
                  <a:pt x="96710" y="1918462"/>
                </a:lnTo>
                <a:lnTo>
                  <a:pt x="96329" y="1914652"/>
                </a:lnTo>
                <a:lnTo>
                  <a:pt x="96139" y="1912112"/>
                </a:lnTo>
                <a:lnTo>
                  <a:pt x="96075" y="1781302"/>
                </a:lnTo>
                <a:lnTo>
                  <a:pt x="95834" y="1777492"/>
                </a:lnTo>
                <a:lnTo>
                  <a:pt x="95326" y="1772412"/>
                </a:lnTo>
                <a:lnTo>
                  <a:pt x="94564" y="1768602"/>
                </a:lnTo>
                <a:lnTo>
                  <a:pt x="93573" y="1764792"/>
                </a:lnTo>
                <a:lnTo>
                  <a:pt x="92354" y="1759712"/>
                </a:lnTo>
                <a:lnTo>
                  <a:pt x="80594" y="1738122"/>
                </a:lnTo>
                <a:lnTo>
                  <a:pt x="77965" y="1734312"/>
                </a:lnTo>
                <a:lnTo>
                  <a:pt x="75171" y="1731772"/>
                </a:lnTo>
                <a:lnTo>
                  <a:pt x="72199" y="1727962"/>
                </a:lnTo>
                <a:lnTo>
                  <a:pt x="69075" y="1725422"/>
                </a:lnTo>
                <a:lnTo>
                  <a:pt x="65798" y="1722882"/>
                </a:lnTo>
                <a:lnTo>
                  <a:pt x="62382" y="1719072"/>
                </a:lnTo>
                <a:lnTo>
                  <a:pt x="58826" y="1716532"/>
                </a:lnTo>
                <a:lnTo>
                  <a:pt x="55130" y="1715262"/>
                </a:lnTo>
                <a:lnTo>
                  <a:pt x="51308" y="1712722"/>
                </a:lnTo>
                <a:lnTo>
                  <a:pt x="47371" y="1710182"/>
                </a:lnTo>
                <a:lnTo>
                  <a:pt x="44564" y="1708912"/>
                </a:lnTo>
                <a:lnTo>
                  <a:pt x="47371" y="1707642"/>
                </a:lnTo>
                <a:lnTo>
                  <a:pt x="51308" y="1706372"/>
                </a:lnTo>
                <a:lnTo>
                  <a:pt x="55130" y="1703832"/>
                </a:lnTo>
                <a:lnTo>
                  <a:pt x="72212" y="1689862"/>
                </a:lnTo>
                <a:lnTo>
                  <a:pt x="75171" y="1687322"/>
                </a:lnTo>
                <a:lnTo>
                  <a:pt x="77978" y="1683512"/>
                </a:lnTo>
                <a:lnTo>
                  <a:pt x="80606" y="1680972"/>
                </a:lnTo>
                <a:lnTo>
                  <a:pt x="83045" y="1677162"/>
                </a:lnTo>
                <a:lnTo>
                  <a:pt x="96075" y="1636522"/>
                </a:lnTo>
                <a:lnTo>
                  <a:pt x="96139" y="1523492"/>
                </a:lnTo>
                <a:lnTo>
                  <a:pt x="96329" y="1520952"/>
                </a:lnTo>
                <a:lnTo>
                  <a:pt x="96710" y="1517142"/>
                </a:lnTo>
                <a:lnTo>
                  <a:pt x="97269" y="1514602"/>
                </a:lnTo>
                <a:lnTo>
                  <a:pt x="98005" y="1510792"/>
                </a:lnTo>
                <a:lnTo>
                  <a:pt x="98920" y="1508252"/>
                </a:lnTo>
                <a:lnTo>
                  <a:pt x="99999" y="1505712"/>
                </a:lnTo>
                <a:lnTo>
                  <a:pt x="101257" y="1501902"/>
                </a:lnTo>
                <a:lnTo>
                  <a:pt x="102666" y="1499362"/>
                </a:lnTo>
                <a:lnTo>
                  <a:pt x="104241" y="1496822"/>
                </a:lnTo>
                <a:lnTo>
                  <a:pt x="105968" y="1494282"/>
                </a:lnTo>
                <a:lnTo>
                  <a:pt x="107861" y="1490472"/>
                </a:lnTo>
                <a:lnTo>
                  <a:pt x="109893" y="1487932"/>
                </a:lnTo>
                <a:lnTo>
                  <a:pt x="112077" y="1485392"/>
                </a:lnTo>
                <a:lnTo>
                  <a:pt x="114401" y="1484122"/>
                </a:lnTo>
                <a:lnTo>
                  <a:pt x="116852" y="1481582"/>
                </a:lnTo>
                <a:lnTo>
                  <a:pt x="119456" y="1479042"/>
                </a:lnTo>
                <a:lnTo>
                  <a:pt x="122174" y="1476502"/>
                </a:lnTo>
                <a:lnTo>
                  <a:pt x="125018" y="1475232"/>
                </a:lnTo>
                <a:lnTo>
                  <a:pt x="127990" y="1472692"/>
                </a:lnTo>
                <a:lnTo>
                  <a:pt x="131064" y="1471422"/>
                </a:lnTo>
                <a:lnTo>
                  <a:pt x="134251" y="1468882"/>
                </a:lnTo>
                <a:lnTo>
                  <a:pt x="137553" y="1467612"/>
                </a:lnTo>
                <a:lnTo>
                  <a:pt x="144424" y="1465072"/>
                </a:lnTo>
                <a:lnTo>
                  <a:pt x="148005" y="1463802"/>
                </a:lnTo>
                <a:lnTo>
                  <a:pt x="151663" y="1463802"/>
                </a:lnTo>
                <a:lnTo>
                  <a:pt x="159219" y="1461262"/>
                </a:lnTo>
                <a:lnTo>
                  <a:pt x="171107" y="1461262"/>
                </a:lnTo>
                <a:lnTo>
                  <a:pt x="173177" y="1459992"/>
                </a:lnTo>
                <a:close/>
              </a:path>
              <a:path w="173354" h="2713990">
                <a:moveTo>
                  <a:pt x="173177" y="740664"/>
                </a:moveTo>
                <a:lnTo>
                  <a:pt x="172974" y="721614"/>
                </a:lnTo>
                <a:lnTo>
                  <a:pt x="170586" y="722884"/>
                </a:lnTo>
                <a:lnTo>
                  <a:pt x="156324" y="722884"/>
                </a:lnTo>
                <a:lnTo>
                  <a:pt x="147142" y="725424"/>
                </a:lnTo>
                <a:lnTo>
                  <a:pt x="134035" y="729234"/>
                </a:lnTo>
                <a:lnTo>
                  <a:pt x="129870" y="731774"/>
                </a:lnTo>
                <a:lnTo>
                  <a:pt x="125806" y="733044"/>
                </a:lnTo>
                <a:lnTo>
                  <a:pt x="121869" y="735584"/>
                </a:lnTo>
                <a:lnTo>
                  <a:pt x="118046" y="736854"/>
                </a:lnTo>
                <a:lnTo>
                  <a:pt x="114350" y="739394"/>
                </a:lnTo>
                <a:lnTo>
                  <a:pt x="110794" y="741934"/>
                </a:lnTo>
                <a:lnTo>
                  <a:pt x="107365" y="744474"/>
                </a:lnTo>
                <a:lnTo>
                  <a:pt x="104089" y="748284"/>
                </a:lnTo>
                <a:lnTo>
                  <a:pt x="100965" y="750824"/>
                </a:lnTo>
                <a:lnTo>
                  <a:pt x="98005" y="753364"/>
                </a:lnTo>
                <a:lnTo>
                  <a:pt x="95199" y="757174"/>
                </a:lnTo>
                <a:lnTo>
                  <a:pt x="92583" y="760984"/>
                </a:lnTo>
                <a:lnTo>
                  <a:pt x="90131" y="763524"/>
                </a:lnTo>
                <a:lnTo>
                  <a:pt x="77101" y="804164"/>
                </a:lnTo>
                <a:lnTo>
                  <a:pt x="77038" y="917194"/>
                </a:lnTo>
                <a:lnTo>
                  <a:pt x="76847" y="919734"/>
                </a:lnTo>
                <a:lnTo>
                  <a:pt x="76466" y="923544"/>
                </a:lnTo>
                <a:lnTo>
                  <a:pt x="75907" y="926084"/>
                </a:lnTo>
                <a:lnTo>
                  <a:pt x="75171" y="929894"/>
                </a:lnTo>
                <a:lnTo>
                  <a:pt x="74256" y="932434"/>
                </a:lnTo>
                <a:lnTo>
                  <a:pt x="73177" y="936244"/>
                </a:lnTo>
                <a:lnTo>
                  <a:pt x="71920" y="938784"/>
                </a:lnTo>
                <a:lnTo>
                  <a:pt x="70510" y="941324"/>
                </a:lnTo>
                <a:lnTo>
                  <a:pt x="68935" y="943864"/>
                </a:lnTo>
                <a:lnTo>
                  <a:pt x="67208" y="947674"/>
                </a:lnTo>
                <a:lnTo>
                  <a:pt x="56324" y="959104"/>
                </a:lnTo>
                <a:lnTo>
                  <a:pt x="53721" y="961644"/>
                </a:lnTo>
                <a:lnTo>
                  <a:pt x="51003" y="964184"/>
                </a:lnTo>
                <a:lnTo>
                  <a:pt x="48158" y="965454"/>
                </a:lnTo>
                <a:lnTo>
                  <a:pt x="45186" y="967994"/>
                </a:lnTo>
                <a:lnTo>
                  <a:pt x="42113" y="969264"/>
                </a:lnTo>
                <a:lnTo>
                  <a:pt x="38925" y="971804"/>
                </a:lnTo>
                <a:lnTo>
                  <a:pt x="35623" y="973074"/>
                </a:lnTo>
                <a:lnTo>
                  <a:pt x="28752" y="975614"/>
                </a:lnTo>
                <a:lnTo>
                  <a:pt x="21513" y="978154"/>
                </a:lnTo>
                <a:lnTo>
                  <a:pt x="17780" y="978154"/>
                </a:lnTo>
                <a:lnTo>
                  <a:pt x="13957" y="979424"/>
                </a:lnTo>
                <a:lnTo>
                  <a:pt x="10083" y="979424"/>
                </a:lnTo>
                <a:lnTo>
                  <a:pt x="6134" y="980694"/>
                </a:lnTo>
                <a:lnTo>
                  <a:pt x="0" y="980694"/>
                </a:lnTo>
                <a:lnTo>
                  <a:pt x="0" y="999744"/>
                </a:lnTo>
                <a:lnTo>
                  <a:pt x="10083" y="999744"/>
                </a:lnTo>
                <a:lnTo>
                  <a:pt x="13957" y="1001014"/>
                </a:lnTo>
                <a:lnTo>
                  <a:pt x="17780" y="1001014"/>
                </a:lnTo>
                <a:lnTo>
                  <a:pt x="21513" y="1002284"/>
                </a:lnTo>
                <a:lnTo>
                  <a:pt x="25171" y="1002284"/>
                </a:lnTo>
                <a:lnTo>
                  <a:pt x="28752" y="1003554"/>
                </a:lnTo>
                <a:lnTo>
                  <a:pt x="35636" y="1006094"/>
                </a:lnTo>
                <a:lnTo>
                  <a:pt x="38925" y="1008634"/>
                </a:lnTo>
                <a:lnTo>
                  <a:pt x="42113" y="1009904"/>
                </a:lnTo>
                <a:lnTo>
                  <a:pt x="45199" y="1011174"/>
                </a:lnTo>
                <a:lnTo>
                  <a:pt x="48158" y="1013714"/>
                </a:lnTo>
                <a:lnTo>
                  <a:pt x="51003" y="1014984"/>
                </a:lnTo>
                <a:lnTo>
                  <a:pt x="73177" y="1044194"/>
                </a:lnTo>
                <a:lnTo>
                  <a:pt x="74256" y="1046734"/>
                </a:lnTo>
                <a:lnTo>
                  <a:pt x="75171" y="1049274"/>
                </a:lnTo>
                <a:lnTo>
                  <a:pt x="75907" y="1053084"/>
                </a:lnTo>
                <a:lnTo>
                  <a:pt x="76466" y="1055624"/>
                </a:lnTo>
                <a:lnTo>
                  <a:pt x="76847" y="1059434"/>
                </a:lnTo>
                <a:lnTo>
                  <a:pt x="77038" y="1061974"/>
                </a:lnTo>
                <a:lnTo>
                  <a:pt x="77101" y="1192784"/>
                </a:lnTo>
                <a:lnTo>
                  <a:pt x="77343" y="1197864"/>
                </a:lnTo>
                <a:lnTo>
                  <a:pt x="92583" y="1235964"/>
                </a:lnTo>
                <a:lnTo>
                  <a:pt x="95199" y="1239774"/>
                </a:lnTo>
                <a:lnTo>
                  <a:pt x="98005" y="1243584"/>
                </a:lnTo>
                <a:lnTo>
                  <a:pt x="100965" y="1246124"/>
                </a:lnTo>
                <a:lnTo>
                  <a:pt x="104089" y="1248664"/>
                </a:lnTo>
                <a:lnTo>
                  <a:pt x="107365" y="1252474"/>
                </a:lnTo>
                <a:lnTo>
                  <a:pt x="110794" y="1255014"/>
                </a:lnTo>
                <a:lnTo>
                  <a:pt x="114350" y="1257554"/>
                </a:lnTo>
                <a:lnTo>
                  <a:pt x="118046" y="1260094"/>
                </a:lnTo>
                <a:lnTo>
                  <a:pt x="121869" y="1261364"/>
                </a:lnTo>
                <a:lnTo>
                  <a:pt x="125806" y="1263904"/>
                </a:lnTo>
                <a:lnTo>
                  <a:pt x="129870" y="1265174"/>
                </a:lnTo>
                <a:lnTo>
                  <a:pt x="134035" y="1267714"/>
                </a:lnTo>
                <a:lnTo>
                  <a:pt x="142684" y="1270254"/>
                </a:lnTo>
                <a:lnTo>
                  <a:pt x="151688" y="1272794"/>
                </a:lnTo>
                <a:lnTo>
                  <a:pt x="156324" y="1272794"/>
                </a:lnTo>
                <a:lnTo>
                  <a:pt x="161023" y="1274064"/>
                </a:lnTo>
                <a:lnTo>
                  <a:pt x="172974" y="1274064"/>
                </a:lnTo>
                <a:lnTo>
                  <a:pt x="173177" y="1255014"/>
                </a:lnTo>
                <a:lnTo>
                  <a:pt x="159219" y="1255014"/>
                </a:lnTo>
                <a:lnTo>
                  <a:pt x="151663" y="1252474"/>
                </a:lnTo>
                <a:lnTo>
                  <a:pt x="148005" y="1252474"/>
                </a:lnTo>
                <a:lnTo>
                  <a:pt x="144424" y="1251204"/>
                </a:lnTo>
                <a:lnTo>
                  <a:pt x="137553" y="1248664"/>
                </a:lnTo>
                <a:lnTo>
                  <a:pt x="134251" y="1247394"/>
                </a:lnTo>
                <a:lnTo>
                  <a:pt x="131064" y="1244854"/>
                </a:lnTo>
                <a:lnTo>
                  <a:pt x="127990" y="1243584"/>
                </a:lnTo>
                <a:lnTo>
                  <a:pt x="125018" y="1241044"/>
                </a:lnTo>
                <a:lnTo>
                  <a:pt x="122174" y="1239774"/>
                </a:lnTo>
                <a:lnTo>
                  <a:pt x="119456" y="1237234"/>
                </a:lnTo>
                <a:lnTo>
                  <a:pt x="116852" y="1234694"/>
                </a:lnTo>
                <a:lnTo>
                  <a:pt x="114401" y="1232154"/>
                </a:lnTo>
                <a:lnTo>
                  <a:pt x="112077" y="1230884"/>
                </a:lnTo>
                <a:lnTo>
                  <a:pt x="109893" y="1228344"/>
                </a:lnTo>
                <a:lnTo>
                  <a:pt x="107861" y="1225804"/>
                </a:lnTo>
                <a:lnTo>
                  <a:pt x="105968" y="1221994"/>
                </a:lnTo>
                <a:lnTo>
                  <a:pt x="104241" y="1219454"/>
                </a:lnTo>
                <a:lnTo>
                  <a:pt x="102666" y="1216914"/>
                </a:lnTo>
                <a:lnTo>
                  <a:pt x="101257" y="1214374"/>
                </a:lnTo>
                <a:lnTo>
                  <a:pt x="99999" y="1210564"/>
                </a:lnTo>
                <a:lnTo>
                  <a:pt x="98920" y="1208024"/>
                </a:lnTo>
                <a:lnTo>
                  <a:pt x="98005" y="1205484"/>
                </a:lnTo>
                <a:lnTo>
                  <a:pt x="97269" y="1201674"/>
                </a:lnTo>
                <a:lnTo>
                  <a:pt x="96710" y="1199134"/>
                </a:lnTo>
                <a:lnTo>
                  <a:pt x="96329" y="1195324"/>
                </a:lnTo>
                <a:lnTo>
                  <a:pt x="96139" y="1192784"/>
                </a:lnTo>
                <a:lnTo>
                  <a:pt x="96075" y="1061974"/>
                </a:lnTo>
                <a:lnTo>
                  <a:pt x="95834" y="1058164"/>
                </a:lnTo>
                <a:lnTo>
                  <a:pt x="95326" y="1053084"/>
                </a:lnTo>
                <a:lnTo>
                  <a:pt x="94564" y="1049274"/>
                </a:lnTo>
                <a:lnTo>
                  <a:pt x="93573" y="1045464"/>
                </a:lnTo>
                <a:lnTo>
                  <a:pt x="92354" y="1040384"/>
                </a:lnTo>
                <a:lnTo>
                  <a:pt x="80594" y="1018794"/>
                </a:lnTo>
                <a:lnTo>
                  <a:pt x="77965" y="1014984"/>
                </a:lnTo>
                <a:lnTo>
                  <a:pt x="75171" y="1012444"/>
                </a:lnTo>
                <a:lnTo>
                  <a:pt x="72199" y="1008634"/>
                </a:lnTo>
                <a:lnTo>
                  <a:pt x="69075" y="1006094"/>
                </a:lnTo>
                <a:lnTo>
                  <a:pt x="65798" y="1003554"/>
                </a:lnTo>
                <a:lnTo>
                  <a:pt x="62382" y="999744"/>
                </a:lnTo>
                <a:lnTo>
                  <a:pt x="58826" y="997204"/>
                </a:lnTo>
                <a:lnTo>
                  <a:pt x="55130" y="995934"/>
                </a:lnTo>
                <a:lnTo>
                  <a:pt x="51308" y="993394"/>
                </a:lnTo>
                <a:lnTo>
                  <a:pt x="47371" y="990854"/>
                </a:lnTo>
                <a:lnTo>
                  <a:pt x="44564" y="989584"/>
                </a:lnTo>
                <a:lnTo>
                  <a:pt x="47371" y="988314"/>
                </a:lnTo>
                <a:lnTo>
                  <a:pt x="51308" y="987044"/>
                </a:lnTo>
                <a:lnTo>
                  <a:pt x="55130" y="984504"/>
                </a:lnTo>
                <a:lnTo>
                  <a:pt x="72212" y="970534"/>
                </a:lnTo>
                <a:lnTo>
                  <a:pt x="75171" y="967994"/>
                </a:lnTo>
                <a:lnTo>
                  <a:pt x="77978" y="964184"/>
                </a:lnTo>
                <a:lnTo>
                  <a:pt x="80606" y="961644"/>
                </a:lnTo>
                <a:lnTo>
                  <a:pt x="83045" y="957834"/>
                </a:lnTo>
                <a:lnTo>
                  <a:pt x="96075" y="917194"/>
                </a:lnTo>
                <a:lnTo>
                  <a:pt x="96139" y="804164"/>
                </a:lnTo>
                <a:lnTo>
                  <a:pt x="96329" y="801624"/>
                </a:lnTo>
                <a:lnTo>
                  <a:pt x="96710" y="797814"/>
                </a:lnTo>
                <a:lnTo>
                  <a:pt x="97269" y="795274"/>
                </a:lnTo>
                <a:lnTo>
                  <a:pt x="98005" y="791464"/>
                </a:lnTo>
                <a:lnTo>
                  <a:pt x="98920" y="788924"/>
                </a:lnTo>
                <a:lnTo>
                  <a:pt x="99999" y="786384"/>
                </a:lnTo>
                <a:lnTo>
                  <a:pt x="101257" y="782574"/>
                </a:lnTo>
                <a:lnTo>
                  <a:pt x="102666" y="780034"/>
                </a:lnTo>
                <a:lnTo>
                  <a:pt x="104241" y="777494"/>
                </a:lnTo>
                <a:lnTo>
                  <a:pt x="105968" y="774954"/>
                </a:lnTo>
                <a:lnTo>
                  <a:pt x="107861" y="771144"/>
                </a:lnTo>
                <a:lnTo>
                  <a:pt x="109893" y="768604"/>
                </a:lnTo>
                <a:lnTo>
                  <a:pt x="112077" y="766064"/>
                </a:lnTo>
                <a:lnTo>
                  <a:pt x="114401" y="764794"/>
                </a:lnTo>
                <a:lnTo>
                  <a:pt x="116852" y="762254"/>
                </a:lnTo>
                <a:lnTo>
                  <a:pt x="119456" y="759714"/>
                </a:lnTo>
                <a:lnTo>
                  <a:pt x="122174" y="757174"/>
                </a:lnTo>
                <a:lnTo>
                  <a:pt x="125018" y="755904"/>
                </a:lnTo>
                <a:lnTo>
                  <a:pt x="127990" y="753364"/>
                </a:lnTo>
                <a:lnTo>
                  <a:pt x="131064" y="752094"/>
                </a:lnTo>
                <a:lnTo>
                  <a:pt x="134251" y="749554"/>
                </a:lnTo>
                <a:lnTo>
                  <a:pt x="137553" y="748284"/>
                </a:lnTo>
                <a:lnTo>
                  <a:pt x="144424" y="745744"/>
                </a:lnTo>
                <a:lnTo>
                  <a:pt x="148005" y="744474"/>
                </a:lnTo>
                <a:lnTo>
                  <a:pt x="151663" y="744474"/>
                </a:lnTo>
                <a:lnTo>
                  <a:pt x="159219" y="741934"/>
                </a:lnTo>
                <a:lnTo>
                  <a:pt x="171107" y="741934"/>
                </a:lnTo>
                <a:lnTo>
                  <a:pt x="173177" y="740664"/>
                </a:lnTo>
                <a:close/>
              </a:path>
              <a:path w="173354" h="2713990">
                <a:moveTo>
                  <a:pt x="173177" y="19050"/>
                </a:moveTo>
                <a:lnTo>
                  <a:pt x="172974" y="0"/>
                </a:lnTo>
                <a:lnTo>
                  <a:pt x="170586" y="1270"/>
                </a:lnTo>
                <a:lnTo>
                  <a:pt x="156324" y="1270"/>
                </a:lnTo>
                <a:lnTo>
                  <a:pt x="147142" y="3810"/>
                </a:lnTo>
                <a:lnTo>
                  <a:pt x="134035" y="7620"/>
                </a:lnTo>
                <a:lnTo>
                  <a:pt x="129870" y="10160"/>
                </a:lnTo>
                <a:lnTo>
                  <a:pt x="125806" y="11430"/>
                </a:lnTo>
                <a:lnTo>
                  <a:pt x="121869" y="13970"/>
                </a:lnTo>
                <a:lnTo>
                  <a:pt x="118046" y="15240"/>
                </a:lnTo>
                <a:lnTo>
                  <a:pt x="114350" y="17780"/>
                </a:lnTo>
                <a:lnTo>
                  <a:pt x="110794" y="20320"/>
                </a:lnTo>
                <a:lnTo>
                  <a:pt x="107365" y="22860"/>
                </a:lnTo>
                <a:lnTo>
                  <a:pt x="104089" y="26670"/>
                </a:lnTo>
                <a:lnTo>
                  <a:pt x="100965" y="29210"/>
                </a:lnTo>
                <a:lnTo>
                  <a:pt x="98005" y="31750"/>
                </a:lnTo>
                <a:lnTo>
                  <a:pt x="95199" y="35560"/>
                </a:lnTo>
                <a:lnTo>
                  <a:pt x="92583" y="39370"/>
                </a:lnTo>
                <a:lnTo>
                  <a:pt x="90131" y="41910"/>
                </a:lnTo>
                <a:lnTo>
                  <a:pt x="77101" y="82550"/>
                </a:lnTo>
                <a:lnTo>
                  <a:pt x="77038" y="195580"/>
                </a:lnTo>
                <a:lnTo>
                  <a:pt x="76847" y="198120"/>
                </a:lnTo>
                <a:lnTo>
                  <a:pt x="76466" y="201930"/>
                </a:lnTo>
                <a:lnTo>
                  <a:pt x="75907" y="204470"/>
                </a:lnTo>
                <a:lnTo>
                  <a:pt x="75171" y="208280"/>
                </a:lnTo>
                <a:lnTo>
                  <a:pt x="74256" y="210820"/>
                </a:lnTo>
                <a:lnTo>
                  <a:pt x="73177" y="214630"/>
                </a:lnTo>
                <a:lnTo>
                  <a:pt x="71920" y="217170"/>
                </a:lnTo>
                <a:lnTo>
                  <a:pt x="70510" y="219710"/>
                </a:lnTo>
                <a:lnTo>
                  <a:pt x="68935" y="222250"/>
                </a:lnTo>
                <a:lnTo>
                  <a:pt x="67208" y="226060"/>
                </a:lnTo>
                <a:lnTo>
                  <a:pt x="56324" y="237490"/>
                </a:lnTo>
                <a:lnTo>
                  <a:pt x="53721" y="240030"/>
                </a:lnTo>
                <a:lnTo>
                  <a:pt x="51003" y="242570"/>
                </a:lnTo>
                <a:lnTo>
                  <a:pt x="48158" y="243840"/>
                </a:lnTo>
                <a:lnTo>
                  <a:pt x="45186" y="246380"/>
                </a:lnTo>
                <a:lnTo>
                  <a:pt x="42113" y="247650"/>
                </a:lnTo>
                <a:lnTo>
                  <a:pt x="38925" y="250190"/>
                </a:lnTo>
                <a:lnTo>
                  <a:pt x="35623" y="251460"/>
                </a:lnTo>
                <a:lnTo>
                  <a:pt x="28752" y="254000"/>
                </a:lnTo>
                <a:lnTo>
                  <a:pt x="21513" y="256540"/>
                </a:lnTo>
                <a:lnTo>
                  <a:pt x="17780" y="256540"/>
                </a:lnTo>
                <a:lnTo>
                  <a:pt x="13957" y="257810"/>
                </a:lnTo>
                <a:lnTo>
                  <a:pt x="10083" y="257810"/>
                </a:lnTo>
                <a:lnTo>
                  <a:pt x="6134" y="259080"/>
                </a:lnTo>
                <a:lnTo>
                  <a:pt x="0" y="259080"/>
                </a:lnTo>
                <a:lnTo>
                  <a:pt x="0" y="278130"/>
                </a:lnTo>
                <a:lnTo>
                  <a:pt x="10083" y="278130"/>
                </a:lnTo>
                <a:lnTo>
                  <a:pt x="13957" y="279400"/>
                </a:lnTo>
                <a:lnTo>
                  <a:pt x="17780" y="279400"/>
                </a:lnTo>
                <a:lnTo>
                  <a:pt x="21513" y="280670"/>
                </a:lnTo>
                <a:lnTo>
                  <a:pt x="25171" y="280670"/>
                </a:lnTo>
                <a:lnTo>
                  <a:pt x="28752" y="281940"/>
                </a:lnTo>
                <a:lnTo>
                  <a:pt x="35636" y="284480"/>
                </a:lnTo>
                <a:lnTo>
                  <a:pt x="38925" y="287020"/>
                </a:lnTo>
                <a:lnTo>
                  <a:pt x="42113" y="288290"/>
                </a:lnTo>
                <a:lnTo>
                  <a:pt x="45199" y="289560"/>
                </a:lnTo>
                <a:lnTo>
                  <a:pt x="48158" y="292100"/>
                </a:lnTo>
                <a:lnTo>
                  <a:pt x="51003" y="293370"/>
                </a:lnTo>
                <a:lnTo>
                  <a:pt x="73177" y="322580"/>
                </a:lnTo>
                <a:lnTo>
                  <a:pt x="74256" y="325120"/>
                </a:lnTo>
                <a:lnTo>
                  <a:pt x="75171" y="327660"/>
                </a:lnTo>
                <a:lnTo>
                  <a:pt x="75907" y="331470"/>
                </a:lnTo>
                <a:lnTo>
                  <a:pt x="76466" y="334010"/>
                </a:lnTo>
                <a:lnTo>
                  <a:pt x="76847" y="337820"/>
                </a:lnTo>
                <a:lnTo>
                  <a:pt x="77038" y="340360"/>
                </a:lnTo>
                <a:lnTo>
                  <a:pt x="77101" y="471170"/>
                </a:lnTo>
                <a:lnTo>
                  <a:pt x="77343" y="476250"/>
                </a:lnTo>
                <a:lnTo>
                  <a:pt x="92583" y="514350"/>
                </a:lnTo>
                <a:lnTo>
                  <a:pt x="95199" y="518160"/>
                </a:lnTo>
                <a:lnTo>
                  <a:pt x="98005" y="521970"/>
                </a:lnTo>
                <a:lnTo>
                  <a:pt x="100965" y="524510"/>
                </a:lnTo>
                <a:lnTo>
                  <a:pt x="104089" y="527050"/>
                </a:lnTo>
                <a:lnTo>
                  <a:pt x="107365" y="530860"/>
                </a:lnTo>
                <a:lnTo>
                  <a:pt x="110794" y="533400"/>
                </a:lnTo>
                <a:lnTo>
                  <a:pt x="114350" y="535940"/>
                </a:lnTo>
                <a:lnTo>
                  <a:pt x="118046" y="538480"/>
                </a:lnTo>
                <a:lnTo>
                  <a:pt x="121869" y="539750"/>
                </a:lnTo>
                <a:lnTo>
                  <a:pt x="125806" y="542290"/>
                </a:lnTo>
                <a:lnTo>
                  <a:pt x="129870" y="543560"/>
                </a:lnTo>
                <a:lnTo>
                  <a:pt x="134035" y="546100"/>
                </a:lnTo>
                <a:lnTo>
                  <a:pt x="142684" y="548640"/>
                </a:lnTo>
                <a:lnTo>
                  <a:pt x="151688" y="551180"/>
                </a:lnTo>
                <a:lnTo>
                  <a:pt x="156324" y="551180"/>
                </a:lnTo>
                <a:lnTo>
                  <a:pt x="161023" y="552450"/>
                </a:lnTo>
                <a:lnTo>
                  <a:pt x="172974" y="552450"/>
                </a:lnTo>
                <a:lnTo>
                  <a:pt x="173177" y="533400"/>
                </a:lnTo>
                <a:lnTo>
                  <a:pt x="159219" y="533400"/>
                </a:lnTo>
                <a:lnTo>
                  <a:pt x="151663" y="530860"/>
                </a:lnTo>
                <a:lnTo>
                  <a:pt x="148005" y="530860"/>
                </a:lnTo>
                <a:lnTo>
                  <a:pt x="144424" y="529590"/>
                </a:lnTo>
                <a:lnTo>
                  <a:pt x="137553" y="527050"/>
                </a:lnTo>
                <a:lnTo>
                  <a:pt x="134251" y="525780"/>
                </a:lnTo>
                <a:lnTo>
                  <a:pt x="131064" y="523240"/>
                </a:lnTo>
                <a:lnTo>
                  <a:pt x="127990" y="521970"/>
                </a:lnTo>
                <a:lnTo>
                  <a:pt x="125018" y="519430"/>
                </a:lnTo>
                <a:lnTo>
                  <a:pt x="122174" y="518160"/>
                </a:lnTo>
                <a:lnTo>
                  <a:pt x="119456" y="515620"/>
                </a:lnTo>
                <a:lnTo>
                  <a:pt x="116852" y="513080"/>
                </a:lnTo>
                <a:lnTo>
                  <a:pt x="114401" y="510540"/>
                </a:lnTo>
                <a:lnTo>
                  <a:pt x="112077" y="509270"/>
                </a:lnTo>
                <a:lnTo>
                  <a:pt x="109893" y="506730"/>
                </a:lnTo>
                <a:lnTo>
                  <a:pt x="107861" y="504190"/>
                </a:lnTo>
                <a:lnTo>
                  <a:pt x="105968" y="500380"/>
                </a:lnTo>
                <a:lnTo>
                  <a:pt x="104241" y="497840"/>
                </a:lnTo>
                <a:lnTo>
                  <a:pt x="102666" y="495300"/>
                </a:lnTo>
                <a:lnTo>
                  <a:pt x="101257" y="492760"/>
                </a:lnTo>
                <a:lnTo>
                  <a:pt x="99999" y="488950"/>
                </a:lnTo>
                <a:lnTo>
                  <a:pt x="98920" y="486410"/>
                </a:lnTo>
                <a:lnTo>
                  <a:pt x="98005" y="483870"/>
                </a:lnTo>
                <a:lnTo>
                  <a:pt x="97269" y="480060"/>
                </a:lnTo>
                <a:lnTo>
                  <a:pt x="96710" y="477520"/>
                </a:lnTo>
                <a:lnTo>
                  <a:pt x="96329" y="473710"/>
                </a:lnTo>
                <a:lnTo>
                  <a:pt x="96139" y="471170"/>
                </a:lnTo>
                <a:lnTo>
                  <a:pt x="96075" y="340360"/>
                </a:lnTo>
                <a:lnTo>
                  <a:pt x="95834" y="336550"/>
                </a:lnTo>
                <a:lnTo>
                  <a:pt x="95326" y="331470"/>
                </a:lnTo>
                <a:lnTo>
                  <a:pt x="94564" y="327660"/>
                </a:lnTo>
                <a:lnTo>
                  <a:pt x="93573" y="323850"/>
                </a:lnTo>
                <a:lnTo>
                  <a:pt x="92354" y="318770"/>
                </a:lnTo>
                <a:lnTo>
                  <a:pt x="80594" y="297180"/>
                </a:lnTo>
                <a:lnTo>
                  <a:pt x="77965" y="293370"/>
                </a:lnTo>
                <a:lnTo>
                  <a:pt x="75171" y="290830"/>
                </a:lnTo>
                <a:lnTo>
                  <a:pt x="72199" y="287020"/>
                </a:lnTo>
                <a:lnTo>
                  <a:pt x="69075" y="284480"/>
                </a:lnTo>
                <a:lnTo>
                  <a:pt x="65798" y="281940"/>
                </a:lnTo>
                <a:lnTo>
                  <a:pt x="62382" y="278130"/>
                </a:lnTo>
                <a:lnTo>
                  <a:pt x="58826" y="275590"/>
                </a:lnTo>
                <a:lnTo>
                  <a:pt x="55130" y="274320"/>
                </a:lnTo>
                <a:lnTo>
                  <a:pt x="51308" y="271780"/>
                </a:lnTo>
                <a:lnTo>
                  <a:pt x="47371" y="269240"/>
                </a:lnTo>
                <a:lnTo>
                  <a:pt x="44564" y="267970"/>
                </a:lnTo>
                <a:lnTo>
                  <a:pt x="47371" y="266700"/>
                </a:lnTo>
                <a:lnTo>
                  <a:pt x="51308" y="265430"/>
                </a:lnTo>
                <a:lnTo>
                  <a:pt x="55130" y="262890"/>
                </a:lnTo>
                <a:lnTo>
                  <a:pt x="72212" y="248920"/>
                </a:lnTo>
                <a:lnTo>
                  <a:pt x="75171" y="246380"/>
                </a:lnTo>
                <a:lnTo>
                  <a:pt x="77978" y="242570"/>
                </a:lnTo>
                <a:lnTo>
                  <a:pt x="80606" y="240030"/>
                </a:lnTo>
                <a:lnTo>
                  <a:pt x="83045" y="236220"/>
                </a:lnTo>
                <a:lnTo>
                  <a:pt x="96075" y="195580"/>
                </a:lnTo>
                <a:lnTo>
                  <a:pt x="96139" y="82550"/>
                </a:lnTo>
                <a:lnTo>
                  <a:pt x="96329" y="80010"/>
                </a:lnTo>
                <a:lnTo>
                  <a:pt x="96710" y="76200"/>
                </a:lnTo>
                <a:lnTo>
                  <a:pt x="97269" y="73660"/>
                </a:lnTo>
                <a:lnTo>
                  <a:pt x="98005" y="69850"/>
                </a:lnTo>
                <a:lnTo>
                  <a:pt x="98920" y="67310"/>
                </a:lnTo>
                <a:lnTo>
                  <a:pt x="99999" y="64770"/>
                </a:lnTo>
                <a:lnTo>
                  <a:pt x="101257" y="60960"/>
                </a:lnTo>
                <a:lnTo>
                  <a:pt x="102666" y="58420"/>
                </a:lnTo>
                <a:lnTo>
                  <a:pt x="104241" y="55880"/>
                </a:lnTo>
                <a:lnTo>
                  <a:pt x="105968" y="53340"/>
                </a:lnTo>
                <a:lnTo>
                  <a:pt x="107861" y="49530"/>
                </a:lnTo>
                <a:lnTo>
                  <a:pt x="109893" y="46990"/>
                </a:lnTo>
                <a:lnTo>
                  <a:pt x="112077" y="44450"/>
                </a:lnTo>
                <a:lnTo>
                  <a:pt x="114401" y="43180"/>
                </a:lnTo>
                <a:lnTo>
                  <a:pt x="116852" y="40640"/>
                </a:lnTo>
                <a:lnTo>
                  <a:pt x="119456" y="38100"/>
                </a:lnTo>
                <a:lnTo>
                  <a:pt x="122174" y="35560"/>
                </a:lnTo>
                <a:lnTo>
                  <a:pt x="125018" y="34290"/>
                </a:lnTo>
                <a:lnTo>
                  <a:pt x="127990" y="31750"/>
                </a:lnTo>
                <a:lnTo>
                  <a:pt x="131064" y="30480"/>
                </a:lnTo>
                <a:lnTo>
                  <a:pt x="134251" y="27940"/>
                </a:lnTo>
                <a:lnTo>
                  <a:pt x="137553" y="26670"/>
                </a:lnTo>
                <a:lnTo>
                  <a:pt x="144424" y="24130"/>
                </a:lnTo>
                <a:lnTo>
                  <a:pt x="148005" y="22860"/>
                </a:lnTo>
                <a:lnTo>
                  <a:pt x="151663" y="22860"/>
                </a:lnTo>
                <a:lnTo>
                  <a:pt x="159219" y="20320"/>
                </a:lnTo>
                <a:lnTo>
                  <a:pt x="171107" y="20320"/>
                </a:lnTo>
                <a:lnTo>
                  <a:pt x="173177" y="19050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8003540" y="3610609"/>
            <a:ext cx="3319145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spc="-125" dirty="0">
                <a:latin typeface="DejaVu Sans"/>
                <a:cs typeface="DejaVu Sans"/>
              </a:rPr>
              <a:t>Sets,</a:t>
            </a:r>
            <a:r>
              <a:rPr sz="1400" spc="10" dirty="0">
                <a:latin typeface="DejaVu Sans"/>
                <a:cs typeface="DejaVu Sans"/>
              </a:rPr>
              <a:t> </a:t>
            </a:r>
            <a:r>
              <a:rPr sz="1400" spc="-100" dirty="0">
                <a:latin typeface="DejaVu Sans"/>
                <a:cs typeface="DejaVu Sans"/>
              </a:rPr>
              <a:t>Conditional</a:t>
            </a:r>
            <a:r>
              <a:rPr sz="1400" spc="-10" dirty="0">
                <a:latin typeface="DejaVu Sans"/>
                <a:cs typeface="DejaVu Sans"/>
              </a:rPr>
              <a:t> </a:t>
            </a:r>
            <a:r>
              <a:rPr sz="1400" spc="-95" dirty="0">
                <a:latin typeface="DejaVu Sans"/>
                <a:cs typeface="DejaVu Sans"/>
              </a:rPr>
              <a:t>Filters,</a:t>
            </a:r>
            <a:r>
              <a:rPr sz="1400" spc="5" dirty="0">
                <a:latin typeface="DejaVu Sans"/>
                <a:cs typeface="DejaVu Sans"/>
              </a:rPr>
              <a:t> </a:t>
            </a:r>
            <a:r>
              <a:rPr sz="1400" spc="-70" dirty="0">
                <a:latin typeface="DejaVu Sans"/>
                <a:cs typeface="DejaVu Sans"/>
              </a:rPr>
              <a:t>Top</a:t>
            </a:r>
            <a:r>
              <a:rPr sz="1400" spc="-5" dirty="0">
                <a:latin typeface="DejaVu Sans"/>
                <a:cs typeface="DejaVu Sans"/>
              </a:rPr>
              <a:t> </a:t>
            </a:r>
            <a:r>
              <a:rPr sz="1400" dirty="0">
                <a:latin typeface="DejaVu Sans"/>
                <a:cs typeface="DejaVu Sans"/>
              </a:rPr>
              <a:t>N, </a:t>
            </a:r>
            <a:r>
              <a:rPr sz="1400" spc="-105" dirty="0">
                <a:latin typeface="DejaVu Sans"/>
                <a:cs typeface="DejaVu Sans"/>
              </a:rPr>
              <a:t>Fixed</a:t>
            </a:r>
            <a:r>
              <a:rPr sz="1400" spc="5" dirty="0">
                <a:latin typeface="DejaVu Sans"/>
                <a:cs typeface="DejaVu Sans"/>
              </a:rPr>
              <a:t> </a:t>
            </a:r>
            <a:r>
              <a:rPr sz="1400" spc="-155" dirty="0">
                <a:latin typeface="DejaVu Sans"/>
                <a:cs typeface="DejaVu Sans"/>
              </a:rPr>
              <a:t>LOD</a:t>
            </a:r>
            <a:endParaRPr sz="1400">
              <a:latin typeface="DejaVu Sans"/>
              <a:cs typeface="DejaVu Sans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8003540" y="4331208"/>
            <a:ext cx="2844800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spc="-95" dirty="0">
                <a:latin typeface="DejaVu Sans"/>
                <a:cs typeface="DejaVu Sans"/>
              </a:rPr>
              <a:t>Include/Exclude</a:t>
            </a:r>
            <a:r>
              <a:rPr sz="1400" spc="-20" dirty="0">
                <a:latin typeface="DejaVu Sans"/>
                <a:cs typeface="DejaVu Sans"/>
              </a:rPr>
              <a:t> </a:t>
            </a:r>
            <a:r>
              <a:rPr sz="1400" spc="-40" dirty="0">
                <a:latin typeface="DejaVu Sans"/>
                <a:cs typeface="DejaVu Sans"/>
              </a:rPr>
              <a:t>LOD,</a:t>
            </a:r>
            <a:r>
              <a:rPr sz="1400" spc="-25" dirty="0">
                <a:latin typeface="DejaVu Sans"/>
                <a:cs typeface="DejaVu Sans"/>
              </a:rPr>
              <a:t> </a:t>
            </a:r>
            <a:r>
              <a:rPr sz="1400" spc="-114" dirty="0">
                <a:latin typeface="DejaVu Sans"/>
                <a:cs typeface="DejaVu Sans"/>
              </a:rPr>
              <a:t>Data</a:t>
            </a:r>
            <a:r>
              <a:rPr sz="1400" dirty="0">
                <a:latin typeface="DejaVu Sans"/>
                <a:cs typeface="DejaVu Sans"/>
              </a:rPr>
              <a:t> </a:t>
            </a:r>
            <a:r>
              <a:rPr sz="1400" spc="-130" dirty="0">
                <a:latin typeface="DejaVu Sans"/>
                <a:cs typeface="DejaVu Sans"/>
              </a:rPr>
              <a:t>Blending</a:t>
            </a:r>
            <a:endParaRPr sz="1400">
              <a:latin typeface="DejaVu Sans"/>
              <a:cs typeface="DejaVu Sans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8003540" y="5058917"/>
            <a:ext cx="2988945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spc="-110" dirty="0">
                <a:latin typeface="DejaVu Sans"/>
                <a:cs typeface="DejaVu Sans"/>
              </a:rPr>
              <a:t>Forecasts,</a:t>
            </a:r>
            <a:r>
              <a:rPr sz="1400" spc="20" dirty="0">
                <a:latin typeface="DejaVu Sans"/>
                <a:cs typeface="DejaVu Sans"/>
              </a:rPr>
              <a:t> </a:t>
            </a:r>
            <a:r>
              <a:rPr sz="1400" spc="-110" dirty="0">
                <a:latin typeface="DejaVu Sans"/>
                <a:cs typeface="DejaVu Sans"/>
              </a:rPr>
              <a:t>Table</a:t>
            </a:r>
            <a:r>
              <a:rPr sz="1400" spc="25" dirty="0">
                <a:latin typeface="DejaVu Sans"/>
                <a:cs typeface="DejaVu Sans"/>
              </a:rPr>
              <a:t> </a:t>
            </a:r>
            <a:r>
              <a:rPr sz="1400" spc="-114" dirty="0">
                <a:latin typeface="DejaVu Sans"/>
                <a:cs typeface="DejaVu Sans"/>
              </a:rPr>
              <a:t>Calcs,</a:t>
            </a:r>
            <a:r>
              <a:rPr sz="1400" spc="30" dirty="0">
                <a:latin typeface="DejaVu Sans"/>
                <a:cs typeface="DejaVu Sans"/>
              </a:rPr>
              <a:t> </a:t>
            </a:r>
            <a:r>
              <a:rPr sz="1400" spc="-105" dirty="0">
                <a:latin typeface="DejaVu Sans"/>
                <a:cs typeface="DejaVu Sans"/>
              </a:rPr>
              <a:t>Clusters,</a:t>
            </a:r>
            <a:r>
              <a:rPr sz="1400" spc="30" dirty="0">
                <a:latin typeface="DejaVu Sans"/>
                <a:cs typeface="DejaVu Sans"/>
              </a:rPr>
              <a:t> </a:t>
            </a:r>
            <a:r>
              <a:rPr sz="1400" spc="-140" dirty="0">
                <a:latin typeface="DejaVu Sans"/>
                <a:cs typeface="DejaVu Sans"/>
              </a:rPr>
              <a:t>Totals</a:t>
            </a:r>
            <a:endParaRPr sz="1400">
              <a:latin typeface="DejaVu Sans"/>
              <a:cs typeface="DejaVu Sans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8003540" y="5783326"/>
            <a:ext cx="223901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95" dirty="0">
                <a:latin typeface="DejaVu Sans"/>
                <a:cs typeface="DejaVu Sans"/>
              </a:rPr>
              <a:t>Trend</a:t>
            </a:r>
            <a:r>
              <a:rPr sz="1400" spc="20" dirty="0">
                <a:latin typeface="DejaVu Sans"/>
                <a:cs typeface="DejaVu Sans"/>
              </a:rPr>
              <a:t> </a:t>
            </a:r>
            <a:r>
              <a:rPr sz="1400" spc="-114" dirty="0">
                <a:latin typeface="DejaVu Sans"/>
                <a:cs typeface="DejaVu Sans"/>
              </a:rPr>
              <a:t>Lines,</a:t>
            </a:r>
            <a:r>
              <a:rPr sz="1400" spc="30" dirty="0">
                <a:latin typeface="DejaVu Sans"/>
                <a:cs typeface="DejaVu Sans"/>
              </a:rPr>
              <a:t> </a:t>
            </a:r>
            <a:r>
              <a:rPr sz="1400" spc="-114" dirty="0">
                <a:latin typeface="DejaVu Sans"/>
                <a:cs typeface="DejaVu Sans"/>
              </a:rPr>
              <a:t>Reference</a:t>
            </a:r>
            <a:r>
              <a:rPr sz="1400" spc="5" dirty="0">
                <a:latin typeface="DejaVu Sans"/>
                <a:cs typeface="DejaVu Sans"/>
              </a:rPr>
              <a:t> </a:t>
            </a:r>
            <a:r>
              <a:rPr sz="1400" spc="-140" dirty="0">
                <a:latin typeface="DejaVu Sans"/>
                <a:cs typeface="DejaVu Sans"/>
              </a:rPr>
              <a:t>Lines</a:t>
            </a:r>
            <a:endParaRPr sz="1400">
              <a:latin typeface="DejaVu Sans"/>
              <a:cs typeface="DejaVu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9DBEFB9-4144-DE10-80CE-C02C2F46F19F}"/>
              </a:ext>
            </a:extLst>
          </p:cNvPr>
          <p:cNvSpPr/>
          <p:nvPr/>
        </p:nvSpPr>
        <p:spPr>
          <a:xfrm>
            <a:off x="1371600" y="2819400"/>
            <a:ext cx="9906000" cy="1219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Introduction Tableau Desktop</a:t>
            </a:r>
          </a:p>
        </p:txBody>
      </p:sp>
    </p:spTree>
    <p:extLst>
      <p:ext uri="{BB962C8B-B14F-4D97-AF65-F5344CB8AC3E}">
        <p14:creationId xmlns:p14="http://schemas.microsoft.com/office/powerpoint/2010/main" val="403742742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24250">
              <a:lnSpc>
                <a:spcPct val="100000"/>
              </a:lnSpc>
              <a:spcBef>
                <a:spcPts val="100"/>
              </a:spcBef>
            </a:pPr>
            <a:r>
              <a:rPr b="1" spc="-400" dirty="0">
                <a:latin typeface="DejaVu Sans"/>
                <a:cs typeface="DejaVu Sans"/>
              </a:rPr>
              <a:t>Data</a:t>
            </a:r>
            <a:r>
              <a:rPr spc="-170" dirty="0"/>
              <a:t> </a:t>
            </a:r>
            <a:r>
              <a:rPr b="1" spc="-440" dirty="0">
                <a:latin typeface="DejaVu Sans"/>
                <a:cs typeface="DejaVu Sans"/>
              </a:rPr>
              <a:t>Source</a:t>
            </a:r>
            <a:r>
              <a:rPr spc="-170" dirty="0"/>
              <a:t> </a:t>
            </a:r>
            <a:r>
              <a:rPr b="1" spc="-420" dirty="0">
                <a:latin typeface="DejaVu Sans"/>
                <a:cs typeface="DejaVu Sans"/>
              </a:rPr>
              <a:t>Filters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5646" y="813815"/>
            <a:ext cx="11760708" cy="4572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671830" y="1148841"/>
            <a:ext cx="10932160" cy="605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280"/>
              </a:lnSpc>
              <a:spcBef>
                <a:spcPts val="100"/>
              </a:spcBef>
            </a:pPr>
            <a:r>
              <a:rPr sz="2000" b="1" spc="-254" dirty="0">
                <a:solidFill>
                  <a:srgbClr val="3F3F3F"/>
                </a:solidFill>
                <a:latin typeface="DejaVu Sans"/>
                <a:cs typeface="DejaVu Sans"/>
              </a:rPr>
              <a:t>Data</a:t>
            </a:r>
            <a:r>
              <a:rPr sz="2000" spc="-10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b="1" spc="-275" dirty="0">
                <a:solidFill>
                  <a:srgbClr val="3F3F3F"/>
                </a:solidFill>
                <a:latin typeface="DejaVu Sans"/>
                <a:cs typeface="DejaVu Sans"/>
              </a:rPr>
              <a:t>Source</a:t>
            </a:r>
            <a:r>
              <a:rPr sz="2000" spc="-114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b="1" spc="-225" dirty="0">
                <a:solidFill>
                  <a:srgbClr val="3F3F3F"/>
                </a:solidFill>
                <a:latin typeface="DejaVu Sans"/>
                <a:cs typeface="DejaVu Sans"/>
              </a:rPr>
              <a:t>Filters</a:t>
            </a:r>
            <a:r>
              <a:rPr sz="2000" spc="-114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200" dirty="0">
                <a:solidFill>
                  <a:srgbClr val="3F3F3F"/>
                </a:solidFill>
                <a:latin typeface="DejaVu Sans"/>
                <a:cs typeface="DejaVu Sans"/>
              </a:rPr>
              <a:t>are</a:t>
            </a:r>
            <a:r>
              <a:rPr sz="2000" spc="3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155" dirty="0">
                <a:solidFill>
                  <a:srgbClr val="3F3F3F"/>
                </a:solidFill>
                <a:latin typeface="DejaVu Sans"/>
                <a:cs typeface="DejaVu Sans"/>
              </a:rPr>
              <a:t>the</a:t>
            </a:r>
            <a:r>
              <a:rPr sz="2000" spc="-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160" dirty="0">
                <a:solidFill>
                  <a:srgbClr val="3F3F3F"/>
                </a:solidFill>
                <a:latin typeface="DejaVu Sans"/>
                <a:cs typeface="DejaVu Sans"/>
              </a:rPr>
              <a:t>highest-</a:t>
            </a:r>
            <a:r>
              <a:rPr sz="2000" spc="-170" dirty="0">
                <a:solidFill>
                  <a:srgbClr val="3F3F3F"/>
                </a:solidFill>
                <a:latin typeface="DejaVu Sans"/>
                <a:cs typeface="DejaVu Sans"/>
              </a:rPr>
              <a:t>level</a:t>
            </a:r>
            <a:r>
              <a:rPr sz="2000" spc="1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120" dirty="0">
                <a:solidFill>
                  <a:srgbClr val="3F3F3F"/>
                </a:solidFill>
                <a:latin typeface="DejaVu Sans"/>
                <a:cs typeface="DejaVu Sans"/>
              </a:rPr>
              <a:t>filters</a:t>
            </a:r>
            <a:r>
              <a:rPr sz="2000" spc="-2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i="1" spc="-20" dirty="0">
                <a:solidFill>
                  <a:srgbClr val="3F3F3F"/>
                </a:solidFill>
                <a:latin typeface="Nimbus Roman No9 L"/>
                <a:cs typeface="Nimbus Roman No9 L"/>
              </a:rPr>
              <a:t>(aside</a:t>
            </a:r>
            <a:r>
              <a:rPr sz="200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i="1" dirty="0">
                <a:solidFill>
                  <a:srgbClr val="3F3F3F"/>
                </a:solidFill>
                <a:latin typeface="Nimbus Roman No9 L"/>
                <a:cs typeface="Nimbus Roman No9 L"/>
              </a:rPr>
              <a:t>from</a:t>
            </a:r>
            <a:r>
              <a:rPr sz="2000" spc="-1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i="1" dirty="0">
                <a:solidFill>
                  <a:srgbClr val="3F3F3F"/>
                </a:solidFill>
                <a:latin typeface="Nimbus Roman No9 L"/>
                <a:cs typeface="Nimbus Roman No9 L"/>
              </a:rPr>
              <a:t>extract</a:t>
            </a:r>
            <a:r>
              <a:rPr sz="2000" spc="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i="1" spc="-25" dirty="0">
                <a:solidFill>
                  <a:srgbClr val="3F3F3F"/>
                </a:solidFill>
                <a:latin typeface="Nimbus Roman No9 L"/>
                <a:cs typeface="Nimbus Roman No9 L"/>
              </a:rPr>
              <a:t>filters)</a:t>
            </a:r>
            <a:r>
              <a:rPr sz="2000" spc="1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90" dirty="0">
                <a:solidFill>
                  <a:srgbClr val="3F3F3F"/>
                </a:solidFill>
                <a:latin typeface="DejaVu Sans"/>
                <a:cs typeface="DejaVu Sans"/>
              </a:rPr>
              <a:t>in</a:t>
            </a:r>
            <a:r>
              <a:rPr sz="2000" spc="2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155" dirty="0">
                <a:solidFill>
                  <a:srgbClr val="3F3F3F"/>
                </a:solidFill>
                <a:latin typeface="DejaVu Sans"/>
                <a:cs typeface="DejaVu Sans"/>
              </a:rPr>
              <a:t>the</a:t>
            </a:r>
            <a:r>
              <a:rPr sz="2000" spc="2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105" dirty="0">
                <a:solidFill>
                  <a:srgbClr val="3F3F3F"/>
                </a:solidFill>
                <a:latin typeface="DejaVu Sans"/>
                <a:cs typeface="DejaVu Sans"/>
              </a:rPr>
              <a:t>Order</a:t>
            </a:r>
            <a:r>
              <a:rPr sz="2000" spc="3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dirty="0">
                <a:solidFill>
                  <a:srgbClr val="3F3F3F"/>
                </a:solidFill>
                <a:latin typeface="DejaVu Sans"/>
                <a:cs typeface="DejaVu Sans"/>
              </a:rPr>
              <a:t>of</a:t>
            </a:r>
            <a:r>
              <a:rPr sz="2000" spc="1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340" dirty="0">
                <a:solidFill>
                  <a:srgbClr val="3F3F3F"/>
                </a:solidFill>
                <a:latin typeface="DejaVu Sans"/>
                <a:cs typeface="DejaVu Sans"/>
              </a:rPr>
              <a:t>Operations;</a:t>
            </a:r>
            <a:endParaRPr sz="2000">
              <a:latin typeface="DejaVu Sans"/>
              <a:cs typeface="DejaVu Sans"/>
            </a:endParaRPr>
          </a:p>
          <a:p>
            <a:pPr marL="12700">
              <a:lnSpc>
                <a:spcPts val="2280"/>
              </a:lnSpc>
            </a:pPr>
            <a:r>
              <a:rPr sz="2000" spc="-170" dirty="0">
                <a:solidFill>
                  <a:srgbClr val="3F3F3F"/>
                </a:solidFill>
                <a:latin typeface="DejaVu Sans"/>
                <a:cs typeface="DejaVu Sans"/>
              </a:rPr>
              <a:t>when</a:t>
            </a:r>
            <a:r>
              <a:rPr sz="2000" spc="1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210" dirty="0">
                <a:solidFill>
                  <a:srgbClr val="3F3F3F"/>
                </a:solidFill>
                <a:latin typeface="DejaVu Sans"/>
                <a:cs typeface="DejaVu Sans"/>
              </a:rPr>
              <a:t>data</a:t>
            </a:r>
            <a:r>
              <a:rPr sz="2000" spc="3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160" dirty="0">
                <a:solidFill>
                  <a:srgbClr val="3F3F3F"/>
                </a:solidFill>
                <a:latin typeface="DejaVu Sans"/>
                <a:cs typeface="DejaVu Sans"/>
              </a:rPr>
              <a:t>source</a:t>
            </a:r>
            <a:r>
              <a:rPr sz="200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114" dirty="0">
                <a:solidFill>
                  <a:srgbClr val="3F3F3F"/>
                </a:solidFill>
                <a:latin typeface="DejaVu Sans"/>
                <a:cs typeface="DejaVu Sans"/>
              </a:rPr>
              <a:t>filters</a:t>
            </a:r>
            <a:r>
              <a:rPr sz="2000" spc="2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200" dirty="0">
                <a:solidFill>
                  <a:srgbClr val="3F3F3F"/>
                </a:solidFill>
                <a:latin typeface="DejaVu Sans"/>
                <a:cs typeface="DejaVu Sans"/>
              </a:rPr>
              <a:t>are</a:t>
            </a:r>
            <a:r>
              <a:rPr sz="2000" spc="3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180" dirty="0">
                <a:solidFill>
                  <a:srgbClr val="3F3F3F"/>
                </a:solidFill>
                <a:latin typeface="DejaVu Sans"/>
                <a:cs typeface="DejaVu Sans"/>
              </a:rPr>
              <a:t>applied,</a:t>
            </a:r>
            <a:r>
              <a:rPr sz="2000" spc="1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175" dirty="0">
                <a:solidFill>
                  <a:srgbClr val="3F3F3F"/>
                </a:solidFill>
                <a:latin typeface="DejaVu Sans"/>
                <a:cs typeface="DejaVu Sans"/>
              </a:rPr>
              <a:t>all</a:t>
            </a:r>
            <a:r>
              <a:rPr sz="2000" spc="2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195" dirty="0">
                <a:solidFill>
                  <a:srgbClr val="3F3F3F"/>
                </a:solidFill>
                <a:latin typeface="DejaVu Sans"/>
                <a:cs typeface="DejaVu Sans"/>
              </a:rPr>
              <a:t>sheets</a:t>
            </a:r>
            <a:r>
              <a:rPr sz="2000" spc="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175" dirty="0">
                <a:solidFill>
                  <a:srgbClr val="3F3F3F"/>
                </a:solidFill>
                <a:latin typeface="DejaVu Sans"/>
                <a:cs typeface="DejaVu Sans"/>
              </a:rPr>
              <a:t>created</a:t>
            </a:r>
            <a:r>
              <a:rPr sz="2000" spc="1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150" dirty="0">
                <a:solidFill>
                  <a:srgbClr val="3F3F3F"/>
                </a:solidFill>
                <a:latin typeface="DejaVu Sans"/>
                <a:cs typeface="DejaVu Sans"/>
              </a:rPr>
              <a:t>from</a:t>
            </a:r>
            <a:r>
              <a:rPr sz="2000" spc="4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145" dirty="0">
                <a:solidFill>
                  <a:srgbClr val="3F3F3F"/>
                </a:solidFill>
                <a:latin typeface="DejaVu Sans"/>
                <a:cs typeface="DejaVu Sans"/>
              </a:rPr>
              <a:t>the</a:t>
            </a:r>
            <a:r>
              <a:rPr sz="2000" spc="2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165" dirty="0">
                <a:solidFill>
                  <a:srgbClr val="3F3F3F"/>
                </a:solidFill>
                <a:latin typeface="DejaVu Sans"/>
                <a:cs typeface="DejaVu Sans"/>
              </a:rPr>
              <a:t>chosen</a:t>
            </a:r>
            <a:r>
              <a:rPr sz="2000" spc="1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160" dirty="0">
                <a:solidFill>
                  <a:srgbClr val="3F3F3F"/>
                </a:solidFill>
                <a:latin typeface="DejaVu Sans"/>
                <a:cs typeface="DejaVu Sans"/>
              </a:rPr>
              <a:t>source</a:t>
            </a:r>
            <a:r>
              <a:rPr sz="2000" spc="2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130" dirty="0">
                <a:solidFill>
                  <a:srgbClr val="3F3F3F"/>
                </a:solidFill>
                <a:latin typeface="DejaVu Sans"/>
                <a:cs typeface="DejaVu Sans"/>
              </a:rPr>
              <a:t>inherit</a:t>
            </a:r>
            <a:r>
              <a:rPr sz="2000" spc="4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150" dirty="0">
                <a:solidFill>
                  <a:srgbClr val="3F3F3F"/>
                </a:solidFill>
                <a:latin typeface="DejaVu Sans"/>
                <a:cs typeface="DejaVu Sans"/>
              </a:rPr>
              <a:t>those</a:t>
            </a:r>
            <a:r>
              <a:rPr sz="2000" spc="2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110" dirty="0">
                <a:solidFill>
                  <a:srgbClr val="3F3F3F"/>
                </a:solidFill>
                <a:latin typeface="DejaVu Sans"/>
                <a:cs typeface="DejaVu Sans"/>
              </a:rPr>
              <a:t>filters</a:t>
            </a:r>
            <a:endParaRPr sz="2000">
              <a:latin typeface="DejaVu Sans"/>
              <a:cs typeface="DejaVu Sans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3986777" y="2744736"/>
            <a:ext cx="6655434" cy="3508375"/>
            <a:chOff x="3986777" y="2744736"/>
            <a:chExt cx="6655434" cy="3508375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986777" y="2759862"/>
              <a:ext cx="3345192" cy="61210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98214" y="2771394"/>
              <a:ext cx="3275837" cy="542543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584442" y="2744736"/>
              <a:ext cx="765771" cy="501383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6618605" y="2778772"/>
              <a:ext cx="668655" cy="403860"/>
            </a:xfrm>
            <a:custGeom>
              <a:avLst/>
              <a:gdLst/>
              <a:ahLst/>
              <a:cxnLst/>
              <a:rect l="l" t="t" r="r" b="b"/>
              <a:pathLst>
                <a:path w="668654" h="403860">
                  <a:moveTo>
                    <a:pt x="668528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0" y="378460"/>
                  </a:lnTo>
                  <a:lnTo>
                    <a:pt x="0" y="403860"/>
                  </a:lnTo>
                  <a:lnTo>
                    <a:pt x="668528" y="403860"/>
                  </a:lnTo>
                  <a:lnTo>
                    <a:pt x="668528" y="378828"/>
                  </a:lnTo>
                  <a:lnTo>
                    <a:pt x="668528" y="378460"/>
                  </a:lnTo>
                  <a:lnTo>
                    <a:pt x="668528" y="25514"/>
                  </a:lnTo>
                  <a:lnTo>
                    <a:pt x="643128" y="25514"/>
                  </a:lnTo>
                  <a:lnTo>
                    <a:pt x="643128" y="378460"/>
                  </a:lnTo>
                  <a:lnTo>
                    <a:pt x="25400" y="378460"/>
                  </a:lnTo>
                  <a:lnTo>
                    <a:pt x="25400" y="25400"/>
                  </a:lnTo>
                  <a:lnTo>
                    <a:pt x="668528" y="25400"/>
                  </a:lnTo>
                  <a:lnTo>
                    <a:pt x="668528" y="0"/>
                  </a:lnTo>
                  <a:close/>
                </a:path>
              </a:pathLst>
            </a:custGeom>
            <a:solidFill>
              <a:srgbClr val="1FE2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986777" y="3499041"/>
              <a:ext cx="3345192" cy="1474594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998214" y="3510534"/>
              <a:ext cx="3275837" cy="1405127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037838" y="4416513"/>
              <a:ext cx="661454" cy="279692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4072001" y="4450092"/>
              <a:ext cx="564515" cy="182880"/>
            </a:xfrm>
            <a:custGeom>
              <a:avLst/>
              <a:gdLst/>
              <a:ahLst/>
              <a:cxnLst/>
              <a:rect l="l" t="t" r="r" b="b"/>
              <a:pathLst>
                <a:path w="564514" h="182879">
                  <a:moveTo>
                    <a:pt x="564134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0" y="157480"/>
                  </a:lnTo>
                  <a:lnTo>
                    <a:pt x="0" y="182880"/>
                  </a:lnTo>
                  <a:lnTo>
                    <a:pt x="564134" y="182880"/>
                  </a:lnTo>
                  <a:lnTo>
                    <a:pt x="564134" y="157594"/>
                  </a:lnTo>
                  <a:lnTo>
                    <a:pt x="564134" y="26022"/>
                  </a:lnTo>
                  <a:lnTo>
                    <a:pt x="538734" y="26022"/>
                  </a:lnTo>
                  <a:lnTo>
                    <a:pt x="538734" y="157480"/>
                  </a:lnTo>
                  <a:lnTo>
                    <a:pt x="25400" y="157480"/>
                  </a:lnTo>
                  <a:lnTo>
                    <a:pt x="25400" y="25400"/>
                  </a:lnTo>
                  <a:lnTo>
                    <a:pt x="564134" y="25400"/>
                  </a:lnTo>
                  <a:lnTo>
                    <a:pt x="564134" y="0"/>
                  </a:lnTo>
                  <a:close/>
                </a:path>
              </a:pathLst>
            </a:custGeom>
            <a:solidFill>
              <a:srgbClr val="1FE2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467987" y="3166490"/>
              <a:ext cx="2417445" cy="1200150"/>
            </a:xfrm>
            <a:custGeom>
              <a:avLst/>
              <a:gdLst/>
              <a:ahLst/>
              <a:cxnLst/>
              <a:rect l="l" t="t" r="r" b="b"/>
              <a:pathLst>
                <a:path w="2417445" h="1200150">
                  <a:moveTo>
                    <a:pt x="12319" y="1116330"/>
                  </a:moveTo>
                  <a:lnTo>
                    <a:pt x="0" y="1200150"/>
                  </a:lnTo>
                  <a:lnTo>
                    <a:pt x="74803" y="1159510"/>
                  </a:lnTo>
                  <a:lnTo>
                    <a:pt x="54076" y="1145540"/>
                  </a:lnTo>
                  <a:lnTo>
                    <a:pt x="56121" y="1143000"/>
                  </a:lnTo>
                  <a:lnTo>
                    <a:pt x="65003" y="1131570"/>
                  </a:lnTo>
                  <a:lnTo>
                    <a:pt x="33185" y="1131570"/>
                  </a:lnTo>
                  <a:lnTo>
                    <a:pt x="12319" y="1116330"/>
                  </a:lnTo>
                  <a:close/>
                </a:path>
                <a:path w="2417445" h="1200150">
                  <a:moveTo>
                    <a:pt x="2071751" y="421640"/>
                  </a:moveTo>
                  <a:lnTo>
                    <a:pt x="2044319" y="435610"/>
                  </a:lnTo>
                  <a:lnTo>
                    <a:pt x="2044573" y="435610"/>
                  </a:lnTo>
                  <a:lnTo>
                    <a:pt x="2015617" y="448310"/>
                  </a:lnTo>
                  <a:lnTo>
                    <a:pt x="2015871" y="448310"/>
                  </a:lnTo>
                  <a:lnTo>
                    <a:pt x="2000504" y="454660"/>
                  </a:lnTo>
                  <a:lnTo>
                    <a:pt x="2000758" y="454660"/>
                  </a:lnTo>
                  <a:lnTo>
                    <a:pt x="1984629" y="461010"/>
                  </a:lnTo>
                  <a:lnTo>
                    <a:pt x="1984756" y="461010"/>
                  </a:lnTo>
                  <a:lnTo>
                    <a:pt x="1967865" y="467360"/>
                  </a:lnTo>
                  <a:lnTo>
                    <a:pt x="1968119" y="467360"/>
                  </a:lnTo>
                  <a:lnTo>
                    <a:pt x="1950466" y="473710"/>
                  </a:lnTo>
                  <a:lnTo>
                    <a:pt x="1950720" y="473710"/>
                  </a:lnTo>
                  <a:lnTo>
                    <a:pt x="1932305" y="480060"/>
                  </a:lnTo>
                  <a:lnTo>
                    <a:pt x="1932432" y="480060"/>
                  </a:lnTo>
                  <a:lnTo>
                    <a:pt x="1913509" y="486410"/>
                  </a:lnTo>
                  <a:lnTo>
                    <a:pt x="1913636" y="486410"/>
                  </a:lnTo>
                  <a:lnTo>
                    <a:pt x="1893951" y="492760"/>
                  </a:lnTo>
                  <a:lnTo>
                    <a:pt x="1894078" y="492760"/>
                  </a:lnTo>
                  <a:lnTo>
                    <a:pt x="1873758" y="499110"/>
                  </a:lnTo>
                  <a:lnTo>
                    <a:pt x="1873885" y="499110"/>
                  </a:lnTo>
                  <a:lnTo>
                    <a:pt x="1831594" y="511810"/>
                  </a:lnTo>
                  <a:lnTo>
                    <a:pt x="1831721" y="511810"/>
                  </a:lnTo>
                  <a:lnTo>
                    <a:pt x="1787017" y="524510"/>
                  </a:lnTo>
                  <a:lnTo>
                    <a:pt x="1787271" y="524510"/>
                  </a:lnTo>
                  <a:lnTo>
                    <a:pt x="1740408" y="537210"/>
                  </a:lnTo>
                  <a:lnTo>
                    <a:pt x="1740535" y="537210"/>
                  </a:lnTo>
                  <a:lnTo>
                    <a:pt x="1692148" y="549910"/>
                  </a:lnTo>
                  <a:lnTo>
                    <a:pt x="1692275" y="549910"/>
                  </a:lnTo>
                  <a:lnTo>
                    <a:pt x="1641983" y="561340"/>
                  </a:lnTo>
                  <a:lnTo>
                    <a:pt x="1642110" y="561340"/>
                  </a:lnTo>
                  <a:lnTo>
                    <a:pt x="1590421" y="574040"/>
                  </a:lnTo>
                  <a:lnTo>
                    <a:pt x="1590548" y="574040"/>
                  </a:lnTo>
                  <a:lnTo>
                    <a:pt x="1537589" y="586740"/>
                  </a:lnTo>
                  <a:lnTo>
                    <a:pt x="1537716" y="586740"/>
                  </a:lnTo>
                  <a:lnTo>
                    <a:pt x="1483741" y="598170"/>
                  </a:lnTo>
                  <a:lnTo>
                    <a:pt x="1429004" y="610870"/>
                  </a:lnTo>
                  <a:lnTo>
                    <a:pt x="1261491" y="646430"/>
                  </a:lnTo>
                  <a:lnTo>
                    <a:pt x="1093470" y="680720"/>
                  </a:lnTo>
                  <a:lnTo>
                    <a:pt x="1038352" y="693420"/>
                  </a:lnTo>
                  <a:lnTo>
                    <a:pt x="826897" y="739140"/>
                  </a:lnTo>
                  <a:lnTo>
                    <a:pt x="729488" y="762000"/>
                  </a:lnTo>
                  <a:lnTo>
                    <a:pt x="683514" y="774700"/>
                  </a:lnTo>
                  <a:lnTo>
                    <a:pt x="661289" y="779780"/>
                  </a:lnTo>
                  <a:lnTo>
                    <a:pt x="639699" y="786130"/>
                  </a:lnTo>
                  <a:lnTo>
                    <a:pt x="598170" y="797560"/>
                  </a:lnTo>
                  <a:lnTo>
                    <a:pt x="578358" y="802640"/>
                  </a:lnTo>
                  <a:lnTo>
                    <a:pt x="559181" y="808990"/>
                  </a:lnTo>
                  <a:lnTo>
                    <a:pt x="540639" y="814070"/>
                  </a:lnTo>
                  <a:lnTo>
                    <a:pt x="522859" y="820420"/>
                  </a:lnTo>
                  <a:lnTo>
                    <a:pt x="505841" y="826770"/>
                  </a:lnTo>
                  <a:lnTo>
                    <a:pt x="489458" y="831850"/>
                  </a:lnTo>
                  <a:lnTo>
                    <a:pt x="458343" y="843280"/>
                  </a:lnTo>
                  <a:lnTo>
                    <a:pt x="428879" y="855980"/>
                  </a:lnTo>
                  <a:lnTo>
                    <a:pt x="400685" y="867410"/>
                  </a:lnTo>
                  <a:lnTo>
                    <a:pt x="348488" y="890270"/>
                  </a:lnTo>
                  <a:lnTo>
                    <a:pt x="301244" y="913130"/>
                  </a:lnTo>
                  <a:lnTo>
                    <a:pt x="258953" y="935990"/>
                  </a:lnTo>
                  <a:lnTo>
                    <a:pt x="220853" y="958850"/>
                  </a:lnTo>
                  <a:lnTo>
                    <a:pt x="186563" y="981710"/>
                  </a:lnTo>
                  <a:lnTo>
                    <a:pt x="170815" y="993140"/>
                  </a:lnTo>
                  <a:lnTo>
                    <a:pt x="155956" y="1003300"/>
                  </a:lnTo>
                  <a:lnTo>
                    <a:pt x="116078" y="1037590"/>
                  </a:lnTo>
                  <a:lnTo>
                    <a:pt x="71882" y="1083310"/>
                  </a:lnTo>
                  <a:lnTo>
                    <a:pt x="35560" y="1127760"/>
                  </a:lnTo>
                  <a:lnTo>
                    <a:pt x="33185" y="1131570"/>
                  </a:lnTo>
                  <a:lnTo>
                    <a:pt x="65003" y="1131570"/>
                  </a:lnTo>
                  <a:lnTo>
                    <a:pt x="72898" y="1121410"/>
                  </a:lnTo>
                  <a:lnTo>
                    <a:pt x="72517" y="1121410"/>
                  </a:lnTo>
                  <a:lnTo>
                    <a:pt x="91186" y="1099820"/>
                  </a:lnTo>
                  <a:lnTo>
                    <a:pt x="90678" y="1099820"/>
                  </a:lnTo>
                  <a:lnTo>
                    <a:pt x="111252" y="1078230"/>
                  </a:lnTo>
                  <a:lnTo>
                    <a:pt x="121666" y="1066800"/>
                  </a:lnTo>
                  <a:lnTo>
                    <a:pt x="133350" y="1056640"/>
                  </a:lnTo>
                  <a:lnTo>
                    <a:pt x="133223" y="1056640"/>
                  </a:lnTo>
                  <a:lnTo>
                    <a:pt x="145415" y="1045210"/>
                  </a:lnTo>
                  <a:lnTo>
                    <a:pt x="145161" y="1045210"/>
                  </a:lnTo>
                  <a:lnTo>
                    <a:pt x="158242" y="1035050"/>
                  </a:lnTo>
                  <a:lnTo>
                    <a:pt x="157988" y="1035050"/>
                  </a:lnTo>
                  <a:lnTo>
                    <a:pt x="171831" y="1023620"/>
                  </a:lnTo>
                  <a:lnTo>
                    <a:pt x="171450" y="1023620"/>
                  </a:lnTo>
                  <a:lnTo>
                    <a:pt x="186055" y="1013460"/>
                  </a:lnTo>
                  <a:lnTo>
                    <a:pt x="185801" y="1013460"/>
                  </a:lnTo>
                  <a:lnTo>
                    <a:pt x="201295" y="1002030"/>
                  </a:lnTo>
                  <a:lnTo>
                    <a:pt x="201041" y="1002030"/>
                  </a:lnTo>
                  <a:lnTo>
                    <a:pt x="217424" y="990600"/>
                  </a:lnTo>
                  <a:lnTo>
                    <a:pt x="217043" y="990600"/>
                  </a:lnTo>
                  <a:lnTo>
                    <a:pt x="234442" y="980440"/>
                  </a:lnTo>
                  <a:lnTo>
                    <a:pt x="234188" y="980440"/>
                  </a:lnTo>
                  <a:lnTo>
                    <a:pt x="252476" y="969010"/>
                  </a:lnTo>
                  <a:lnTo>
                    <a:pt x="252222" y="969010"/>
                  </a:lnTo>
                  <a:lnTo>
                    <a:pt x="271526" y="957580"/>
                  </a:lnTo>
                  <a:lnTo>
                    <a:pt x="271272" y="957580"/>
                  </a:lnTo>
                  <a:lnTo>
                    <a:pt x="291719" y="946150"/>
                  </a:lnTo>
                  <a:lnTo>
                    <a:pt x="291465" y="946150"/>
                  </a:lnTo>
                  <a:lnTo>
                    <a:pt x="313029" y="935990"/>
                  </a:lnTo>
                  <a:lnTo>
                    <a:pt x="335534" y="924560"/>
                  </a:lnTo>
                  <a:lnTo>
                    <a:pt x="335280" y="924560"/>
                  </a:lnTo>
                  <a:lnTo>
                    <a:pt x="359283" y="913130"/>
                  </a:lnTo>
                  <a:lnTo>
                    <a:pt x="359029" y="913130"/>
                  </a:lnTo>
                  <a:lnTo>
                    <a:pt x="384302" y="901700"/>
                  </a:lnTo>
                  <a:lnTo>
                    <a:pt x="384175" y="901700"/>
                  </a:lnTo>
                  <a:lnTo>
                    <a:pt x="410718" y="890270"/>
                  </a:lnTo>
                  <a:lnTo>
                    <a:pt x="410464" y="890270"/>
                  </a:lnTo>
                  <a:lnTo>
                    <a:pt x="438404" y="878840"/>
                  </a:lnTo>
                  <a:lnTo>
                    <a:pt x="438277" y="878840"/>
                  </a:lnTo>
                  <a:lnTo>
                    <a:pt x="467614" y="867410"/>
                  </a:lnTo>
                  <a:lnTo>
                    <a:pt x="467360" y="867410"/>
                  </a:lnTo>
                  <a:lnTo>
                    <a:pt x="498221" y="855980"/>
                  </a:lnTo>
                  <a:lnTo>
                    <a:pt x="498094" y="855980"/>
                  </a:lnTo>
                  <a:lnTo>
                    <a:pt x="514223" y="849630"/>
                  </a:lnTo>
                  <a:lnTo>
                    <a:pt x="517372" y="849630"/>
                  </a:lnTo>
                  <a:lnTo>
                    <a:pt x="530987" y="844550"/>
                  </a:lnTo>
                  <a:lnTo>
                    <a:pt x="530860" y="844550"/>
                  </a:lnTo>
                  <a:lnTo>
                    <a:pt x="548513" y="838200"/>
                  </a:lnTo>
                  <a:lnTo>
                    <a:pt x="552069" y="838200"/>
                  </a:lnTo>
                  <a:lnTo>
                    <a:pt x="566801" y="833120"/>
                  </a:lnTo>
                  <a:lnTo>
                    <a:pt x="566547" y="833120"/>
                  </a:lnTo>
                  <a:lnTo>
                    <a:pt x="585597" y="828040"/>
                  </a:lnTo>
                  <a:lnTo>
                    <a:pt x="605282" y="821690"/>
                  </a:lnTo>
                  <a:lnTo>
                    <a:pt x="605155" y="821690"/>
                  </a:lnTo>
                  <a:lnTo>
                    <a:pt x="625475" y="815340"/>
                  </a:lnTo>
                  <a:lnTo>
                    <a:pt x="646430" y="810260"/>
                  </a:lnTo>
                  <a:lnTo>
                    <a:pt x="646303" y="810260"/>
                  </a:lnTo>
                  <a:lnTo>
                    <a:pt x="667893" y="803910"/>
                  </a:lnTo>
                  <a:lnTo>
                    <a:pt x="667766" y="803910"/>
                  </a:lnTo>
                  <a:lnTo>
                    <a:pt x="689864" y="798830"/>
                  </a:lnTo>
                  <a:lnTo>
                    <a:pt x="689737" y="798830"/>
                  </a:lnTo>
                  <a:lnTo>
                    <a:pt x="735584" y="787400"/>
                  </a:lnTo>
                  <a:lnTo>
                    <a:pt x="735457" y="787400"/>
                  </a:lnTo>
                  <a:lnTo>
                    <a:pt x="783209" y="775970"/>
                  </a:lnTo>
                  <a:lnTo>
                    <a:pt x="783082" y="775970"/>
                  </a:lnTo>
                  <a:lnTo>
                    <a:pt x="832612" y="764540"/>
                  </a:lnTo>
                  <a:lnTo>
                    <a:pt x="832485" y="764540"/>
                  </a:lnTo>
                  <a:lnTo>
                    <a:pt x="883539" y="753110"/>
                  </a:lnTo>
                  <a:lnTo>
                    <a:pt x="883412" y="753110"/>
                  </a:lnTo>
                  <a:lnTo>
                    <a:pt x="935863" y="740410"/>
                  </a:lnTo>
                  <a:lnTo>
                    <a:pt x="935736" y="740410"/>
                  </a:lnTo>
                  <a:lnTo>
                    <a:pt x="1378966" y="647700"/>
                  </a:lnTo>
                  <a:lnTo>
                    <a:pt x="1434465" y="635000"/>
                  </a:lnTo>
                  <a:lnTo>
                    <a:pt x="1489202" y="623570"/>
                  </a:lnTo>
                  <a:lnTo>
                    <a:pt x="1596263" y="598170"/>
                  </a:lnTo>
                  <a:lnTo>
                    <a:pt x="1647952" y="586740"/>
                  </a:lnTo>
                  <a:lnTo>
                    <a:pt x="1747012" y="561340"/>
                  </a:lnTo>
                  <a:lnTo>
                    <a:pt x="1793875" y="548640"/>
                  </a:lnTo>
                  <a:lnTo>
                    <a:pt x="1838706" y="537210"/>
                  </a:lnTo>
                  <a:lnTo>
                    <a:pt x="1881251" y="524510"/>
                  </a:lnTo>
                  <a:lnTo>
                    <a:pt x="1901698" y="516890"/>
                  </a:lnTo>
                  <a:lnTo>
                    <a:pt x="1921637" y="510540"/>
                  </a:lnTo>
                  <a:lnTo>
                    <a:pt x="1959229" y="497840"/>
                  </a:lnTo>
                  <a:lnTo>
                    <a:pt x="2010410" y="478790"/>
                  </a:lnTo>
                  <a:lnTo>
                    <a:pt x="2025904" y="471170"/>
                  </a:lnTo>
                  <a:lnTo>
                    <a:pt x="2055241" y="458470"/>
                  </a:lnTo>
                  <a:lnTo>
                    <a:pt x="2083054" y="444500"/>
                  </a:lnTo>
                  <a:lnTo>
                    <a:pt x="2109089" y="431800"/>
                  </a:lnTo>
                  <a:lnTo>
                    <a:pt x="2124767" y="422910"/>
                  </a:lnTo>
                  <a:lnTo>
                    <a:pt x="2071497" y="422910"/>
                  </a:lnTo>
                  <a:lnTo>
                    <a:pt x="2071751" y="421640"/>
                  </a:lnTo>
                  <a:close/>
                </a:path>
                <a:path w="2417445" h="1200150">
                  <a:moveTo>
                    <a:pt x="517372" y="849630"/>
                  </a:moveTo>
                  <a:lnTo>
                    <a:pt x="514223" y="849630"/>
                  </a:lnTo>
                  <a:lnTo>
                    <a:pt x="513969" y="850900"/>
                  </a:lnTo>
                  <a:lnTo>
                    <a:pt x="517372" y="849630"/>
                  </a:lnTo>
                  <a:close/>
                </a:path>
                <a:path w="2417445" h="1200150">
                  <a:moveTo>
                    <a:pt x="552069" y="838200"/>
                  </a:moveTo>
                  <a:lnTo>
                    <a:pt x="548513" y="838200"/>
                  </a:lnTo>
                  <a:lnTo>
                    <a:pt x="548386" y="839470"/>
                  </a:lnTo>
                  <a:lnTo>
                    <a:pt x="552069" y="838200"/>
                  </a:lnTo>
                  <a:close/>
                </a:path>
                <a:path w="2417445" h="1200150">
                  <a:moveTo>
                    <a:pt x="2121281" y="394970"/>
                  </a:moveTo>
                  <a:lnTo>
                    <a:pt x="2096897" y="408940"/>
                  </a:lnTo>
                  <a:lnTo>
                    <a:pt x="2097278" y="408940"/>
                  </a:lnTo>
                  <a:lnTo>
                    <a:pt x="2071497" y="422910"/>
                  </a:lnTo>
                  <a:lnTo>
                    <a:pt x="2124767" y="422910"/>
                  </a:lnTo>
                  <a:lnTo>
                    <a:pt x="2133727" y="417830"/>
                  </a:lnTo>
                  <a:lnTo>
                    <a:pt x="2156968" y="403860"/>
                  </a:lnTo>
                  <a:lnTo>
                    <a:pt x="2168813" y="396240"/>
                  </a:lnTo>
                  <a:lnTo>
                    <a:pt x="2120900" y="396240"/>
                  </a:lnTo>
                  <a:lnTo>
                    <a:pt x="2121281" y="394970"/>
                  </a:lnTo>
                  <a:close/>
                </a:path>
                <a:path w="2417445" h="1200150">
                  <a:moveTo>
                    <a:pt x="2236216" y="313690"/>
                  </a:moveTo>
                  <a:lnTo>
                    <a:pt x="2219833" y="327660"/>
                  </a:lnTo>
                  <a:lnTo>
                    <a:pt x="2220214" y="327660"/>
                  </a:lnTo>
                  <a:lnTo>
                    <a:pt x="2202688" y="341630"/>
                  </a:lnTo>
                  <a:lnTo>
                    <a:pt x="2203069" y="341630"/>
                  </a:lnTo>
                  <a:lnTo>
                    <a:pt x="2184273" y="355600"/>
                  </a:lnTo>
                  <a:lnTo>
                    <a:pt x="2184654" y="355600"/>
                  </a:lnTo>
                  <a:lnTo>
                    <a:pt x="2164461" y="368300"/>
                  </a:lnTo>
                  <a:lnTo>
                    <a:pt x="2164842" y="368300"/>
                  </a:lnTo>
                  <a:lnTo>
                    <a:pt x="2143379" y="382270"/>
                  </a:lnTo>
                  <a:lnTo>
                    <a:pt x="2143760" y="382270"/>
                  </a:lnTo>
                  <a:lnTo>
                    <a:pt x="2120900" y="396240"/>
                  </a:lnTo>
                  <a:lnTo>
                    <a:pt x="2168813" y="396240"/>
                  </a:lnTo>
                  <a:lnTo>
                    <a:pt x="2218309" y="361950"/>
                  </a:lnTo>
                  <a:lnTo>
                    <a:pt x="2268474" y="318770"/>
                  </a:lnTo>
                  <a:lnTo>
                    <a:pt x="2272422" y="314960"/>
                  </a:lnTo>
                  <a:lnTo>
                    <a:pt x="2235835" y="314960"/>
                  </a:lnTo>
                  <a:lnTo>
                    <a:pt x="2236216" y="313690"/>
                  </a:lnTo>
                  <a:close/>
                </a:path>
                <a:path w="2417445" h="1200150">
                  <a:moveTo>
                    <a:pt x="2341499" y="173990"/>
                  </a:moveTo>
                  <a:lnTo>
                    <a:pt x="2334387" y="189230"/>
                  </a:lnTo>
                  <a:lnTo>
                    <a:pt x="2334641" y="189230"/>
                  </a:lnTo>
                  <a:lnTo>
                    <a:pt x="2326767" y="203200"/>
                  </a:lnTo>
                  <a:lnTo>
                    <a:pt x="2327021" y="203200"/>
                  </a:lnTo>
                  <a:lnTo>
                    <a:pt x="2318385" y="217170"/>
                  </a:lnTo>
                  <a:lnTo>
                    <a:pt x="2318639" y="217170"/>
                  </a:lnTo>
                  <a:lnTo>
                    <a:pt x="2309368" y="231140"/>
                  </a:lnTo>
                  <a:lnTo>
                    <a:pt x="2309622" y="231140"/>
                  </a:lnTo>
                  <a:lnTo>
                    <a:pt x="2299462" y="245110"/>
                  </a:lnTo>
                  <a:lnTo>
                    <a:pt x="2299716" y="245110"/>
                  </a:lnTo>
                  <a:lnTo>
                    <a:pt x="2288667" y="259080"/>
                  </a:lnTo>
                  <a:lnTo>
                    <a:pt x="2289048" y="259080"/>
                  </a:lnTo>
                  <a:lnTo>
                    <a:pt x="2276983" y="273050"/>
                  </a:lnTo>
                  <a:lnTo>
                    <a:pt x="2277237" y="273050"/>
                  </a:lnTo>
                  <a:lnTo>
                    <a:pt x="2264283" y="287020"/>
                  </a:lnTo>
                  <a:lnTo>
                    <a:pt x="2264664" y="287020"/>
                  </a:lnTo>
                  <a:lnTo>
                    <a:pt x="2250909" y="300990"/>
                  </a:lnTo>
                  <a:lnTo>
                    <a:pt x="2235835" y="314960"/>
                  </a:lnTo>
                  <a:lnTo>
                    <a:pt x="2272422" y="314960"/>
                  </a:lnTo>
                  <a:lnTo>
                    <a:pt x="2282952" y="304800"/>
                  </a:lnTo>
                  <a:lnTo>
                    <a:pt x="2296160" y="289560"/>
                  </a:lnTo>
                  <a:lnTo>
                    <a:pt x="2308606" y="275590"/>
                  </a:lnTo>
                  <a:lnTo>
                    <a:pt x="2340102" y="231140"/>
                  </a:lnTo>
                  <a:lnTo>
                    <a:pt x="2364486" y="185420"/>
                  </a:lnTo>
                  <a:lnTo>
                    <a:pt x="2368888" y="175260"/>
                  </a:lnTo>
                  <a:lnTo>
                    <a:pt x="2341372" y="175260"/>
                  </a:lnTo>
                  <a:lnTo>
                    <a:pt x="2341499" y="173990"/>
                  </a:lnTo>
                  <a:close/>
                </a:path>
                <a:path w="2417445" h="1200150">
                  <a:moveTo>
                    <a:pt x="2347849" y="160020"/>
                  </a:moveTo>
                  <a:lnTo>
                    <a:pt x="2341372" y="175260"/>
                  </a:lnTo>
                  <a:lnTo>
                    <a:pt x="2368888" y="175260"/>
                  </a:lnTo>
                  <a:lnTo>
                    <a:pt x="2371090" y="170180"/>
                  </a:lnTo>
                  <a:lnTo>
                    <a:pt x="2374720" y="161290"/>
                  </a:lnTo>
                  <a:lnTo>
                    <a:pt x="2347722" y="161290"/>
                  </a:lnTo>
                  <a:lnTo>
                    <a:pt x="2347849" y="160020"/>
                  </a:lnTo>
                  <a:close/>
                </a:path>
                <a:path w="2417445" h="1200150">
                  <a:moveTo>
                    <a:pt x="2363851" y="116840"/>
                  </a:moveTo>
                  <a:lnTo>
                    <a:pt x="2353437" y="146050"/>
                  </a:lnTo>
                  <a:lnTo>
                    <a:pt x="2353691" y="146050"/>
                  </a:lnTo>
                  <a:lnTo>
                    <a:pt x="2347722" y="161290"/>
                  </a:lnTo>
                  <a:lnTo>
                    <a:pt x="2374720" y="161290"/>
                  </a:lnTo>
                  <a:lnTo>
                    <a:pt x="2377313" y="154940"/>
                  </a:lnTo>
                  <a:lnTo>
                    <a:pt x="2387854" y="125730"/>
                  </a:lnTo>
                  <a:lnTo>
                    <a:pt x="2390108" y="118110"/>
                  </a:lnTo>
                  <a:lnTo>
                    <a:pt x="2363597" y="118110"/>
                  </a:lnTo>
                  <a:lnTo>
                    <a:pt x="2363851" y="116840"/>
                  </a:lnTo>
                  <a:close/>
                </a:path>
                <a:path w="2417445" h="1200150">
                  <a:moveTo>
                    <a:pt x="2386330" y="29210"/>
                  </a:moveTo>
                  <a:lnTo>
                    <a:pt x="2379599" y="59690"/>
                  </a:lnTo>
                  <a:lnTo>
                    <a:pt x="2379726" y="59690"/>
                  </a:lnTo>
                  <a:lnTo>
                    <a:pt x="2372233" y="88900"/>
                  </a:lnTo>
                  <a:lnTo>
                    <a:pt x="2372360" y="88900"/>
                  </a:lnTo>
                  <a:lnTo>
                    <a:pt x="2363597" y="118110"/>
                  </a:lnTo>
                  <a:lnTo>
                    <a:pt x="2390108" y="118110"/>
                  </a:lnTo>
                  <a:lnTo>
                    <a:pt x="2396871" y="95250"/>
                  </a:lnTo>
                  <a:lnTo>
                    <a:pt x="2404364" y="64770"/>
                  </a:lnTo>
                  <a:lnTo>
                    <a:pt x="2411095" y="35560"/>
                  </a:lnTo>
                  <a:lnTo>
                    <a:pt x="2412132" y="30480"/>
                  </a:lnTo>
                  <a:lnTo>
                    <a:pt x="2386203" y="30480"/>
                  </a:lnTo>
                  <a:lnTo>
                    <a:pt x="2386330" y="29210"/>
                  </a:lnTo>
                  <a:close/>
                </a:path>
                <a:path w="2417445" h="1200150">
                  <a:moveTo>
                    <a:pt x="2392426" y="0"/>
                  </a:moveTo>
                  <a:lnTo>
                    <a:pt x="2386203" y="30480"/>
                  </a:lnTo>
                  <a:lnTo>
                    <a:pt x="2412132" y="30480"/>
                  </a:lnTo>
                  <a:lnTo>
                    <a:pt x="2417318" y="5080"/>
                  </a:lnTo>
                  <a:lnTo>
                    <a:pt x="2392426" y="0"/>
                  </a:lnTo>
                  <a:close/>
                </a:path>
              </a:pathLst>
            </a:custGeom>
            <a:solidFill>
              <a:srgbClr val="1FE2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457319" y="4613529"/>
              <a:ext cx="1403350" cy="1111250"/>
            </a:xfrm>
            <a:custGeom>
              <a:avLst/>
              <a:gdLst/>
              <a:ahLst/>
              <a:cxnLst/>
              <a:rect l="l" t="t" r="r" b="b"/>
              <a:pathLst>
                <a:path w="1403350" h="1111250">
                  <a:moveTo>
                    <a:pt x="21336" y="0"/>
                  </a:moveTo>
                  <a:lnTo>
                    <a:pt x="84074" y="145669"/>
                  </a:lnTo>
                  <a:lnTo>
                    <a:pt x="126238" y="211074"/>
                  </a:lnTo>
                  <a:lnTo>
                    <a:pt x="168402" y="275717"/>
                  </a:lnTo>
                  <a:lnTo>
                    <a:pt x="210566" y="339344"/>
                  </a:lnTo>
                  <a:lnTo>
                    <a:pt x="252857" y="401701"/>
                  </a:lnTo>
                  <a:lnTo>
                    <a:pt x="295275" y="462661"/>
                  </a:lnTo>
                  <a:lnTo>
                    <a:pt x="337820" y="521716"/>
                  </a:lnTo>
                  <a:lnTo>
                    <a:pt x="380365" y="578866"/>
                  </a:lnTo>
                  <a:lnTo>
                    <a:pt x="423164" y="633603"/>
                  </a:lnTo>
                  <a:lnTo>
                    <a:pt x="466090" y="685927"/>
                  </a:lnTo>
                  <a:lnTo>
                    <a:pt x="509143" y="735330"/>
                  </a:lnTo>
                  <a:lnTo>
                    <a:pt x="552323" y="781939"/>
                  </a:lnTo>
                  <a:lnTo>
                    <a:pt x="595757" y="824992"/>
                  </a:lnTo>
                  <a:lnTo>
                    <a:pt x="639445" y="864743"/>
                  </a:lnTo>
                  <a:lnTo>
                    <a:pt x="683514" y="900430"/>
                  </a:lnTo>
                  <a:lnTo>
                    <a:pt x="727710" y="932307"/>
                  </a:lnTo>
                  <a:lnTo>
                    <a:pt x="772160" y="960247"/>
                  </a:lnTo>
                  <a:lnTo>
                    <a:pt x="816737" y="984504"/>
                  </a:lnTo>
                  <a:lnTo>
                    <a:pt x="861568" y="1005408"/>
                  </a:lnTo>
                  <a:lnTo>
                    <a:pt x="906399" y="1023200"/>
                  </a:lnTo>
                  <a:lnTo>
                    <a:pt x="951484" y="1038186"/>
                  </a:lnTo>
                  <a:lnTo>
                    <a:pt x="996569" y="1050455"/>
                  </a:lnTo>
                  <a:lnTo>
                    <a:pt x="1041853" y="1060424"/>
                  </a:lnTo>
                  <a:lnTo>
                    <a:pt x="1086866" y="1068298"/>
                  </a:lnTo>
                  <a:lnTo>
                    <a:pt x="1131951" y="1074369"/>
                  </a:lnTo>
                  <a:lnTo>
                    <a:pt x="1177163" y="1078877"/>
                  </a:lnTo>
                  <a:lnTo>
                    <a:pt x="1222375" y="1082052"/>
                  </a:lnTo>
                  <a:lnTo>
                    <a:pt x="1267460" y="1084249"/>
                  </a:lnTo>
                  <a:lnTo>
                    <a:pt x="1312672" y="1085596"/>
                  </a:lnTo>
                  <a:lnTo>
                    <a:pt x="1326426" y="1085824"/>
                  </a:lnTo>
                  <a:lnTo>
                    <a:pt x="1326007" y="1111224"/>
                  </a:lnTo>
                  <a:lnTo>
                    <a:pt x="1402842" y="1074420"/>
                  </a:lnTo>
                  <a:lnTo>
                    <a:pt x="1375988" y="1060424"/>
                  </a:lnTo>
                  <a:lnTo>
                    <a:pt x="1326857" y="1060424"/>
                  </a:lnTo>
                  <a:lnTo>
                    <a:pt x="1313180" y="1060196"/>
                  </a:lnTo>
                  <a:lnTo>
                    <a:pt x="1313307" y="1060196"/>
                  </a:lnTo>
                  <a:lnTo>
                    <a:pt x="1268777" y="1058875"/>
                  </a:lnTo>
                  <a:lnTo>
                    <a:pt x="1223886" y="1056690"/>
                  </a:lnTo>
                  <a:lnTo>
                    <a:pt x="1179069" y="1053553"/>
                  </a:lnTo>
                  <a:lnTo>
                    <a:pt x="1134795" y="1049108"/>
                  </a:lnTo>
                  <a:lnTo>
                    <a:pt x="1091116" y="1043241"/>
                  </a:lnTo>
                  <a:lnTo>
                    <a:pt x="1090930" y="1043241"/>
                  </a:lnTo>
                  <a:lnTo>
                    <a:pt x="1046353" y="1035431"/>
                  </a:lnTo>
                  <a:lnTo>
                    <a:pt x="1024699" y="1030986"/>
                  </a:lnTo>
                  <a:lnTo>
                    <a:pt x="1002499" y="1025791"/>
                  </a:lnTo>
                  <a:lnTo>
                    <a:pt x="980910" y="1020203"/>
                  </a:lnTo>
                  <a:lnTo>
                    <a:pt x="959075" y="1013929"/>
                  </a:lnTo>
                  <a:lnTo>
                    <a:pt x="937197" y="1006983"/>
                  </a:lnTo>
                  <a:lnTo>
                    <a:pt x="914908" y="999274"/>
                  </a:lnTo>
                  <a:lnTo>
                    <a:pt x="893191" y="991006"/>
                  </a:lnTo>
                  <a:lnTo>
                    <a:pt x="871811" y="982141"/>
                  </a:lnTo>
                  <a:lnTo>
                    <a:pt x="850324" y="972566"/>
                  </a:lnTo>
                  <a:lnTo>
                    <a:pt x="850138" y="972566"/>
                  </a:lnTo>
                  <a:lnTo>
                    <a:pt x="828040" y="961771"/>
                  </a:lnTo>
                  <a:lnTo>
                    <a:pt x="828179" y="961771"/>
                  </a:lnTo>
                  <a:lnTo>
                    <a:pt x="806932" y="950595"/>
                  </a:lnTo>
                  <a:lnTo>
                    <a:pt x="785308" y="938403"/>
                  </a:lnTo>
                  <a:lnTo>
                    <a:pt x="785114" y="938403"/>
                  </a:lnTo>
                  <a:lnTo>
                    <a:pt x="763686" y="925322"/>
                  </a:lnTo>
                  <a:lnTo>
                    <a:pt x="742197" y="911352"/>
                  </a:lnTo>
                  <a:lnTo>
                    <a:pt x="742061" y="911352"/>
                  </a:lnTo>
                  <a:lnTo>
                    <a:pt x="720705" y="896366"/>
                  </a:lnTo>
                  <a:lnTo>
                    <a:pt x="698754" y="880237"/>
                  </a:lnTo>
                  <a:lnTo>
                    <a:pt x="677418" y="863346"/>
                  </a:lnTo>
                  <a:lnTo>
                    <a:pt x="656258" y="845566"/>
                  </a:lnTo>
                  <a:lnTo>
                    <a:pt x="634904" y="826643"/>
                  </a:lnTo>
                  <a:lnTo>
                    <a:pt x="613429" y="806704"/>
                  </a:lnTo>
                  <a:lnTo>
                    <a:pt x="591896" y="785825"/>
                  </a:lnTo>
                  <a:lnTo>
                    <a:pt x="570484" y="764159"/>
                  </a:lnTo>
                  <a:lnTo>
                    <a:pt x="570616" y="764159"/>
                  </a:lnTo>
                  <a:lnTo>
                    <a:pt x="549148" y="741680"/>
                  </a:lnTo>
                  <a:lnTo>
                    <a:pt x="549286" y="741680"/>
                  </a:lnTo>
                  <a:lnTo>
                    <a:pt x="527953" y="718312"/>
                  </a:lnTo>
                  <a:lnTo>
                    <a:pt x="506827" y="694436"/>
                  </a:lnTo>
                  <a:lnTo>
                    <a:pt x="485502" y="669544"/>
                  </a:lnTo>
                  <a:lnTo>
                    <a:pt x="485415" y="669417"/>
                  </a:lnTo>
                  <a:lnTo>
                    <a:pt x="464290" y="644017"/>
                  </a:lnTo>
                  <a:lnTo>
                    <a:pt x="464208" y="643890"/>
                  </a:lnTo>
                  <a:lnTo>
                    <a:pt x="443079" y="617855"/>
                  </a:lnTo>
                  <a:lnTo>
                    <a:pt x="443002" y="617728"/>
                  </a:lnTo>
                  <a:lnTo>
                    <a:pt x="421867" y="590931"/>
                  </a:lnTo>
                  <a:lnTo>
                    <a:pt x="400655" y="563499"/>
                  </a:lnTo>
                  <a:lnTo>
                    <a:pt x="400589" y="563372"/>
                  </a:lnTo>
                  <a:lnTo>
                    <a:pt x="379476" y="535305"/>
                  </a:lnTo>
                  <a:lnTo>
                    <a:pt x="358361" y="506857"/>
                  </a:lnTo>
                  <a:lnTo>
                    <a:pt x="358302" y="506730"/>
                  </a:lnTo>
                  <a:lnTo>
                    <a:pt x="316067" y="448056"/>
                  </a:lnTo>
                  <a:lnTo>
                    <a:pt x="316014" y="447929"/>
                  </a:lnTo>
                  <a:lnTo>
                    <a:pt x="273900" y="387350"/>
                  </a:lnTo>
                  <a:lnTo>
                    <a:pt x="273852" y="387223"/>
                  </a:lnTo>
                  <a:lnTo>
                    <a:pt x="231734" y="325247"/>
                  </a:lnTo>
                  <a:lnTo>
                    <a:pt x="231690" y="325120"/>
                  </a:lnTo>
                  <a:lnTo>
                    <a:pt x="189695" y="261747"/>
                  </a:lnTo>
                  <a:lnTo>
                    <a:pt x="147574" y="197231"/>
                  </a:lnTo>
                  <a:lnTo>
                    <a:pt x="105410" y="131953"/>
                  </a:lnTo>
                  <a:lnTo>
                    <a:pt x="105537" y="131953"/>
                  </a:lnTo>
                  <a:lnTo>
                    <a:pt x="21336" y="0"/>
                  </a:lnTo>
                  <a:close/>
                </a:path>
                <a:path w="1403350" h="1111250">
                  <a:moveTo>
                    <a:pt x="1327277" y="1035037"/>
                  </a:moveTo>
                  <a:lnTo>
                    <a:pt x="1326857" y="1060424"/>
                  </a:lnTo>
                  <a:lnTo>
                    <a:pt x="1375988" y="1060424"/>
                  </a:lnTo>
                  <a:lnTo>
                    <a:pt x="1327277" y="1035037"/>
                  </a:lnTo>
                  <a:close/>
                </a:path>
                <a:path w="1403350" h="1111250">
                  <a:moveTo>
                    <a:pt x="1268349" y="1058862"/>
                  </a:moveTo>
                  <a:lnTo>
                    <a:pt x="1268603" y="1058875"/>
                  </a:lnTo>
                  <a:lnTo>
                    <a:pt x="1268777" y="1058875"/>
                  </a:lnTo>
                  <a:lnTo>
                    <a:pt x="1268349" y="1058862"/>
                  </a:lnTo>
                  <a:close/>
                </a:path>
                <a:path w="1403350" h="1111250">
                  <a:moveTo>
                    <a:pt x="1179073" y="1053554"/>
                  </a:moveTo>
                  <a:lnTo>
                    <a:pt x="1179449" y="1053592"/>
                  </a:lnTo>
                  <a:lnTo>
                    <a:pt x="1179612" y="1053592"/>
                  </a:lnTo>
                  <a:lnTo>
                    <a:pt x="1179073" y="1053554"/>
                  </a:lnTo>
                  <a:close/>
                </a:path>
                <a:path w="1403350" h="1111250">
                  <a:moveTo>
                    <a:pt x="1179069" y="1053553"/>
                  </a:moveTo>
                  <a:close/>
                </a:path>
                <a:path w="1403350" h="1111250">
                  <a:moveTo>
                    <a:pt x="1090549" y="1043165"/>
                  </a:moveTo>
                  <a:lnTo>
                    <a:pt x="1090930" y="1043241"/>
                  </a:lnTo>
                  <a:lnTo>
                    <a:pt x="1091116" y="1043241"/>
                  </a:lnTo>
                  <a:lnTo>
                    <a:pt x="1090549" y="1043165"/>
                  </a:lnTo>
                  <a:close/>
                </a:path>
                <a:path w="1403350" h="1111250">
                  <a:moveTo>
                    <a:pt x="1046423" y="1035431"/>
                  </a:moveTo>
                  <a:lnTo>
                    <a:pt x="1046734" y="1035494"/>
                  </a:lnTo>
                  <a:lnTo>
                    <a:pt x="1046423" y="1035431"/>
                  </a:lnTo>
                  <a:close/>
                </a:path>
                <a:path w="1403350" h="1111250">
                  <a:moveTo>
                    <a:pt x="980567" y="1020114"/>
                  </a:moveTo>
                  <a:lnTo>
                    <a:pt x="980821" y="1020203"/>
                  </a:lnTo>
                  <a:lnTo>
                    <a:pt x="980567" y="1020114"/>
                  </a:lnTo>
                  <a:close/>
                </a:path>
                <a:path w="1403350" h="1111250">
                  <a:moveTo>
                    <a:pt x="958723" y="1013828"/>
                  </a:moveTo>
                  <a:lnTo>
                    <a:pt x="958977" y="1013929"/>
                  </a:lnTo>
                  <a:lnTo>
                    <a:pt x="958723" y="1013828"/>
                  </a:lnTo>
                  <a:close/>
                </a:path>
                <a:path w="1403350" h="1111250">
                  <a:moveTo>
                    <a:pt x="936879" y="1006881"/>
                  </a:moveTo>
                  <a:lnTo>
                    <a:pt x="937133" y="1006983"/>
                  </a:lnTo>
                  <a:lnTo>
                    <a:pt x="936879" y="1006881"/>
                  </a:lnTo>
                  <a:close/>
                </a:path>
                <a:path w="1403350" h="1111250">
                  <a:moveTo>
                    <a:pt x="914987" y="999274"/>
                  </a:moveTo>
                  <a:lnTo>
                    <a:pt x="915289" y="999388"/>
                  </a:lnTo>
                  <a:lnTo>
                    <a:pt x="914987" y="999274"/>
                  </a:lnTo>
                  <a:close/>
                </a:path>
                <a:path w="1403350" h="1111250">
                  <a:moveTo>
                    <a:pt x="893234" y="991006"/>
                  </a:moveTo>
                  <a:lnTo>
                    <a:pt x="893572" y="991146"/>
                  </a:lnTo>
                  <a:lnTo>
                    <a:pt x="893234" y="991006"/>
                  </a:lnTo>
                  <a:close/>
                </a:path>
                <a:path w="1403350" h="1111250">
                  <a:moveTo>
                    <a:pt x="871474" y="982002"/>
                  </a:moveTo>
                  <a:lnTo>
                    <a:pt x="871728" y="982141"/>
                  </a:lnTo>
                  <a:lnTo>
                    <a:pt x="871474" y="982002"/>
                  </a:lnTo>
                  <a:close/>
                </a:path>
                <a:path w="1403350" h="1111250">
                  <a:moveTo>
                    <a:pt x="849757" y="972312"/>
                  </a:moveTo>
                  <a:lnTo>
                    <a:pt x="850138" y="972566"/>
                  </a:lnTo>
                  <a:lnTo>
                    <a:pt x="850324" y="972566"/>
                  </a:lnTo>
                  <a:lnTo>
                    <a:pt x="849757" y="972312"/>
                  </a:lnTo>
                  <a:close/>
                </a:path>
                <a:path w="1403350" h="1111250">
                  <a:moveTo>
                    <a:pt x="828179" y="961771"/>
                  </a:moveTo>
                  <a:lnTo>
                    <a:pt x="828040" y="961771"/>
                  </a:lnTo>
                  <a:lnTo>
                    <a:pt x="828421" y="961898"/>
                  </a:lnTo>
                  <a:lnTo>
                    <a:pt x="828179" y="961771"/>
                  </a:lnTo>
                  <a:close/>
                </a:path>
                <a:path w="1403350" h="1111250">
                  <a:moveTo>
                    <a:pt x="806450" y="950341"/>
                  </a:moveTo>
                  <a:lnTo>
                    <a:pt x="806831" y="950595"/>
                  </a:lnTo>
                  <a:lnTo>
                    <a:pt x="806450" y="950341"/>
                  </a:lnTo>
                  <a:close/>
                </a:path>
                <a:path w="1403350" h="1111250">
                  <a:moveTo>
                    <a:pt x="784860" y="938149"/>
                  </a:moveTo>
                  <a:lnTo>
                    <a:pt x="785114" y="938403"/>
                  </a:lnTo>
                  <a:lnTo>
                    <a:pt x="785308" y="938403"/>
                  </a:lnTo>
                  <a:lnTo>
                    <a:pt x="784860" y="938149"/>
                  </a:lnTo>
                  <a:close/>
                </a:path>
                <a:path w="1403350" h="1111250">
                  <a:moveTo>
                    <a:pt x="763270" y="925068"/>
                  </a:moveTo>
                  <a:lnTo>
                    <a:pt x="763651" y="925322"/>
                  </a:lnTo>
                  <a:lnTo>
                    <a:pt x="763270" y="925068"/>
                  </a:lnTo>
                  <a:close/>
                </a:path>
                <a:path w="1403350" h="1111250">
                  <a:moveTo>
                    <a:pt x="741807" y="911098"/>
                  </a:moveTo>
                  <a:lnTo>
                    <a:pt x="742061" y="911352"/>
                  </a:lnTo>
                  <a:lnTo>
                    <a:pt x="742197" y="911352"/>
                  </a:lnTo>
                  <a:lnTo>
                    <a:pt x="741807" y="911098"/>
                  </a:lnTo>
                  <a:close/>
                </a:path>
                <a:path w="1403350" h="1111250">
                  <a:moveTo>
                    <a:pt x="720344" y="896112"/>
                  </a:moveTo>
                  <a:lnTo>
                    <a:pt x="720598" y="896366"/>
                  </a:lnTo>
                  <a:lnTo>
                    <a:pt x="720344" y="896112"/>
                  </a:lnTo>
                  <a:close/>
                </a:path>
                <a:path w="1403350" h="1111250">
                  <a:moveTo>
                    <a:pt x="698813" y="880237"/>
                  </a:moveTo>
                  <a:lnTo>
                    <a:pt x="699135" y="880491"/>
                  </a:lnTo>
                  <a:lnTo>
                    <a:pt x="698813" y="880237"/>
                  </a:lnTo>
                  <a:close/>
                </a:path>
                <a:path w="1403350" h="1111250">
                  <a:moveTo>
                    <a:pt x="677520" y="863346"/>
                  </a:moveTo>
                  <a:lnTo>
                    <a:pt x="677672" y="863473"/>
                  </a:lnTo>
                  <a:lnTo>
                    <a:pt x="677520" y="863346"/>
                  </a:lnTo>
                  <a:close/>
                </a:path>
                <a:path w="1403350" h="1111250">
                  <a:moveTo>
                    <a:pt x="655955" y="845312"/>
                  </a:moveTo>
                  <a:lnTo>
                    <a:pt x="656209" y="845566"/>
                  </a:lnTo>
                  <a:lnTo>
                    <a:pt x="655955" y="845312"/>
                  </a:lnTo>
                  <a:close/>
                </a:path>
                <a:path w="1403350" h="1111250">
                  <a:moveTo>
                    <a:pt x="634619" y="826389"/>
                  </a:moveTo>
                  <a:lnTo>
                    <a:pt x="634873" y="826643"/>
                  </a:lnTo>
                  <a:lnTo>
                    <a:pt x="634619" y="826389"/>
                  </a:lnTo>
                  <a:close/>
                </a:path>
                <a:path w="1403350" h="1111250">
                  <a:moveTo>
                    <a:pt x="613156" y="806450"/>
                  </a:moveTo>
                  <a:lnTo>
                    <a:pt x="613410" y="806704"/>
                  </a:lnTo>
                  <a:lnTo>
                    <a:pt x="613156" y="806450"/>
                  </a:lnTo>
                  <a:close/>
                </a:path>
                <a:path w="1403350" h="1111250">
                  <a:moveTo>
                    <a:pt x="570616" y="764159"/>
                  </a:moveTo>
                  <a:lnTo>
                    <a:pt x="570484" y="764159"/>
                  </a:lnTo>
                  <a:lnTo>
                    <a:pt x="570738" y="764286"/>
                  </a:lnTo>
                  <a:lnTo>
                    <a:pt x="570616" y="764159"/>
                  </a:lnTo>
                  <a:close/>
                </a:path>
                <a:path w="1403350" h="1111250">
                  <a:moveTo>
                    <a:pt x="549286" y="741680"/>
                  </a:moveTo>
                  <a:lnTo>
                    <a:pt x="549148" y="741680"/>
                  </a:lnTo>
                  <a:lnTo>
                    <a:pt x="549402" y="741807"/>
                  </a:lnTo>
                  <a:lnTo>
                    <a:pt x="549286" y="741680"/>
                  </a:lnTo>
                  <a:close/>
                </a:path>
                <a:path w="1403350" h="1111250">
                  <a:moveTo>
                    <a:pt x="527953" y="718312"/>
                  </a:moveTo>
                  <a:lnTo>
                    <a:pt x="528066" y="718439"/>
                  </a:lnTo>
                  <a:lnTo>
                    <a:pt x="527953" y="718312"/>
                  </a:lnTo>
                  <a:close/>
                </a:path>
                <a:path w="1403350" h="1111250">
                  <a:moveTo>
                    <a:pt x="506603" y="694182"/>
                  </a:moveTo>
                  <a:lnTo>
                    <a:pt x="506730" y="694436"/>
                  </a:lnTo>
                  <a:lnTo>
                    <a:pt x="506603" y="694182"/>
                  </a:lnTo>
                  <a:close/>
                </a:path>
                <a:path w="1403350" h="1111250">
                  <a:moveTo>
                    <a:pt x="485415" y="669417"/>
                  </a:moveTo>
                  <a:lnTo>
                    <a:pt x="485521" y="669544"/>
                  </a:lnTo>
                  <a:lnTo>
                    <a:pt x="485415" y="669417"/>
                  </a:lnTo>
                  <a:close/>
                </a:path>
                <a:path w="1403350" h="1111250">
                  <a:moveTo>
                    <a:pt x="464208" y="643890"/>
                  </a:moveTo>
                  <a:lnTo>
                    <a:pt x="464312" y="644017"/>
                  </a:lnTo>
                  <a:lnTo>
                    <a:pt x="464208" y="643890"/>
                  </a:lnTo>
                  <a:close/>
                </a:path>
                <a:path w="1403350" h="1111250">
                  <a:moveTo>
                    <a:pt x="443002" y="617728"/>
                  </a:moveTo>
                  <a:lnTo>
                    <a:pt x="443103" y="617855"/>
                  </a:lnTo>
                  <a:lnTo>
                    <a:pt x="443002" y="617728"/>
                  </a:lnTo>
                  <a:close/>
                </a:path>
                <a:path w="1403350" h="1111250">
                  <a:moveTo>
                    <a:pt x="421767" y="590804"/>
                  </a:moveTo>
                  <a:lnTo>
                    <a:pt x="421767" y="590931"/>
                  </a:lnTo>
                  <a:lnTo>
                    <a:pt x="421767" y="590804"/>
                  </a:lnTo>
                  <a:close/>
                </a:path>
                <a:path w="1403350" h="1111250">
                  <a:moveTo>
                    <a:pt x="400589" y="563372"/>
                  </a:moveTo>
                  <a:lnTo>
                    <a:pt x="400685" y="563499"/>
                  </a:lnTo>
                  <a:lnTo>
                    <a:pt x="400589" y="563372"/>
                  </a:lnTo>
                  <a:close/>
                </a:path>
                <a:path w="1403350" h="1111250">
                  <a:moveTo>
                    <a:pt x="358302" y="506730"/>
                  </a:moveTo>
                  <a:lnTo>
                    <a:pt x="358394" y="506857"/>
                  </a:lnTo>
                  <a:lnTo>
                    <a:pt x="358302" y="506730"/>
                  </a:lnTo>
                  <a:close/>
                </a:path>
                <a:path w="1403350" h="1111250">
                  <a:moveTo>
                    <a:pt x="316014" y="447929"/>
                  </a:moveTo>
                  <a:lnTo>
                    <a:pt x="316103" y="448056"/>
                  </a:lnTo>
                  <a:lnTo>
                    <a:pt x="316014" y="447929"/>
                  </a:lnTo>
                  <a:close/>
                </a:path>
                <a:path w="1403350" h="1111250">
                  <a:moveTo>
                    <a:pt x="273852" y="387223"/>
                  </a:moveTo>
                  <a:lnTo>
                    <a:pt x="273939" y="387350"/>
                  </a:lnTo>
                  <a:lnTo>
                    <a:pt x="273852" y="387223"/>
                  </a:lnTo>
                  <a:close/>
                </a:path>
                <a:path w="1403350" h="1111250">
                  <a:moveTo>
                    <a:pt x="231690" y="325120"/>
                  </a:moveTo>
                  <a:lnTo>
                    <a:pt x="231775" y="325247"/>
                  </a:lnTo>
                  <a:lnTo>
                    <a:pt x="231690" y="325120"/>
                  </a:lnTo>
                  <a:close/>
                </a:path>
                <a:path w="1403350" h="1111250">
                  <a:moveTo>
                    <a:pt x="189611" y="261620"/>
                  </a:moveTo>
                  <a:lnTo>
                    <a:pt x="189611" y="261747"/>
                  </a:lnTo>
                  <a:lnTo>
                    <a:pt x="189611" y="261620"/>
                  </a:lnTo>
                  <a:close/>
                </a:path>
              </a:pathLst>
            </a:custGeom>
            <a:solidFill>
              <a:srgbClr val="1FE2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932389" y="2759912"/>
              <a:ext cx="2709732" cy="2213712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943850" y="2771394"/>
              <a:ext cx="2640329" cy="2144267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893558" y="2944393"/>
              <a:ext cx="1725168" cy="344525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7927721" y="2978162"/>
              <a:ext cx="1628139" cy="247650"/>
            </a:xfrm>
            <a:custGeom>
              <a:avLst/>
              <a:gdLst/>
              <a:ahLst/>
              <a:cxnLst/>
              <a:rect l="l" t="t" r="r" b="b"/>
              <a:pathLst>
                <a:path w="1628140" h="247650">
                  <a:moveTo>
                    <a:pt x="1627886" y="25768"/>
                  </a:moveTo>
                  <a:lnTo>
                    <a:pt x="1602486" y="25768"/>
                  </a:lnTo>
                  <a:lnTo>
                    <a:pt x="1602486" y="222110"/>
                  </a:lnTo>
                  <a:lnTo>
                    <a:pt x="1627886" y="222110"/>
                  </a:lnTo>
                  <a:lnTo>
                    <a:pt x="1627886" y="25768"/>
                  </a:lnTo>
                  <a:close/>
                </a:path>
                <a:path w="1628140" h="247650">
                  <a:moveTo>
                    <a:pt x="1627886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0" y="222250"/>
                  </a:lnTo>
                  <a:lnTo>
                    <a:pt x="0" y="247650"/>
                  </a:lnTo>
                  <a:lnTo>
                    <a:pt x="1627886" y="247650"/>
                  </a:lnTo>
                  <a:lnTo>
                    <a:pt x="1627886" y="222250"/>
                  </a:lnTo>
                  <a:lnTo>
                    <a:pt x="25400" y="222250"/>
                  </a:lnTo>
                  <a:lnTo>
                    <a:pt x="25400" y="25400"/>
                  </a:lnTo>
                  <a:lnTo>
                    <a:pt x="1627886" y="25400"/>
                  </a:lnTo>
                  <a:lnTo>
                    <a:pt x="1627886" y="0"/>
                  </a:lnTo>
                  <a:close/>
                </a:path>
              </a:pathLst>
            </a:custGeom>
            <a:solidFill>
              <a:srgbClr val="1FE2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833104" y="3085338"/>
              <a:ext cx="1629155" cy="1781555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786622" y="4645939"/>
              <a:ext cx="1775459" cy="344525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8413750" y="3209035"/>
              <a:ext cx="2085339" cy="2523490"/>
            </a:xfrm>
            <a:custGeom>
              <a:avLst/>
              <a:gdLst/>
              <a:ahLst/>
              <a:cxnLst/>
              <a:rect l="l" t="t" r="r" b="b"/>
              <a:pathLst>
                <a:path w="2085340" h="2523490">
                  <a:moveTo>
                    <a:pt x="1355979" y="1277366"/>
                  </a:moveTo>
                  <a:lnTo>
                    <a:pt x="1328750" y="1249426"/>
                  </a:lnTo>
                  <a:lnTo>
                    <a:pt x="1318133" y="1239393"/>
                  </a:lnTo>
                  <a:lnTo>
                    <a:pt x="1308481" y="1230630"/>
                  </a:lnTo>
                  <a:lnTo>
                    <a:pt x="1306576" y="1228979"/>
                  </a:lnTo>
                  <a:lnTo>
                    <a:pt x="1294180" y="1218184"/>
                  </a:lnTo>
                  <a:lnTo>
                    <a:pt x="1284224" y="1209548"/>
                  </a:lnTo>
                  <a:lnTo>
                    <a:pt x="1270762" y="1198499"/>
                  </a:lnTo>
                  <a:lnTo>
                    <a:pt x="1266494" y="1195070"/>
                  </a:lnTo>
                  <a:lnTo>
                    <a:pt x="1256411" y="1186942"/>
                  </a:lnTo>
                  <a:lnTo>
                    <a:pt x="1224915" y="1162685"/>
                  </a:lnTo>
                  <a:lnTo>
                    <a:pt x="1187831" y="1136396"/>
                  </a:lnTo>
                  <a:lnTo>
                    <a:pt x="1144397" y="1108329"/>
                  </a:lnTo>
                  <a:lnTo>
                    <a:pt x="1095502" y="1078357"/>
                  </a:lnTo>
                  <a:lnTo>
                    <a:pt x="1041908" y="1046861"/>
                  </a:lnTo>
                  <a:lnTo>
                    <a:pt x="798957" y="908812"/>
                  </a:lnTo>
                  <a:lnTo>
                    <a:pt x="799084" y="908812"/>
                  </a:lnTo>
                  <a:lnTo>
                    <a:pt x="735672" y="872109"/>
                  </a:lnTo>
                  <a:lnTo>
                    <a:pt x="735457" y="871982"/>
                  </a:lnTo>
                  <a:lnTo>
                    <a:pt x="735584" y="872109"/>
                  </a:lnTo>
                  <a:lnTo>
                    <a:pt x="672465" y="834771"/>
                  </a:lnTo>
                  <a:lnTo>
                    <a:pt x="672592" y="834771"/>
                  </a:lnTo>
                  <a:lnTo>
                    <a:pt x="641807" y="816102"/>
                  </a:lnTo>
                  <a:lnTo>
                    <a:pt x="641604" y="815975"/>
                  </a:lnTo>
                  <a:lnTo>
                    <a:pt x="641731" y="816102"/>
                  </a:lnTo>
                  <a:lnTo>
                    <a:pt x="611454" y="797306"/>
                  </a:lnTo>
                  <a:lnTo>
                    <a:pt x="611251" y="797179"/>
                  </a:lnTo>
                  <a:lnTo>
                    <a:pt x="611251" y="797306"/>
                  </a:lnTo>
                  <a:lnTo>
                    <a:pt x="581279" y="778383"/>
                  </a:lnTo>
                  <a:lnTo>
                    <a:pt x="581406" y="778383"/>
                  </a:lnTo>
                  <a:lnTo>
                    <a:pt x="552386" y="759587"/>
                  </a:lnTo>
                  <a:lnTo>
                    <a:pt x="552196" y="759460"/>
                  </a:lnTo>
                  <a:lnTo>
                    <a:pt x="552323" y="759587"/>
                  </a:lnTo>
                  <a:lnTo>
                    <a:pt x="524002" y="740664"/>
                  </a:lnTo>
                  <a:lnTo>
                    <a:pt x="524129" y="740664"/>
                  </a:lnTo>
                  <a:lnTo>
                    <a:pt x="496747" y="721868"/>
                  </a:lnTo>
                  <a:lnTo>
                    <a:pt x="496570" y="721741"/>
                  </a:lnTo>
                  <a:lnTo>
                    <a:pt x="496697" y="721868"/>
                  </a:lnTo>
                  <a:lnTo>
                    <a:pt x="470446" y="703072"/>
                  </a:lnTo>
                  <a:lnTo>
                    <a:pt x="470281" y="702945"/>
                  </a:lnTo>
                  <a:lnTo>
                    <a:pt x="470408" y="703072"/>
                  </a:lnTo>
                  <a:lnTo>
                    <a:pt x="445465" y="684530"/>
                  </a:lnTo>
                  <a:lnTo>
                    <a:pt x="445135" y="684276"/>
                  </a:lnTo>
                  <a:lnTo>
                    <a:pt x="445389" y="684530"/>
                  </a:lnTo>
                  <a:lnTo>
                    <a:pt x="421259" y="665734"/>
                  </a:lnTo>
                  <a:lnTo>
                    <a:pt x="421513" y="665861"/>
                  </a:lnTo>
                  <a:lnTo>
                    <a:pt x="421347" y="665734"/>
                  </a:lnTo>
                  <a:lnTo>
                    <a:pt x="399084" y="647446"/>
                  </a:lnTo>
                  <a:lnTo>
                    <a:pt x="398780" y="647192"/>
                  </a:lnTo>
                  <a:lnTo>
                    <a:pt x="399034" y="647446"/>
                  </a:lnTo>
                  <a:lnTo>
                    <a:pt x="378117" y="629285"/>
                  </a:lnTo>
                  <a:lnTo>
                    <a:pt x="377825" y="629031"/>
                  </a:lnTo>
                  <a:lnTo>
                    <a:pt x="378079" y="629285"/>
                  </a:lnTo>
                  <a:lnTo>
                    <a:pt x="358521" y="610997"/>
                  </a:lnTo>
                  <a:lnTo>
                    <a:pt x="358775" y="611124"/>
                  </a:lnTo>
                  <a:lnTo>
                    <a:pt x="358635" y="610997"/>
                  </a:lnTo>
                  <a:lnTo>
                    <a:pt x="340423" y="593026"/>
                  </a:lnTo>
                  <a:lnTo>
                    <a:pt x="322834" y="574802"/>
                  </a:lnTo>
                  <a:lnTo>
                    <a:pt x="323088" y="574929"/>
                  </a:lnTo>
                  <a:lnTo>
                    <a:pt x="322961" y="574802"/>
                  </a:lnTo>
                  <a:lnTo>
                    <a:pt x="306285" y="556768"/>
                  </a:lnTo>
                  <a:lnTo>
                    <a:pt x="305943" y="556387"/>
                  </a:lnTo>
                  <a:lnTo>
                    <a:pt x="306197" y="556768"/>
                  </a:lnTo>
                  <a:lnTo>
                    <a:pt x="290283" y="538353"/>
                  </a:lnTo>
                  <a:lnTo>
                    <a:pt x="290068" y="538099"/>
                  </a:lnTo>
                  <a:lnTo>
                    <a:pt x="290195" y="538353"/>
                  </a:lnTo>
                  <a:lnTo>
                    <a:pt x="274574" y="519684"/>
                  </a:lnTo>
                  <a:lnTo>
                    <a:pt x="274828" y="519938"/>
                  </a:lnTo>
                  <a:lnTo>
                    <a:pt x="274624" y="519684"/>
                  </a:lnTo>
                  <a:lnTo>
                    <a:pt x="260032" y="501396"/>
                  </a:lnTo>
                  <a:lnTo>
                    <a:pt x="259842" y="501142"/>
                  </a:lnTo>
                  <a:lnTo>
                    <a:pt x="259969" y="501396"/>
                  </a:lnTo>
                  <a:lnTo>
                    <a:pt x="245935" y="482854"/>
                  </a:lnTo>
                  <a:lnTo>
                    <a:pt x="245745" y="482600"/>
                  </a:lnTo>
                  <a:lnTo>
                    <a:pt x="245872" y="482854"/>
                  </a:lnTo>
                  <a:lnTo>
                    <a:pt x="232156" y="463931"/>
                  </a:lnTo>
                  <a:lnTo>
                    <a:pt x="232410" y="464185"/>
                  </a:lnTo>
                  <a:lnTo>
                    <a:pt x="232232" y="463931"/>
                  </a:lnTo>
                  <a:lnTo>
                    <a:pt x="219494" y="445516"/>
                  </a:lnTo>
                  <a:lnTo>
                    <a:pt x="219329" y="445262"/>
                  </a:lnTo>
                  <a:lnTo>
                    <a:pt x="219456" y="445516"/>
                  </a:lnTo>
                  <a:lnTo>
                    <a:pt x="206883" y="426466"/>
                  </a:lnTo>
                  <a:lnTo>
                    <a:pt x="207137" y="426720"/>
                  </a:lnTo>
                  <a:lnTo>
                    <a:pt x="206971" y="426466"/>
                  </a:lnTo>
                  <a:lnTo>
                    <a:pt x="183515" y="388620"/>
                  </a:lnTo>
                  <a:lnTo>
                    <a:pt x="183769" y="389001"/>
                  </a:lnTo>
                  <a:lnTo>
                    <a:pt x="183553" y="388620"/>
                  </a:lnTo>
                  <a:lnTo>
                    <a:pt x="162179" y="350520"/>
                  </a:lnTo>
                  <a:lnTo>
                    <a:pt x="162433" y="350901"/>
                  </a:lnTo>
                  <a:lnTo>
                    <a:pt x="162229" y="350520"/>
                  </a:lnTo>
                  <a:lnTo>
                    <a:pt x="142811" y="312674"/>
                  </a:lnTo>
                  <a:lnTo>
                    <a:pt x="142621" y="312293"/>
                  </a:lnTo>
                  <a:lnTo>
                    <a:pt x="142748" y="312674"/>
                  </a:lnTo>
                  <a:lnTo>
                    <a:pt x="124460" y="273812"/>
                  </a:lnTo>
                  <a:lnTo>
                    <a:pt x="124714" y="274193"/>
                  </a:lnTo>
                  <a:lnTo>
                    <a:pt x="124536" y="273812"/>
                  </a:lnTo>
                  <a:lnTo>
                    <a:pt x="107861" y="235458"/>
                  </a:lnTo>
                  <a:lnTo>
                    <a:pt x="107696" y="235077"/>
                  </a:lnTo>
                  <a:lnTo>
                    <a:pt x="107823" y="235458"/>
                  </a:lnTo>
                  <a:lnTo>
                    <a:pt x="92227" y="196596"/>
                  </a:lnTo>
                  <a:lnTo>
                    <a:pt x="92075" y="196215"/>
                  </a:lnTo>
                  <a:lnTo>
                    <a:pt x="92202" y="196596"/>
                  </a:lnTo>
                  <a:lnTo>
                    <a:pt x="77381" y="157480"/>
                  </a:lnTo>
                  <a:lnTo>
                    <a:pt x="77419" y="157353"/>
                  </a:lnTo>
                  <a:lnTo>
                    <a:pt x="63588" y="118364"/>
                  </a:lnTo>
                  <a:lnTo>
                    <a:pt x="63500" y="118110"/>
                  </a:lnTo>
                  <a:lnTo>
                    <a:pt x="63500" y="118364"/>
                  </a:lnTo>
                  <a:lnTo>
                    <a:pt x="50076" y="78994"/>
                  </a:lnTo>
                  <a:lnTo>
                    <a:pt x="50038" y="78867"/>
                  </a:lnTo>
                  <a:lnTo>
                    <a:pt x="50038" y="78994"/>
                  </a:lnTo>
                  <a:lnTo>
                    <a:pt x="24130" y="0"/>
                  </a:lnTo>
                  <a:lnTo>
                    <a:pt x="0" y="7874"/>
                  </a:lnTo>
                  <a:lnTo>
                    <a:pt x="25908" y="86995"/>
                  </a:lnTo>
                  <a:lnTo>
                    <a:pt x="39497" y="126619"/>
                  </a:lnTo>
                  <a:lnTo>
                    <a:pt x="53594" y="166116"/>
                  </a:lnTo>
                  <a:lnTo>
                    <a:pt x="68453" y="205613"/>
                  </a:lnTo>
                  <a:lnTo>
                    <a:pt x="84328" y="245110"/>
                  </a:lnTo>
                  <a:lnTo>
                    <a:pt x="101473" y="284480"/>
                  </a:lnTo>
                  <a:lnTo>
                    <a:pt x="119888" y="323723"/>
                  </a:lnTo>
                  <a:lnTo>
                    <a:pt x="139954" y="362712"/>
                  </a:lnTo>
                  <a:lnTo>
                    <a:pt x="161798" y="401701"/>
                  </a:lnTo>
                  <a:lnTo>
                    <a:pt x="185547" y="440309"/>
                  </a:lnTo>
                  <a:lnTo>
                    <a:pt x="211582" y="478790"/>
                  </a:lnTo>
                  <a:lnTo>
                    <a:pt x="239903" y="516890"/>
                  </a:lnTo>
                  <a:lnTo>
                    <a:pt x="270764" y="554736"/>
                  </a:lnTo>
                  <a:lnTo>
                    <a:pt x="304419" y="592201"/>
                  </a:lnTo>
                  <a:lnTo>
                    <a:pt x="340995" y="629412"/>
                  </a:lnTo>
                  <a:lnTo>
                    <a:pt x="382524" y="666750"/>
                  </a:lnTo>
                  <a:lnTo>
                    <a:pt x="429895" y="704596"/>
                  </a:lnTo>
                  <a:lnTo>
                    <a:pt x="482092" y="742569"/>
                  </a:lnTo>
                  <a:lnTo>
                    <a:pt x="538353" y="780796"/>
                  </a:lnTo>
                  <a:lnTo>
                    <a:pt x="597789" y="818769"/>
                  </a:lnTo>
                  <a:lnTo>
                    <a:pt x="659511" y="856615"/>
                  </a:lnTo>
                  <a:lnTo>
                    <a:pt x="722630" y="893953"/>
                  </a:lnTo>
                  <a:lnTo>
                    <a:pt x="786384" y="930910"/>
                  </a:lnTo>
                  <a:lnTo>
                    <a:pt x="972185" y="1036193"/>
                  </a:lnTo>
                  <a:lnTo>
                    <a:pt x="972058" y="1036193"/>
                  </a:lnTo>
                  <a:lnTo>
                    <a:pt x="1029208" y="1068832"/>
                  </a:lnTo>
                  <a:lnTo>
                    <a:pt x="1029081" y="1068832"/>
                  </a:lnTo>
                  <a:lnTo>
                    <a:pt x="1056386" y="1084707"/>
                  </a:lnTo>
                  <a:lnTo>
                    <a:pt x="1056259" y="1084707"/>
                  </a:lnTo>
                  <a:lnTo>
                    <a:pt x="1082548" y="1100201"/>
                  </a:lnTo>
                  <a:lnTo>
                    <a:pt x="1082421" y="1100201"/>
                  </a:lnTo>
                  <a:lnTo>
                    <a:pt x="1107313" y="1115187"/>
                  </a:lnTo>
                  <a:lnTo>
                    <a:pt x="1107186" y="1115187"/>
                  </a:lnTo>
                  <a:lnTo>
                    <a:pt x="1130935" y="1129792"/>
                  </a:lnTo>
                  <a:lnTo>
                    <a:pt x="1130808" y="1129792"/>
                  </a:lnTo>
                  <a:lnTo>
                    <a:pt x="1153160" y="1143889"/>
                  </a:lnTo>
                  <a:lnTo>
                    <a:pt x="1152906" y="1143762"/>
                  </a:lnTo>
                  <a:lnTo>
                    <a:pt x="1153096" y="1143889"/>
                  </a:lnTo>
                  <a:lnTo>
                    <a:pt x="1173734" y="1157478"/>
                  </a:lnTo>
                  <a:lnTo>
                    <a:pt x="1173480" y="1157351"/>
                  </a:lnTo>
                  <a:lnTo>
                    <a:pt x="1173657" y="1157478"/>
                  </a:lnTo>
                  <a:lnTo>
                    <a:pt x="1192657" y="1170559"/>
                  </a:lnTo>
                  <a:lnTo>
                    <a:pt x="1192403" y="1170432"/>
                  </a:lnTo>
                  <a:lnTo>
                    <a:pt x="1192568" y="1170559"/>
                  </a:lnTo>
                  <a:lnTo>
                    <a:pt x="1209929" y="1183259"/>
                  </a:lnTo>
                  <a:lnTo>
                    <a:pt x="1209675" y="1183005"/>
                  </a:lnTo>
                  <a:lnTo>
                    <a:pt x="1225804" y="1195197"/>
                  </a:lnTo>
                  <a:lnTo>
                    <a:pt x="1225677" y="1195070"/>
                  </a:lnTo>
                  <a:lnTo>
                    <a:pt x="1240663" y="1206881"/>
                  </a:lnTo>
                  <a:lnTo>
                    <a:pt x="1240536" y="1206881"/>
                  </a:lnTo>
                  <a:lnTo>
                    <a:pt x="1254760" y="1218311"/>
                  </a:lnTo>
                  <a:lnTo>
                    <a:pt x="1291717" y="1249680"/>
                  </a:lnTo>
                  <a:lnTo>
                    <a:pt x="1312037" y="1268603"/>
                  </a:lnTo>
                  <a:lnTo>
                    <a:pt x="1311910" y="1268349"/>
                  </a:lnTo>
                  <a:lnTo>
                    <a:pt x="1321168" y="1277366"/>
                  </a:lnTo>
                  <a:lnTo>
                    <a:pt x="1355979" y="1277366"/>
                  </a:lnTo>
                  <a:close/>
                </a:path>
                <a:path w="2085340" h="2523490">
                  <a:moveTo>
                    <a:pt x="1425321" y="1333754"/>
                  </a:moveTo>
                  <a:lnTo>
                    <a:pt x="1399971" y="1341005"/>
                  </a:lnTo>
                  <a:lnTo>
                    <a:pt x="1396746" y="1332103"/>
                  </a:lnTo>
                  <a:lnTo>
                    <a:pt x="1387348" y="1317117"/>
                  </a:lnTo>
                  <a:lnTo>
                    <a:pt x="1376553" y="1301877"/>
                  </a:lnTo>
                  <a:lnTo>
                    <a:pt x="1370330" y="1293876"/>
                  </a:lnTo>
                  <a:lnTo>
                    <a:pt x="1363345" y="1285748"/>
                  </a:lnTo>
                  <a:lnTo>
                    <a:pt x="1356080" y="1277493"/>
                  </a:lnTo>
                  <a:lnTo>
                    <a:pt x="1321308" y="1277493"/>
                  </a:lnTo>
                  <a:lnTo>
                    <a:pt x="1321168" y="1277493"/>
                  </a:lnTo>
                  <a:lnTo>
                    <a:pt x="1329309" y="1285748"/>
                  </a:lnTo>
                  <a:lnTo>
                    <a:pt x="1329651" y="1286129"/>
                  </a:lnTo>
                  <a:lnTo>
                    <a:pt x="1337056" y="1294257"/>
                  </a:lnTo>
                  <a:lnTo>
                    <a:pt x="1337157" y="1294384"/>
                  </a:lnTo>
                  <a:lnTo>
                    <a:pt x="1344295" y="1302385"/>
                  </a:lnTo>
                  <a:lnTo>
                    <a:pt x="1344041" y="1302131"/>
                  </a:lnTo>
                  <a:lnTo>
                    <a:pt x="1344244" y="1302385"/>
                  </a:lnTo>
                  <a:lnTo>
                    <a:pt x="1350772" y="1310132"/>
                  </a:lnTo>
                  <a:lnTo>
                    <a:pt x="1350391" y="1309751"/>
                  </a:lnTo>
                  <a:lnTo>
                    <a:pt x="1350683" y="1310132"/>
                  </a:lnTo>
                  <a:lnTo>
                    <a:pt x="1356309" y="1317155"/>
                  </a:lnTo>
                  <a:lnTo>
                    <a:pt x="1366520" y="1331468"/>
                  </a:lnTo>
                  <a:lnTo>
                    <a:pt x="1366012" y="1330833"/>
                  </a:lnTo>
                  <a:lnTo>
                    <a:pt x="1366405" y="1331468"/>
                  </a:lnTo>
                  <a:lnTo>
                    <a:pt x="1373784" y="1343253"/>
                  </a:lnTo>
                  <a:lnTo>
                    <a:pt x="1375524" y="1347990"/>
                  </a:lnTo>
                  <a:lnTo>
                    <a:pt x="1352042" y="1354709"/>
                  </a:lnTo>
                  <a:lnTo>
                    <a:pt x="1409573" y="1417447"/>
                  </a:lnTo>
                  <a:lnTo>
                    <a:pt x="1423949" y="1341005"/>
                  </a:lnTo>
                  <a:lnTo>
                    <a:pt x="1425321" y="1333754"/>
                  </a:lnTo>
                  <a:close/>
                </a:path>
                <a:path w="2085340" h="2523490">
                  <a:moveTo>
                    <a:pt x="2085213" y="1496441"/>
                  </a:moveTo>
                  <a:lnTo>
                    <a:pt x="2059813" y="1496441"/>
                  </a:lnTo>
                  <a:lnTo>
                    <a:pt x="2059813" y="1692783"/>
                  </a:lnTo>
                  <a:lnTo>
                    <a:pt x="2085213" y="1692783"/>
                  </a:lnTo>
                  <a:lnTo>
                    <a:pt x="2085213" y="1496441"/>
                  </a:lnTo>
                  <a:close/>
                </a:path>
                <a:path w="2085340" h="2523490">
                  <a:moveTo>
                    <a:pt x="2085213" y="1470926"/>
                  </a:moveTo>
                  <a:lnTo>
                    <a:pt x="407035" y="1470926"/>
                  </a:lnTo>
                  <a:lnTo>
                    <a:pt x="407035" y="1496326"/>
                  </a:lnTo>
                  <a:lnTo>
                    <a:pt x="407035" y="1693176"/>
                  </a:lnTo>
                  <a:lnTo>
                    <a:pt x="407035" y="1718576"/>
                  </a:lnTo>
                  <a:lnTo>
                    <a:pt x="1395958" y="1718576"/>
                  </a:lnTo>
                  <a:lnTo>
                    <a:pt x="1389634" y="1796161"/>
                  </a:lnTo>
                  <a:lnTo>
                    <a:pt x="1389621" y="1796288"/>
                  </a:lnTo>
                  <a:lnTo>
                    <a:pt x="1385824" y="1840103"/>
                  </a:lnTo>
                  <a:lnTo>
                    <a:pt x="1385811" y="1840230"/>
                  </a:lnTo>
                  <a:lnTo>
                    <a:pt x="1381633" y="1883537"/>
                  </a:lnTo>
                  <a:lnTo>
                    <a:pt x="1381607" y="1883664"/>
                  </a:lnTo>
                  <a:lnTo>
                    <a:pt x="1377061" y="1926463"/>
                  </a:lnTo>
                  <a:lnTo>
                    <a:pt x="1377061" y="1926336"/>
                  </a:lnTo>
                  <a:lnTo>
                    <a:pt x="1377035" y="1926463"/>
                  </a:lnTo>
                  <a:lnTo>
                    <a:pt x="1371981" y="1968500"/>
                  </a:lnTo>
                  <a:lnTo>
                    <a:pt x="1371981" y="1968246"/>
                  </a:lnTo>
                  <a:lnTo>
                    <a:pt x="1371942" y="1968500"/>
                  </a:lnTo>
                  <a:lnTo>
                    <a:pt x="1366393" y="2009521"/>
                  </a:lnTo>
                  <a:lnTo>
                    <a:pt x="1366393" y="2009267"/>
                  </a:lnTo>
                  <a:lnTo>
                    <a:pt x="1366342" y="2009521"/>
                  </a:lnTo>
                  <a:lnTo>
                    <a:pt x="1360043" y="2049399"/>
                  </a:lnTo>
                  <a:lnTo>
                    <a:pt x="1360170" y="2049018"/>
                  </a:lnTo>
                  <a:lnTo>
                    <a:pt x="1353058" y="2087880"/>
                  </a:lnTo>
                  <a:lnTo>
                    <a:pt x="1353185" y="2087499"/>
                  </a:lnTo>
                  <a:lnTo>
                    <a:pt x="1345184" y="2125091"/>
                  </a:lnTo>
                  <a:lnTo>
                    <a:pt x="1345184" y="2124710"/>
                  </a:lnTo>
                  <a:lnTo>
                    <a:pt x="1345082" y="2125091"/>
                  </a:lnTo>
                  <a:lnTo>
                    <a:pt x="1336421" y="2160155"/>
                  </a:lnTo>
                  <a:lnTo>
                    <a:pt x="1326388" y="2194433"/>
                  </a:lnTo>
                  <a:lnTo>
                    <a:pt x="1326515" y="2193798"/>
                  </a:lnTo>
                  <a:lnTo>
                    <a:pt x="1326286" y="2194433"/>
                  </a:lnTo>
                  <a:lnTo>
                    <a:pt x="1315339" y="2226183"/>
                  </a:lnTo>
                  <a:lnTo>
                    <a:pt x="1315466" y="2225548"/>
                  </a:lnTo>
                  <a:lnTo>
                    <a:pt x="1303274" y="2255393"/>
                  </a:lnTo>
                  <a:lnTo>
                    <a:pt x="1302981" y="2256028"/>
                  </a:lnTo>
                  <a:lnTo>
                    <a:pt x="1296670" y="2269871"/>
                  </a:lnTo>
                  <a:lnTo>
                    <a:pt x="1296797" y="2269363"/>
                  </a:lnTo>
                  <a:lnTo>
                    <a:pt x="1289939" y="2282825"/>
                  </a:lnTo>
                  <a:lnTo>
                    <a:pt x="1289646" y="2283333"/>
                  </a:lnTo>
                  <a:lnTo>
                    <a:pt x="1282446" y="2296033"/>
                  </a:lnTo>
                  <a:lnTo>
                    <a:pt x="1282700" y="2295652"/>
                  </a:lnTo>
                  <a:lnTo>
                    <a:pt x="1274826" y="2308352"/>
                  </a:lnTo>
                  <a:lnTo>
                    <a:pt x="1275207" y="2307844"/>
                  </a:lnTo>
                  <a:lnTo>
                    <a:pt x="1266863" y="2319858"/>
                  </a:lnTo>
                  <a:lnTo>
                    <a:pt x="1258570" y="2330831"/>
                  </a:lnTo>
                  <a:lnTo>
                    <a:pt x="1259078" y="2330323"/>
                  </a:lnTo>
                  <a:lnTo>
                    <a:pt x="1249934" y="2341245"/>
                  </a:lnTo>
                  <a:lnTo>
                    <a:pt x="1250315" y="2340864"/>
                  </a:lnTo>
                  <a:lnTo>
                    <a:pt x="1241044" y="2351151"/>
                  </a:lnTo>
                  <a:lnTo>
                    <a:pt x="1241552" y="2350516"/>
                  </a:lnTo>
                  <a:lnTo>
                    <a:pt x="1221867" y="2369566"/>
                  </a:lnTo>
                  <a:lnTo>
                    <a:pt x="1222629" y="2368804"/>
                  </a:lnTo>
                  <a:lnTo>
                    <a:pt x="1181214" y="2399906"/>
                  </a:lnTo>
                  <a:lnTo>
                    <a:pt x="1135253" y="2424531"/>
                  </a:lnTo>
                  <a:lnTo>
                    <a:pt x="1134491" y="2424849"/>
                  </a:lnTo>
                  <a:lnTo>
                    <a:pt x="1110322" y="2435021"/>
                  </a:lnTo>
                  <a:lnTo>
                    <a:pt x="1084961" y="2444204"/>
                  </a:lnTo>
                  <a:lnTo>
                    <a:pt x="1085469" y="2444013"/>
                  </a:lnTo>
                  <a:lnTo>
                    <a:pt x="1084846" y="2444204"/>
                  </a:lnTo>
                  <a:lnTo>
                    <a:pt x="1059116" y="2452154"/>
                  </a:lnTo>
                  <a:lnTo>
                    <a:pt x="1032256" y="2459304"/>
                  </a:lnTo>
                  <a:lnTo>
                    <a:pt x="1032637" y="2459228"/>
                  </a:lnTo>
                  <a:lnTo>
                    <a:pt x="1004951" y="2465794"/>
                  </a:lnTo>
                  <a:lnTo>
                    <a:pt x="977265" y="2471521"/>
                  </a:lnTo>
                  <a:lnTo>
                    <a:pt x="977646" y="2471470"/>
                  </a:lnTo>
                  <a:lnTo>
                    <a:pt x="967181" y="2473414"/>
                  </a:lnTo>
                  <a:lnTo>
                    <a:pt x="962660" y="2448458"/>
                  </a:lnTo>
                  <a:lnTo>
                    <a:pt x="894461" y="2499487"/>
                  </a:lnTo>
                  <a:lnTo>
                    <a:pt x="976249" y="2523452"/>
                  </a:lnTo>
                  <a:lnTo>
                    <a:pt x="971715" y="2498394"/>
                  </a:lnTo>
                  <a:lnTo>
                    <a:pt x="982345" y="2496426"/>
                  </a:lnTo>
                  <a:lnTo>
                    <a:pt x="1010666" y="2490546"/>
                  </a:lnTo>
                  <a:lnTo>
                    <a:pt x="1038606" y="2483891"/>
                  </a:lnTo>
                  <a:lnTo>
                    <a:pt x="1066165" y="2476550"/>
                  </a:lnTo>
                  <a:lnTo>
                    <a:pt x="1076312" y="2473414"/>
                  </a:lnTo>
                  <a:lnTo>
                    <a:pt x="1082598" y="2471470"/>
                  </a:lnTo>
                  <a:lnTo>
                    <a:pt x="1093216" y="2468194"/>
                  </a:lnTo>
                  <a:lnTo>
                    <a:pt x="1100061" y="2465717"/>
                  </a:lnTo>
                  <a:lnTo>
                    <a:pt x="1118006" y="2459228"/>
                  </a:lnTo>
                  <a:lnTo>
                    <a:pt x="1170432" y="2435542"/>
                  </a:lnTo>
                  <a:lnTo>
                    <a:pt x="1217295" y="2405938"/>
                  </a:lnTo>
                  <a:lnTo>
                    <a:pt x="1258519" y="2369566"/>
                  </a:lnTo>
                  <a:lnTo>
                    <a:pt x="1259586" y="2368550"/>
                  </a:lnTo>
                  <a:lnTo>
                    <a:pt x="1269365" y="2357755"/>
                  </a:lnTo>
                  <a:lnTo>
                    <a:pt x="1274851" y="2351151"/>
                  </a:lnTo>
                  <a:lnTo>
                    <a:pt x="1278763" y="2346452"/>
                  </a:lnTo>
                  <a:lnTo>
                    <a:pt x="1282915" y="2340864"/>
                  </a:lnTo>
                  <a:lnTo>
                    <a:pt x="1287653" y="2334514"/>
                  </a:lnTo>
                  <a:lnTo>
                    <a:pt x="1290523" y="2330323"/>
                  </a:lnTo>
                  <a:lnTo>
                    <a:pt x="1296289" y="2321941"/>
                  </a:lnTo>
                  <a:lnTo>
                    <a:pt x="1304417" y="2308733"/>
                  </a:lnTo>
                  <a:lnTo>
                    <a:pt x="1304912" y="2307844"/>
                  </a:lnTo>
                  <a:lnTo>
                    <a:pt x="1311871" y="2295652"/>
                  </a:lnTo>
                  <a:lnTo>
                    <a:pt x="1312164" y="2295144"/>
                  </a:lnTo>
                  <a:lnTo>
                    <a:pt x="1319530" y="2280793"/>
                  </a:lnTo>
                  <a:lnTo>
                    <a:pt x="1324559" y="2269871"/>
                  </a:lnTo>
                  <a:lnTo>
                    <a:pt x="1326388" y="2265934"/>
                  </a:lnTo>
                  <a:lnTo>
                    <a:pt x="1339215" y="2234946"/>
                  </a:lnTo>
                  <a:lnTo>
                    <a:pt x="1342237" y="2226183"/>
                  </a:lnTo>
                  <a:lnTo>
                    <a:pt x="1350645" y="2201926"/>
                  </a:lnTo>
                  <a:lnTo>
                    <a:pt x="1360932" y="2167001"/>
                  </a:lnTo>
                  <a:lnTo>
                    <a:pt x="1369949" y="2130552"/>
                  </a:lnTo>
                  <a:lnTo>
                    <a:pt x="1378077" y="2092706"/>
                  </a:lnTo>
                  <a:lnTo>
                    <a:pt x="1379016" y="2087499"/>
                  </a:lnTo>
                  <a:lnTo>
                    <a:pt x="1385189" y="2053463"/>
                  </a:lnTo>
                  <a:lnTo>
                    <a:pt x="1385887" y="2049018"/>
                  </a:lnTo>
                  <a:lnTo>
                    <a:pt x="1391539" y="2013077"/>
                  </a:lnTo>
                  <a:lnTo>
                    <a:pt x="1397254" y="1971548"/>
                  </a:lnTo>
                  <a:lnTo>
                    <a:pt x="1402334" y="1929257"/>
                  </a:lnTo>
                  <a:lnTo>
                    <a:pt x="1406906" y="1886204"/>
                  </a:lnTo>
                  <a:lnTo>
                    <a:pt x="1411097" y="1842516"/>
                  </a:lnTo>
                  <a:lnTo>
                    <a:pt x="1415034" y="1798320"/>
                  </a:lnTo>
                  <a:lnTo>
                    <a:pt x="1421536" y="1718576"/>
                  </a:lnTo>
                  <a:lnTo>
                    <a:pt x="2085213" y="1718576"/>
                  </a:lnTo>
                  <a:lnTo>
                    <a:pt x="2085213" y="1693176"/>
                  </a:lnTo>
                  <a:lnTo>
                    <a:pt x="432435" y="1693176"/>
                  </a:lnTo>
                  <a:lnTo>
                    <a:pt x="432435" y="1496326"/>
                  </a:lnTo>
                  <a:lnTo>
                    <a:pt x="2085213" y="1496326"/>
                  </a:lnTo>
                  <a:lnTo>
                    <a:pt x="2085213" y="1470926"/>
                  </a:lnTo>
                  <a:close/>
                </a:path>
              </a:pathLst>
            </a:custGeom>
            <a:solidFill>
              <a:srgbClr val="1FE2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967190" y="5112852"/>
              <a:ext cx="3243135" cy="1138039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978652" y="5124450"/>
              <a:ext cx="3173729" cy="1068323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914644" y="5285232"/>
              <a:ext cx="3297174" cy="967740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5948807" y="5318772"/>
              <a:ext cx="3200400" cy="871219"/>
            </a:xfrm>
            <a:custGeom>
              <a:avLst/>
              <a:gdLst/>
              <a:ahLst/>
              <a:cxnLst/>
              <a:rect l="l" t="t" r="r" b="b"/>
              <a:pathLst>
                <a:path w="3200400" h="871220">
                  <a:moveTo>
                    <a:pt x="3199892" y="26022"/>
                  </a:moveTo>
                  <a:lnTo>
                    <a:pt x="3174492" y="26022"/>
                  </a:lnTo>
                  <a:lnTo>
                    <a:pt x="3174492" y="845680"/>
                  </a:lnTo>
                  <a:lnTo>
                    <a:pt x="3199892" y="845680"/>
                  </a:lnTo>
                  <a:lnTo>
                    <a:pt x="3199892" y="26022"/>
                  </a:lnTo>
                  <a:close/>
                </a:path>
                <a:path w="3200400" h="871220">
                  <a:moveTo>
                    <a:pt x="3199892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0" y="845820"/>
                  </a:lnTo>
                  <a:lnTo>
                    <a:pt x="0" y="871220"/>
                  </a:lnTo>
                  <a:lnTo>
                    <a:pt x="3199892" y="871220"/>
                  </a:lnTo>
                  <a:lnTo>
                    <a:pt x="3199892" y="845820"/>
                  </a:lnTo>
                  <a:lnTo>
                    <a:pt x="25400" y="845820"/>
                  </a:lnTo>
                  <a:lnTo>
                    <a:pt x="25400" y="25400"/>
                  </a:lnTo>
                  <a:lnTo>
                    <a:pt x="3199892" y="25400"/>
                  </a:lnTo>
                  <a:lnTo>
                    <a:pt x="3199892" y="0"/>
                  </a:lnTo>
                  <a:close/>
                </a:path>
              </a:pathLst>
            </a:custGeom>
            <a:solidFill>
              <a:srgbClr val="1FE2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4484115" y="2372868"/>
            <a:ext cx="2368550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i="1" dirty="0">
                <a:solidFill>
                  <a:srgbClr val="3F3F3F"/>
                </a:solidFill>
                <a:latin typeface="Nimbus Roman No9 L"/>
                <a:cs typeface="Nimbus Roman No9 L"/>
              </a:rPr>
              <a:t>Add</a:t>
            </a:r>
            <a:r>
              <a:rPr sz="1400" spc="5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dirty="0">
                <a:solidFill>
                  <a:srgbClr val="3F3F3F"/>
                </a:solidFill>
                <a:latin typeface="Nimbus Roman No9 L"/>
                <a:cs typeface="Nimbus Roman No9 L"/>
              </a:rPr>
              <a:t>from</a:t>
            </a:r>
            <a:r>
              <a:rPr sz="1400" spc="3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dirty="0">
                <a:solidFill>
                  <a:srgbClr val="3F3F3F"/>
                </a:solidFill>
                <a:latin typeface="Nimbus Roman No9 L"/>
                <a:cs typeface="Nimbus Roman No9 L"/>
              </a:rPr>
              <a:t>the</a:t>
            </a:r>
            <a:r>
              <a:rPr sz="1400" spc="4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dirty="0">
                <a:solidFill>
                  <a:srgbClr val="3F3F3F"/>
                </a:solidFill>
                <a:latin typeface="Nimbus Roman No9 L"/>
                <a:cs typeface="Nimbus Roman No9 L"/>
              </a:rPr>
              <a:t>Data</a:t>
            </a:r>
            <a:r>
              <a:rPr sz="1400" spc="3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dirty="0">
                <a:solidFill>
                  <a:srgbClr val="3F3F3F"/>
                </a:solidFill>
                <a:latin typeface="Nimbus Roman No9 L"/>
                <a:cs typeface="Nimbus Roman No9 L"/>
              </a:rPr>
              <a:t>Source</a:t>
            </a:r>
            <a:r>
              <a:rPr sz="1400" spc="3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spc="-120" dirty="0">
                <a:solidFill>
                  <a:srgbClr val="3F3F3F"/>
                </a:solidFill>
                <a:latin typeface="Nimbus Roman No9 L"/>
                <a:cs typeface="Nimbus Roman No9 L"/>
              </a:rPr>
              <a:t>Page:</a:t>
            </a:r>
            <a:endParaRPr sz="1400">
              <a:latin typeface="Nimbus Roman No9 L"/>
              <a:cs typeface="Nimbus Roman No9 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8462009" y="2372868"/>
            <a:ext cx="1478915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i="1" dirty="0">
                <a:solidFill>
                  <a:srgbClr val="3F3F3F"/>
                </a:solidFill>
                <a:latin typeface="Nimbus Roman No9 L"/>
                <a:cs typeface="Nimbus Roman No9 L"/>
              </a:rPr>
              <a:t>Add</a:t>
            </a:r>
            <a:r>
              <a:rPr sz="1400" spc="7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dirty="0">
                <a:solidFill>
                  <a:srgbClr val="3F3F3F"/>
                </a:solidFill>
                <a:latin typeface="Nimbus Roman No9 L"/>
                <a:cs typeface="Nimbus Roman No9 L"/>
              </a:rPr>
              <a:t>from</a:t>
            </a:r>
            <a:r>
              <a:rPr sz="1400" spc="4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dirty="0">
                <a:solidFill>
                  <a:srgbClr val="3F3F3F"/>
                </a:solidFill>
                <a:latin typeface="Nimbus Roman No9 L"/>
                <a:cs typeface="Nimbus Roman No9 L"/>
              </a:rPr>
              <a:t>the</a:t>
            </a:r>
            <a:r>
              <a:rPr sz="1400" spc="7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spc="-30" dirty="0">
                <a:solidFill>
                  <a:srgbClr val="3F3F3F"/>
                </a:solidFill>
                <a:latin typeface="Nimbus Roman No9 L"/>
                <a:cs typeface="Nimbus Roman No9 L"/>
              </a:rPr>
              <a:t>Sheet:</a:t>
            </a:r>
            <a:endParaRPr sz="1400">
              <a:latin typeface="Nimbus Roman No9 L"/>
              <a:cs typeface="Nimbus Roman No9 L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005890" y="2263901"/>
            <a:ext cx="2009775" cy="492759"/>
          </a:xfrm>
          <a:custGeom>
            <a:avLst/>
            <a:gdLst/>
            <a:ahLst/>
            <a:cxnLst/>
            <a:rect l="l" t="t" r="r" b="b"/>
            <a:pathLst>
              <a:path w="2009775" h="492760">
                <a:moveTo>
                  <a:pt x="1966671" y="0"/>
                </a:moveTo>
                <a:lnTo>
                  <a:pt x="42608" y="0"/>
                </a:lnTo>
                <a:lnTo>
                  <a:pt x="40411" y="50"/>
                </a:lnTo>
                <a:lnTo>
                  <a:pt x="6121" y="20523"/>
                </a:lnTo>
                <a:lnTo>
                  <a:pt x="0" y="40474"/>
                </a:lnTo>
                <a:lnTo>
                  <a:pt x="0" y="451777"/>
                </a:lnTo>
                <a:lnTo>
                  <a:pt x="20485" y="486092"/>
                </a:lnTo>
                <a:lnTo>
                  <a:pt x="42608" y="492252"/>
                </a:lnTo>
                <a:lnTo>
                  <a:pt x="1966671" y="492252"/>
                </a:lnTo>
                <a:lnTo>
                  <a:pt x="2000885" y="475132"/>
                </a:lnTo>
                <a:lnTo>
                  <a:pt x="2009292" y="451777"/>
                </a:lnTo>
                <a:lnTo>
                  <a:pt x="2009292" y="40474"/>
                </a:lnTo>
                <a:lnTo>
                  <a:pt x="1988820" y="6159"/>
                </a:lnTo>
                <a:lnTo>
                  <a:pt x="1966671" y="0"/>
                </a:lnTo>
                <a:close/>
              </a:path>
            </a:pathLst>
          </a:custGeom>
          <a:solidFill>
            <a:srgbClr val="3F3F3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1467611" y="2388616"/>
            <a:ext cx="1085850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spc="-114" dirty="0">
                <a:solidFill>
                  <a:srgbClr val="FFFFFF"/>
                </a:solidFill>
                <a:latin typeface="DejaVu Sans"/>
                <a:cs typeface="DejaVu Sans"/>
              </a:rPr>
              <a:t>Extract</a:t>
            </a:r>
            <a:r>
              <a:rPr sz="1400" spc="25" dirty="0">
                <a:solidFill>
                  <a:srgbClr val="FFFFFF"/>
                </a:solidFill>
                <a:latin typeface="DejaVu Sans"/>
                <a:cs typeface="DejaVu Sans"/>
              </a:rPr>
              <a:t> </a:t>
            </a:r>
            <a:r>
              <a:rPr sz="1400" spc="-90" dirty="0">
                <a:solidFill>
                  <a:srgbClr val="FFFFFF"/>
                </a:solidFill>
                <a:latin typeface="DejaVu Sans"/>
                <a:cs typeface="DejaVu Sans"/>
              </a:rPr>
              <a:t>Filters</a:t>
            </a:r>
            <a:endParaRPr sz="1400">
              <a:latin typeface="DejaVu Sans"/>
              <a:cs typeface="DejaVu Sans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1929383" y="2737865"/>
            <a:ext cx="173355" cy="114300"/>
          </a:xfrm>
          <a:custGeom>
            <a:avLst/>
            <a:gdLst/>
            <a:ahLst/>
            <a:cxnLst/>
            <a:rect l="l" t="t" r="r" b="b"/>
            <a:pathLst>
              <a:path w="173355" h="114300">
                <a:moveTo>
                  <a:pt x="172974" y="0"/>
                </a:moveTo>
                <a:lnTo>
                  <a:pt x="0" y="0"/>
                </a:lnTo>
                <a:lnTo>
                  <a:pt x="86487" y="114300"/>
                </a:lnTo>
                <a:lnTo>
                  <a:pt x="172974" y="0"/>
                </a:lnTo>
                <a:close/>
              </a:path>
            </a:pathLst>
          </a:custGeom>
          <a:solidFill>
            <a:srgbClr val="3F3F3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2" name="object 32"/>
          <p:cNvGrpSpPr/>
          <p:nvPr/>
        </p:nvGrpSpPr>
        <p:grpSpPr>
          <a:xfrm>
            <a:off x="993597" y="2918332"/>
            <a:ext cx="2035175" cy="601345"/>
            <a:chOff x="993597" y="2918332"/>
            <a:chExt cx="2035175" cy="601345"/>
          </a:xfrm>
        </p:grpSpPr>
        <p:sp>
          <p:nvSpPr>
            <p:cNvPr id="33" name="object 33"/>
            <p:cNvSpPr/>
            <p:nvPr/>
          </p:nvSpPr>
          <p:spPr>
            <a:xfrm>
              <a:off x="1006271" y="2931032"/>
              <a:ext cx="2009775" cy="492759"/>
            </a:xfrm>
            <a:custGeom>
              <a:avLst/>
              <a:gdLst/>
              <a:ahLst/>
              <a:cxnLst/>
              <a:rect l="l" t="t" r="r" b="b"/>
              <a:pathLst>
                <a:path w="2009775" h="492760">
                  <a:moveTo>
                    <a:pt x="1966671" y="0"/>
                  </a:moveTo>
                  <a:lnTo>
                    <a:pt x="42608" y="0"/>
                  </a:lnTo>
                  <a:lnTo>
                    <a:pt x="40411" y="50"/>
                  </a:lnTo>
                  <a:lnTo>
                    <a:pt x="6121" y="20523"/>
                  </a:lnTo>
                  <a:lnTo>
                    <a:pt x="0" y="40474"/>
                  </a:lnTo>
                  <a:lnTo>
                    <a:pt x="0" y="451777"/>
                  </a:lnTo>
                  <a:lnTo>
                    <a:pt x="20485" y="486092"/>
                  </a:lnTo>
                  <a:lnTo>
                    <a:pt x="42608" y="492252"/>
                  </a:lnTo>
                  <a:lnTo>
                    <a:pt x="1966671" y="492252"/>
                  </a:lnTo>
                  <a:lnTo>
                    <a:pt x="2000885" y="475132"/>
                  </a:lnTo>
                  <a:lnTo>
                    <a:pt x="2009292" y="451777"/>
                  </a:lnTo>
                  <a:lnTo>
                    <a:pt x="2009292" y="40474"/>
                  </a:lnTo>
                  <a:lnTo>
                    <a:pt x="1988820" y="6159"/>
                  </a:lnTo>
                  <a:lnTo>
                    <a:pt x="1966671" y="0"/>
                  </a:lnTo>
                  <a:close/>
                </a:path>
              </a:pathLst>
            </a:custGeom>
            <a:solidFill>
              <a:srgbClr val="3F3F3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993597" y="2918332"/>
              <a:ext cx="2035175" cy="518159"/>
            </a:xfrm>
            <a:custGeom>
              <a:avLst/>
              <a:gdLst/>
              <a:ahLst/>
              <a:cxnLst/>
              <a:rect l="l" t="t" r="r" b="b"/>
              <a:pathLst>
                <a:path w="2035175" h="518160">
                  <a:moveTo>
                    <a:pt x="1979510" y="0"/>
                  </a:moveTo>
                  <a:lnTo>
                    <a:pt x="55118" y="0"/>
                  </a:lnTo>
                  <a:lnTo>
                    <a:pt x="52285" y="76"/>
                  </a:lnTo>
                  <a:lnTo>
                    <a:pt x="14300" y="18110"/>
                  </a:lnTo>
                  <a:lnTo>
                    <a:pt x="0" y="52374"/>
                  </a:lnTo>
                  <a:lnTo>
                    <a:pt x="0" y="465277"/>
                  </a:lnTo>
                  <a:lnTo>
                    <a:pt x="18059" y="503301"/>
                  </a:lnTo>
                  <a:lnTo>
                    <a:pt x="55118" y="517652"/>
                  </a:lnTo>
                  <a:lnTo>
                    <a:pt x="1979510" y="517652"/>
                  </a:lnTo>
                  <a:lnTo>
                    <a:pt x="2016607" y="503301"/>
                  </a:lnTo>
                  <a:lnTo>
                    <a:pt x="2025897" y="492252"/>
                  </a:lnTo>
                  <a:lnTo>
                    <a:pt x="55448" y="492252"/>
                  </a:lnTo>
                  <a:lnTo>
                    <a:pt x="53886" y="492213"/>
                  </a:lnTo>
                  <a:lnTo>
                    <a:pt x="25361" y="463677"/>
                  </a:lnTo>
                  <a:lnTo>
                    <a:pt x="25361" y="53975"/>
                  </a:lnTo>
                  <a:lnTo>
                    <a:pt x="53886" y="25438"/>
                  </a:lnTo>
                  <a:lnTo>
                    <a:pt x="55448" y="25400"/>
                  </a:lnTo>
                  <a:lnTo>
                    <a:pt x="2025897" y="25400"/>
                  </a:lnTo>
                  <a:lnTo>
                    <a:pt x="2023734" y="22199"/>
                  </a:lnTo>
                  <a:lnTo>
                    <a:pt x="1987765" y="622"/>
                  </a:lnTo>
                  <a:lnTo>
                    <a:pt x="1982343" y="76"/>
                  </a:lnTo>
                  <a:lnTo>
                    <a:pt x="1979510" y="0"/>
                  </a:lnTo>
                  <a:close/>
                </a:path>
                <a:path w="2035175" h="518160">
                  <a:moveTo>
                    <a:pt x="2025897" y="25400"/>
                  </a:moveTo>
                  <a:lnTo>
                    <a:pt x="1979180" y="25400"/>
                  </a:lnTo>
                  <a:lnTo>
                    <a:pt x="1980742" y="25438"/>
                  </a:lnTo>
                  <a:lnTo>
                    <a:pt x="1983943" y="25768"/>
                  </a:lnTo>
                  <a:lnTo>
                    <a:pt x="2009279" y="53975"/>
                  </a:lnTo>
                  <a:lnTo>
                    <a:pt x="2009279" y="463677"/>
                  </a:lnTo>
                  <a:lnTo>
                    <a:pt x="1980742" y="492213"/>
                  </a:lnTo>
                  <a:lnTo>
                    <a:pt x="1979180" y="492252"/>
                  </a:lnTo>
                  <a:lnTo>
                    <a:pt x="2025897" y="492252"/>
                  </a:lnTo>
                  <a:lnTo>
                    <a:pt x="2034641" y="465277"/>
                  </a:lnTo>
                  <a:lnTo>
                    <a:pt x="2034641" y="52374"/>
                  </a:lnTo>
                  <a:lnTo>
                    <a:pt x="2026720" y="26619"/>
                  </a:lnTo>
                  <a:lnTo>
                    <a:pt x="2025897" y="25400"/>
                  </a:lnTo>
                  <a:close/>
                </a:path>
              </a:pathLst>
            </a:custGeom>
            <a:solidFill>
              <a:srgbClr val="1FE2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929384" y="3404615"/>
              <a:ext cx="173355" cy="115570"/>
            </a:xfrm>
            <a:custGeom>
              <a:avLst/>
              <a:gdLst/>
              <a:ahLst/>
              <a:cxnLst/>
              <a:rect l="l" t="t" r="r" b="b"/>
              <a:pathLst>
                <a:path w="173355" h="115570">
                  <a:moveTo>
                    <a:pt x="172974" y="0"/>
                  </a:moveTo>
                  <a:lnTo>
                    <a:pt x="0" y="0"/>
                  </a:lnTo>
                  <a:lnTo>
                    <a:pt x="86487" y="115062"/>
                  </a:lnTo>
                  <a:lnTo>
                    <a:pt x="172974" y="0"/>
                  </a:lnTo>
                  <a:close/>
                </a:path>
              </a:pathLst>
            </a:custGeom>
            <a:solidFill>
              <a:srgbClr val="3F3F3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/>
          <p:nvPr/>
        </p:nvSpPr>
        <p:spPr>
          <a:xfrm>
            <a:off x="1005890" y="3586733"/>
            <a:ext cx="2009775" cy="588645"/>
          </a:xfrm>
          <a:custGeom>
            <a:avLst/>
            <a:gdLst/>
            <a:ahLst/>
            <a:cxnLst/>
            <a:rect l="l" t="t" r="r" b="b"/>
            <a:pathLst>
              <a:path w="2009775" h="588645">
                <a:moveTo>
                  <a:pt x="2009292" y="40474"/>
                </a:moveTo>
                <a:lnTo>
                  <a:pt x="1988820" y="6159"/>
                </a:lnTo>
                <a:lnTo>
                  <a:pt x="1966671" y="0"/>
                </a:lnTo>
                <a:lnTo>
                  <a:pt x="42608" y="0"/>
                </a:lnTo>
                <a:lnTo>
                  <a:pt x="8420" y="17119"/>
                </a:lnTo>
                <a:lnTo>
                  <a:pt x="0" y="40474"/>
                </a:lnTo>
                <a:lnTo>
                  <a:pt x="0" y="451777"/>
                </a:lnTo>
                <a:lnTo>
                  <a:pt x="20485" y="486092"/>
                </a:lnTo>
                <a:lnTo>
                  <a:pt x="42608" y="492252"/>
                </a:lnTo>
                <a:lnTo>
                  <a:pt x="937323" y="492252"/>
                </a:lnTo>
                <a:lnTo>
                  <a:pt x="1009980" y="588264"/>
                </a:lnTo>
                <a:lnTo>
                  <a:pt x="1082624" y="492252"/>
                </a:lnTo>
                <a:lnTo>
                  <a:pt x="1966671" y="492252"/>
                </a:lnTo>
                <a:lnTo>
                  <a:pt x="1968868" y="492201"/>
                </a:lnTo>
                <a:lnTo>
                  <a:pt x="2003183" y="471728"/>
                </a:lnTo>
                <a:lnTo>
                  <a:pt x="2009292" y="451777"/>
                </a:lnTo>
                <a:lnTo>
                  <a:pt x="2009292" y="40474"/>
                </a:lnTo>
                <a:close/>
              </a:path>
            </a:pathLst>
          </a:custGeom>
          <a:solidFill>
            <a:srgbClr val="3F3F3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005890" y="4249673"/>
            <a:ext cx="2009775" cy="589280"/>
          </a:xfrm>
          <a:custGeom>
            <a:avLst/>
            <a:gdLst/>
            <a:ahLst/>
            <a:cxnLst/>
            <a:rect l="l" t="t" r="r" b="b"/>
            <a:pathLst>
              <a:path w="2009775" h="589279">
                <a:moveTo>
                  <a:pt x="2009292" y="40487"/>
                </a:moveTo>
                <a:lnTo>
                  <a:pt x="1988769" y="6197"/>
                </a:lnTo>
                <a:lnTo>
                  <a:pt x="1966671" y="0"/>
                </a:lnTo>
                <a:lnTo>
                  <a:pt x="42684" y="0"/>
                </a:lnTo>
                <a:lnTo>
                  <a:pt x="8432" y="17170"/>
                </a:lnTo>
                <a:lnTo>
                  <a:pt x="0" y="40487"/>
                </a:lnTo>
                <a:lnTo>
                  <a:pt x="0" y="452526"/>
                </a:lnTo>
                <a:lnTo>
                  <a:pt x="20523" y="486816"/>
                </a:lnTo>
                <a:lnTo>
                  <a:pt x="42684" y="493014"/>
                </a:lnTo>
                <a:lnTo>
                  <a:pt x="937806" y="493014"/>
                </a:lnTo>
                <a:lnTo>
                  <a:pt x="1009980" y="589026"/>
                </a:lnTo>
                <a:lnTo>
                  <a:pt x="1082141" y="493014"/>
                </a:lnTo>
                <a:lnTo>
                  <a:pt x="1966671" y="493014"/>
                </a:lnTo>
                <a:lnTo>
                  <a:pt x="1968855" y="492963"/>
                </a:lnTo>
                <a:lnTo>
                  <a:pt x="2003145" y="472440"/>
                </a:lnTo>
                <a:lnTo>
                  <a:pt x="2009292" y="452526"/>
                </a:lnTo>
                <a:lnTo>
                  <a:pt x="2009292" y="40487"/>
                </a:lnTo>
                <a:close/>
              </a:path>
            </a:pathLst>
          </a:custGeom>
          <a:solidFill>
            <a:srgbClr val="3F3F3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005890" y="4916423"/>
            <a:ext cx="2009775" cy="589280"/>
          </a:xfrm>
          <a:custGeom>
            <a:avLst/>
            <a:gdLst/>
            <a:ahLst/>
            <a:cxnLst/>
            <a:rect l="l" t="t" r="r" b="b"/>
            <a:pathLst>
              <a:path w="2009775" h="589279">
                <a:moveTo>
                  <a:pt x="2009292" y="40474"/>
                </a:moveTo>
                <a:lnTo>
                  <a:pt x="1988820" y="6159"/>
                </a:lnTo>
                <a:lnTo>
                  <a:pt x="1966671" y="0"/>
                </a:lnTo>
                <a:lnTo>
                  <a:pt x="42608" y="0"/>
                </a:lnTo>
                <a:lnTo>
                  <a:pt x="8420" y="17119"/>
                </a:lnTo>
                <a:lnTo>
                  <a:pt x="0" y="40474"/>
                </a:lnTo>
                <a:lnTo>
                  <a:pt x="0" y="451777"/>
                </a:lnTo>
                <a:lnTo>
                  <a:pt x="20485" y="486092"/>
                </a:lnTo>
                <a:lnTo>
                  <a:pt x="42608" y="492252"/>
                </a:lnTo>
                <a:lnTo>
                  <a:pt x="937234" y="492252"/>
                </a:lnTo>
                <a:lnTo>
                  <a:pt x="1009980" y="589026"/>
                </a:lnTo>
                <a:lnTo>
                  <a:pt x="1082713" y="492252"/>
                </a:lnTo>
                <a:lnTo>
                  <a:pt x="1966671" y="492252"/>
                </a:lnTo>
                <a:lnTo>
                  <a:pt x="1968868" y="492201"/>
                </a:lnTo>
                <a:lnTo>
                  <a:pt x="2003183" y="471728"/>
                </a:lnTo>
                <a:lnTo>
                  <a:pt x="2009292" y="451777"/>
                </a:lnTo>
                <a:lnTo>
                  <a:pt x="2009292" y="40474"/>
                </a:lnTo>
                <a:close/>
              </a:path>
            </a:pathLst>
          </a:custGeom>
          <a:solidFill>
            <a:srgbClr val="3F3F3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005890" y="5587746"/>
            <a:ext cx="2009775" cy="492759"/>
          </a:xfrm>
          <a:custGeom>
            <a:avLst/>
            <a:gdLst/>
            <a:ahLst/>
            <a:cxnLst/>
            <a:rect l="l" t="t" r="r" b="b"/>
            <a:pathLst>
              <a:path w="2009775" h="492760">
                <a:moveTo>
                  <a:pt x="1966671" y="0"/>
                </a:moveTo>
                <a:lnTo>
                  <a:pt x="42608" y="0"/>
                </a:lnTo>
                <a:lnTo>
                  <a:pt x="40411" y="50"/>
                </a:lnTo>
                <a:lnTo>
                  <a:pt x="6121" y="20535"/>
                </a:lnTo>
                <a:lnTo>
                  <a:pt x="0" y="40462"/>
                </a:lnTo>
                <a:lnTo>
                  <a:pt x="0" y="451789"/>
                </a:lnTo>
                <a:lnTo>
                  <a:pt x="20485" y="486079"/>
                </a:lnTo>
                <a:lnTo>
                  <a:pt x="42608" y="492252"/>
                </a:lnTo>
                <a:lnTo>
                  <a:pt x="1966671" y="492252"/>
                </a:lnTo>
                <a:lnTo>
                  <a:pt x="2000885" y="475119"/>
                </a:lnTo>
                <a:lnTo>
                  <a:pt x="2009292" y="451789"/>
                </a:lnTo>
                <a:lnTo>
                  <a:pt x="2009292" y="40462"/>
                </a:lnTo>
                <a:lnTo>
                  <a:pt x="1988820" y="6172"/>
                </a:lnTo>
                <a:lnTo>
                  <a:pt x="1966671" y="0"/>
                </a:lnTo>
                <a:close/>
              </a:path>
            </a:pathLst>
          </a:custGeom>
          <a:solidFill>
            <a:srgbClr val="3F3F3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1238250" y="3055619"/>
            <a:ext cx="1545590" cy="28956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1400" b="1" spc="-185" dirty="0">
                <a:solidFill>
                  <a:srgbClr val="1FE2D7"/>
                </a:solidFill>
                <a:latin typeface="DejaVu Sans"/>
                <a:cs typeface="DejaVu Sans"/>
              </a:rPr>
              <a:t>Data</a:t>
            </a:r>
            <a:r>
              <a:rPr sz="1400" spc="-35" dirty="0">
                <a:solidFill>
                  <a:srgbClr val="1FE2D7"/>
                </a:solidFill>
                <a:latin typeface="DejaVu Sans"/>
                <a:cs typeface="DejaVu Sans"/>
              </a:rPr>
              <a:t> </a:t>
            </a:r>
            <a:r>
              <a:rPr sz="1400" b="1" spc="-200" dirty="0">
                <a:solidFill>
                  <a:srgbClr val="1FE2D7"/>
                </a:solidFill>
                <a:latin typeface="DejaVu Sans"/>
                <a:cs typeface="DejaVu Sans"/>
              </a:rPr>
              <a:t>Source</a:t>
            </a:r>
            <a:r>
              <a:rPr sz="1400" spc="-15" dirty="0">
                <a:solidFill>
                  <a:srgbClr val="1FE2D7"/>
                </a:solidFill>
                <a:latin typeface="DejaVu Sans"/>
                <a:cs typeface="DejaVu Sans"/>
              </a:rPr>
              <a:t> </a:t>
            </a:r>
            <a:r>
              <a:rPr sz="1400" b="1" spc="-150" dirty="0">
                <a:solidFill>
                  <a:srgbClr val="1FE2D7"/>
                </a:solidFill>
                <a:latin typeface="DejaVu Sans"/>
                <a:cs typeface="DejaVu Sans"/>
              </a:rPr>
              <a:t>Filters</a:t>
            </a:r>
            <a:endParaRPr sz="1400">
              <a:latin typeface="DejaVu Sans"/>
              <a:cs typeface="DejaVu Sans"/>
            </a:endParaRPr>
          </a:p>
          <a:p>
            <a:pPr marL="102235" marR="94615" indent="-1270" algn="ctr">
              <a:lnSpc>
                <a:spcPts val="5220"/>
              </a:lnSpc>
              <a:spcBef>
                <a:spcPts val="710"/>
              </a:spcBef>
            </a:pPr>
            <a:r>
              <a:rPr sz="1400" spc="-100" dirty="0">
                <a:solidFill>
                  <a:srgbClr val="FFFFFF"/>
                </a:solidFill>
                <a:latin typeface="DejaVu Sans"/>
                <a:cs typeface="DejaVu Sans"/>
              </a:rPr>
              <a:t>Context</a:t>
            </a:r>
            <a:r>
              <a:rPr sz="1400" spc="15" dirty="0">
                <a:solidFill>
                  <a:srgbClr val="FFFFFF"/>
                </a:solidFill>
                <a:latin typeface="DejaVu Sans"/>
                <a:cs typeface="DejaVu Sans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DejaVu Sans"/>
                <a:cs typeface="DejaVu Sans"/>
              </a:rPr>
              <a:t>Filters </a:t>
            </a:r>
            <a:r>
              <a:rPr sz="1400" spc="-114" dirty="0">
                <a:solidFill>
                  <a:srgbClr val="FFFFFF"/>
                </a:solidFill>
                <a:latin typeface="DejaVu Sans"/>
                <a:cs typeface="DejaVu Sans"/>
              </a:rPr>
              <a:t>Dimension</a:t>
            </a:r>
            <a:r>
              <a:rPr sz="1400" spc="30" dirty="0">
                <a:solidFill>
                  <a:srgbClr val="FFFFFF"/>
                </a:solidFill>
                <a:latin typeface="DejaVu Sans"/>
                <a:cs typeface="DejaVu Sans"/>
              </a:rPr>
              <a:t> </a:t>
            </a:r>
            <a:r>
              <a:rPr sz="1400" spc="-100" dirty="0">
                <a:solidFill>
                  <a:srgbClr val="FFFFFF"/>
                </a:solidFill>
                <a:latin typeface="DejaVu Sans"/>
                <a:cs typeface="DejaVu Sans"/>
              </a:rPr>
              <a:t>Filters</a:t>
            </a:r>
            <a:endParaRPr sz="1400">
              <a:latin typeface="DejaVu Sans"/>
              <a:cs typeface="DejaVu Sans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400">
              <a:latin typeface="DejaVu Sans"/>
              <a:cs typeface="DejaVu Sans"/>
            </a:endParaRPr>
          </a:p>
          <a:p>
            <a:pPr algn="ctr">
              <a:lnSpc>
                <a:spcPct val="100000"/>
              </a:lnSpc>
            </a:pPr>
            <a:r>
              <a:rPr sz="1400" spc="-105" dirty="0">
                <a:solidFill>
                  <a:srgbClr val="FFFFFF"/>
                </a:solidFill>
                <a:latin typeface="DejaVu Sans"/>
                <a:cs typeface="DejaVu Sans"/>
              </a:rPr>
              <a:t>Measure</a:t>
            </a:r>
            <a:r>
              <a:rPr sz="1400" spc="20" dirty="0">
                <a:solidFill>
                  <a:srgbClr val="FFFFFF"/>
                </a:solidFill>
                <a:latin typeface="DejaVu Sans"/>
                <a:cs typeface="DejaVu Sans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DejaVu Sans"/>
                <a:cs typeface="DejaVu Sans"/>
              </a:rPr>
              <a:t>Filters</a:t>
            </a:r>
            <a:endParaRPr sz="1400">
              <a:latin typeface="DejaVu Sans"/>
              <a:cs typeface="DejaVu Sans"/>
            </a:endParaRPr>
          </a:p>
          <a:p>
            <a:pPr>
              <a:lnSpc>
                <a:spcPct val="100000"/>
              </a:lnSpc>
            </a:pPr>
            <a:endParaRPr sz="1700">
              <a:latin typeface="DejaVu Sans"/>
              <a:cs typeface="DejaVu Sans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350">
              <a:latin typeface="DejaVu Sans"/>
              <a:cs typeface="DejaVu Sans"/>
            </a:endParaRPr>
          </a:p>
          <a:p>
            <a:pPr algn="ctr">
              <a:lnSpc>
                <a:spcPct val="100000"/>
              </a:lnSpc>
            </a:pPr>
            <a:r>
              <a:rPr sz="1400" spc="-110" dirty="0">
                <a:solidFill>
                  <a:srgbClr val="FFFFFF"/>
                </a:solidFill>
                <a:latin typeface="DejaVu Sans"/>
                <a:cs typeface="DejaVu Sans"/>
              </a:rPr>
              <a:t>Table</a:t>
            </a:r>
            <a:r>
              <a:rPr sz="1400" spc="5" dirty="0">
                <a:solidFill>
                  <a:srgbClr val="FFFFFF"/>
                </a:solidFill>
                <a:latin typeface="DejaVu Sans"/>
                <a:cs typeface="DejaVu Sans"/>
              </a:rPr>
              <a:t> </a:t>
            </a:r>
            <a:r>
              <a:rPr sz="1400" spc="-100" dirty="0">
                <a:solidFill>
                  <a:srgbClr val="FFFFFF"/>
                </a:solidFill>
                <a:latin typeface="DejaVu Sans"/>
                <a:cs typeface="DejaVu Sans"/>
              </a:rPr>
              <a:t>Calc</a:t>
            </a:r>
            <a:r>
              <a:rPr sz="1400" spc="-5" dirty="0">
                <a:solidFill>
                  <a:srgbClr val="FFFFFF"/>
                </a:solidFill>
                <a:latin typeface="DejaVu Sans"/>
                <a:cs typeface="DejaVu Sans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DejaVu Sans"/>
                <a:cs typeface="DejaVu Sans"/>
              </a:rPr>
              <a:t>Filters</a:t>
            </a:r>
            <a:endParaRPr sz="1400">
              <a:latin typeface="DejaVu Sans"/>
              <a:cs typeface="DejaVu Sans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80485">
              <a:lnSpc>
                <a:spcPct val="100000"/>
              </a:lnSpc>
              <a:spcBef>
                <a:spcPts val="100"/>
              </a:spcBef>
            </a:pPr>
            <a:r>
              <a:rPr b="1" spc="-415" dirty="0">
                <a:latin typeface="DejaVu Sans"/>
                <a:cs typeface="DejaVu Sans"/>
              </a:rPr>
              <a:t>The</a:t>
            </a:r>
            <a:r>
              <a:rPr spc="-175" dirty="0"/>
              <a:t> </a:t>
            </a:r>
            <a:r>
              <a:rPr b="1" spc="-330" dirty="0">
                <a:latin typeface="DejaVu Sans"/>
                <a:cs typeface="DejaVu Sans"/>
              </a:rPr>
              <a:t>Filter</a:t>
            </a:r>
            <a:r>
              <a:rPr spc="-170" dirty="0"/>
              <a:t> </a:t>
            </a:r>
            <a:r>
              <a:rPr b="1" spc="-509" dirty="0">
                <a:latin typeface="DejaVu Sans"/>
                <a:cs typeface="DejaVu Sans"/>
              </a:rPr>
              <a:t>Shelf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5646" y="813815"/>
            <a:ext cx="11760708" cy="4572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57277" y="1308353"/>
            <a:ext cx="1108837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130" dirty="0">
                <a:solidFill>
                  <a:srgbClr val="3F3F3F"/>
                </a:solidFill>
                <a:latin typeface="DejaVu Sans"/>
                <a:cs typeface="DejaVu Sans"/>
              </a:rPr>
              <a:t>The</a:t>
            </a:r>
            <a:r>
              <a:rPr sz="2000" spc="-3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b="1" spc="-204" dirty="0">
                <a:solidFill>
                  <a:srgbClr val="3F3F3F"/>
                </a:solidFill>
                <a:latin typeface="DejaVu Sans"/>
                <a:cs typeface="DejaVu Sans"/>
              </a:rPr>
              <a:t>Filter</a:t>
            </a:r>
            <a:r>
              <a:rPr sz="2000" spc="-114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b="1" spc="-260" dirty="0">
                <a:solidFill>
                  <a:srgbClr val="3F3F3F"/>
                </a:solidFill>
                <a:latin typeface="DejaVu Sans"/>
                <a:cs typeface="DejaVu Sans"/>
              </a:rPr>
              <a:t>Shelf</a:t>
            </a:r>
            <a:r>
              <a:rPr sz="2000" spc="-114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155" dirty="0">
                <a:solidFill>
                  <a:srgbClr val="3F3F3F"/>
                </a:solidFill>
                <a:latin typeface="DejaVu Sans"/>
                <a:cs typeface="DejaVu Sans"/>
              </a:rPr>
              <a:t>shows</a:t>
            </a:r>
            <a:r>
              <a:rPr sz="2000" spc="-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165" dirty="0">
                <a:solidFill>
                  <a:srgbClr val="3F3F3F"/>
                </a:solidFill>
                <a:latin typeface="DejaVu Sans"/>
                <a:cs typeface="DejaVu Sans"/>
              </a:rPr>
              <a:t>all</a:t>
            </a:r>
            <a:r>
              <a:rPr sz="2000" spc="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120" dirty="0">
                <a:solidFill>
                  <a:srgbClr val="3F3F3F"/>
                </a:solidFill>
                <a:latin typeface="DejaVu Sans"/>
                <a:cs typeface="DejaVu Sans"/>
              </a:rPr>
              <a:t>filters</a:t>
            </a:r>
            <a:r>
              <a:rPr sz="2000" spc="-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180" dirty="0">
                <a:solidFill>
                  <a:srgbClr val="3F3F3F"/>
                </a:solidFill>
                <a:latin typeface="DejaVu Sans"/>
                <a:cs typeface="DejaVu Sans"/>
              </a:rPr>
              <a:t>applied</a:t>
            </a:r>
            <a:r>
              <a:rPr sz="2000" spc="1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35" dirty="0">
                <a:solidFill>
                  <a:srgbClr val="3F3F3F"/>
                </a:solidFill>
                <a:latin typeface="DejaVu Sans"/>
                <a:cs typeface="DejaVu Sans"/>
              </a:rPr>
              <a:t>to</a:t>
            </a:r>
            <a:r>
              <a:rPr sz="2000" spc="2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270" dirty="0">
                <a:solidFill>
                  <a:srgbClr val="3F3F3F"/>
                </a:solidFill>
                <a:latin typeface="DejaVu Sans"/>
                <a:cs typeface="DejaVu Sans"/>
              </a:rPr>
              <a:t>a</a:t>
            </a:r>
            <a:r>
              <a:rPr sz="2000" spc="3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180" dirty="0">
                <a:solidFill>
                  <a:srgbClr val="3F3F3F"/>
                </a:solidFill>
                <a:latin typeface="DejaVu Sans"/>
                <a:cs typeface="DejaVu Sans"/>
              </a:rPr>
              <a:t>sheet</a:t>
            </a:r>
            <a:r>
              <a:rPr sz="2000" spc="2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30" dirty="0">
                <a:solidFill>
                  <a:srgbClr val="3F3F3F"/>
                </a:solidFill>
                <a:latin typeface="DejaVu Sans"/>
                <a:cs typeface="DejaVu Sans"/>
              </a:rPr>
              <a:t>or</a:t>
            </a:r>
            <a:r>
              <a:rPr sz="2000" spc="3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150" dirty="0">
                <a:solidFill>
                  <a:srgbClr val="3F3F3F"/>
                </a:solidFill>
                <a:latin typeface="DejaVu Sans"/>
                <a:cs typeface="DejaVu Sans"/>
              </a:rPr>
              <a:t>workbook,</a:t>
            </a:r>
            <a:r>
              <a:rPr sz="200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185" dirty="0">
                <a:solidFill>
                  <a:srgbClr val="3F3F3F"/>
                </a:solidFill>
                <a:latin typeface="DejaVu Sans"/>
                <a:cs typeface="DejaVu Sans"/>
              </a:rPr>
              <a:t>except</a:t>
            </a:r>
            <a:r>
              <a:rPr sz="2000" spc="2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225" dirty="0">
                <a:solidFill>
                  <a:srgbClr val="3F3F3F"/>
                </a:solidFill>
                <a:latin typeface="DejaVu Sans"/>
                <a:cs typeface="DejaVu Sans"/>
              </a:rPr>
              <a:t>data</a:t>
            </a:r>
            <a:r>
              <a:rPr sz="2000" spc="1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180" dirty="0">
                <a:solidFill>
                  <a:srgbClr val="3F3F3F"/>
                </a:solidFill>
                <a:latin typeface="DejaVu Sans"/>
                <a:cs typeface="DejaVu Sans"/>
              </a:rPr>
              <a:t>source</a:t>
            </a:r>
            <a:r>
              <a:rPr sz="2000" spc="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204" dirty="0">
                <a:solidFill>
                  <a:srgbClr val="3F3F3F"/>
                </a:solidFill>
                <a:latin typeface="DejaVu Sans"/>
                <a:cs typeface="DejaVu Sans"/>
              </a:rPr>
              <a:t>and</a:t>
            </a:r>
            <a:r>
              <a:rPr sz="2000" spc="3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190" dirty="0">
                <a:solidFill>
                  <a:srgbClr val="3F3F3F"/>
                </a:solidFill>
                <a:latin typeface="DejaVu Sans"/>
                <a:cs typeface="DejaVu Sans"/>
              </a:rPr>
              <a:t>extract</a:t>
            </a:r>
            <a:r>
              <a:rPr sz="2000" spc="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445" dirty="0">
                <a:solidFill>
                  <a:srgbClr val="3F3F3F"/>
                </a:solidFill>
                <a:latin typeface="DejaVu Sans"/>
                <a:cs typeface="DejaVu Sans"/>
              </a:rPr>
              <a:t>filters</a:t>
            </a:r>
            <a:endParaRPr sz="2000">
              <a:latin typeface="DejaVu Sans"/>
              <a:cs typeface="DejaVu Sans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4391354" y="2641073"/>
            <a:ext cx="3430270" cy="3345815"/>
            <a:chOff x="4391354" y="2641073"/>
            <a:chExt cx="3430270" cy="3345815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391354" y="2641073"/>
              <a:ext cx="3429864" cy="334519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02836" y="2652521"/>
              <a:ext cx="3360419" cy="3275837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62094" y="5503926"/>
              <a:ext cx="1642110" cy="339775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4596257" y="3757040"/>
              <a:ext cx="1817370" cy="2024380"/>
            </a:xfrm>
            <a:custGeom>
              <a:avLst/>
              <a:gdLst/>
              <a:ahLst/>
              <a:cxnLst/>
              <a:rect l="l" t="t" r="r" b="b"/>
              <a:pathLst>
                <a:path w="1817370" h="2024379">
                  <a:moveTo>
                    <a:pt x="1479689" y="660273"/>
                  </a:moveTo>
                  <a:lnTo>
                    <a:pt x="1479677" y="660527"/>
                  </a:lnTo>
                  <a:lnTo>
                    <a:pt x="1479689" y="660273"/>
                  </a:lnTo>
                  <a:close/>
                </a:path>
                <a:path w="1817370" h="2024379">
                  <a:moveTo>
                    <a:pt x="1817116" y="0"/>
                  </a:moveTo>
                  <a:lnTo>
                    <a:pt x="1733677" y="17145"/>
                  </a:lnTo>
                  <a:lnTo>
                    <a:pt x="1749475" y="37236"/>
                  </a:lnTo>
                  <a:lnTo>
                    <a:pt x="1740154" y="44704"/>
                  </a:lnTo>
                  <a:lnTo>
                    <a:pt x="1694688" y="83820"/>
                  </a:lnTo>
                  <a:lnTo>
                    <a:pt x="1650873" y="126492"/>
                  </a:lnTo>
                  <a:lnTo>
                    <a:pt x="1609344" y="174498"/>
                  </a:lnTo>
                  <a:lnTo>
                    <a:pt x="1570609" y="228854"/>
                  </a:lnTo>
                  <a:lnTo>
                    <a:pt x="1535938" y="291084"/>
                  </a:lnTo>
                  <a:lnTo>
                    <a:pt x="1512570" y="343789"/>
                  </a:lnTo>
                  <a:lnTo>
                    <a:pt x="1498600" y="381889"/>
                  </a:lnTo>
                  <a:lnTo>
                    <a:pt x="1486154" y="423291"/>
                  </a:lnTo>
                  <a:lnTo>
                    <a:pt x="1475867" y="469392"/>
                  </a:lnTo>
                  <a:lnTo>
                    <a:pt x="1467612" y="519430"/>
                  </a:lnTo>
                  <a:lnTo>
                    <a:pt x="1461262" y="573024"/>
                  </a:lnTo>
                  <a:lnTo>
                    <a:pt x="1456309" y="629666"/>
                  </a:lnTo>
                  <a:lnTo>
                    <a:pt x="1450975" y="718566"/>
                  </a:lnTo>
                  <a:lnTo>
                    <a:pt x="1448396" y="780669"/>
                  </a:lnTo>
                  <a:lnTo>
                    <a:pt x="1446110" y="842391"/>
                  </a:lnTo>
                  <a:lnTo>
                    <a:pt x="1443951" y="904367"/>
                  </a:lnTo>
                  <a:lnTo>
                    <a:pt x="1441564" y="964920"/>
                  </a:lnTo>
                  <a:lnTo>
                    <a:pt x="1441526" y="965962"/>
                  </a:lnTo>
                  <a:lnTo>
                    <a:pt x="1438910" y="1025144"/>
                  </a:lnTo>
                  <a:lnTo>
                    <a:pt x="1438897" y="1025271"/>
                  </a:lnTo>
                  <a:lnTo>
                    <a:pt x="1437132" y="1054608"/>
                  </a:lnTo>
                  <a:lnTo>
                    <a:pt x="1437119" y="1054735"/>
                  </a:lnTo>
                  <a:lnTo>
                    <a:pt x="1435227" y="1083564"/>
                  </a:lnTo>
                  <a:lnTo>
                    <a:pt x="1435214" y="1083691"/>
                  </a:lnTo>
                  <a:lnTo>
                    <a:pt x="1433068" y="1112139"/>
                  </a:lnTo>
                  <a:lnTo>
                    <a:pt x="1433068" y="1111885"/>
                  </a:lnTo>
                  <a:lnTo>
                    <a:pt x="1433042" y="1112139"/>
                  </a:lnTo>
                  <a:lnTo>
                    <a:pt x="1430528" y="1139571"/>
                  </a:lnTo>
                  <a:lnTo>
                    <a:pt x="1430502" y="1139698"/>
                  </a:lnTo>
                  <a:lnTo>
                    <a:pt x="1427734" y="1166749"/>
                  </a:lnTo>
                  <a:lnTo>
                    <a:pt x="1427734" y="1166495"/>
                  </a:lnTo>
                  <a:lnTo>
                    <a:pt x="1427695" y="1166749"/>
                  </a:lnTo>
                  <a:lnTo>
                    <a:pt x="1424432" y="1192784"/>
                  </a:lnTo>
                  <a:lnTo>
                    <a:pt x="1424559" y="1192530"/>
                  </a:lnTo>
                  <a:lnTo>
                    <a:pt x="1420749" y="1217803"/>
                  </a:lnTo>
                  <a:lnTo>
                    <a:pt x="1420876" y="1217549"/>
                  </a:lnTo>
                  <a:lnTo>
                    <a:pt x="1416685" y="1241933"/>
                  </a:lnTo>
                  <a:lnTo>
                    <a:pt x="1416812" y="1241552"/>
                  </a:lnTo>
                  <a:lnTo>
                    <a:pt x="1412113" y="1264920"/>
                  </a:lnTo>
                  <a:lnTo>
                    <a:pt x="1412240" y="1264539"/>
                  </a:lnTo>
                  <a:lnTo>
                    <a:pt x="1407096" y="1286471"/>
                  </a:lnTo>
                  <a:lnTo>
                    <a:pt x="1395857" y="1327912"/>
                  </a:lnTo>
                  <a:lnTo>
                    <a:pt x="1395691" y="1328420"/>
                  </a:lnTo>
                  <a:lnTo>
                    <a:pt x="1383588" y="1367637"/>
                  </a:lnTo>
                  <a:lnTo>
                    <a:pt x="1370457" y="1405001"/>
                  </a:lnTo>
                  <a:lnTo>
                    <a:pt x="1370304" y="1405382"/>
                  </a:lnTo>
                  <a:lnTo>
                    <a:pt x="1356360" y="1441196"/>
                  </a:lnTo>
                  <a:lnTo>
                    <a:pt x="1356614" y="1440688"/>
                  </a:lnTo>
                  <a:lnTo>
                    <a:pt x="1341628" y="1475105"/>
                  </a:lnTo>
                  <a:lnTo>
                    <a:pt x="1341755" y="1474724"/>
                  </a:lnTo>
                  <a:lnTo>
                    <a:pt x="1341564" y="1475105"/>
                  </a:lnTo>
                  <a:lnTo>
                    <a:pt x="1326235" y="1507528"/>
                  </a:lnTo>
                  <a:lnTo>
                    <a:pt x="1310005" y="1538732"/>
                  </a:lnTo>
                  <a:lnTo>
                    <a:pt x="1310132" y="1538351"/>
                  </a:lnTo>
                  <a:lnTo>
                    <a:pt x="1309916" y="1538732"/>
                  </a:lnTo>
                  <a:lnTo>
                    <a:pt x="1293241" y="1568577"/>
                  </a:lnTo>
                  <a:lnTo>
                    <a:pt x="1293495" y="1568196"/>
                  </a:lnTo>
                  <a:lnTo>
                    <a:pt x="1276096" y="1597406"/>
                  </a:lnTo>
                  <a:lnTo>
                    <a:pt x="1276223" y="1597152"/>
                  </a:lnTo>
                  <a:lnTo>
                    <a:pt x="1276057" y="1597406"/>
                  </a:lnTo>
                  <a:lnTo>
                    <a:pt x="1258316" y="1625219"/>
                  </a:lnTo>
                  <a:lnTo>
                    <a:pt x="1258443" y="1624965"/>
                  </a:lnTo>
                  <a:lnTo>
                    <a:pt x="1258265" y="1625219"/>
                  </a:lnTo>
                  <a:lnTo>
                    <a:pt x="1240155" y="1652143"/>
                  </a:lnTo>
                  <a:lnTo>
                    <a:pt x="1240409" y="1652016"/>
                  </a:lnTo>
                  <a:lnTo>
                    <a:pt x="1221740" y="1678432"/>
                  </a:lnTo>
                  <a:lnTo>
                    <a:pt x="1221994" y="1678178"/>
                  </a:lnTo>
                  <a:lnTo>
                    <a:pt x="1184021" y="1729740"/>
                  </a:lnTo>
                  <a:lnTo>
                    <a:pt x="1184148" y="1729613"/>
                  </a:lnTo>
                  <a:lnTo>
                    <a:pt x="1145667" y="1779905"/>
                  </a:lnTo>
                  <a:lnTo>
                    <a:pt x="1147648" y="1781441"/>
                  </a:lnTo>
                  <a:lnTo>
                    <a:pt x="0" y="1781441"/>
                  </a:lnTo>
                  <a:lnTo>
                    <a:pt x="0" y="1806841"/>
                  </a:lnTo>
                  <a:lnTo>
                    <a:pt x="0" y="1998611"/>
                  </a:lnTo>
                  <a:lnTo>
                    <a:pt x="0" y="2024011"/>
                  </a:lnTo>
                  <a:lnTo>
                    <a:pt x="1544828" y="2024011"/>
                  </a:lnTo>
                  <a:lnTo>
                    <a:pt x="1544828" y="1998611"/>
                  </a:lnTo>
                  <a:lnTo>
                    <a:pt x="25400" y="1998611"/>
                  </a:lnTo>
                  <a:lnTo>
                    <a:pt x="25400" y="1806841"/>
                  </a:lnTo>
                  <a:lnTo>
                    <a:pt x="1519428" y="1806841"/>
                  </a:lnTo>
                  <a:lnTo>
                    <a:pt x="1519428" y="1998218"/>
                  </a:lnTo>
                  <a:lnTo>
                    <a:pt x="1544828" y="1998218"/>
                  </a:lnTo>
                  <a:lnTo>
                    <a:pt x="1544828" y="1806841"/>
                  </a:lnTo>
                  <a:lnTo>
                    <a:pt x="1544828" y="1806448"/>
                  </a:lnTo>
                  <a:lnTo>
                    <a:pt x="1544828" y="1781441"/>
                  </a:lnTo>
                  <a:lnTo>
                    <a:pt x="1176388" y="1781441"/>
                  </a:lnTo>
                  <a:lnTo>
                    <a:pt x="1204341" y="1744853"/>
                  </a:lnTo>
                  <a:lnTo>
                    <a:pt x="1215567" y="1729613"/>
                  </a:lnTo>
                  <a:lnTo>
                    <a:pt x="1242441" y="1693164"/>
                  </a:lnTo>
                  <a:lnTo>
                    <a:pt x="1252994" y="1678178"/>
                  </a:lnTo>
                  <a:lnTo>
                    <a:pt x="1261237" y="1666494"/>
                  </a:lnTo>
                  <a:lnTo>
                    <a:pt x="1270901" y="1652016"/>
                  </a:lnTo>
                  <a:lnTo>
                    <a:pt x="1279652" y="1638935"/>
                  </a:lnTo>
                  <a:lnTo>
                    <a:pt x="1297813" y="1610614"/>
                  </a:lnTo>
                  <a:lnTo>
                    <a:pt x="1315339" y="1581150"/>
                  </a:lnTo>
                  <a:lnTo>
                    <a:pt x="1322590" y="1568196"/>
                  </a:lnTo>
                  <a:lnTo>
                    <a:pt x="1332484" y="1550543"/>
                  </a:lnTo>
                  <a:lnTo>
                    <a:pt x="1348994" y="1518793"/>
                  </a:lnTo>
                  <a:lnTo>
                    <a:pt x="1364869" y="1485392"/>
                  </a:lnTo>
                  <a:lnTo>
                    <a:pt x="1379982" y="1450594"/>
                  </a:lnTo>
                  <a:lnTo>
                    <a:pt x="1383830" y="1440688"/>
                  </a:lnTo>
                  <a:lnTo>
                    <a:pt x="1394206" y="1414018"/>
                  </a:lnTo>
                  <a:lnTo>
                    <a:pt x="1407668" y="1375537"/>
                  </a:lnTo>
                  <a:lnTo>
                    <a:pt x="1420241" y="1335278"/>
                  </a:lnTo>
                  <a:lnTo>
                    <a:pt x="1431798" y="1292733"/>
                  </a:lnTo>
                  <a:lnTo>
                    <a:pt x="1438109" y="1264539"/>
                  </a:lnTo>
                  <a:lnTo>
                    <a:pt x="1441704" y="1246378"/>
                  </a:lnTo>
                  <a:lnTo>
                    <a:pt x="1442516" y="1241552"/>
                  </a:lnTo>
                  <a:lnTo>
                    <a:pt x="1445895" y="1221613"/>
                  </a:lnTo>
                  <a:lnTo>
                    <a:pt x="1446491" y="1217549"/>
                  </a:lnTo>
                  <a:lnTo>
                    <a:pt x="1449705" y="1196086"/>
                  </a:lnTo>
                  <a:lnTo>
                    <a:pt x="1450124" y="1192530"/>
                  </a:lnTo>
                  <a:lnTo>
                    <a:pt x="1452880" y="1169543"/>
                  </a:lnTo>
                  <a:lnTo>
                    <a:pt x="1458341" y="1114171"/>
                  </a:lnTo>
                  <a:lnTo>
                    <a:pt x="1462532" y="1056259"/>
                  </a:lnTo>
                  <a:lnTo>
                    <a:pt x="1467015" y="964819"/>
                  </a:lnTo>
                  <a:lnTo>
                    <a:pt x="1469415" y="903478"/>
                  </a:lnTo>
                  <a:lnTo>
                    <a:pt x="1471447" y="841502"/>
                  </a:lnTo>
                  <a:lnTo>
                    <a:pt x="1473708" y="780669"/>
                  </a:lnTo>
                  <a:lnTo>
                    <a:pt x="1473708" y="780542"/>
                  </a:lnTo>
                  <a:lnTo>
                    <a:pt x="1473746" y="779653"/>
                  </a:lnTo>
                  <a:lnTo>
                    <a:pt x="1476375" y="719709"/>
                  </a:lnTo>
                  <a:lnTo>
                    <a:pt x="1479651" y="660527"/>
                  </a:lnTo>
                  <a:lnTo>
                    <a:pt x="1479791" y="658876"/>
                  </a:lnTo>
                  <a:lnTo>
                    <a:pt x="1481696" y="631571"/>
                  </a:lnTo>
                  <a:lnTo>
                    <a:pt x="1481709" y="631444"/>
                  </a:lnTo>
                  <a:lnTo>
                    <a:pt x="1481582" y="631571"/>
                  </a:lnTo>
                  <a:lnTo>
                    <a:pt x="1483868" y="603250"/>
                  </a:lnTo>
                  <a:lnTo>
                    <a:pt x="1486509" y="575818"/>
                  </a:lnTo>
                  <a:lnTo>
                    <a:pt x="1486535" y="575564"/>
                  </a:lnTo>
                  <a:lnTo>
                    <a:pt x="1486408" y="575818"/>
                  </a:lnTo>
                  <a:lnTo>
                    <a:pt x="1489417" y="549021"/>
                  </a:lnTo>
                  <a:lnTo>
                    <a:pt x="1489456" y="548868"/>
                  </a:lnTo>
                  <a:lnTo>
                    <a:pt x="1489456" y="549021"/>
                  </a:lnTo>
                  <a:lnTo>
                    <a:pt x="1489481" y="548767"/>
                  </a:lnTo>
                  <a:lnTo>
                    <a:pt x="1492719" y="523113"/>
                  </a:lnTo>
                  <a:lnTo>
                    <a:pt x="1492758" y="522986"/>
                  </a:lnTo>
                  <a:lnTo>
                    <a:pt x="1492758" y="523113"/>
                  </a:lnTo>
                  <a:lnTo>
                    <a:pt x="1492796" y="522859"/>
                  </a:lnTo>
                  <a:lnTo>
                    <a:pt x="1496504" y="498221"/>
                  </a:lnTo>
                  <a:lnTo>
                    <a:pt x="1496568" y="498030"/>
                  </a:lnTo>
                  <a:lnTo>
                    <a:pt x="1496568" y="498221"/>
                  </a:lnTo>
                  <a:lnTo>
                    <a:pt x="1496631" y="497840"/>
                  </a:lnTo>
                  <a:lnTo>
                    <a:pt x="1500759" y="473964"/>
                  </a:lnTo>
                  <a:lnTo>
                    <a:pt x="1500759" y="474345"/>
                  </a:lnTo>
                  <a:lnTo>
                    <a:pt x="1500835" y="473964"/>
                  </a:lnTo>
                  <a:lnTo>
                    <a:pt x="1505458" y="451104"/>
                  </a:lnTo>
                  <a:lnTo>
                    <a:pt x="1505458" y="451485"/>
                  </a:lnTo>
                  <a:lnTo>
                    <a:pt x="1505546" y="451104"/>
                  </a:lnTo>
                  <a:lnTo>
                    <a:pt x="1510690" y="429920"/>
                  </a:lnTo>
                  <a:lnTo>
                    <a:pt x="1516507" y="409194"/>
                  </a:lnTo>
                  <a:lnTo>
                    <a:pt x="1516380" y="409702"/>
                  </a:lnTo>
                  <a:lnTo>
                    <a:pt x="1516532" y="409194"/>
                  </a:lnTo>
                  <a:lnTo>
                    <a:pt x="1522730" y="389890"/>
                  </a:lnTo>
                  <a:lnTo>
                    <a:pt x="1522730" y="390144"/>
                  </a:lnTo>
                  <a:lnTo>
                    <a:pt x="1522806" y="389890"/>
                  </a:lnTo>
                  <a:lnTo>
                    <a:pt x="1529334" y="370967"/>
                  </a:lnTo>
                  <a:lnTo>
                    <a:pt x="1529207" y="371348"/>
                  </a:lnTo>
                  <a:lnTo>
                    <a:pt x="1529346" y="370967"/>
                  </a:lnTo>
                  <a:lnTo>
                    <a:pt x="1536217" y="353187"/>
                  </a:lnTo>
                  <a:lnTo>
                    <a:pt x="1536319" y="352933"/>
                  </a:lnTo>
                  <a:lnTo>
                    <a:pt x="1536192" y="353187"/>
                  </a:lnTo>
                  <a:lnTo>
                    <a:pt x="1543392" y="335661"/>
                  </a:lnTo>
                  <a:lnTo>
                    <a:pt x="1543558" y="335280"/>
                  </a:lnTo>
                  <a:lnTo>
                    <a:pt x="1543304" y="335661"/>
                  </a:lnTo>
                  <a:lnTo>
                    <a:pt x="1550809" y="318770"/>
                  </a:lnTo>
                  <a:lnTo>
                    <a:pt x="1558658" y="302412"/>
                  </a:lnTo>
                  <a:lnTo>
                    <a:pt x="1575054" y="271145"/>
                  </a:lnTo>
                  <a:lnTo>
                    <a:pt x="1574800" y="271653"/>
                  </a:lnTo>
                  <a:lnTo>
                    <a:pt x="1575092" y="271145"/>
                  </a:lnTo>
                  <a:lnTo>
                    <a:pt x="1592021" y="242697"/>
                  </a:lnTo>
                  <a:lnTo>
                    <a:pt x="1592326" y="242189"/>
                  </a:lnTo>
                  <a:lnTo>
                    <a:pt x="1591945" y="242697"/>
                  </a:lnTo>
                  <a:lnTo>
                    <a:pt x="1610131" y="215773"/>
                  </a:lnTo>
                  <a:lnTo>
                    <a:pt x="1610487" y="215265"/>
                  </a:lnTo>
                  <a:lnTo>
                    <a:pt x="1629054" y="190334"/>
                  </a:lnTo>
                  <a:lnTo>
                    <a:pt x="1649095" y="166243"/>
                  </a:lnTo>
                  <a:lnTo>
                    <a:pt x="1648841" y="166624"/>
                  </a:lnTo>
                  <a:lnTo>
                    <a:pt x="1649183" y="166243"/>
                  </a:lnTo>
                  <a:lnTo>
                    <a:pt x="1669186" y="144145"/>
                  </a:lnTo>
                  <a:lnTo>
                    <a:pt x="1669542" y="143764"/>
                  </a:lnTo>
                  <a:lnTo>
                    <a:pt x="1690179" y="122872"/>
                  </a:lnTo>
                  <a:lnTo>
                    <a:pt x="1711960" y="102362"/>
                  </a:lnTo>
                  <a:lnTo>
                    <a:pt x="1711706" y="102616"/>
                  </a:lnTo>
                  <a:lnTo>
                    <a:pt x="1711985" y="102362"/>
                  </a:lnTo>
                  <a:lnTo>
                    <a:pt x="1734058" y="82931"/>
                  </a:lnTo>
                  <a:lnTo>
                    <a:pt x="1733804" y="83185"/>
                  </a:lnTo>
                  <a:lnTo>
                    <a:pt x="1734096" y="82931"/>
                  </a:lnTo>
                  <a:lnTo>
                    <a:pt x="1756130" y="64389"/>
                  </a:lnTo>
                  <a:lnTo>
                    <a:pt x="1756283" y="64262"/>
                  </a:lnTo>
                  <a:lnTo>
                    <a:pt x="1756029" y="64389"/>
                  </a:lnTo>
                  <a:lnTo>
                    <a:pt x="1765109" y="57124"/>
                  </a:lnTo>
                  <a:lnTo>
                    <a:pt x="1780794" y="77089"/>
                  </a:lnTo>
                  <a:lnTo>
                    <a:pt x="1790192" y="57124"/>
                  </a:lnTo>
                  <a:lnTo>
                    <a:pt x="1817116" y="0"/>
                  </a:lnTo>
                  <a:close/>
                </a:path>
              </a:pathLst>
            </a:custGeom>
            <a:solidFill>
              <a:srgbClr val="1FE2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798693" y="4339628"/>
              <a:ext cx="458927" cy="458939"/>
            </a:xfrm>
            <a:prstGeom prst="rect">
              <a:avLst/>
            </a:prstGeom>
          </p:spPr>
        </p:pic>
      </p:grpSp>
      <p:grpSp>
        <p:nvGrpSpPr>
          <p:cNvPr id="11" name="object 11"/>
          <p:cNvGrpSpPr/>
          <p:nvPr/>
        </p:nvGrpSpPr>
        <p:grpSpPr>
          <a:xfrm>
            <a:off x="746750" y="2641073"/>
            <a:ext cx="3372485" cy="3345815"/>
            <a:chOff x="746750" y="2641073"/>
            <a:chExt cx="3372485" cy="3345815"/>
          </a:xfrm>
        </p:grpSpPr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46750" y="2641073"/>
              <a:ext cx="3371868" cy="3345192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58190" y="2652521"/>
              <a:ext cx="3302507" cy="3275837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58012" y="5007863"/>
              <a:ext cx="1613915" cy="377190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892175" y="5041912"/>
              <a:ext cx="1517015" cy="279400"/>
            </a:xfrm>
            <a:custGeom>
              <a:avLst/>
              <a:gdLst/>
              <a:ahLst/>
              <a:cxnLst/>
              <a:rect l="l" t="t" r="r" b="b"/>
              <a:pathLst>
                <a:path w="1517014" h="279400">
                  <a:moveTo>
                    <a:pt x="1516634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0" y="254000"/>
                  </a:lnTo>
                  <a:lnTo>
                    <a:pt x="0" y="279400"/>
                  </a:lnTo>
                  <a:lnTo>
                    <a:pt x="1516634" y="279400"/>
                  </a:lnTo>
                  <a:lnTo>
                    <a:pt x="1516634" y="254622"/>
                  </a:lnTo>
                  <a:lnTo>
                    <a:pt x="1516634" y="254000"/>
                  </a:lnTo>
                  <a:lnTo>
                    <a:pt x="1516634" y="25514"/>
                  </a:lnTo>
                  <a:lnTo>
                    <a:pt x="1491234" y="25514"/>
                  </a:lnTo>
                  <a:lnTo>
                    <a:pt x="1491234" y="254000"/>
                  </a:lnTo>
                  <a:lnTo>
                    <a:pt x="25400" y="254000"/>
                  </a:lnTo>
                  <a:lnTo>
                    <a:pt x="25400" y="25400"/>
                  </a:lnTo>
                  <a:lnTo>
                    <a:pt x="1516634" y="25400"/>
                  </a:lnTo>
                  <a:lnTo>
                    <a:pt x="1516634" y="0"/>
                  </a:lnTo>
                  <a:close/>
                </a:path>
              </a:pathLst>
            </a:custGeom>
            <a:solidFill>
              <a:srgbClr val="1FE2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183892" y="5210555"/>
              <a:ext cx="1447799" cy="671321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1886712" y="5307456"/>
              <a:ext cx="266065" cy="226695"/>
            </a:xfrm>
            <a:custGeom>
              <a:avLst/>
              <a:gdLst/>
              <a:ahLst/>
              <a:cxnLst/>
              <a:rect l="l" t="t" r="r" b="b"/>
              <a:pathLst>
                <a:path w="266064" h="226695">
                  <a:moveTo>
                    <a:pt x="25146" y="0"/>
                  </a:moveTo>
                  <a:lnTo>
                    <a:pt x="0" y="3556"/>
                  </a:lnTo>
                  <a:lnTo>
                    <a:pt x="3048" y="24638"/>
                  </a:lnTo>
                  <a:lnTo>
                    <a:pt x="6604" y="45593"/>
                  </a:lnTo>
                  <a:lnTo>
                    <a:pt x="16764" y="86614"/>
                  </a:lnTo>
                  <a:lnTo>
                    <a:pt x="34163" y="124460"/>
                  </a:lnTo>
                  <a:lnTo>
                    <a:pt x="62865" y="156337"/>
                  </a:lnTo>
                  <a:lnTo>
                    <a:pt x="103378" y="178943"/>
                  </a:lnTo>
                  <a:lnTo>
                    <a:pt x="152400" y="193929"/>
                  </a:lnTo>
                  <a:lnTo>
                    <a:pt x="188315" y="201091"/>
                  </a:lnTo>
                  <a:lnTo>
                    <a:pt x="184531" y="226314"/>
                  </a:lnTo>
                  <a:lnTo>
                    <a:pt x="265557" y="199898"/>
                  </a:lnTo>
                  <a:lnTo>
                    <a:pt x="231438" y="175971"/>
                  </a:lnTo>
                  <a:lnTo>
                    <a:pt x="192087" y="175971"/>
                  </a:lnTo>
                  <a:lnTo>
                    <a:pt x="183540" y="174650"/>
                  </a:lnTo>
                  <a:lnTo>
                    <a:pt x="157988" y="169164"/>
                  </a:lnTo>
                  <a:lnTo>
                    <a:pt x="158142" y="169164"/>
                  </a:lnTo>
                  <a:lnTo>
                    <a:pt x="134112" y="162814"/>
                  </a:lnTo>
                  <a:lnTo>
                    <a:pt x="123190" y="159258"/>
                  </a:lnTo>
                  <a:lnTo>
                    <a:pt x="123362" y="159258"/>
                  </a:lnTo>
                  <a:lnTo>
                    <a:pt x="113004" y="155333"/>
                  </a:lnTo>
                  <a:lnTo>
                    <a:pt x="102912" y="151003"/>
                  </a:lnTo>
                  <a:lnTo>
                    <a:pt x="94587" y="146685"/>
                  </a:lnTo>
                  <a:lnTo>
                    <a:pt x="85471" y="141351"/>
                  </a:lnTo>
                  <a:lnTo>
                    <a:pt x="85657" y="141351"/>
                  </a:lnTo>
                  <a:lnTo>
                    <a:pt x="79158" y="136652"/>
                  </a:lnTo>
                  <a:lnTo>
                    <a:pt x="78994" y="136652"/>
                  </a:lnTo>
                  <a:lnTo>
                    <a:pt x="72224" y="130898"/>
                  </a:lnTo>
                  <a:lnTo>
                    <a:pt x="66388" y="124841"/>
                  </a:lnTo>
                  <a:lnTo>
                    <a:pt x="66167" y="124841"/>
                  </a:lnTo>
                  <a:lnTo>
                    <a:pt x="60071" y="117348"/>
                  </a:lnTo>
                  <a:lnTo>
                    <a:pt x="60221" y="117348"/>
                  </a:lnTo>
                  <a:lnTo>
                    <a:pt x="55562" y="110578"/>
                  </a:lnTo>
                  <a:lnTo>
                    <a:pt x="51499" y="103632"/>
                  </a:lnTo>
                  <a:lnTo>
                    <a:pt x="47599" y="96075"/>
                  </a:lnTo>
                  <a:lnTo>
                    <a:pt x="40855" y="78549"/>
                  </a:lnTo>
                  <a:lnTo>
                    <a:pt x="35560" y="59817"/>
                  </a:lnTo>
                  <a:lnTo>
                    <a:pt x="31597" y="40957"/>
                  </a:lnTo>
                  <a:lnTo>
                    <a:pt x="28236" y="20828"/>
                  </a:lnTo>
                  <a:lnTo>
                    <a:pt x="25146" y="0"/>
                  </a:lnTo>
                  <a:close/>
                </a:path>
                <a:path w="266064" h="226695">
                  <a:moveTo>
                    <a:pt x="195834" y="151003"/>
                  </a:moveTo>
                  <a:lnTo>
                    <a:pt x="192087" y="175971"/>
                  </a:lnTo>
                  <a:lnTo>
                    <a:pt x="231438" y="175971"/>
                  </a:lnTo>
                  <a:lnTo>
                    <a:pt x="195834" y="151003"/>
                  </a:lnTo>
                  <a:close/>
                </a:path>
                <a:path w="266064" h="226695">
                  <a:moveTo>
                    <a:pt x="158142" y="169164"/>
                  </a:moveTo>
                  <a:lnTo>
                    <a:pt x="157988" y="169164"/>
                  </a:lnTo>
                  <a:lnTo>
                    <a:pt x="158623" y="169291"/>
                  </a:lnTo>
                  <a:lnTo>
                    <a:pt x="158142" y="169164"/>
                  </a:lnTo>
                  <a:close/>
                </a:path>
                <a:path w="266064" h="226695">
                  <a:moveTo>
                    <a:pt x="134225" y="162814"/>
                  </a:moveTo>
                  <a:lnTo>
                    <a:pt x="134620" y="162941"/>
                  </a:lnTo>
                  <a:lnTo>
                    <a:pt x="134225" y="162814"/>
                  </a:lnTo>
                  <a:close/>
                </a:path>
                <a:path w="266064" h="226695">
                  <a:moveTo>
                    <a:pt x="123362" y="159258"/>
                  </a:moveTo>
                  <a:lnTo>
                    <a:pt x="123190" y="159258"/>
                  </a:lnTo>
                  <a:lnTo>
                    <a:pt x="123698" y="159385"/>
                  </a:lnTo>
                  <a:lnTo>
                    <a:pt x="123362" y="159258"/>
                  </a:lnTo>
                  <a:close/>
                </a:path>
                <a:path w="266064" h="226695">
                  <a:moveTo>
                    <a:pt x="93853" y="146304"/>
                  </a:moveTo>
                  <a:lnTo>
                    <a:pt x="94488" y="146685"/>
                  </a:lnTo>
                  <a:lnTo>
                    <a:pt x="93853" y="146304"/>
                  </a:lnTo>
                  <a:close/>
                </a:path>
                <a:path w="266064" h="226695">
                  <a:moveTo>
                    <a:pt x="85657" y="141351"/>
                  </a:moveTo>
                  <a:lnTo>
                    <a:pt x="85471" y="141351"/>
                  </a:lnTo>
                  <a:lnTo>
                    <a:pt x="86360" y="141859"/>
                  </a:lnTo>
                  <a:lnTo>
                    <a:pt x="85657" y="141351"/>
                  </a:lnTo>
                  <a:close/>
                </a:path>
                <a:path w="266064" h="226695">
                  <a:moveTo>
                    <a:pt x="78105" y="135890"/>
                  </a:moveTo>
                  <a:lnTo>
                    <a:pt x="78994" y="136652"/>
                  </a:lnTo>
                  <a:lnTo>
                    <a:pt x="79158" y="136652"/>
                  </a:lnTo>
                  <a:lnTo>
                    <a:pt x="78105" y="135890"/>
                  </a:lnTo>
                  <a:close/>
                </a:path>
                <a:path w="266064" h="226695">
                  <a:moveTo>
                    <a:pt x="65532" y="123952"/>
                  </a:moveTo>
                  <a:lnTo>
                    <a:pt x="66167" y="124841"/>
                  </a:lnTo>
                  <a:lnTo>
                    <a:pt x="66388" y="124841"/>
                  </a:lnTo>
                  <a:lnTo>
                    <a:pt x="65532" y="123952"/>
                  </a:lnTo>
                  <a:close/>
                </a:path>
                <a:path w="266064" h="226695">
                  <a:moveTo>
                    <a:pt x="60221" y="117348"/>
                  </a:moveTo>
                  <a:lnTo>
                    <a:pt x="60071" y="117348"/>
                  </a:lnTo>
                  <a:lnTo>
                    <a:pt x="60833" y="118237"/>
                  </a:lnTo>
                  <a:lnTo>
                    <a:pt x="60221" y="117348"/>
                  </a:lnTo>
                  <a:close/>
                </a:path>
                <a:path w="266064" h="226695">
                  <a:moveTo>
                    <a:pt x="51054" y="102870"/>
                  </a:moveTo>
                  <a:lnTo>
                    <a:pt x="51435" y="103632"/>
                  </a:lnTo>
                  <a:lnTo>
                    <a:pt x="51054" y="102870"/>
                  </a:lnTo>
                  <a:close/>
                </a:path>
                <a:path w="266064" h="226695">
                  <a:moveTo>
                    <a:pt x="35624" y="59817"/>
                  </a:moveTo>
                  <a:lnTo>
                    <a:pt x="35814" y="60706"/>
                  </a:lnTo>
                  <a:lnTo>
                    <a:pt x="35624" y="59817"/>
                  </a:lnTo>
                  <a:close/>
                </a:path>
                <a:path w="266064" h="226695">
                  <a:moveTo>
                    <a:pt x="28194" y="20574"/>
                  </a:moveTo>
                  <a:lnTo>
                    <a:pt x="28194" y="20828"/>
                  </a:lnTo>
                  <a:lnTo>
                    <a:pt x="28194" y="20574"/>
                  </a:lnTo>
                  <a:close/>
                </a:path>
              </a:pathLst>
            </a:custGeom>
            <a:solidFill>
              <a:srgbClr val="1FE2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8" name="object 18"/>
          <p:cNvGrpSpPr/>
          <p:nvPr/>
        </p:nvGrpSpPr>
        <p:grpSpPr>
          <a:xfrm>
            <a:off x="8093949" y="2641073"/>
            <a:ext cx="3507740" cy="3345815"/>
            <a:chOff x="8093949" y="2641073"/>
            <a:chExt cx="3507740" cy="3345815"/>
          </a:xfrm>
        </p:grpSpPr>
        <p:pic>
          <p:nvPicPr>
            <p:cNvPr id="19" name="object 1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093949" y="2641073"/>
              <a:ext cx="3507515" cy="3345192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105394" y="2652521"/>
              <a:ext cx="3438143" cy="3275838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154924" y="3772649"/>
              <a:ext cx="806157" cy="882408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8189087" y="3806202"/>
              <a:ext cx="709295" cy="1069975"/>
            </a:xfrm>
            <a:custGeom>
              <a:avLst/>
              <a:gdLst/>
              <a:ahLst/>
              <a:cxnLst/>
              <a:rect l="l" t="t" r="r" b="b"/>
              <a:pathLst>
                <a:path w="709295" h="1069975">
                  <a:moveTo>
                    <a:pt x="708914" y="26022"/>
                  </a:moveTo>
                  <a:lnTo>
                    <a:pt x="683514" y="26022"/>
                  </a:lnTo>
                  <a:lnTo>
                    <a:pt x="683514" y="760336"/>
                  </a:lnTo>
                  <a:lnTo>
                    <a:pt x="708914" y="760336"/>
                  </a:lnTo>
                  <a:lnTo>
                    <a:pt x="708914" y="26022"/>
                  </a:lnTo>
                  <a:close/>
                </a:path>
                <a:path w="709295" h="1069975">
                  <a:moveTo>
                    <a:pt x="708914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0" y="760730"/>
                  </a:lnTo>
                  <a:lnTo>
                    <a:pt x="0" y="786130"/>
                  </a:lnTo>
                  <a:lnTo>
                    <a:pt x="399910" y="786130"/>
                  </a:lnTo>
                  <a:lnTo>
                    <a:pt x="405257" y="807326"/>
                  </a:lnTo>
                  <a:lnTo>
                    <a:pt x="421640" y="868413"/>
                  </a:lnTo>
                  <a:lnTo>
                    <a:pt x="440563" y="924801"/>
                  </a:lnTo>
                  <a:lnTo>
                    <a:pt x="457454" y="962139"/>
                  </a:lnTo>
                  <a:lnTo>
                    <a:pt x="485394" y="1002652"/>
                  </a:lnTo>
                  <a:lnTo>
                    <a:pt x="519684" y="1030211"/>
                  </a:lnTo>
                  <a:lnTo>
                    <a:pt x="552107" y="1044752"/>
                  </a:lnTo>
                  <a:lnTo>
                    <a:pt x="546354" y="1069708"/>
                  </a:lnTo>
                  <a:lnTo>
                    <a:pt x="629158" y="1049642"/>
                  </a:lnTo>
                  <a:lnTo>
                    <a:pt x="593280" y="1020013"/>
                  </a:lnTo>
                  <a:lnTo>
                    <a:pt x="563499" y="995413"/>
                  </a:lnTo>
                  <a:lnTo>
                    <a:pt x="557822" y="1020013"/>
                  </a:lnTo>
                  <a:lnTo>
                    <a:pt x="556983" y="1019810"/>
                  </a:lnTo>
                  <a:lnTo>
                    <a:pt x="540156" y="1012482"/>
                  </a:lnTo>
                  <a:lnTo>
                    <a:pt x="532130" y="1008113"/>
                  </a:lnTo>
                  <a:lnTo>
                    <a:pt x="532892" y="1008494"/>
                  </a:lnTo>
                  <a:lnTo>
                    <a:pt x="532282" y="1008113"/>
                  </a:lnTo>
                  <a:lnTo>
                    <a:pt x="525119" y="1003592"/>
                  </a:lnTo>
                  <a:lnTo>
                    <a:pt x="517398" y="997953"/>
                  </a:lnTo>
                  <a:lnTo>
                    <a:pt x="518160" y="998461"/>
                  </a:lnTo>
                  <a:lnTo>
                    <a:pt x="517563" y="997953"/>
                  </a:lnTo>
                  <a:lnTo>
                    <a:pt x="510476" y="991908"/>
                  </a:lnTo>
                  <a:lnTo>
                    <a:pt x="504431" y="985761"/>
                  </a:lnTo>
                  <a:lnTo>
                    <a:pt x="503682" y="984999"/>
                  </a:lnTo>
                  <a:lnTo>
                    <a:pt x="504317" y="985761"/>
                  </a:lnTo>
                  <a:lnTo>
                    <a:pt x="497700" y="978077"/>
                  </a:lnTo>
                  <a:lnTo>
                    <a:pt x="491299" y="969505"/>
                  </a:lnTo>
                  <a:lnTo>
                    <a:pt x="485394" y="960107"/>
                  </a:lnTo>
                  <a:lnTo>
                    <a:pt x="485775" y="960615"/>
                  </a:lnTo>
                  <a:lnTo>
                    <a:pt x="485482" y="960107"/>
                  </a:lnTo>
                  <a:lnTo>
                    <a:pt x="479894" y="950328"/>
                  </a:lnTo>
                  <a:lnTo>
                    <a:pt x="479844" y="950188"/>
                  </a:lnTo>
                  <a:lnTo>
                    <a:pt x="480060" y="950455"/>
                  </a:lnTo>
                  <a:lnTo>
                    <a:pt x="479793" y="949947"/>
                  </a:lnTo>
                  <a:lnTo>
                    <a:pt x="474599" y="939660"/>
                  </a:lnTo>
                  <a:lnTo>
                    <a:pt x="474345" y="939152"/>
                  </a:lnTo>
                  <a:lnTo>
                    <a:pt x="474472" y="939660"/>
                  </a:lnTo>
                  <a:lnTo>
                    <a:pt x="469353" y="928103"/>
                  </a:lnTo>
                  <a:lnTo>
                    <a:pt x="469138" y="927595"/>
                  </a:lnTo>
                  <a:lnTo>
                    <a:pt x="469265" y="928103"/>
                  </a:lnTo>
                  <a:lnTo>
                    <a:pt x="464388" y="915911"/>
                  </a:lnTo>
                  <a:lnTo>
                    <a:pt x="464185" y="915403"/>
                  </a:lnTo>
                  <a:lnTo>
                    <a:pt x="464312" y="915911"/>
                  </a:lnTo>
                  <a:lnTo>
                    <a:pt x="454533" y="889114"/>
                  </a:lnTo>
                  <a:lnTo>
                    <a:pt x="454787" y="889622"/>
                  </a:lnTo>
                  <a:lnTo>
                    <a:pt x="454621" y="889114"/>
                  </a:lnTo>
                  <a:lnTo>
                    <a:pt x="446011" y="861428"/>
                  </a:lnTo>
                  <a:lnTo>
                    <a:pt x="445909" y="861047"/>
                  </a:lnTo>
                  <a:lnTo>
                    <a:pt x="437705" y="831837"/>
                  </a:lnTo>
                  <a:lnTo>
                    <a:pt x="437692" y="831697"/>
                  </a:lnTo>
                  <a:lnTo>
                    <a:pt x="437769" y="831837"/>
                  </a:lnTo>
                  <a:lnTo>
                    <a:pt x="437692" y="831583"/>
                  </a:lnTo>
                  <a:lnTo>
                    <a:pt x="429793" y="801103"/>
                  </a:lnTo>
                  <a:lnTo>
                    <a:pt x="429768" y="800976"/>
                  </a:lnTo>
                  <a:lnTo>
                    <a:pt x="429768" y="801103"/>
                  </a:lnTo>
                  <a:lnTo>
                    <a:pt x="426034" y="786130"/>
                  </a:lnTo>
                  <a:lnTo>
                    <a:pt x="708914" y="786130"/>
                  </a:lnTo>
                  <a:lnTo>
                    <a:pt x="708914" y="760730"/>
                  </a:lnTo>
                  <a:lnTo>
                    <a:pt x="25400" y="760730"/>
                  </a:lnTo>
                  <a:lnTo>
                    <a:pt x="25400" y="25400"/>
                  </a:lnTo>
                  <a:lnTo>
                    <a:pt x="708914" y="25400"/>
                  </a:lnTo>
                  <a:lnTo>
                    <a:pt x="708914" y="0"/>
                  </a:lnTo>
                  <a:close/>
                </a:path>
              </a:pathLst>
            </a:custGeom>
            <a:solidFill>
              <a:srgbClr val="1FE2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1472691" y="2226310"/>
            <a:ext cx="1870710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i="1" spc="-20" dirty="0">
                <a:solidFill>
                  <a:srgbClr val="3F3F3F"/>
                </a:solidFill>
                <a:latin typeface="Nimbus Roman No9 L"/>
                <a:cs typeface="Nimbus Roman No9 L"/>
              </a:rPr>
              <a:t>Right-</a:t>
            </a:r>
            <a:r>
              <a:rPr sz="1400" i="1" spc="-35" dirty="0">
                <a:solidFill>
                  <a:srgbClr val="3F3F3F"/>
                </a:solidFill>
                <a:latin typeface="Nimbus Roman No9 L"/>
                <a:cs typeface="Nimbus Roman No9 L"/>
              </a:rPr>
              <a:t>Click</a:t>
            </a:r>
            <a:r>
              <a:rPr sz="1400" spc="1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spc="-204" dirty="0">
                <a:solidFill>
                  <a:srgbClr val="3F3F3F"/>
                </a:solidFill>
                <a:latin typeface="Nimbus Roman No9 L"/>
                <a:cs typeface="Nimbus Roman No9 L"/>
              </a:rPr>
              <a:t>&amp;</a:t>
            </a:r>
            <a:r>
              <a:rPr sz="1400" spc="1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dirty="0">
                <a:solidFill>
                  <a:srgbClr val="3F3F3F"/>
                </a:solidFill>
                <a:latin typeface="Nimbus Roman No9 L"/>
                <a:cs typeface="Nimbus Roman No9 L"/>
              </a:rPr>
              <a:t>Show</a:t>
            </a:r>
            <a:r>
              <a:rPr sz="1400" spc="2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spc="-85" dirty="0">
                <a:solidFill>
                  <a:srgbClr val="3F3F3F"/>
                </a:solidFill>
                <a:latin typeface="Nimbus Roman No9 L"/>
                <a:cs typeface="Nimbus Roman No9 L"/>
              </a:rPr>
              <a:t>Filter:</a:t>
            </a:r>
            <a:endParaRPr sz="1400">
              <a:latin typeface="Nimbus Roman No9 L"/>
              <a:cs typeface="Nimbus Roman No9 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516879" y="2226310"/>
            <a:ext cx="1021080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i="1" spc="-25" dirty="0">
                <a:solidFill>
                  <a:srgbClr val="3F3F3F"/>
                </a:solidFill>
                <a:latin typeface="Nimbus Roman No9 L"/>
                <a:cs typeface="Nimbus Roman No9 L"/>
              </a:rPr>
              <a:t>Drag</a:t>
            </a:r>
            <a:r>
              <a:rPr sz="140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dirty="0">
                <a:solidFill>
                  <a:srgbClr val="3F3F3F"/>
                </a:solidFill>
                <a:latin typeface="Nimbus Roman No9 L"/>
                <a:cs typeface="Nimbus Roman No9 L"/>
              </a:rPr>
              <a:t>to</a:t>
            </a:r>
            <a:r>
              <a:rPr sz="140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spc="-45" dirty="0">
                <a:solidFill>
                  <a:srgbClr val="3F3F3F"/>
                </a:solidFill>
                <a:latin typeface="Nimbus Roman No9 L"/>
                <a:cs typeface="Nimbus Roman No9 L"/>
              </a:rPr>
              <a:t>Shelf:</a:t>
            </a:r>
            <a:endParaRPr sz="1400">
              <a:latin typeface="Nimbus Roman No9 L"/>
              <a:cs typeface="Nimbus Roman No9 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8724645" y="2224277"/>
            <a:ext cx="2200275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i="1" dirty="0">
                <a:solidFill>
                  <a:srgbClr val="3F3F3F"/>
                </a:solidFill>
                <a:latin typeface="Nimbus Roman No9 L"/>
                <a:cs typeface="Nimbus Roman No9 L"/>
              </a:rPr>
              <a:t>Viz</a:t>
            </a:r>
            <a:r>
              <a:rPr sz="1400" spc="-3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spc="-45" dirty="0">
                <a:solidFill>
                  <a:srgbClr val="3F3F3F"/>
                </a:solidFill>
                <a:latin typeface="Nimbus Roman No9 L"/>
                <a:cs typeface="Nimbus Roman No9 L"/>
              </a:rPr>
              <a:t>Filter</a:t>
            </a:r>
            <a:r>
              <a:rPr sz="1400" spc="-3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dirty="0">
                <a:solidFill>
                  <a:srgbClr val="3F3F3F"/>
                </a:solidFill>
                <a:latin typeface="Nimbus Roman No9 L"/>
                <a:cs typeface="Nimbus Roman No9 L"/>
              </a:rPr>
              <a:t>(Command</a:t>
            </a:r>
            <a:r>
              <a:rPr sz="1400" spc="-3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spc="-30" dirty="0">
                <a:solidFill>
                  <a:srgbClr val="3F3F3F"/>
                </a:solidFill>
                <a:latin typeface="Nimbus Roman No9 L"/>
                <a:cs typeface="Nimbus Roman No9 L"/>
              </a:rPr>
              <a:t>Buttons):</a:t>
            </a:r>
            <a:endParaRPr sz="1400">
              <a:latin typeface="Nimbus Roman No9 L"/>
              <a:cs typeface="Nimbus Roman No9 L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657600">
              <a:lnSpc>
                <a:spcPct val="100000"/>
              </a:lnSpc>
              <a:spcBef>
                <a:spcPts val="100"/>
              </a:spcBef>
            </a:pPr>
            <a:r>
              <a:rPr b="1" spc="-420" dirty="0">
                <a:latin typeface="DejaVu Sans"/>
                <a:cs typeface="DejaVu Sans"/>
              </a:rPr>
              <a:t>Dimension</a:t>
            </a:r>
            <a:r>
              <a:rPr spc="-145" dirty="0"/>
              <a:t> </a:t>
            </a:r>
            <a:r>
              <a:rPr b="1" spc="-385" dirty="0">
                <a:latin typeface="DejaVu Sans"/>
                <a:cs typeface="DejaVu Sans"/>
              </a:rPr>
              <a:t>Filters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5646" y="813815"/>
            <a:ext cx="11760708" cy="4572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85722" y="1142491"/>
            <a:ext cx="10581005" cy="977265"/>
          </a:xfrm>
          <a:prstGeom prst="rect">
            <a:avLst/>
          </a:prstGeom>
        </p:spPr>
        <p:txBody>
          <a:bodyPr vert="horz" wrap="square" lIns="0" tIns="46990" rIns="0" bIns="0" rtlCol="0">
            <a:spAutoFit/>
          </a:bodyPr>
          <a:lstStyle/>
          <a:p>
            <a:pPr marL="12700" marR="5080">
              <a:lnSpc>
                <a:spcPts val="2160"/>
              </a:lnSpc>
              <a:spcBef>
                <a:spcPts val="370"/>
              </a:spcBef>
            </a:pPr>
            <a:r>
              <a:rPr sz="2000" b="1" spc="-260" dirty="0">
                <a:solidFill>
                  <a:srgbClr val="3F3F3F"/>
                </a:solidFill>
                <a:latin typeface="DejaVu Sans"/>
                <a:cs typeface="DejaVu Sans"/>
              </a:rPr>
              <a:t>Dimension</a:t>
            </a:r>
            <a:r>
              <a:rPr sz="2000" spc="-9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b="1" spc="-220" dirty="0">
                <a:solidFill>
                  <a:srgbClr val="3F3F3F"/>
                </a:solidFill>
                <a:latin typeface="DejaVu Sans"/>
                <a:cs typeface="DejaVu Sans"/>
              </a:rPr>
              <a:t>Filters</a:t>
            </a:r>
            <a:r>
              <a:rPr sz="2000" spc="-12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155" dirty="0">
                <a:solidFill>
                  <a:srgbClr val="3F3F3F"/>
                </a:solidFill>
                <a:latin typeface="DejaVu Sans"/>
                <a:cs typeface="DejaVu Sans"/>
              </a:rPr>
              <a:t>contain</a:t>
            </a:r>
            <a:r>
              <a:rPr sz="2000" spc="3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160" dirty="0">
                <a:solidFill>
                  <a:srgbClr val="3F3F3F"/>
                </a:solidFill>
                <a:latin typeface="DejaVu Sans"/>
                <a:cs typeface="DejaVu Sans"/>
              </a:rPr>
              <a:t>discrete</a:t>
            </a:r>
            <a:r>
              <a:rPr sz="2000" spc="3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180" dirty="0">
                <a:solidFill>
                  <a:srgbClr val="3F3F3F"/>
                </a:solidFill>
                <a:latin typeface="DejaVu Sans"/>
                <a:cs typeface="DejaVu Sans"/>
              </a:rPr>
              <a:t>categorical</a:t>
            </a:r>
            <a:r>
              <a:rPr sz="2000" spc="2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204" dirty="0">
                <a:solidFill>
                  <a:srgbClr val="3F3F3F"/>
                </a:solidFill>
                <a:latin typeface="DejaVu Sans"/>
                <a:cs typeface="DejaVu Sans"/>
              </a:rPr>
              <a:t>data</a:t>
            </a:r>
            <a:r>
              <a:rPr sz="2000" spc="2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155" dirty="0">
                <a:solidFill>
                  <a:srgbClr val="3F3F3F"/>
                </a:solidFill>
                <a:latin typeface="DejaVu Sans"/>
                <a:cs typeface="DejaVu Sans"/>
              </a:rPr>
              <a:t>that</a:t>
            </a:r>
            <a:r>
              <a:rPr sz="2000" spc="5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210" dirty="0">
                <a:solidFill>
                  <a:srgbClr val="3F3F3F"/>
                </a:solidFill>
                <a:latin typeface="DejaVu Sans"/>
                <a:cs typeface="DejaVu Sans"/>
              </a:rPr>
              <a:t>can</a:t>
            </a:r>
            <a:r>
              <a:rPr sz="2000" spc="2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190" dirty="0">
                <a:solidFill>
                  <a:srgbClr val="3F3F3F"/>
                </a:solidFill>
                <a:latin typeface="DejaVu Sans"/>
                <a:cs typeface="DejaVu Sans"/>
              </a:rPr>
              <a:t>be</a:t>
            </a:r>
            <a:r>
              <a:rPr sz="2000" spc="3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165" dirty="0">
                <a:solidFill>
                  <a:srgbClr val="3F3F3F"/>
                </a:solidFill>
                <a:latin typeface="DejaVu Sans"/>
                <a:cs typeface="DejaVu Sans"/>
              </a:rPr>
              <a:t>included</a:t>
            </a:r>
            <a:r>
              <a:rPr sz="2000" spc="3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30" dirty="0">
                <a:solidFill>
                  <a:srgbClr val="3F3F3F"/>
                </a:solidFill>
                <a:latin typeface="DejaVu Sans"/>
                <a:cs typeface="DejaVu Sans"/>
              </a:rPr>
              <a:t>or</a:t>
            </a:r>
            <a:r>
              <a:rPr sz="2000" spc="4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185" dirty="0">
                <a:solidFill>
                  <a:srgbClr val="3F3F3F"/>
                </a:solidFill>
                <a:latin typeface="DejaVu Sans"/>
                <a:cs typeface="DejaVu Sans"/>
              </a:rPr>
              <a:t>excluded</a:t>
            </a:r>
            <a:r>
              <a:rPr sz="2000" spc="2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190" dirty="0">
                <a:solidFill>
                  <a:srgbClr val="3F3F3F"/>
                </a:solidFill>
                <a:latin typeface="DejaVu Sans"/>
                <a:cs typeface="DejaVu Sans"/>
              </a:rPr>
              <a:t>using</a:t>
            </a:r>
            <a:r>
              <a:rPr sz="2000" spc="4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445" dirty="0">
                <a:solidFill>
                  <a:srgbClr val="3F3F3F"/>
                </a:solidFill>
                <a:latin typeface="DejaVu Sans"/>
                <a:cs typeface="DejaVu Sans"/>
              </a:rPr>
              <a:t>either</a:t>
            </a:r>
            <a:r>
              <a:rPr sz="2000" spc="-235" dirty="0">
                <a:solidFill>
                  <a:srgbClr val="3F3F3F"/>
                </a:solidFill>
                <a:latin typeface="DejaVu Sans"/>
                <a:cs typeface="DejaVu Sans"/>
              </a:rPr>
              <a:t> manual</a:t>
            </a:r>
            <a:r>
              <a:rPr sz="2000" spc="3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160" dirty="0">
                <a:solidFill>
                  <a:srgbClr val="3F3F3F"/>
                </a:solidFill>
                <a:latin typeface="DejaVu Sans"/>
                <a:cs typeface="DejaVu Sans"/>
              </a:rPr>
              <a:t>selection</a:t>
            </a:r>
            <a:r>
              <a:rPr sz="200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30" dirty="0">
                <a:solidFill>
                  <a:srgbClr val="3F3F3F"/>
                </a:solidFill>
                <a:latin typeface="DejaVu Sans"/>
                <a:cs typeface="DejaVu Sans"/>
              </a:rPr>
              <a:t>or</a:t>
            </a:r>
            <a:r>
              <a:rPr sz="2000" spc="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150" dirty="0">
                <a:solidFill>
                  <a:srgbClr val="3F3F3F"/>
                </a:solidFill>
                <a:latin typeface="DejaVu Sans"/>
                <a:cs typeface="DejaVu Sans"/>
              </a:rPr>
              <a:t>conditional</a:t>
            </a:r>
            <a:r>
              <a:rPr sz="2000" spc="2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10" dirty="0">
                <a:solidFill>
                  <a:srgbClr val="3F3F3F"/>
                </a:solidFill>
                <a:latin typeface="DejaVu Sans"/>
                <a:cs typeface="DejaVu Sans"/>
              </a:rPr>
              <a:t>logic</a:t>
            </a:r>
            <a:endParaRPr sz="2000">
              <a:latin typeface="DejaVu Sans"/>
              <a:cs typeface="DejaVu Sans"/>
            </a:endParaRPr>
          </a:p>
          <a:p>
            <a:pPr marL="755650" indent="-285750">
              <a:lnSpc>
                <a:spcPct val="100000"/>
              </a:lnSpc>
              <a:spcBef>
                <a:spcPts val="980"/>
              </a:spcBef>
              <a:buChar char="•"/>
              <a:tabLst>
                <a:tab pos="755015" algn="l"/>
                <a:tab pos="755650" algn="l"/>
              </a:tabLst>
            </a:pPr>
            <a:r>
              <a:rPr sz="1600" spc="-135" dirty="0">
                <a:solidFill>
                  <a:srgbClr val="3F3F3F"/>
                </a:solidFill>
                <a:latin typeface="DejaVu Sans"/>
                <a:cs typeface="DejaVu Sans"/>
              </a:rPr>
              <a:t>Dimension</a:t>
            </a:r>
            <a:r>
              <a:rPr sz="1600" spc="4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100" dirty="0">
                <a:solidFill>
                  <a:srgbClr val="3F3F3F"/>
                </a:solidFill>
                <a:latin typeface="DejaVu Sans"/>
                <a:cs typeface="DejaVu Sans"/>
              </a:rPr>
              <a:t>filters</a:t>
            </a:r>
            <a:r>
              <a:rPr sz="1600" spc="3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175" dirty="0">
                <a:solidFill>
                  <a:srgbClr val="3F3F3F"/>
                </a:solidFill>
                <a:latin typeface="DejaVu Sans"/>
                <a:cs typeface="DejaVu Sans"/>
              </a:rPr>
              <a:t>have</a:t>
            </a:r>
            <a:r>
              <a:rPr sz="1600" spc="4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65" dirty="0">
                <a:solidFill>
                  <a:srgbClr val="3F3F3F"/>
                </a:solidFill>
                <a:latin typeface="DejaVu Sans"/>
                <a:cs typeface="DejaVu Sans"/>
              </a:rPr>
              <a:t>four</a:t>
            </a:r>
            <a:r>
              <a:rPr sz="1600" spc="3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114" dirty="0">
                <a:solidFill>
                  <a:srgbClr val="3F3F3F"/>
                </a:solidFill>
                <a:latin typeface="DejaVu Sans"/>
                <a:cs typeface="DejaVu Sans"/>
              </a:rPr>
              <a:t>distinct</a:t>
            </a:r>
            <a:r>
              <a:rPr sz="1600" spc="3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110" dirty="0">
                <a:solidFill>
                  <a:srgbClr val="3F3F3F"/>
                </a:solidFill>
                <a:latin typeface="DejaVu Sans"/>
                <a:cs typeface="DejaVu Sans"/>
              </a:rPr>
              <a:t>filtering</a:t>
            </a:r>
            <a:r>
              <a:rPr sz="1600" spc="3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180" dirty="0">
                <a:solidFill>
                  <a:srgbClr val="3F3F3F"/>
                </a:solidFill>
                <a:latin typeface="DejaVu Sans"/>
                <a:cs typeface="DejaVu Sans"/>
              </a:rPr>
              <a:t>menus:</a:t>
            </a:r>
            <a:r>
              <a:rPr sz="1600" spc="2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b="1" spc="-204" dirty="0">
                <a:solidFill>
                  <a:srgbClr val="3F3F3F"/>
                </a:solidFill>
                <a:latin typeface="DejaVu Sans"/>
                <a:cs typeface="DejaVu Sans"/>
              </a:rPr>
              <a:t>General</a:t>
            </a:r>
            <a:r>
              <a:rPr sz="1600" spc="-204" dirty="0">
                <a:solidFill>
                  <a:srgbClr val="3F3F3F"/>
                </a:solidFill>
                <a:latin typeface="DejaVu Sans"/>
                <a:cs typeface="DejaVu Sans"/>
              </a:rPr>
              <a:t>,</a:t>
            </a:r>
            <a:r>
              <a:rPr sz="1600" spc="4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b="1" spc="-180" dirty="0">
                <a:solidFill>
                  <a:srgbClr val="3F3F3F"/>
                </a:solidFill>
                <a:latin typeface="DejaVu Sans"/>
                <a:cs typeface="DejaVu Sans"/>
              </a:rPr>
              <a:t>Wildcard</a:t>
            </a:r>
            <a:r>
              <a:rPr sz="1600" spc="-180" dirty="0">
                <a:solidFill>
                  <a:srgbClr val="3F3F3F"/>
                </a:solidFill>
                <a:latin typeface="DejaVu Sans"/>
                <a:cs typeface="DejaVu Sans"/>
              </a:rPr>
              <a:t>,</a:t>
            </a:r>
            <a:r>
              <a:rPr sz="1600" spc="5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b="1" spc="-180" dirty="0">
                <a:solidFill>
                  <a:srgbClr val="3F3F3F"/>
                </a:solidFill>
                <a:latin typeface="DejaVu Sans"/>
                <a:cs typeface="DejaVu Sans"/>
              </a:rPr>
              <a:t>Condition</a:t>
            </a:r>
            <a:r>
              <a:rPr sz="1600" spc="7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160" dirty="0">
                <a:solidFill>
                  <a:srgbClr val="3F3F3F"/>
                </a:solidFill>
                <a:latin typeface="DejaVu Sans"/>
                <a:cs typeface="DejaVu Sans"/>
              </a:rPr>
              <a:t>and</a:t>
            </a:r>
            <a:r>
              <a:rPr sz="1600" spc="5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b="1" spc="-25" dirty="0">
                <a:solidFill>
                  <a:srgbClr val="3F3F3F"/>
                </a:solidFill>
                <a:latin typeface="DejaVu Sans"/>
                <a:cs typeface="DejaVu Sans"/>
              </a:rPr>
              <a:t>Top</a:t>
            </a:r>
            <a:endParaRPr sz="1600">
              <a:latin typeface="DejaVu Sans"/>
              <a:cs typeface="DejaVu Sans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3230059" y="2962639"/>
            <a:ext cx="2089785" cy="2576195"/>
            <a:chOff x="3230059" y="2962639"/>
            <a:chExt cx="2089785" cy="2576195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30059" y="2962639"/>
              <a:ext cx="2089521" cy="2575592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41548" y="2974085"/>
              <a:ext cx="2020061" cy="2506217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3980179" y="2672842"/>
            <a:ext cx="592455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i="1" spc="-20" dirty="0">
                <a:solidFill>
                  <a:srgbClr val="3F3F3F"/>
                </a:solidFill>
                <a:latin typeface="Nimbus Roman No9 L"/>
                <a:cs typeface="Nimbus Roman No9 L"/>
              </a:rPr>
              <a:t>General</a:t>
            </a:r>
            <a:endParaRPr sz="1400">
              <a:latin typeface="Nimbus Roman No9 L"/>
              <a:cs typeface="Nimbus Roman No9 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512816" y="5601716"/>
            <a:ext cx="1485900" cy="373380"/>
          </a:xfrm>
          <a:prstGeom prst="rect">
            <a:avLst/>
          </a:prstGeom>
        </p:spPr>
        <p:txBody>
          <a:bodyPr vert="horz" wrap="square" lIns="0" tIns="33019" rIns="0" bIns="0" rtlCol="0">
            <a:spAutoFit/>
          </a:bodyPr>
          <a:lstStyle/>
          <a:p>
            <a:pPr marL="257810" marR="5080" indent="-245745">
              <a:lnSpc>
                <a:spcPts val="1300"/>
              </a:lnSpc>
              <a:spcBef>
                <a:spcPts val="259"/>
              </a:spcBef>
            </a:pP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Select</a:t>
            </a:r>
            <a:r>
              <a:rPr sz="1200" spc="3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specific</a:t>
            </a:r>
            <a:r>
              <a:rPr sz="1200" spc="3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items</a:t>
            </a:r>
            <a:r>
              <a:rPr sz="1200" spc="2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spc="-85" dirty="0">
                <a:solidFill>
                  <a:srgbClr val="3F3F3F"/>
                </a:solidFill>
                <a:latin typeface="Nimbus Roman No9 L"/>
                <a:cs typeface="Nimbus Roman No9 L"/>
              </a:rPr>
              <a:t>for</a:t>
            </a:r>
            <a:r>
              <a:rPr sz="1200" spc="-8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manual</a:t>
            </a:r>
            <a:r>
              <a:rPr sz="120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spc="-10" dirty="0">
                <a:solidFill>
                  <a:srgbClr val="3F3F3F"/>
                </a:solidFill>
                <a:latin typeface="Nimbus Roman No9 L"/>
                <a:cs typeface="Nimbus Roman No9 L"/>
              </a:rPr>
              <a:t>filtering</a:t>
            </a:r>
            <a:endParaRPr sz="1200">
              <a:latin typeface="Nimbus Roman No9 L"/>
              <a:cs typeface="Nimbus Roman No9 L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5397186" y="2962639"/>
            <a:ext cx="2089785" cy="2576195"/>
            <a:chOff x="5397186" y="2962639"/>
            <a:chExt cx="2089785" cy="2576195"/>
          </a:xfrm>
        </p:grpSpPr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97186" y="2962639"/>
              <a:ext cx="2089521" cy="2575592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08675" y="2974085"/>
              <a:ext cx="2020061" cy="2506217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6107684" y="2662174"/>
            <a:ext cx="681355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i="1" spc="-10" dirty="0">
                <a:solidFill>
                  <a:srgbClr val="3F3F3F"/>
                </a:solidFill>
                <a:latin typeface="Nimbus Roman No9 L"/>
                <a:cs typeface="Nimbus Roman No9 L"/>
              </a:rPr>
              <a:t>Wildcard</a:t>
            </a:r>
            <a:endParaRPr sz="1400">
              <a:latin typeface="Nimbus Roman No9 L"/>
              <a:cs typeface="Nimbus Roman No9 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494782" y="5601716"/>
            <a:ext cx="1878330" cy="537845"/>
          </a:xfrm>
          <a:prstGeom prst="rect">
            <a:avLst/>
          </a:prstGeom>
        </p:spPr>
        <p:txBody>
          <a:bodyPr vert="horz" wrap="square" lIns="0" tIns="33019" rIns="0" bIns="0" rtlCol="0">
            <a:spAutoFit/>
          </a:bodyPr>
          <a:lstStyle/>
          <a:p>
            <a:pPr marL="12700" marR="5080" indent="-1905" algn="ctr">
              <a:lnSpc>
                <a:spcPts val="1300"/>
              </a:lnSpc>
              <a:spcBef>
                <a:spcPts val="259"/>
              </a:spcBef>
            </a:pP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Use</a:t>
            </a:r>
            <a:r>
              <a:rPr sz="1200" spc="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100" i="1" spc="-10" dirty="0">
                <a:solidFill>
                  <a:srgbClr val="3F3F3F"/>
                </a:solidFill>
                <a:latin typeface="Nimbus Roman No9 L"/>
                <a:cs typeface="Nimbus Roman No9 L"/>
              </a:rPr>
              <a:t>wildcard</a:t>
            </a:r>
            <a:r>
              <a:rPr sz="1200" i="1" spc="-10" dirty="0">
                <a:solidFill>
                  <a:srgbClr val="3F3F3F"/>
                </a:solidFill>
                <a:latin typeface="Nimbus Roman No9 L"/>
                <a:cs typeface="Nimbus Roman No9 L"/>
              </a:rPr>
              <a:t>s</a:t>
            </a:r>
            <a:r>
              <a:rPr sz="1200" spc="1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to</a:t>
            </a:r>
            <a:r>
              <a:rPr sz="1200" spc="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define</a:t>
            </a:r>
            <a:r>
              <a:rPr sz="1200" spc="-1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spc="-50" dirty="0">
                <a:solidFill>
                  <a:srgbClr val="3F3F3F"/>
                </a:solidFill>
                <a:latin typeface="Nimbus Roman No9 L"/>
                <a:cs typeface="Nimbus Roman No9 L"/>
              </a:rPr>
              <a:t>a</a:t>
            </a:r>
            <a:r>
              <a:rPr sz="1200" spc="-5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pattern</a:t>
            </a:r>
            <a:r>
              <a:rPr sz="1200" spc="4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to</a:t>
            </a:r>
            <a:r>
              <a:rPr sz="1200" spc="6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spc="-10" dirty="0">
                <a:solidFill>
                  <a:srgbClr val="3F3F3F"/>
                </a:solidFill>
                <a:latin typeface="Nimbus Roman No9 L"/>
                <a:cs typeface="Nimbus Roman No9 L"/>
              </a:rPr>
              <a:t>filter</a:t>
            </a:r>
            <a:r>
              <a:rPr sz="1200" spc="6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spc="-10" dirty="0">
                <a:solidFill>
                  <a:srgbClr val="3F3F3F"/>
                </a:solidFill>
                <a:latin typeface="Nimbus Roman No9 L"/>
                <a:cs typeface="Nimbus Roman No9 L"/>
              </a:rPr>
              <a:t>(@gmail.com</a:t>
            </a:r>
            <a:r>
              <a:rPr sz="1200" spc="-1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spc="-50" dirty="0">
                <a:solidFill>
                  <a:srgbClr val="3F3F3F"/>
                </a:solidFill>
                <a:latin typeface="Nimbus Roman No9 L"/>
                <a:cs typeface="Nimbus Roman No9 L"/>
              </a:rPr>
              <a:t>will</a:t>
            </a:r>
            <a:r>
              <a:rPr sz="1200" spc="-3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return</a:t>
            </a:r>
            <a:r>
              <a:rPr sz="1200" spc="-1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spc="-45" dirty="0">
                <a:solidFill>
                  <a:srgbClr val="3F3F3F"/>
                </a:solidFill>
                <a:latin typeface="Nimbus Roman No9 L"/>
                <a:cs typeface="Nimbus Roman No9 L"/>
              </a:rPr>
              <a:t>all</a:t>
            </a:r>
            <a:r>
              <a:rPr sz="1200" spc="-3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spc="-20" dirty="0">
                <a:solidFill>
                  <a:srgbClr val="3F3F3F"/>
                </a:solidFill>
                <a:latin typeface="Nimbus Roman No9 L"/>
                <a:cs typeface="Nimbus Roman No9 L"/>
              </a:rPr>
              <a:t>gmail</a:t>
            </a:r>
            <a:r>
              <a:rPr sz="1200" spc="-4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spc="-45" dirty="0">
                <a:solidFill>
                  <a:srgbClr val="3F3F3F"/>
                </a:solidFill>
                <a:latin typeface="Nimbus Roman No9 L"/>
                <a:cs typeface="Nimbus Roman No9 L"/>
              </a:rPr>
              <a:t>addresses)</a:t>
            </a:r>
            <a:endParaRPr sz="1200">
              <a:latin typeface="Nimbus Roman No9 L"/>
              <a:cs typeface="Nimbus Roman No9 L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7564315" y="2962639"/>
            <a:ext cx="2089785" cy="2576195"/>
            <a:chOff x="7564315" y="2962639"/>
            <a:chExt cx="2089785" cy="2576195"/>
          </a:xfrm>
        </p:grpSpPr>
        <p:pic>
          <p:nvPicPr>
            <p:cNvPr id="16" name="object 1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564315" y="2962639"/>
              <a:ext cx="2089521" cy="2575592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575804" y="2974085"/>
              <a:ext cx="2020061" cy="2506217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8254745" y="2651506"/>
            <a:ext cx="734695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i="1" spc="-10" dirty="0">
                <a:solidFill>
                  <a:srgbClr val="3F3F3F"/>
                </a:solidFill>
                <a:latin typeface="Nimbus Roman No9 L"/>
                <a:cs typeface="Nimbus Roman No9 L"/>
              </a:rPr>
              <a:t>Condition</a:t>
            </a:r>
            <a:endParaRPr sz="1400">
              <a:latin typeface="Nimbus Roman No9 L"/>
              <a:cs typeface="Nimbus Roman No9 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835649" y="5601716"/>
            <a:ext cx="1530350" cy="373380"/>
          </a:xfrm>
          <a:prstGeom prst="rect">
            <a:avLst/>
          </a:prstGeom>
        </p:spPr>
        <p:txBody>
          <a:bodyPr vert="horz" wrap="square" lIns="0" tIns="33019" rIns="0" bIns="0" rtlCol="0">
            <a:spAutoFit/>
          </a:bodyPr>
          <a:lstStyle/>
          <a:p>
            <a:pPr marL="68580" marR="5080" indent="-56515">
              <a:lnSpc>
                <a:spcPts val="1300"/>
              </a:lnSpc>
              <a:spcBef>
                <a:spcPts val="259"/>
              </a:spcBef>
            </a:pP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Use</a:t>
            </a:r>
            <a:r>
              <a:rPr sz="1200" spc="3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the</a:t>
            </a:r>
            <a:r>
              <a:rPr sz="1200" spc="3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condition</a:t>
            </a:r>
            <a:r>
              <a:rPr sz="1200" spc="4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tab</a:t>
            </a:r>
            <a:r>
              <a:rPr sz="1200" spc="3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spc="-105" dirty="0">
                <a:solidFill>
                  <a:srgbClr val="3F3F3F"/>
                </a:solidFill>
                <a:latin typeface="Nimbus Roman No9 L"/>
                <a:cs typeface="Nimbus Roman No9 L"/>
              </a:rPr>
              <a:t>to</a:t>
            </a:r>
            <a:r>
              <a:rPr sz="1200" spc="-10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define</a:t>
            </a:r>
            <a:r>
              <a:rPr sz="1200" spc="-1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spc="-10" dirty="0">
                <a:solidFill>
                  <a:srgbClr val="3F3F3F"/>
                </a:solidFill>
                <a:latin typeface="Nimbus Roman No9 L"/>
                <a:cs typeface="Nimbus Roman No9 L"/>
              </a:rPr>
              <a:t>rules</a:t>
            </a:r>
            <a:r>
              <a:rPr sz="120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to</a:t>
            </a:r>
            <a:r>
              <a:rPr sz="1200" spc="1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spc="-10" dirty="0">
                <a:solidFill>
                  <a:srgbClr val="3F3F3F"/>
                </a:solidFill>
                <a:latin typeface="Nimbus Roman No9 L"/>
                <a:cs typeface="Nimbus Roman No9 L"/>
              </a:rPr>
              <a:t>filter</a:t>
            </a:r>
            <a:r>
              <a:rPr sz="1200" spc="1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spc="-25" dirty="0">
                <a:solidFill>
                  <a:srgbClr val="3F3F3F"/>
                </a:solidFill>
                <a:latin typeface="Nimbus Roman No9 L"/>
                <a:cs typeface="Nimbus Roman No9 L"/>
              </a:rPr>
              <a:t>by</a:t>
            </a:r>
            <a:endParaRPr sz="1200">
              <a:latin typeface="Nimbus Roman No9 L"/>
              <a:cs typeface="Nimbus Roman No9 L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9731443" y="2962639"/>
            <a:ext cx="2089785" cy="2576195"/>
            <a:chOff x="9731443" y="2962639"/>
            <a:chExt cx="2089785" cy="2576195"/>
          </a:xfrm>
        </p:grpSpPr>
        <p:pic>
          <p:nvPicPr>
            <p:cNvPr id="21" name="object 2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731443" y="2962639"/>
              <a:ext cx="2089521" cy="2575592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742932" y="2974085"/>
              <a:ext cx="2020061" cy="2506217"/>
            </a:xfrm>
            <a:prstGeom prst="rect">
              <a:avLst/>
            </a:prstGeom>
          </p:spPr>
        </p:pic>
      </p:grpSp>
      <p:sp>
        <p:nvSpPr>
          <p:cNvPr id="23" name="object 23"/>
          <p:cNvSpPr txBox="1"/>
          <p:nvPr/>
        </p:nvSpPr>
        <p:spPr>
          <a:xfrm>
            <a:off x="10637773" y="2656585"/>
            <a:ext cx="30480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i="1" spc="-25" dirty="0">
                <a:solidFill>
                  <a:srgbClr val="3F3F3F"/>
                </a:solidFill>
                <a:latin typeface="Nimbus Roman No9 L"/>
                <a:cs typeface="Nimbus Roman No9 L"/>
              </a:rPr>
              <a:t>Top</a:t>
            </a:r>
            <a:endParaRPr sz="1400">
              <a:latin typeface="Nimbus Roman No9 L"/>
              <a:cs typeface="Nimbus Roman No9 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9924284" y="5601716"/>
            <a:ext cx="1694180" cy="537845"/>
          </a:xfrm>
          <a:prstGeom prst="rect">
            <a:avLst/>
          </a:prstGeom>
        </p:spPr>
        <p:txBody>
          <a:bodyPr vert="horz" wrap="square" lIns="0" tIns="33019" rIns="0" bIns="0" rtlCol="0">
            <a:spAutoFit/>
          </a:bodyPr>
          <a:lstStyle/>
          <a:p>
            <a:pPr marL="12065" marR="5080" algn="ctr">
              <a:lnSpc>
                <a:spcPts val="1300"/>
              </a:lnSpc>
              <a:spcBef>
                <a:spcPts val="259"/>
              </a:spcBef>
            </a:pP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Use</a:t>
            </a:r>
            <a:r>
              <a:rPr sz="1200" spc="6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the</a:t>
            </a:r>
            <a:r>
              <a:rPr sz="1200" spc="6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top</a:t>
            </a:r>
            <a:r>
              <a:rPr sz="1200" spc="6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tab</a:t>
            </a:r>
            <a:r>
              <a:rPr sz="1200" spc="6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to</a:t>
            </a:r>
            <a:r>
              <a:rPr sz="1200" spc="7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define</a:t>
            </a:r>
            <a:r>
              <a:rPr sz="1200" spc="7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spc="-560" dirty="0">
                <a:solidFill>
                  <a:srgbClr val="3F3F3F"/>
                </a:solidFill>
                <a:latin typeface="Nimbus Roman No9 L"/>
                <a:cs typeface="Nimbus Roman No9 L"/>
              </a:rPr>
              <a:t>a</a:t>
            </a:r>
            <a:r>
              <a:rPr sz="120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top</a:t>
            </a:r>
            <a:r>
              <a:rPr sz="1200" spc="5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or</a:t>
            </a:r>
            <a:r>
              <a:rPr sz="1200" spc="5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bottom</a:t>
            </a:r>
            <a:r>
              <a:rPr sz="1200" spc="6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formula</a:t>
            </a:r>
            <a:r>
              <a:rPr sz="1200" spc="8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spc="-25" dirty="0">
                <a:solidFill>
                  <a:srgbClr val="3F3F3F"/>
                </a:solidFill>
                <a:latin typeface="Nimbus Roman No9 L"/>
                <a:cs typeface="Nimbus Roman No9 L"/>
              </a:rPr>
              <a:t>to</a:t>
            </a:r>
            <a:r>
              <a:rPr sz="1200" spc="-2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spc="-10" dirty="0">
                <a:solidFill>
                  <a:srgbClr val="3F3F3F"/>
                </a:solidFill>
                <a:latin typeface="Nimbus Roman No9 L"/>
                <a:cs typeface="Nimbus Roman No9 L"/>
              </a:rPr>
              <a:t>filter</a:t>
            </a:r>
            <a:r>
              <a:rPr sz="1200" spc="-3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your</a:t>
            </a:r>
            <a:r>
              <a:rPr sz="1200" spc="-2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spc="-20" dirty="0">
                <a:solidFill>
                  <a:srgbClr val="3F3F3F"/>
                </a:solidFill>
                <a:latin typeface="Nimbus Roman No9 L"/>
                <a:cs typeface="Nimbus Roman No9 L"/>
              </a:rPr>
              <a:t>data.</a:t>
            </a:r>
            <a:endParaRPr sz="1200">
              <a:latin typeface="Nimbus Roman No9 L"/>
              <a:cs typeface="Nimbus Roman No9 L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618794" y="2496311"/>
            <a:ext cx="2009775" cy="492759"/>
          </a:xfrm>
          <a:custGeom>
            <a:avLst/>
            <a:gdLst/>
            <a:ahLst/>
            <a:cxnLst/>
            <a:rect l="l" t="t" r="r" b="b"/>
            <a:pathLst>
              <a:path w="2009775" h="492760">
                <a:moveTo>
                  <a:pt x="1966671" y="0"/>
                </a:moveTo>
                <a:lnTo>
                  <a:pt x="42608" y="0"/>
                </a:lnTo>
                <a:lnTo>
                  <a:pt x="40411" y="50"/>
                </a:lnTo>
                <a:lnTo>
                  <a:pt x="6121" y="20523"/>
                </a:lnTo>
                <a:lnTo>
                  <a:pt x="0" y="40474"/>
                </a:lnTo>
                <a:lnTo>
                  <a:pt x="0" y="451777"/>
                </a:lnTo>
                <a:lnTo>
                  <a:pt x="20485" y="486092"/>
                </a:lnTo>
                <a:lnTo>
                  <a:pt x="42608" y="492252"/>
                </a:lnTo>
                <a:lnTo>
                  <a:pt x="1966671" y="492252"/>
                </a:lnTo>
                <a:lnTo>
                  <a:pt x="2000885" y="475132"/>
                </a:lnTo>
                <a:lnTo>
                  <a:pt x="2009292" y="451777"/>
                </a:lnTo>
                <a:lnTo>
                  <a:pt x="2009292" y="40474"/>
                </a:lnTo>
                <a:lnTo>
                  <a:pt x="1988820" y="6159"/>
                </a:lnTo>
                <a:lnTo>
                  <a:pt x="1966671" y="0"/>
                </a:lnTo>
                <a:close/>
              </a:path>
            </a:pathLst>
          </a:custGeom>
          <a:solidFill>
            <a:srgbClr val="3F3F3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1080517" y="2621025"/>
            <a:ext cx="1085850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spc="-114" dirty="0">
                <a:solidFill>
                  <a:srgbClr val="FFFFFF"/>
                </a:solidFill>
                <a:latin typeface="DejaVu Sans"/>
                <a:cs typeface="DejaVu Sans"/>
              </a:rPr>
              <a:t>Extract</a:t>
            </a:r>
            <a:r>
              <a:rPr sz="1400" spc="25" dirty="0">
                <a:solidFill>
                  <a:srgbClr val="FFFFFF"/>
                </a:solidFill>
                <a:latin typeface="DejaVu Sans"/>
                <a:cs typeface="DejaVu Sans"/>
              </a:rPr>
              <a:t> </a:t>
            </a:r>
            <a:r>
              <a:rPr sz="1400" spc="-90" dirty="0">
                <a:solidFill>
                  <a:srgbClr val="FFFFFF"/>
                </a:solidFill>
                <a:latin typeface="DejaVu Sans"/>
                <a:cs typeface="DejaVu Sans"/>
              </a:rPr>
              <a:t>Filters</a:t>
            </a:r>
            <a:endParaRPr sz="1400">
              <a:latin typeface="DejaVu Sans"/>
              <a:cs typeface="DejaVu Sans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1542288" y="2970275"/>
            <a:ext cx="173355" cy="115570"/>
          </a:xfrm>
          <a:custGeom>
            <a:avLst/>
            <a:gdLst/>
            <a:ahLst/>
            <a:cxnLst/>
            <a:rect l="l" t="t" r="r" b="b"/>
            <a:pathLst>
              <a:path w="173355" h="115569">
                <a:moveTo>
                  <a:pt x="172974" y="0"/>
                </a:moveTo>
                <a:lnTo>
                  <a:pt x="0" y="0"/>
                </a:lnTo>
                <a:lnTo>
                  <a:pt x="86487" y="115062"/>
                </a:lnTo>
                <a:lnTo>
                  <a:pt x="172974" y="0"/>
                </a:lnTo>
                <a:close/>
              </a:path>
            </a:pathLst>
          </a:custGeom>
          <a:solidFill>
            <a:srgbClr val="3F3F3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18794" y="3163061"/>
            <a:ext cx="2009775" cy="589280"/>
          </a:xfrm>
          <a:custGeom>
            <a:avLst/>
            <a:gdLst/>
            <a:ahLst/>
            <a:cxnLst/>
            <a:rect l="l" t="t" r="r" b="b"/>
            <a:pathLst>
              <a:path w="2009775" h="589279">
                <a:moveTo>
                  <a:pt x="2009292" y="40474"/>
                </a:moveTo>
                <a:lnTo>
                  <a:pt x="1988820" y="6159"/>
                </a:lnTo>
                <a:lnTo>
                  <a:pt x="1966671" y="0"/>
                </a:lnTo>
                <a:lnTo>
                  <a:pt x="42608" y="0"/>
                </a:lnTo>
                <a:lnTo>
                  <a:pt x="8420" y="17119"/>
                </a:lnTo>
                <a:lnTo>
                  <a:pt x="0" y="40474"/>
                </a:lnTo>
                <a:lnTo>
                  <a:pt x="0" y="451777"/>
                </a:lnTo>
                <a:lnTo>
                  <a:pt x="20485" y="486092"/>
                </a:lnTo>
                <a:lnTo>
                  <a:pt x="42608" y="492252"/>
                </a:lnTo>
                <a:lnTo>
                  <a:pt x="937234" y="492252"/>
                </a:lnTo>
                <a:lnTo>
                  <a:pt x="1009980" y="589026"/>
                </a:lnTo>
                <a:lnTo>
                  <a:pt x="1082713" y="492252"/>
                </a:lnTo>
                <a:lnTo>
                  <a:pt x="1966671" y="492252"/>
                </a:lnTo>
                <a:lnTo>
                  <a:pt x="1968868" y="492201"/>
                </a:lnTo>
                <a:lnTo>
                  <a:pt x="2003183" y="471728"/>
                </a:lnTo>
                <a:lnTo>
                  <a:pt x="2009292" y="451777"/>
                </a:lnTo>
                <a:lnTo>
                  <a:pt x="2009292" y="40474"/>
                </a:lnTo>
                <a:close/>
              </a:path>
            </a:pathLst>
          </a:custGeom>
          <a:solidFill>
            <a:srgbClr val="3F3F3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18794" y="3819144"/>
            <a:ext cx="2009775" cy="588645"/>
          </a:xfrm>
          <a:custGeom>
            <a:avLst/>
            <a:gdLst/>
            <a:ahLst/>
            <a:cxnLst/>
            <a:rect l="l" t="t" r="r" b="b"/>
            <a:pathLst>
              <a:path w="2009775" h="588645">
                <a:moveTo>
                  <a:pt x="2009292" y="40474"/>
                </a:moveTo>
                <a:lnTo>
                  <a:pt x="1988820" y="6159"/>
                </a:lnTo>
                <a:lnTo>
                  <a:pt x="1966671" y="0"/>
                </a:lnTo>
                <a:lnTo>
                  <a:pt x="42608" y="0"/>
                </a:lnTo>
                <a:lnTo>
                  <a:pt x="8420" y="17119"/>
                </a:lnTo>
                <a:lnTo>
                  <a:pt x="0" y="40474"/>
                </a:lnTo>
                <a:lnTo>
                  <a:pt x="0" y="451777"/>
                </a:lnTo>
                <a:lnTo>
                  <a:pt x="20485" y="486092"/>
                </a:lnTo>
                <a:lnTo>
                  <a:pt x="42608" y="492252"/>
                </a:lnTo>
                <a:lnTo>
                  <a:pt x="937323" y="492252"/>
                </a:lnTo>
                <a:lnTo>
                  <a:pt x="1009980" y="588264"/>
                </a:lnTo>
                <a:lnTo>
                  <a:pt x="1082624" y="492252"/>
                </a:lnTo>
                <a:lnTo>
                  <a:pt x="1966671" y="492252"/>
                </a:lnTo>
                <a:lnTo>
                  <a:pt x="1968868" y="492201"/>
                </a:lnTo>
                <a:lnTo>
                  <a:pt x="2003183" y="471728"/>
                </a:lnTo>
                <a:lnTo>
                  <a:pt x="2009292" y="451777"/>
                </a:lnTo>
                <a:lnTo>
                  <a:pt x="2009292" y="40474"/>
                </a:lnTo>
                <a:close/>
              </a:path>
            </a:pathLst>
          </a:custGeom>
          <a:solidFill>
            <a:srgbClr val="3F3F3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0" name="object 30"/>
          <p:cNvGrpSpPr/>
          <p:nvPr/>
        </p:nvGrpSpPr>
        <p:grpSpPr>
          <a:xfrm>
            <a:off x="606501" y="4470526"/>
            <a:ext cx="2035175" cy="600710"/>
            <a:chOff x="606501" y="4470526"/>
            <a:chExt cx="2035175" cy="600710"/>
          </a:xfrm>
        </p:grpSpPr>
        <p:sp>
          <p:nvSpPr>
            <p:cNvPr id="31" name="object 31"/>
            <p:cNvSpPr/>
            <p:nvPr/>
          </p:nvSpPr>
          <p:spPr>
            <a:xfrm>
              <a:off x="619175" y="4483226"/>
              <a:ext cx="2009775" cy="492759"/>
            </a:xfrm>
            <a:custGeom>
              <a:avLst/>
              <a:gdLst/>
              <a:ahLst/>
              <a:cxnLst/>
              <a:rect l="l" t="t" r="r" b="b"/>
              <a:pathLst>
                <a:path w="2009775" h="492760">
                  <a:moveTo>
                    <a:pt x="1966671" y="0"/>
                  </a:moveTo>
                  <a:lnTo>
                    <a:pt x="42608" y="0"/>
                  </a:lnTo>
                  <a:lnTo>
                    <a:pt x="40411" y="50"/>
                  </a:lnTo>
                  <a:lnTo>
                    <a:pt x="6121" y="20523"/>
                  </a:lnTo>
                  <a:lnTo>
                    <a:pt x="0" y="40474"/>
                  </a:lnTo>
                  <a:lnTo>
                    <a:pt x="0" y="451777"/>
                  </a:lnTo>
                  <a:lnTo>
                    <a:pt x="20485" y="486092"/>
                  </a:lnTo>
                  <a:lnTo>
                    <a:pt x="42608" y="492252"/>
                  </a:lnTo>
                  <a:lnTo>
                    <a:pt x="1966671" y="492252"/>
                  </a:lnTo>
                  <a:lnTo>
                    <a:pt x="2000885" y="475132"/>
                  </a:lnTo>
                  <a:lnTo>
                    <a:pt x="2009292" y="451777"/>
                  </a:lnTo>
                  <a:lnTo>
                    <a:pt x="2009292" y="40474"/>
                  </a:lnTo>
                  <a:lnTo>
                    <a:pt x="1988820" y="6159"/>
                  </a:lnTo>
                  <a:lnTo>
                    <a:pt x="1966671" y="0"/>
                  </a:lnTo>
                  <a:close/>
                </a:path>
              </a:pathLst>
            </a:custGeom>
            <a:solidFill>
              <a:srgbClr val="3F3F3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606501" y="4470526"/>
              <a:ext cx="2035175" cy="518159"/>
            </a:xfrm>
            <a:custGeom>
              <a:avLst/>
              <a:gdLst/>
              <a:ahLst/>
              <a:cxnLst/>
              <a:rect l="l" t="t" r="r" b="b"/>
              <a:pathLst>
                <a:path w="2035175" h="518160">
                  <a:moveTo>
                    <a:pt x="1979510" y="0"/>
                  </a:moveTo>
                  <a:lnTo>
                    <a:pt x="55118" y="0"/>
                  </a:lnTo>
                  <a:lnTo>
                    <a:pt x="52285" y="76"/>
                  </a:lnTo>
                  <a:lnTo>
                    <a:pt x="14300" y="18110"/>
                  </a:lnTo>
                  <a:lnTo>
                    <a:pt x="0" y="52374"/>
                  </a:lnTo>
                  <a:lnTo>
                    <a:pt x="0" y="465277"/>
                  </a:lnTo>
                  <a:lnTo>
                    <a:pt x="18046" y="503301"/>
                  </a:lnTo>
                  <a:lnTo>
                    <a:pt x="55118" y="517652"/>
                  </a:lnTo>
                  <a:lnTo>
                    <a:pt x="1979510" y="517652"/>
                  </a:lnTo>
                  <a:lnTo>
                    <a:pt x="2016607" y="503301"/>
                  </a:lnTo>
                  <a:lnTo>
                    <a:pt x="2025897" y="492252"/>
                  </a:lnTo>
                  <a:lnTo>
                    <a:pt x="55448" y="492252"/>
                  </a:lnTo>
                  <a:lnTo>
                    <a:pt x="53886" y="492213"/>
                  </a:lnTo>
                  <a:lnTo>
                    <a:pt x="25361" y="463677"/>
                  </a:lnTo>
                  <a:lnTo>
                    <a:pt x="25361" y="53975"/>
                  </a:lnTo>
                  <a:lnTo>
                    <a:pt x="53886" y="25438"/>
                  </a:lnTo>
                  <a:lnTo>
                    <a:pt x="55448" y="25400"/>
                  </a:lnTo>
                  <a:lnTo>
                    <a:pt x="2025897" y="25400"/>
                  </a:lnTo>
                  <a:lnTo>
                    <a:pt x="2023734" y="22199"/>
                  </a:lnTo>
                  <a:lnTo>
                    <a:pt x="1987765" y="622"/>
                  </a:lnTo>
                  <a:lnTo>
                    <a:pt x="1982343" y="76"/>
                  </a:lnTo>
                  <a:lnTo>
                    <a:pt x="1979510" y="0"/>
                  </a:lnTo>
                  <a:close/>
                </a:path>
                <a:path w="2035175" h="518160">
                  <a:moveTo>
                    <a:pt x="2025897" y="25400"/>
                  </a:moveTo>
                  <a:lnTo>
                    <a:pt x="1979180" y="25400"/>
                  </a:lnTo>
                  <a:lnTo>
                    <a:pt x="1980742" y="25438"/>
                  </a:lnTo>
                  <a:lnTo>
                    <a:pt x="1983943" y="25768"/>
                  </a:lnTo>
                  <a:lnTo>
                    <a:pt x="2009279" y="53975"/>
                  </a:lnTo>
                  <a:lnTo>
                    <a:pt x="2009279" y="463677"/>
                  </a:lnTo>
                  <a:lnTo>
                    <a:pt x="1980742" y="492213"/>
                  </a:lnTo>
                  <a:lnTo>
                    <a:pt x="1979180" y="492252"/>
                  </a:lnTo>
                  <a:lnTo>
                    <a:pt x="2025897" y="492252"/>
                  </a:lnTo>
                  <a:lnTo>
                    <a:pt x="2034641" y="465277"/>
                  </a:lnTo>
                  <a:lnTo>
                    <a:pt x="2034641" y="52374"/>
                  </a:lnTo>
                  <a:lnTo>
                    <a:pt x="2026720" y="26619"/>
                  </a:lnTo>
                  <a:lnTo>
                    <a:pt x="2025897" y="25400"/>
                  </a:lnTo>
                  <a:close/>
                </a:path>
              </a:pathLst>
            </a:custGeom>
            <a:solidFill>
              <a:srgbClr val="1FE2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542288" y="4956809"/>
              <a:ext cx="173355" cy="114300"/>
            </a:xfrm>
            <a:custGeom>
              <a:avLst/>
              <a:gdLst/>
              <a:ahLst/>
              <a:cxnLst/>
              <a:rect l="l" t="t" r="r" b="b"/>
              <a:pathLst>
                <a:path w="173355" h="114300">
                  <a:moveTo>
                    <a:pt x="172974" y="0"/>
                  </a:moveTo>
                  <a:lnTo>
                    <a:pt x="0" y="0"/>
                  </a:lnTo>
                  <a:lnTo>
                    <a:pt x="86487" y="114300"/>
                  </a:lnTo>
                  <a:lnTo>
                    <a:pt x="172974" y="0"/>
                  </a:lnTo>
                  <a:close/>
                </a:path>
              </a:pathLst>
            </a:custGeom>
            <a:solidFill>
              <a:srgbClr val="3F3F3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/>
          <p:nvPr/>
        </p:nvSpPr>
        <p:spPr>
          <a:xfrm>
            <a:off x="618794" y="5148833"/>
            <a:ext cx="2009775" cy="493395"/>
          </a:xfrm>
          <a:custGeom>
            <a:avLst/>
            <a:gdLst/>
            <a:ahLst/>
            <a:cxnLst/>
            <a:rect l="l" t="t" r="r" b="b"/>
            <a:pathLst>
              <a:path w="2009775" h="493395">
                <a:moveTo>
                  <a:pt x="1966671" y="0"/>
                </a:moveTo>
                <a:lnTo>
                  <a:pt x="42684" y="0"/>
                </a:lnTo>
                <a:lnTo>
                  <a:pt x="40487" y="50"/>
                </a:lnTo>
                <a:lnTo>
                  <a:pt x="6134" y="20574"/>
                </a:lnTo>
                <a:lnTo>
                  <a:pt x="0" y="40487"/>
                </a:lnTo>
                <a:lnTo>
                  <a:pt x="0" y="452475"/>
                </a:lnTo>
                <a:lnTo>
                  <a:pt x="20523" y="486829"/>
                </a:lnTo>
                <a:lnTo>
                  <a:pt x="42684" y="493014"/>
                </a:lnTo>
                <a:lnTo>
                  <a:pt x="1966671" y="493014"/>
                </a:lnTo>
                <a:lnTo>
                  <a:pt x="2000846" y="475856"/>
                </a:lnTo>
                <a:lnTo>
                  <a:pt x="2009292" y="452475"/>
                </a:lnTo>
                <a:lnTo>
                  <a:pt x="2009292" y="40487"/>
                </a:lnTo>
                <a:lnTo>
                  <a:pt x="1988769" y="6197"/>
                </a:lnTo>
                <a:lnTo>
                  <a:pt x="1966671" y="0"/>
                </a:lnTo>
                <a:close/>
              </a:path>
            </a:pathLst>
          </a:custGeom>
          <a:solidFill>
            <a:srgbClr val="3F3F3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878839" y="3288029"/>
            <a:ext cx="1490980" cy="22250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1400" spc="-114" dirty="0">
                <a:solidFill>
                  <a:srgbClr val="FFFFFF"/>
                </a:solidFill>
                <a:latin typeface="DejaVu Sans"/>
                <a:cs typeface="DejaVu Sans"/>
              </a:rPr>
              <a:t>Data</a:t>
            </a:r>
            <a:r>
              <a:rPr sz="1400" dirty="0">
                <a:solidFill>
                  <a:srgbClr val="FFFFFF"/>
                </a:solidFill>
                <a:latin typeface="DejaVu Sans"/>
                <a:cs typeface="DejaVu Sans"/>
              </a:rPr>
              <a:t> </a:t>
            </a:r>
            <a:r>
              <a:rPr sz="1400" spc="-110" dirty="0">
                <a:solidFill>
                  <a:srgbClr val="FFFFFF"/>
                </a:solidFill>
                <a:latin typeface="DejaVu Sans"/>
                <a:cs typeface="DejaVu Sans"/>
              </a:rPr>
              <a:t>Source</a:t>
            </a:r>
            <a:r>
              <a:rPr sz="1400" spc="20" dirty="0">
                <a:solidFill>
                  <a:srgbClr val="FFFFFF"/>
                </a:solidFill>
                <a:latin typeface="DejaVu Sans"/>
                <a:cs typeface="DejaVu Sans"/>
              </a:rPr>
              <a:t> </a:t>
            </a:r>
            <a:r>
              <a:rPr sz="1400" spc="-90" dirty="0">
                <a:solidFill>
                  <a:srgbClr val="FFFFFF"/>
                </a:solidFill>
                <a:latin typeface="DejaVu Sans"/>
                <a:cs typeface="DejaVu Sans"/>
              </a:rPr>
              <a:t>Filters</a:t>
            </a:r>
            <a:endParaRPr sz="1400">
              <a:latin typeface="DejaVu Sans"/>
              <a:cs typeface="DejaVu Sans"/>
            </a:endParaRPr>
          </a:p>
          <a:p>
            <a:pPr>
              <a:lnSpc>
                <a:spcPct val="100000"/>
              </a:lnSpc>
            </a:pPr>
            <a:endParaRPr sz="1700">
              <a:latin typeface="DejaVu Sans"/>
              <a:cs typeface="DejaVu Sans"/>
            </a:endParaRPr>
          </a:p>
          <a:p>
            <a:pPr algn="ctr">
              <a:lnSpc>
                <a:spcPct val="100000"/>
              </a:lnSpc>
              <a:spcBef>
                <a:spcPts val="1505"/>
              </a:spcBef>
            </a:pPr>
            <a:r>
              <a:rPr sz="1400" spc="-100" dirty="0">
                <a:solidFill>
                  <a:srgbClr val="FFFFFF"/>
                </a:solidFill>
                <a:latin typeface="DejaVu Sans"/>
                <a:cs typeface="DejaVu Sans"/>
              </a:rPr>
              <a:t>Context</a:t>
            </a:r>
            <a:r>
              <a:rPr sz="1400" spc="15" dirty="0">
                <a:solidFill>
                  <a:srgbClr val="FFFFFF"/>
                </a:solidFill>
                <a:latin typeface="DejaVu Sans"/>
                <a:cs typeface="DejaVu Sans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DejaVu Sans"/>
                <a:cs typeface="DejaVu Sans"/>
              </a:rPr>
              <a:t>Filters</a:t>
            </a:r>
            <a:endParaRPr sz="1400">
              <a:latin typeface="DejaVu Sans"/>
              <a:cs typeface="DejaVu Sans"/>
            </a:endParaRPr>
          </a:p>
          <a:p>
            <a:pPr>
              <a:lnSpc>
                <a:spcPct val="100000"/>
              </a:lnSpc>
            </a:pPr>
            <a:endParaRPr sz="1700">
              <a:latin typeface="DejaVu Sans"/>
              <a:cs typeface="DejaVu Sans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300">
              <a:latin typeface="DejaVu Sans"/>
              <a:cs typeface="DejaVu Sans"/>
            </a:endParaRPr>
          </a:p>
          <a:p>
            <a:pPr algn="ctr">
              <a:lnSpc>
                <a:spcPct val="100000"/>
              </a:lnSpc>
            </a:pPr>
            <a:r>
              <a:rPr sz="1400" b="1" spc="-190" dirty="0">
                <a:solidFill>
                  <a:srgbClr val="1FE2D7"/>
                </a:solidFill>
                <a:latin typeface="DejaVu Sans"/>
                <a:cs typeface="DejaVu Sans"/>
              </a:rPr>
              <a:t>Dimension</a:t>
            </a:r>
            <a:r>
              <a:rPr sz="1400" spc="25" dirty="0">
                <a:solidFill>
                  <a:srgbClr val="1FE2D7"/>
                </a:solidFill>
                <a:latin typeface="DejaVu Sans"/>
                <a:cs typeface="DejaVu Sans"/>
              </a:rPr>
              <a:t> </a:t>
            </a:r>
            <a:r>
              <a:rPr sz="1400" b="1" spc="-70" dirty="0">
                <a:solidFill>
                  <a:srgbClr val="1FE2D7"/>
                </a:solidFill>
                <a:latin typeface="DejaVu Sans"/>
                <a:cs typeface="DejaVu Sans"/>
              </a:rPr>
              <a:t>Filters</a:t>
            </a:r>
            <a:endParaRPr sz="1400">
              <a:latin typeface="DejaVu Sans"/>
              <a:cs typeface="DejaVu Sans"/>
            </a:endParaRPr>
          </a:p>
          <a:p>
            <a:pPr>
              <a:lnSpc>
                <a:spcPct val="100000"/>
              </a:lnSpc>
            </a:pPr>
            <a:endParaRPr sz="1700">
              <a:latin typeface="DejaVu Sans"/>
              <a:cs typeface="DejaVu Sans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350">
              <a:latin typeface="DejaVu Sans"/>
              <a:cs typeface="DejaVu Sans"/>
            </a:endParaRPr>
          </a:p>
          <a:p>
            <a:pPr algn="ctr">
              <a:lnSpc>
                <a:spcPct val="100000"/>
              </a:lnSpc>
            </a:pPr>
            <a:r>
              <a:rPr sz="1400" spc="-105" dirty="0">
                <a:solidFill>
                  <a:srgbClr val="FFFFFF"/>
                </a:solidFill>
                <a:latin typeface="DejaVu Sans"/>
                <a:cs typeface="DejaVu Sans"/>
              </a:rPr>
              <a:t>Measure</a:t>
            </a:r>
            <a:r>
              <a:rPr sz="1400" spc="20" dirty="0">
                <a:solidFill>
                  <a:srgbClr val="FFFFFF"/>
                </a:solidFill>
                <a:latin typeface="DejaVu Sans"/>
                <a:cs typeface="DejaVu Sans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DejaVu Sans"/>
                <a:cs typeface="DejaVu Sans"/>
              </a:rPr>
              <a:t>Filters</a:t>
            </a:r>
            <a:endParaRPr sz="1400">
              <a:latin typeface="DejaVu Sans"/>
              <a:cs typeface="DejaVu Sans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1542288" y="5622797"/>
            <a:ext cx="173355" cy="115570"/>
          </a:xfrm>
          <a:custGeom>
            <a:avLst/>
            <a:gdLst/>
            <a:ahLst/>
            <a:cxnLst/>
            <a:rect l="l" t="t" r="r" b="b"/>
            <a:pathLst>
              <a:path w="173355" h="115570">
                <a:moveTo>
                  <a:pt x="172974" y="0"/>
                </a:moveTo>
                <a:lnTo>
                  <a:pt x="0" y="0"/>
                </a:lnTo>
                <a:lnTo>
                  <a:pt x="86487" y="115062"/>
                </a:lnTo>
                <a:lnTo>
                  <a:pt x="172974" y="0"/>
                </a:lnTo>
                <a:close/>
              </a:path>
            </a:pathLst>
          </a:custGeom>
          <a:solidFill>
            <a:srgbClr val="3F3F3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618794" y="5820155"/>
            <a:ext cx="2009775" cy="492759"/>
          </a:xfrm>
          <a:custGeom>
            <a:avLst/>
            <a:gdLst/>
            <a:ahLst/>
            <a:cxnLst/>
            <a:rect l="l" t="t" r="r" b="b"/>
            <a:pathLst>
              <a:path w="2009775" h="492760">
                <a:moveTo>
                  <a:pt x="1966671" y="0"/>
                </a:moveTo>
                <a:lnTo>
                  <a:pt x="42608" y="0"/>
                </a:lnTo>
                <a:lnTo>
                  <a:pt x="40411" y="50"/>
                </a:lnTo>
                <a:lnTo>
                  <a:pt x="6121" y="20535"/>
                </a:lnTo>
                <a:lnTo>
                  <a:pt x="0" y="40462"/>
                </a:lnTo>
                <a:lnTo>
                  <a:pt x="0" y="451789"/>
                </a:lnTo>
                <a:lnTo>
                  <a:pt x="20485" y="486079"/>
                </a:lnTo>
                <a:lnTo>
                  <a:pt x="42608" y="492252"/>
                </a:lnTo>
                <a:lnTo>
                  <a:pt x="1966671" y="492252"/>
                </a:lnTo>
                <a:lnTo>
                  <a:pt x="2000885" y="475119"/>
                </a:lnTo>
                <a:lnTo>
                  <a:pt x="2009292" y="451789"/>
                </a:lnTo>
                <a:lnTo>
                  <a:pt x="2009292" y="40462"/>
                </a:lnTo>
                <a:lnTo>
                  <a:pt x="1988820" y="6172"/>
                </a:lnTo>
                <a:lnTo>
                  <a:pt x="1966671" y="0"/>
                </a:lnTo>
                <a:close/>
              </a:path>
            </a:pathLst>
          </a:custGeom>
          <a:solidFill>
            <a:srgbClr val="3F3F3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953517" y="5945123"/>
            <a:ext cx="1341755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spc="-110" dirty="0">
                <a:solidFill>
                  <a:srgbClr val="FFFFFF"/>
                </a:solidFill>
                <a:latin typeface="DejaVu Sans"/>
                <a:cs typeface="DejaVu Sans"/>
              </a:rPr>
              <a:t>Table</a:t>
            </a:r>
            <a:r>
              <a:rPr sz="1400" spc="5" dirty="0">
                <a:solidFill>
                  <a:srgbClr val="FFFFFF"/>
                </a:solidFill>
                <a:latin typeface="DejaVu Sans"/>
                <a:cs typeface="DejaVu Sans"/>
              </a:rPr>
              <a:t> </a:t>
            </a:r>
            <a:r>
              <a:rPr sz="1400" spc="-100" dirty="0">
                <a:solidFill>
                  <a:srgbClr val="FFFFFF"/>
                </a:solidFill>
                <a:latin typeface="DejaVu Sans"/>
                <a:cs typeface="DejaVu Sans"/>
              </a:rPr>
              <a:t>Calc</a:t>
            </a:r>
            <a:r>
              <a:rPr sz="1400" spc="-5" dirty="0">
                <a:solidFill>
                  <a:srgbClr val="FFFFFF"/>
                </a:solidFill>
                <a:latin typeface="DejaVu Sans"/>
                <a:cs typeface="DejaVu Sans"/>
              </a:rPr>
              <a:t> </a:t>
            </a:r>
            <a:r>
              <a:rPr sz="1400" spc="-105" dirty="0">
                <a:solidFill>
                  <a:srgbClr val="FFFFFF"/>
                </a:solidFill>
                <a:latin typeface="DejaVu Sans"/>
                <a:cs typeface="DejaVu Sans"/>
              </a:rPr>
              <a:t>Filters</a:t>
            </a:r>
            <a:endParaRPr sz="1400">
              <a:latin typeface="DejaVu Sans"/>
              <a:cs typeface="DejaVu Sans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07945">
              <a:lnSpc>
                <a:spcPct val="100000"/>
              </a:lnSpc>
              <a:spcBef>
                <a:spcPts val="100"/>
              </a:spcBef>
            </a:pPr>
            <a:r>
              <a:rPr b="1" spc="-415" dirty="0">
                <a:latin typeface="DejaVu Sans"/>
                <a:cs typeface="DejaVu Sans"/>
              </a:rPr>
              <a:t>Dimension</a:t>
            </a:r>
            <a:r>
              <a:rPr spc="-165" dirty="0"/>
              <a:t> </a:t>
            </a:r>
            <a:r>
              <a:rPr b="1" spc="-325" dirty="0">
                <a:latin typeface="DejaVu Sans"/>
                <a:cs typeface="DejaVu Sans"/>
              </a:rPr>
              <a:t>Filter</a:t>
            </a:r>
            <a:r>
              <a:rPr spc="-175" dirty="0"/>
              <a:t> </a:t>
            </a:r>
            <a:r>
              <a:rPr b="1" spc="-370" dirty="0">
                <a:latin typeface="DejaVu Sans"/>
                <a:cs typeface="DejaVu Sans"/>
              </a:rPr>
              <a:t>Card</a:t>
            </a:r>
            <a:r>
              <a:rPr spc="-180" dirty="0"/>
              <a:t> </a:t>
            </a:r>
            <a:r>
              <a:rPr b="1" spc="-555" dirty="0">
                <a:latin typeface="DejaVu Sans"/>
                <a:cs typeface="DejaVu Sans"/>
              </a:rPr>
              <a:t>Modes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5646" y="813815"/>
            <a:ext cx="11760708" cy="4572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687322" y="1183639"/>
            <a:ext cx="8827135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spc="-185" dirty="0">
                <a:solidFill>
                  <a:srgbClr val="3F3F3F"/>
                </a:solidFill>
                <a:latin typeface="DejaVu Sans"/>
                <a:cs typeface="DejaVu Sans"/>
              </a:rPr>
              <a:t>Dimension</a:t>
            </a:r>
            <a:r>
              <a:rPr sz="200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130" dirty="0">
                <a:solidFill>
                  <a:srgbClr val="3F3F3F"/>
                </a:solidFill>
                <a:latin typeface="DejaVu Sans"/>
                <a:cs typeface="DejaVu Sans"/>
              </a:rPr>
              <a:t>Filters</a:t>
            </a:r>
            <a:r>
              <a:rPr sz="2000" spc="-2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210" dirty="0">
                <a:solidFill>
                  <a:srgbClr val="3F3F3F"/>
                </a:solidFill>
                <a:latin typeface="DejaVu Sans"/>
                <a:cs typeface="DejaVu Sans"/>
              </a:rPr>
              <a:t>can</a:t>
            </a:r>
            <a:r>
              <a:rPr sz="2000" spc="3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190" dirty="0">
                <a:solidFill>
                  <a:srgbClr val="3F3F3F"/>
                </a:solidFill>
                <a:latin typeface="DejaVu Sans"/>
                <a:cs typeface="DejaVu Sans"/>
              </a:rPr>
              <a:t>be</a:t>
            </a:r>
            <a:r>
              <a:rPr sz="2000" spc="3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150" dirty="0">
                <a:solidFill>
                  <a:srgbClr val="3F3F3F"/>
                </a:solidFill>
                <a:latin typeface="DejaVu Sans"/>
                <a:cs typeface="DejaVu Sans"/>
              </a:rPr>
              <a:t>configured</a:t>
            </a:r>
            <a:r>
              <a:rPr sz="2000" spc="3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190" dirty="0">
                <a:solidFill>
                  <a:srgbClr val="3F3F3F"/>
                </a:solidFill>
                <a:latin typeface="DejaVu Sans"/>
                <a:cs typeface="DejaVu Sans"/>
              </a:rPr>
              <a:t>using</a:t>
            </a:r>
            <a:r>
              <a:rPr sz="2000" spc="4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185" dirty="0">
                <a:solidFill>
                  <a:srgbClr val="3F3F3F"/>
                </a:solidFill>
                <a:latin typeface="DejaVu Sans"/>
                <a:cs typeface="DejaVu Sans"/>
              </a:rPr>
              <a:t>several</a:t>
            </a:r>
            <a:r>
              <a:rPr sz="2000" spc="2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125" dirty="0">
                <a:solidFill>
                  <a:srgbClr val="3F3F3F"/>
                </a:solidFill>
                <a:latin typeface="DejaVu Sans"/>
                <a:cs typeface="DejaVu Sans"/>
              </a:rPr>
              <a:t>different</a:t>
            </a:r>
            <a:r>
              <a:rPr sz="2000" spc="3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170" dirty="0">
                <a:solidFill>
                  <a:srgbClr val="3F3F3F"/>
                </a:solidFill>
                <a:latin typeface="DejaVu Sans"/>
                <a:cs typeface="DejaVu Sans"/>
              </a:rPr>
              <a:t>types</a:t>
            </a:r>
            <a:r>
              <a:rPr sz="2000" spc="2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dirty="0">
                <a:solidFill>
                  <a:srgbClr val="3F3F3F"/>
                </a:solidFill>
                <a:latin typeface="DejaVu Sans"/>
                <a:cs typeface="DejaVu Sans"/>
              </a:rPr>
              <a:t>of </a:t>
            </a:r>
            <a:r>
              <a:rPr sz="2000" b="1" spc="-270" dirty="0">
                <a:solidFill>
                  <a:srgbClr val="3F3F3F"/>
                </a:solidFill>
                <a:latin typeface="DejaVu Sans"/>
                <a:cs typeface="DejaVu Sans"/>
              </a:rPr>
              <a:t>card</a:t>
            </a:r>
            <a:r>
              <a:rPr sz="2000" spc="-114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b="1" spc="-550" dirty="0">
                <a:solidFill>
                  <a:srgbClr val="3F3F3F"/>
                </a:solidFill>
                <a:latin typeface="DejaVu Sans"/>
                <a:cs typeface="DejaVu Sans"/>
              </a:rPr>
              <a:t>modes:</a:t>
            </a:r>
            <a:endParaRPr sz="2000">
              <a:latin typeface="DejaVu Sans"/>
              <a:cs typeface="DejaVu Sans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4648901" y="2570213"/>
            <a:ext cx="2567305" cy="2837180"/>
            <a:chOff x="4648901" y="2570213"/>
            <a:chExt cx="2567305" cy="2837180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48901" y="2570213"/>
              <a:ext cx="2567298" cy="168556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60392" y="2581656"/>
              <a:ext cx="2497835" cy="1616201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114517" y="4800335"/>
              <a:ext cx="1574344" cy="607042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125974" y="4812030"/>
              <a:ext cx="1504949" cy="537209"/>
            </a:xfrm>
            <a:prstGeom prst="rect">
              <a:avLst/>
            </a:prstGeom>
          </p:spPr>
        </p:pic>
      </p:grpSp>
      <p:grpSp>
        <p:nvGrpSpPr>
          <p:cNvPr id="10" name="object 10"/>
          <p:cNvGrpSpPr/>
          <p:nvPr/>
        </p:nvGrpSpPr>
        <p:grpSpPr>
          <a:xfrm>
            <a:off x="2532846" y="1936920"/>
            <a:ext cx="1231265" cy="1336040"/>
            <a:chOff x="2532846" y="1936920"/>
            <a:chExt cx="1231265" cy="1336040"/>
          </a:xfrm>
        </p:grpSpPr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532846" y="1936920"/>
              <a:ext cx="1230700" cy="1335953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544317" y="1948433"/>
              <a:ext cx="1161287" cy="1266443"/>
            </a:xfrm>
            <a:prstGeom prst="rect">
              <a:avLst/>
            </a:prstGeom>
          </p:spPr>
        </p:pic>
      </p:grpSp>
      <p:grpSp>
        <p:nvGrpSpPr>
          <p:cNvPr id="13" name="object 13"/>
          <p:cNvGrpSpPr/>
          <p:nvPr/>
        </p:nvGrpSpPr>
        <p:grpSpPr>
          <a:xfrm>
            <a:off x="2535861" y="3652222"/>
            <a:ext cx="1228090" cy="1422400"/>
            <a:chOff x="2535861" y="3652222"/>
            <a:chExt cx="1228090" cy="1422400"/>
          </a:xfrm>
        </p:grpSpPr>
        <p:pic>
          <p:nvPicPr>
            <p:cNvPr id="14" name="object 1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535861" y="3652222"/>
              <a:ext cx="1227731" cy="1421978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547366" y="3663695"/>
              <a:ext cx="1158239" cy="1352549"/>
            </a:xfrm>
            <a:prstGeom prst="rect">
              <a:avLst/>
            </a:prstGeom>
          </p:spPr>
        </p:pic>
      </p:grpSp>
      <p:grpSp>
        <p:nvGrpSpPr>
          <p:cNvPr id="16" name="object 16"/>
          <p:cNvGrpSpPr/>
          <p:nvPr/>
        </p:nvGrpSpPr>
        <p:grpSpPr>
          <a:xfrm>
            <a:off x="2215876" y="5458143"/>
            <a:ext cx="1548130" cy="819785"/>
            <a:chOff x="2215876" y="5458143"/>
            <a:chExt cx="1548130" cy="819785"/>
          </a:xfrm>
        </p:grpSpPr>
        <p:pic>
          <p:nvPicPr>
            <p:cNvPr id="17" name="object 1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215876" y="5458143"/>
              <a:ext cx="1547661" cy="819248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227326" y="5469635"/>
              <a:ext cx="1478279" cy="749807"/>
            </a:xfrm>
            <a:prstGeom prst="rect">
              <a:avLst/>
            </a:prstGeom>
          </p:spPr>
        </p:pic>
      </p:grpSp>
      <p:grpSp>
        <p:nvGrpSpPr>
          <p:cNvPr id="19" name="object 19"/>
          <p:cNvGrpSpPr/>
          <p:nvPr/>
        </p:nvGrpSpPr>
        <p:grpSpPr>
          <a:xfrm>
            <a:off x="8124299" y="1939999"/>
            <a:ext cx="1262380" cy="1353185"/>
            <a:chOff x="8124299" y="1939999"/>
            <a:chExt cx="1262380" cy="1353185"/>
          </a:xfrm>
        </p:grpSpPr>
        <p:pic>
          <p:nvPicPr>
            <p:cNvPr id="20" name="object 20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124299" y="1939999"/>
              <a:ext cx="1262160" cy="1352655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135873" y="1951482"/>
              <a:ext cx="1192529" cy="1283207"/>
            </a:xfrm>
            <a:prstGeom prst="rect">
              <a:avLst/>
            </a:prstGeom>
          </p:spPr>
        </p:pic>
      </p:grpSp>
      <p:grpSp>
        <p:nvGrpSpPr>
          <p:cNvPr id="22" name="object 22"/>
          <p:cNvGrpSpPr/>
          <p:nvPr/>
        </p:nvGrpSpPr>
        <p:grpSpPr>
          <a:xfrm>
            <a:off x="8124336" y="4819576"/>
            <a:ext cx="1224915" cy="1391920"/>
            <a:chOff x="8124336" y="4819576"/>
            <a:chExt cx="1224915" cy="1391920"/>
          </a:xfrm>
        </p:grpSpPr>
        <p:pic>
          <p:nvPicPr>
            <p:cNvPr id="23" name="object 23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124336" y="4819576"/>
              <a:ext cx="1224761" cy="1391558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135874" y="4831080"/>
              <a:ext cx="1155191" cy="1322069"/>
            </a:xfrm>
            <a:prstGeom prst="rect">
              <a:avLst/>
            </a:prstGeom>
          </p:spPr>
        </p:pic>
      </p:grpSp>
      <p:grpSp>
        <p:nvGrpSpPr>
          <p:cNvPr id="25" name="object 25"/>
          <p:cNvGrpSpPr/>
          <p:nvPr/>
        </p:nvGrpSpPr>
        <p:grpSpPr>
          <a:xfrm>
            <a:off x="8124424" y="3652184"/>
            <a:ext cx="1548130" cy="749300"/>
            <a:chOff x="8124424" y="3652184"/>
            <a:chExt cx="1548130" cy="749300"/>
          </a:xfrm>
        </p:grpSpPr>
        <p:pic>
          <p:nvPicPr>
            <p:cNvPr id="26" name="object 26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124424" y="3652184"/>
              <a:ext cx="1547661" cy="749220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135874" y="3663695"/>
              <a:ext cx="1478279" cy="679703"/>
            </a:xfrm>
            <a:prstGeom prst="rect">
              <a:avLst/>
            </a:prstGeom>
          </p:spPr>
        </p:pic>
      </p:grpSp>
      <p:sp>
        <p:nvSpPr>
          <p:cNvPr id="28" name="object 28"/>
          <p:cNvSpPr txBox="1"/>
          <p:nvPr/>
        </p:nvSpPr>
        <p:spPr>
          <a:xfrm>
            <a:off x="862836" y="1890008"/>
            <a:ext cx="1560830" cy="712470"/>
          </a:xfrm>
          <a:prstGeom prst="rect">
            <a:avLst/>
          </a:prstGeom>
        </p:spPr>
        <p:txBody>
          <a:bodyPr vert="horz" wrap="square" lIns="0" tIns="80010" rIns="0" bIns="0" rtlCol="0">
            <a:spAutoFit/>
          </a:bodyPr>
          <a:lstStyle/>
          <a:p>
            <a:pPr marL="356870" indent="-205740">
              <a:lnSpc>
                <a:spcPct val="100000"/>
              </a:lnSpc>
              <a:spcBef>
                <a:spcPts val="630"/>
              </a:spcBef>
            </a:pPr>
            <a:r>
              <a:rPr sz="1400" b="1" spc="-204" dirty="0">
                <a:solidFill>
                  <a:srgbClr val="3F3F3F"/>
                </a:solidFill>
                <a:latin typeface="DejaVu Sans"/>
                <a:cs typeface="DejaVu Sans"/>
              </a:rPr>
              <a:t>Single</a:t>
            </a:r>
            <a:r>
              <a:rPr sz="1400" spc="-3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b="1" spc="-195" dirty="0">
                <a:solidFill>
                  <a:srgbClr val="3F3F3F"/>
                </a:solidFill>
                <a:latin typeface="DejaVu Sans"/>
                <a:cs typeface="DejaVu Sans"/>
              </a:rPr>
              <a:t>Value</a:t>
            </a:r>
            <a:r>
              <a:rPr sz="1400" spc="-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b="1" spc="-195" dirty="0">
                <a:solidFill>
                  <a:srgbClr val="3F3F3F"/>
                </a:solidFill>
                <a:latin typeface="DejaVu Sans"/>
                <a:cs typeface="DejaVu Sans"/>
              </a:rPr>
              <a:t>(List)</a:t>
            </a:r>
            <a:endParaRPr sz="1400">
              <a:latin typeface="DejaVu Sans"/>
              <a:cs typeface="DejaVu Sans"/>
            </a:endParaRPr>
          </a:p>
          <a:p>
            <a:pPr marL="12700" marR="5080" indent="344170">
              <a:lnSpc>
                <a:spcPts val="1300"/>
              </a:lnSpc>
              <a:spcBef>
                <a:spcPts val="620"/>
              </a:spcBef>
            </a:pPr>
            <a:r>
              <a:rPr sz="1200" i="1" spc="-10" dirty="0">
                <a:solidFill>
                  <a:srgbClr val="3F3F3F"/>
                </a:solidFill>
                <a:latin typeface="Nimbus Roman No9 L"/>
                <a:cs typeface="Nimbus Roman No9 L"/>
              </a:rPr>
              <a:t>Radio</a:t>
            </a:r>
            <a:r>
              <a:rPr sz="1200" spc="6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button</a:t>
            </a:r>
            <a:r>
              <a:rPr sz="1200" spc="8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spc="-60" dirty="0">
                <a:solidFill>
                  <a:srgbClr val="3F3F3F"/>
                </a:solidFill>
                <a:latin typeface="Nimbus Roman No9 L"/>
                <a:cs typeface="Nimbus Roman No9 L"/>
              </a:rPr>
              <a:t>single</a:t>
            </a:r>
            <a:r>
              <a:rPr sz="1200" spc="-6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select,</a:t>
            </a:r>
            <a:r>
              <a:rPr sz="1200" spc="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best</a:t>
            </a:r>
            <a:r>
              <a:rPr sz="1200" spc="1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for</a:t>
            </a:r>
            <a:r>
              <a:rPr sz="1200" spc="1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spc="-10" dirty="0">
                <a:solidFill>
                  <a:srgbClr val="3F3F3F"/>
                </a:solidFill>
                <a:latin typeface="Nimbus Roman No9 L"/>
                <a:cs typeface="Nimbus Roman No9 L"/>
              </a:rPr>
              <a:t>small</a:t>
            </a:r>
            <a:r>
              <a:rPr sz="1200" spc="1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spc="-80" dirty="0">
                <a:solidFill>
                  <a:srgbClr val="3F3F3F"/>
                </a:solidFill>
                <a:latin typeface="Nimbus Roman No9 L"/>
                <a:cs typeface="Nimbus Roman No9 L"/>
              </a:rPr>
              <a:t>lists</a:t>
            </a:r>
            <a:endParaRPr sz="1200">
              <a:latin typeface="Nimbus Roman No9 L"/>
              <a:cs typeface="Nimbus Roman No9 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955294" y="3673351"/>
            <a:ext cx="1462405" cy="8369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82600">
              <a:lnSpc>
                <a:spcPts val="1595"/>
              </a:lnSpc>
              <a:spcBef>
                <a:spcPts val="95"/>
              </a:spcBef>
            </a:pPr>
            <a:r>
              <a:rPr sz="1400" b="1" spc="-204" dirty="0">
                <a:solidFill>
                  <a:srgbClr val="3F3F3F"/>
                </a:solidFill>
                <a:latin typeface="DejaVu Sans"/>
                <a:cs typeface="DejaVu Sans"/>
              </a:rPr>
              <a:t>Single</a:t>
            </a:r>
            <a:r>
              <a:rPr sz="1400" spc="-2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b="1" spc="-190" dirty="0">
                <a:solidFill>
                  <a:srgbClr val="3F3F3F"/>
                </a:solidFill>
                <a:latin typeface="DejaVu Sans"/>
                <a:cs typeface="DejaVu Sans"/>
              </a:rPr>
              <a:t>Value</a:t>
            </a:r>
            <a:endParaRPr sz="1400">
              <a:latin typeface="DejaVu Sans"/>
              <a:cs typeface="DejaVu Sans"/>
            </a:endParaRPr>
          </a:p>
          <a:p>
            <a:pPr marL="490220">
              <a:lnSpc>
                <a:spcPts val="1595"/>
              </a:lnSpc>
            </a:pPr>
            <a:r>
              <a:rPr sz="1400" b="1" spc="-180" dirty="0">
                <a:solidFill>
                  <a:srgbClr val="3F3F3F"/>
                </a:solidFill>
                <a:latin typeface="DejaVu Sans"/>
                <a:cs typeface="DejaVu Sans"/>
              </a:rPr>
              <a:t>(Dropdown)</a:t>
            </a:r>
            <a:endParaRPr sz="1400">
              <a:latin typeface="DejaVu Sans"/>
              <a:cs typeface="DejaVu Sans"/>
            </a:endParaRPr>
          </a:p>
          <a:p>
            <a:pPr marL="135890" marR="5080" indent="-123825">
              <a:lnSpc>
                <a:spcPts val="1300"/>
              </a:lnSpc>
              <a:spcBef>
                <a:spcPts val="620"/>
              </a:spcBef>
            </a:pPr>
            <a:r>
              <a:rPr sz="1200" i="1" spc="-25" dirty="0">
                <a:solidFill>
                  <a:srgbClr val="3F3F3F"/>
                </a:solidFill>
                <a:latin typeface="Nimbus Roman No9 L"/>
                <a:cs typeface="Nimbus Roman No9 L"/>
              </a:rPr>
              <a:t>Single</a:t>
            </a:r>
            <a:r>
              <a:rPr sz="1200" spc="-2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select,</a:t>
            </a:r>
            <a:r>
              <a:rPr sz="1200" spc="-2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spc="-10" dirty="0">
                <a:solidFill>
                  <a:srgbClr val="3F3F3F"/>
                </a:solidFill>
                <a:latin typeface="Nimbus Roman No9 L"/>
                <a:cs typeface="Nimbus Roman No9 L"/>
              </a:rPr>
              <a:t>conserves</a:t>
            </a:r>
            <a:r>
              <a:rPr sz="1200" spc="-1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more</a:t>
            </a:r>
            <a:r>
              <a:rPr sz="1200" spc="6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space</a:t>
            </a:r>
            <a:r>
              <a:rPr sz="1200" spc="8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than</a:t>
            </a:r>
            <a:r>
              <a:rPr sz="1200" spc="6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spc="-70" dirty="0">
                <a:solidFill>
                  <a:srgbClr val="3F3F3F"/>
                </a:solidFill>
                <a:latin typeface="Nimbus Roman No9 L"/>
                <a:cs typeface="Nimbus Roman No9 L"/>
              </a:rPr>
              <a:t>lists</a:t>
            </a:r>
            <a:endParaRPr sz="1200">
              <a:latin typeface="Nimbus Roman No9 L"/>
              <a:cs typeface="Nimbus Roman No9 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497334" y="5411467"/>
            <a:ext cx="1596390" cy="712470"/>
          </a:xfrm>
          <a:prstGeom prst="rect">
            <a:avLst/>
          </a:prstGeom>
        </p:spPr>
        <p:txBody>
          <a:bodyPr vert="horz" wrap="square" lIns="0" tIns="80010" rIns="0" bIns="0" rtlCol="0">
            <a:spAutoFit/>
          </a:bodyPr>
          <a:lstStyle/>
          <a:p>
            <a:pPr marL="231140" indent="-219075">
              <a:lnSpc>
                <a:spcPct val="100000"/>
              </a:lnSpc>
              <a:spcBef>
                <a:spcPts val="630"/>
              </a:spcBef>
            </a:pPr>
            <a:r>
              <a:rPr sz="1400" b="1" spc="-204" dirty="0">
                <a:solidFill>
                  <a:srgbClr val="3F3F3F"/>
                </a:solidFill>
                <a:latin typeface="DejaVu Sans"/>
                <a:cs typeface="DejaVu Sans"/>
              </a:rPr>
              <a:t>Single</a:t>
            </a:r>
            <a:r>
              <a:rPr sz="1400" spc="-3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b="1" spc="-195" dirty="0">
                <a:solidFill>
                  <a:srgbClr val="3F3F3F"/>
                </a:solidFill>
                <a:latin typeface="DejaVu Sans"/>
                <a:cs typeface="DejaVu Sans"/>
              </a:rPr>
              <a:t>Value</a:t>
            </a:r>
            <a:r>
              <a:rPr sz="1400" spc="-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b="1" spc="-195" dirty="0">
                <a:solidFill>
                  <a:srgbClr val="3F3F3F"/>
                </a:solidFill>
                <a:latin typeface="DejaVu Sans"/>
                <a:cs typeface="DejaVu Sans"/>
              </a:rPr>
              <a:t>(Slider)</a:t>
            </a:r>
            <a:endParaRPr sz="1400">
              <a:latin typeface="DejaVu Sans"/>
              <a:cs typeface="DejaVu Sans"/>
            </a:endParaRPr>
          </a:p>
          <a:p>
            <a:pPr marL="102870" marR="5080" indent="128270">
              <a:lnSpc>
                <a:spcPts val="1300"/>
              </a:lnSpc>
              <a:spcBef>
                <a:spcPts val="620"/>
              </a:spcBef>
            </a:pP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Dimension</a:t>
            </a:r>
            <a:r>
              <a:rPr sz="1200" spc="-2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spc="-30" dirty="0">
                <a:solidFill>
                  <a:srgbClr val="3F3F3F"/>
                </a:solidFill>
                <a:latin typeface="Nimbus Roman No9 L"/>
                <a:cs typeface="Nimbus Roman No9 L"/>
              </a:rPr>
              <a:t>slider,</a:t>
            </a:r>
            <a:r>
              <a:rPr sz="1200" spc="-3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spc="-55" dirty="0">
                <a:solidFill>
                  <a:srgbClr val="3F3F3F"/>
                </a:solidFill>
                <a:latin typeface="Nimbus Roman No9 L"/>
                <a:cs typeface="Nimbus Roman No9 L"/>
              </a:rPr>
              <a:t>only</a:t>
            </a:r>
            <a:r>
              <a:rPr sz="1200" spc="-5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recommended</a:t>
            </a:r>
            <a:r>
              <a:rPr sz="1200" spc="11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for</a:t>
            </a:r>
            <a:r>
              <a:rPr sz="1200" spc="8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spc="-10" dirty="0">
                <a:solidFill>
                  <a:srgbClr val="3F3F3F"/>
                </a:solidFill>
                <a:latin typeface="Nimbus Roman No9 L"/>
                <a:cs typeface="Nimbus Roman No9 L"/>
              </a:rPr>
              <a:t>dates</a:t>
            </a:r>
            <a:endParaRPr sz="1200">
              <a:latin typeface="Nimbus Roman No9 L"/>
              <a:cs typeface="Nimbus Roman No9 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9467596" y="1893572"/>
            <a:ext cx="1694180" cy="876935"/>
          </a:xfrm>
          <a:prstGeom prst="rect">
            <a:avLst/>
          </a:prstGeom>
        </p:spPr>
        <p:txBody>
          <a:bodyPr vert="horz" wrap="square" lIns="0" tIns="80010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630"/>
              </a:spcBef>
            </a:pPr>
            <a:r>
              <a:rPr sz="1400" b="1" spc="-155" dirty="0">
                <a:solidFill>
                  <a:srgbClr val="3F3F3F"/>
                </a:solidFill>
                <a:latin typeface="DejaVu Sans"/>
                <a:cs typeface="DejaVu Sans"/>
              </a:rPr>
              <a:t>Multiple</a:t>
            </a:r>
            <a:r>
              <a:rPr sz="1400" spc="-4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b="1" spc="-200" dirty="0">
                <a:solidFill>
                  <a:srgbClr val="3F3F3F"/>
                </a:solidFill>
                <a:latin typeface="DejaVu Sans"/>
                <a:cs typeface="DejaVu Sans"/>
              </a:rPr>
              <a:t>Values</a:t>
            </a:r>
            <a:r>
              <a:rPr sz="1400" spc="-1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b="1" spc="-190" dirty="0">
                <a:solidFill>
                  <a:srgbClr val="3F3F3F"/>
                </a:solidFill>
                <a:latin typeface="DejaVu Sans"/>
                <a:cs typeface="DejaVu Sans"/>
              </a:rPr>
              <a:t>(List)</a:t>
            </a:r>
            <a:endParaRPr sz="1400">
              <a:latin typeface="DejaVu Sans"/>
              <a:cs typeface="DejaVu Sans"/>
            </a:endParaRPr>
          </a:p>
          <a:p>
            <a:pPr marL="12700" marR="8255" algn="just">
              <a:lnSpc>
                <a:spcPts val="1300"/>
              </a:lnSpc>
              <a:spcBef>
                <a:spcPts val="620"/>
              </a:spcBef>
            </a:pP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Check</a:t>
            </a:r>
            <a:r>
              <a:rPr sz="1200" spc="1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boxes</a:t>
            </a:r>
            <a:r>
              <a:rPr sz="1200" spc="2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more</a:t>
            </a:r>
            <a:r>
              <a:rPr sz="1200" spc="2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spc="-40" dirty="0">
                <a:solidFill>
                  <a:srgbClr val="3F3F3F"/>
                </a:solidFill>
                <a:latin typeface="Nimbus Roman No9 L"/>
                <a:cs typeface="Nimbus Roman No9 L"/>
              </a:rPr>
              <a:t>multiple</a:t>
            </a:r>
            <a:r>
              <a:rPr sz="1200" spc="-4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selection,</a:t>
            </a:r>
            <a:r>
              <a:rPr sz="1200" spc="-2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calcs</a:t>
            </a:r>
            <a:r>
              <a:rPr sz="1200" spc="-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evaluate</a:t>
            </a:r>
            <a:r>
              <a:rPr sz="1200" spc="-2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spc="-95" dirty="0">
                <a:solidFill>
                  <a:srgbClr val="3F3F3F"/>
                </a:solidFill>
                <a:latin typeface="Nimbus Roman No9 L"/>
                <a:cs typeface="Nimbus Roman No9 L"/>
              </a:rPr>
              <a:t>as</a:t>
            </a:r>
            <a:r>
              <a:rPr sz="1200" spc="-9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new</a:t>
            </a:r>
            <a:r>
              <a:rPr sz="1200" spc="1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selections</a:t>
            </a:r>
            <a:r>
              <a:rPr sz="1200" spc="1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are</a:t>
            </a:r>
            <a:r>
              <a:rPr sz="1200" spc="1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spc="-20" dirty="0">
                <a:solidFill>
                  <a:srgbClr val="3F3F3F"/>
                </a:solidFill>
                <a:latin typeface="Nimbus Roman No9 L"/>
                <a:cs typeface="Nimbus Roman No9 L"/>
              </a:rPr>
              <a:t>made</a:t>
            </a:r>
            <a:endParaRPr sz="1200">
              <a:latin typeface="Nimbus Roman No9 L"/>
              <a:cs typeface="Nimbus Roman No9 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9418572" y="4773171"/>
            <a:ext cx="2268855" cy="712470"/>
          </a:xfrm>
          <a:prstGeom prst="rect">
            <a:avLst/>
          </a:prstGeom>
        </p:spPr>
        <p:txBody>
          <a:bodyPr vert="horz" wrap="square" lIns="0" tIns="800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30"/>
              </a:spcBef>
            </a:pPr>
            <a:r>
              <a:rPr sz="1400" b="1" spc="-155" dirty="0">
                <a:solidFill>
                  <a:srgbClr val="3F3F3F"/>
                </a:solidFill>
                <a:latin typeface="DejaVu Sans"/>
                <a:cs typeface="DejaVu Sans"/>
              </a:rPr>
              <a:t>Multiple</a:t>
            </a:r>
            <a:r>
              <a:rPr sz="1400" spc="-4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b="1" spc="-200" dirty="0">
                <a:solidFill>
                  <a:srgbClr val="3F3F3F"/>
                </a:solidFill>
                <a:latin typeface="DejaVu Sans"/>
                <a:cs typeface="DejaVu Sans"/>
              </a:rPr>
              <a:t>Values</a:t>
            </a:r>
            <a:r>
              <a:rPr sz="1400" spc="-1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b="1" spc="-185" dirty="0">
                <a:solidFill>
                  <a:srgbClr val="3F3F3F"/>
                </a:solidFill>
                <a:latin typeface="DejaVu Sans"/>
                <a:cs typeface="DejaVu Sans"/>
              </a:rPr>
              <a:t>(Dropdown)</a:t>
            </a:r>
            <a:endParaRPr sz="1400">
              <a:latin typeface="DejaVu Sans"/>
              <a:cs typeface="DejaVu Sans"/>
            </a:endParaRPr>
          </a:p>
          <a:p>
            <a:pPr marL="12700" marR="5080">
              <a:lnSpc>
                <a:spcPts val="1300"/>
              </a:lnSpc>
              <a:spcBef>
                <a:spcPts val="620"/>
              </a:spcBef>
            </a:pP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Same</a:t>
            </a:r>
            <a:r>
              <a:rPr sz="1200" spc="3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as</a:t>
            </a:r>
            <a:r>
              <a:rPr sz="1200" spc="3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MV</a:t>
            </a:r>
            <a:r>
              <a:rPr sz="1200" spc="3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spc="-20" dirty="0">
                <a:solidFill>
                  <a:srgbClr val="3F3F3F"/>
                </a:solidFill>
                <a:latin typeface="Nimbus Roman No9 L"/>
                <a:cs typeface="Nimbus Roman No9 L"/>
              </a:rPr>
              <a:t>list,</a:t>
            </a:r>
            <a:r>
              <a:rPr sz="1200" spc="2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but</a:t>
            </a:r>
            <a:r>
              <a:rPr sz="1200" spc="3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spc="-10" dirty="0">
                <a:solidFill>
                  <a:srgbClr val="3F3F3F"/>
                </a:solidFill>
                <a:latin typeface="Nimbus Roman No9 L"/>
                <a:cs typeface="Nimbus Roman No9 L"/>
              </a:rPr>
              <a:t>conserves</a:t>
            </a:r>
            <a:r>
              <a:rPr sz="1200" spc="-1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space</a:t>
            </a:r>
            <a:r>
              <a:rPr sz="1200" spc="8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spc="-10" dirty="0">
                <a:solidFill>
                  <a:srgbClr val="3F3F3F"/>
                </a:solidFill>
                <a:latin typeface="Nimbus Roman No9 L"/>
                <a:cs typeface="Nimbus Roman No9 L"/>
              </a:rPr>
              <a:t>(Apply</a:t>
            </a:r>
            <a:r>
              <a:rPr sz="1200" spc="5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button</a:t>
            </a:r>
            <a:r>
              <a:rPr sz="1200" spc="7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spc="-25" dirty="0">
                <a:solidFill>
                  <a:srgbClr val="3F3F3F"/>
                </a:solidFill>
                <a:latin typeface="Nimbus Roman No9 L"/>
                <a:cs typeface="Nimbus Roman No9 L"/>
              </a:rPr>
              <a:t>recommended!)</a:t>
            </a:r>
            <a:endParaRPr sz="1200">
              <a:latin typeface="Nimbus Roman No9 L"/>
              <a:cs typeface="Nimbus Roman No9 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9743942" y="3673347"/>
            <a:ext cx="1666239" cy="8369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1595"/>
              </a:lnSpc>
              <a:spcBef>
                <a:spcPts val="95"/>
              </a:spcBef>
            </a:pPr>
            <a:r>
              <a:rPr sz="1400" b="1" spc="-155" dirty="0">
                <a:solidFill>
                  <a:srgbClr val="3F3F3F"/>
                </a:solidFill>
                <a:latin typeface="DejaVu Sans"/>
                <a:cs typeface="DejaVu Sans"/>
              </a:rPr>
              <a:t>Multiple</a:t>
            </a:r>
            <a:r>
              <a:rPr sz="1400" spc="-3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b="1" spc="-30" dirty="0">
                <a:solidFill>
                  <a:srgbClr val="3F3F3F"/>
                </a:solidFill>
                <a:latin typeface="DejaVu Sans"/>
                <a:cs typeface="DejaVu Sans"/>
              </a:rPr>
              <a:t>Values</a:t>
            </a:r>
            <a:endParaRPr sz="1400">
              <a:latin typeface="DejaVu Sans"/>
              <a:cs typeface="DejaVu Sans"/>
            </a:endParaRPr>
          </a:p>
          <a:p>
            <a:pPr marL="12700">
              <a:lnSpc>
                <a:spcPts val="1595"/>
              </a:lnSpc>
            </a:pPr>
            <a:r>
              <a:rPr sz="1400" b="1" spc="-200" dirty="0">
                <a:solidFill>
                  <a:srgbClr val="3F3F3F"/>
                </a:solidFill>
                <a:latin typeface="DejaVu Sans"/>
                <a:cs typeface="DejaVu Sans"/>
              </a:rPr>
              <a:t>(Custom</a:t>
            </a:r>
            <a:r>
              <a:rPr sz="1400" spc="-4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b="1" spc="-10" dirty="0">
                <a:solidFill>
                  <a:srgbClr val="3F3F3F"/>
                </a:solidFill>
                <a:latin typeface="DejaVu Sans"/>
                <a:cs typeface="DejaVu Sans"/>
              </a:rPr>
              <a:t>List)</a:t>
            </a:r>
            <a:endParaRPr sz="1400">
              <a:latin typeface="DejaVu Sans"/>
              <a:cs typeface="DejaVu Sans"/>
            </a:endParaRPr>
          </a:p>
          <a:p>
            <a:pPr marL="12700" marR="5080">
              <a:lnSpc>
                <a:spcPts val="1300"/>
              </a:lnSpc>
              <a:spcBef>
                <a:spcPts val="620"/>
              </a:spcBef>
            </a:pPr>
            <a:r>
              <a:rPr sz="1200" i="1" spc="-10" dirty="0">
                <a:solidFill>
                  <a:srgbClr val="3F3F3F"/>
                </a:solidFill>
                <a:latin typeface="Nimbus Roman No9 L"/>
                <a:cs typeface="Nimbus Roman No9 L"/>
              </a:rPr>
              <a:t>List</a:t>
            </a:r>
            <a:r>
              <a:rPr sz="1200" spc="-2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of</a:t>
            </a:r>
            <a:r>
              <a:rPr sz="1200" spc="-2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multiple</a:t>
            </a:r>
            <a:r>
              <a:rPr sz="1200" spc="-2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spc="-30" dirty="0">
                <a:solidFill>
                  <a:srgbClr val="3F3F3F"/>
                </a:solidFill>
                <a:latin typeface="Nimbus Roman No9 L"/>
                <a:cs typeface="Nimbus Roman No9 L"/>
              </a:rPr>
              <a:t>dimensions</a:t>
            </a:r>
            <a:r>
              <a:rPr sz="1200" spc="-3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with</a:t>
            </a:r>
            <a:r>
              <a:rPr sz="1200" spc="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search</a:t>
            </a:r>
            <a:r>
              <a:rPr sz="1200" spc="1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spc="-10" dirty="0">
                <a:solidFill>
                  <a:srgbClr val="3F3F3F"/>
                </a:solidFill>
                <a:latin typeface="Nimbus Roman No9 L"/>
                <a:cs typeface="Nimbus Roman No9 L"/>
              </a:rPr>
              <a:t>capabilities</a:t>
            </a:r>
            <a:endParaRPr sz="1200">
              <a:latin typeface="Nimbus Roman No9 L"/>
              <a:cs typeface="Nimbus Roman No9 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5128508" y="5391908"/>
            <a:ext cx="1994535" cy="876935"/>
          </a:xfrm>
          <a:prstGeom prst="rect">
            <a:avLst/>
          </a:prstGeom>
        </p:spPr>
        <p:txBody>
          <a:bodyPr vert="horz" wrap="square" lIns="0" tIns="800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30"/>
              </a:spcBef>
            </a:pPr>
            <a:r>
              <a:rPr sz="1400" b="1" spc="-160" dirty="0">
                <a:solidFill>
                  <a:srgbClr val="3F3F3F"/>
                </a:solidFill>
                <a:latin typeface="DejaVu Sans"/>
                <a:cs typeface="DejaVu Sans"/>
              </a:rPr>
              <a:t>Wildcard</a:t>
            </a:r>
            <a:r>
              <a:rPr sz="1400" spc="-4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b="1" spc="-10" dirty="0">
                <a:solidFill>
                  <a:srgbClr val="3F3F3F"/>
                </a:solidFill>
                <a:latin typeface="DejaVu Sans"/>
                <a:cs typeface="DejaVu Sans"/>
              </a:rPr>
              <a:t>Match</a:t>
            </a:r>
            <a:endParaRPr sz="1400">
              <a:latin typeface="DejaVu Sans"/>
              <a:cs typeface="DejaVu Sans"/>
            </a:endParaRPr>
          </a:p>
          <a:p>
            <a:pPr marL="12700" marR="5080">
              <a:lnSpc>
                <a:spcPts val="1300"/>
              </a:lnSpc>
              <a:spcBef>
                <a:spcPts val="620"/>
              </a:spcBef>
            </a:pP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Non</a:t>
            </a:r>
            <a:r>
              <a:rPr sz="1200" spc="6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case-sensitive</a:t>
            </a:r>
            <a:r>
              <a:rPr sz="1200" spc="7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spc="-10" dirty="0">
                <a:solidFill>
                  <a:srgbClr val="3F3F3F"/>
                </a:solidFill>
                <a:latin typeface="Nimbus Roman No9 L"/>
                <a:cs typeface="Nimbus Roman No9 L"/>
              </a:rPr>
              <a:t>pattern</a:t>
            </a:r>
            <a:r>
              <a:rPr sz="1200" spc="-1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matching</a:t>
            </a:r>
            <a:r>
              <a:rPr sz="120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(can</a:t>
            </a:r>
            <a:r>
              <a:rPr sz="1200" spc="1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be</a:t>
            </a:r>
            <a:r>
              <a:rPr sz="120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difficult</a:t>
            </a:r>
            <a:r>
              <a:rPr sz="1200" spc="2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to</a:t>
            </a:r>
            <a:r>
              <a:rPr sz="1200" spc="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spc="-110" dirty="0">
                <a:solidFill>
                  <a:srgbClr val="3F3F3F"/>
                </a:solidFill>
                <a:latin typeface="Nimbus Roman No9 L"/>
                <a:cs typeface="Nimbus Roman No9 L"/>
              </a:rPr>
              <a:t>tell</a:t>
            </a:r>
            <a:r>
              <a:rPr sz="1200" spc="-11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what</a:t>
            </a:r>
            <a:r>
              <a:rPr sz="1200" spc="1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values</a:t>
            </a:r>
            <a:r>
              <a:rPr sz="1200" spc="1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are</a:t>
            </a:r>
            <a:r>
              <a:rPr sz="1200" spc="2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spc="-10" dirty="0">
                <a:solidFill>
                  <a:srgbClr val="3F3F3F"/>
                </a:solidFill>
                <a:latin typeface="Nimbus Roman No9 L"/>
                <a:cs typeface="Nimbus Roman No9 L"/>
              </a:rPr>
              <a:t>selected)</a:t>
            </a:r>
            <a:endParaRPr sz="1200">
              <a:latin typeface="Nimbus Roman No9 L"/>
              <a:cs typeface="Nimbus Roman No9 L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3814953" y="2284475"/>
            <a:ext cx="4218940" cy="3428365"/>
            <a:chOff x="3814953" y="2284475"/>
            <a:chExt cx="4218940" cy="3428365"/>
          </a:xfrm>
        </p:grpSpPr>
        <p:sp>
          <p:nvSpPr>
            <p:cNvPr id="36" name="object 36"/>
            <p:cNvSpPr/>
            <p:nvPr/>
          </p:nvSpPr>
          <p:spPr>
            <a:xfrm>
              <a:off x="3814953" y="2284475"/>
              <a:ext cx="4208780" cy="3428365"/>
            </a:xfrm>
            <a:custGeom>
              <a:avLst/>
              <a:gdLst/>
              <a:ahLst/>
              <a:cxnLst/>
              <a:rect l="l" t="t" r="r" b="b"/>
              <a:pathLst>
                <a:path w="4208780" h="3428365">
                  <a:moveTo>
                    <a:pt x="805268" y="887806"/>
                  </a:moveTo>
                  <a:lnTo>
                    <a:pt x="804722" y="875106"/>
                  </a:lnTo>
                  <a:lnTo>
                    <a:pt x="800823" y="875106"/>
                  </a:lnTo>
                  <a:lnTo>
                    <a:pt x="798880" y="862406"/>
                  </a:lnTo>
                  <a:lnTo>
                    <a:pt x="788479" y="862406"/>
                  </a:lnTo>
                  <a:lnTo>
                    <a:pt x="785342" y="849706"/>
                  </a:lnTo>
                  <a:lnTo>
                    <a:pt x="749109" y="849706"/>
                  </a:lnTo>
                  <a:lnTo>
                    <a:pt x="745909" y="862406"/>
                  </a:lnTo>
                  <a:lnTo>
                    <a:pt x="735622" y="862406"/>
                  </a:lnTo>
                  <a:lnTo>
                    <a:pt x="733742" y="875106"/>
                  </a:lnTo>
                  <a:lnTo>
                    <a:pt x="730008" y="875106"/>
                  </a:lnTo>
                  <a:lnTo>
                    <a:pt x="729449" y="887806"/>
                  </a:lnTo>
                  <a:lnTo>
                    <a:pt x="704596" y="887806"/>
                  </a:lnTo>
                  <a:lnTo>
                    <a:pt x="684530" y="900506"/>
                  </a:lnTo>
                  <a:lnTo>
                    <a:pt x="674243" y="900506"/>
                  </a:lnTo>
                  <a:lnTo>
                    <a:pt x="664083" y="913206"/>
                  </a:lnTo>
                  <a:lnTo>
                    <a:pt x="653923" y="913206"/>
                  </a:lnTo>
                  <a:lnTo>
                    <a:pt x="643890" y="925906"/>
                  </a:lnTo>
                  <a:lnTo>
                    <a:pt x="633730" y="925906"/>
                  </a:lnTo>
                  <a:lnTo>
                    <a:pt x="604012" y="964006"/>
                  </a:lnTo>
                  <a:lnTo>
                    <a:pt x="594360" y="964006"/>
                  </a:lnTo>
                  <a:lnTo>
                    <a:pt x="584581" y="976706"/>
                  </a:lnTo>
                  <a:lnTo>
                    <a:pt x="575056" y="989406"/>
                  </a:lnTo>
                  <a:lnTo>
                    <a:pt x="565658" y="1014806"/>
                  </a:lnTo>
                  <a:lnTo>
                    <a:pt x="556260" y="1027506"/>
                  </a:lnTo>
                  <a:lnTo>
                    <a:pt x="546989" y="1040206"/>
                  </a:lnTo>
                  <a:lnTo>
                    <a:pt x="537845" y="1052906"/>
                  </a:lnTo>
                  <a:lnTo>
                    <a:pt x="519811" y="1103706"/>
                  </a:lnTo>
                  <a:lnTo>
                    <a:pt x="510921" y="1116406"/>
                  </a:lnTo>
                  <a:lnTo>
                    <a:pt x="502158" y="1141806"/>
                  </a:lnTo>
                  <a:lnTo>
                    <a:pt x="493522" y="1167206"/>
                  </a:lnTo>
                  <a:lnTo>
                    <a:pt x="485013" y="1192606"/>
                  </a:lnTo>
                  <a:lnTo>
                    <a:pt x="476504" y="1230706"/>
                  </a:lnTo>
                  <a:lnTo>
                    <a:pt x="468122" y="1256106"/>
                  </a:lnTo>
                  <a:lnTo>
                    <a:pt x="459867" y="1294206"/>
                  </a:lnTo>
                  <a:lnTo>
                    <a:pt x="451739" y="1332306"/>
                  </a:lnTo>
                  <a:lnTo>
                    <a:pt x="443738" y="1370406"/>
                  </a:lnTo>
                  <a:lnTo>
                    <a:pt x="435991" y="1408506"/>
                  </a:lnTo>
                  <a:lnTo>
                    <a:pt x="428244" y="1459306"/>
                  </a:lnTo>
                  <a:lnTo>
                    <a:pt x="420624" y="1497406"/>
                  </a:lnTo>
                  <a:lnTo>
                    <a:pt x="413131" y="1548206"/>
                  </a:lnTo>
                  <a:lnTo>
                    <a:pt x="405765" y="1611706"/>
                  </a:lnTo>
                  <a:lnTo>
                    <a:pt x="398526" y="1662506"/>
                  </a:lnTo>
                  <a:lnTo>
                    <a:pt x="391287" y="1726006"/>
                  </a:lnTo>
                  <a:lnTo>
                    <a:pt x="384175" y="1776806"/>
                  </a:lnTo>
                  <a:lnTo>
                    <a:pt x="370205" y="1903806"/>
                  </a:lnTo>
                  <a:lnTo>
                    <a:pt x="356489" y="2030806"/>
                  </a:lnTo>
                  <a:lnTo>
                    <a:pt x="329311" y="2284806"/>
                  </a:lnTo>
                  <a:lnTo>
                    <a:pt x="315976" y="2411806"/>
                  </a:lnTo>
                  <a:lnTo>
                    <a:pt x="295783" y="2602306"/>
                  </a:lnTo>
                  <a:lnTo>
                    <a:pt x="289052" y="2653106"/>
                  </a:lnTo>
                  <a:lnTo>
                    <a:pt x="282321" y="2716606"/>
                  </a:lnTo>
                  <a:lnTo>
                    <a:pt x="261747" y="2869006"/>
                  </a:lnTo>
                  <a:lnTo>
                    <a:pt x="254762" y="2907106"/>
                  </a:lnTo>
                  <a:lnTo>
                    <a:pt x="254889" y="2907106"/>
                  </a:lnTo>
                  <a:lnTo>
                    <a:pt x="247777" y="2957906"/>
                  </a:lnTo>
                  <a:lnTo>
                    <a:pt x="240665" y="2996006"/>
                  </a:lnTo>
                  <a:lnTo>
                    <a:pt x="233553" y="3021406"/>
                  </a:lnTo>
                  <a:lnTo>
                    <a:pt x="233680" y="3021406"/>
                  </a:lnTo>
                  <a:lnTo>
                    <a:pt x="226441" y="3059506"/>
                  </a:lnTo>
                  <a:lnTo>
                    <a:pt x="219202" y="3084906"/>
                  </a:lnTo>
                  <a:lnTo>
                    <a:pt x="211963" y="3123006"/>
                  </a:lnTo>
                  <a:lnTo>
                    <a:pt x="212090" y="3123006"/>
                  </a:lnTo>
                  <a:lnTo>
                    <a:pt x="204724" y="3148406"/>
                  </a:lnTo>
                  <a:lnTo>
                    <a:pt x="197485" y="3173806"/>
                  </a:lnTo>
                  <a:lnTo>
                    <a:pt x="197612" y="3173806"/>
                  </a:lnTo>
                  <a:lnTo>
                    <a:pt x="190246" y="3186506"/>
                  </a:lnTo>
                  <a:lnTo>
                    <a:pt x="190373" y="3186506"/>
                  </a:lnTo>
                  <a:lnTo>
                    <a:pt x="183134" y="3211906"/>
                  </a:lnTo>
                  <a:lnTo>
                    <a:pt x="183261" y="3211906"/>
                  </a:lnTo>
                  <a:lnTo>
                    <a:pt x="175895" y="3237306"/>
                  </a:lnTo>
                  <a:lnTo>
                    <a:pt x="176022" y="3237306"/>
                  </a:lnTo>
                  <a:lnTo>
                    <a:pt x="168656" y="3250006"/>
                  </a:lnTo>
                  <a:lnTo>
                    <a:pt x="168783" y="3250006"/>
                  </a:lnTo>
                  <a:lnTo>
                    <a:pt x="161417" y="3275406"/>
                  </a:lnTo>
                  <a:lnTo>
                    <a:pt x="161544" y="3275406"/>
                  </a:lnTo>
                  <a:lnTo>
                    <a:pt x="154305" y="3288106"/>
                  </a:lnTo>
                  <a:lnTo>
                    <a:pt x="154432" y="3288106"/>
                  </a:lnTo>
                  <a:lnTo>
                    <a:pt x="147066" y="3300806"/>
                  </a:lnTo>
                  <a:lnTo>
                    <a:pt x="147193" y="3300806"/>
                  </a:lnTo>
                  <a:lnTo>
                    <a:pt x="140068" y="3313506"/>
                  </a:lnTo>
                  <a:lnTo>
                    <a:pt x="132715" y="3326206"/>
                  </a:lnTo>
                  <a:lnTo>
                    <a:pt x="132969" y="3326206"/>
                  </a:lnTo>
                  <a:lnTo>
                    <a:pt x="125730" y="3338906"/>
                  </a:lnTo>
                  <a:lnTo>
                    <a:pt x="125984" y="3338906"/>
                  </a:lnTo>
                  <a:lnTo>
                    <a:pt x="118618" y="3351606"/>
                  </a:lnTo>
                  <a:lnTo>
                    <a:pt x="112014" y="3351606"/>
                  </a:lnTo>
                  <a:lnTo>
                    <a:pt x="104648" y="3364306"/>
                  </a:lnTo>
                  <a:lnTo>
                    <a:pt x="97777" y="3364306"/>
                  </a:lnTo>
                  <a:lnTo>
                    <a:pt x="91033" y="3377006"/>
                  </a:lnTo>
                  <a:lnTo>
                    <a:pt x="84061" y="3377006"/>
                  </a:lnTo>
                  <a:lnTo>
                    <a:pt x="78155" y="3389706"/>
                  </a:lnTo>
                  <a:lnTo>
                    <a:pt x="76314" y="3389706"/>
                  </a:lnTo>
                  <a:lnTo>
                    <a:pt x="67437" y="3364306"/>
                  </a:lnTo>
                  <a:lnTo>
                    <a:pt x="9906" y="3427806"/>
                  </a:lnTo>
                  <a:lnTo>
                    <a:pt x="94742" y="3427806"/>
                  </a:lnTo>
                  <a:lnTo>
                    <a:pt x="85432" y="3415106"/>
                  </a:lnTo>
                  <a:lnTo>
                    <a:pt x="90678" y="3402406"/>
                  </a:lnTo>
                  <a:lnTo>
                    <a:pt x="99441" y="3402406"/>
                  </a:lnTo>
                  <a:lnTo>
                    <a:pt x="107442" y="3389706"/>
                  </a:lnTo>
                  <a:lnTo>
                    <a:pt x="115443" y="3389706"/>
                  </a:lnTo>
                  <a:lnTo>
                    <a:pt x="123444" y="3377006"/>
                  </a:lnTo>
                  <a:lnTo>
                    <a:pt x="131318" y="3377006"/>
                  </a:lnTo>
                  <a:lnTo>
                    <a:pt x="138938" y="3364306"/>
                  </a:lnTo>
                  <a:lnTo>
                    <a:pt x="146812" y="3351606"/>
                  </a:lnTo>
                  <a:lnTo>
                    <a:pt x="177292" y="3300806"/>
                  </a:lnTo>
                  <a:lnTo>
                    <a:pt x="184785" y="3275406"/>
                  </a:lnTo>
                  <a:lnTo>
                    <a:pt x="192278" y="3262706"/>
                  </a:lnTo>
                  <a:lnTo>
                    <a:pt x="199771" y="3237306"/>
                  </a:lnTo>
                  <a:lnTo>
                    <a:pt x="207137" y="3224606"/>
                  </a:lnTo>
                  <a:lnTo>
                    <a:pt x="236601" y="3123006"/>
                  </a:lnTo>
                  <a:lnTo>
                    <a:pt x="243840" y="3097606"/>
                  </a:lnTo>
                  <a:lnTo>
                    <a:pt x="251206" y="3059506"/>
                  </a:lnTo>
                  <a:lnTo>
                    <a:pt x="258445" y="3034106"/>
                  </a:lnTo>
                  <a:lnTo>
                    <a:pt x="265684" y="2996006"/>
                  </a:lnTo>
                  <a:lnTo>
                    <a:pt x="279908" y="2919806"/>
                  </a:lnTo>
                  <a:lnTo>
                    <a:pt x="286893" y="2869006"/>
                  </a:lnTo>
                  <a:lnTo>
                    <a:pt x="314325" y="2665806"/>
                  </a:lnTo>
                  <a:lnTo>
                    <a:pt x="327787" y="2538806"/>
                  </a:lnTo>
                  <a:lnTo>
                    <a:pt x="341249" y="2424506"/>
                  </a:lnTo>
                  <a:lnTo>
                    <a:pt x="354584" y="2297506"/>
                  </a:lnTo>
                  <a:lnTo>
                    <a:pt x="368046" y="2157806"/>
                  </a:lnTo>
                  <a:lnTo>
                    <a:pt x="395478" y="1903806"/>
                  </a:lnTo>
                  <a:lnTo>
                    <a:pt x="409448" y="1789506"/>
                  </a:lnTo>
                  <a:lnTo>
                    <a:pt x="423672" y="1662506"/>
                  </a:lnTo>
                  <a:lnTo>
                    <a:pt x="430911" y="1611706"/>
                  </a:lnTo>
                  <a:lnTo>
                    <a:pt x="438277" y="1560906"/>
                  </a:lnTo>
                  <a:lnTo>
                    <a:pt x="453263" y="1459306"/>
                  </a:lnTo>
                  <a:lnTo>
                    <a:pt x="461010" y="1408506"/>
                  </a:lnTo>
                  <a:lnTo>
                    <a:pt x="460883" y="1408506"/>
                  </a:lnTo>
                  <a:lnTo>
                    <a:pt x="476631" y="1332306"/>
                  </a:lnTo>
                  <a:lnTo>
                    <a:pt x="476504" y="1332306"/>
                  </a:lnTo>
                  <a:lnTo>
                    <a:pt x="484632" y="1294206"/>
                  </a:lnTo>
                  <a:lnTo>
                    <a:pt x="484505" y="1294206"/>
                  </a:lnTo>
                  <a:lnTo>
                    <a:pt x="492760" y="1268806"/>
                  </a:lnTo>
                  <a:lnTo>
                    <a:pt x="501015" y="1230706"/>
                  </a:lnTo>
                  <a:lnTo>
                    <a:pt x="500888" y="1230706"/>
                  </a:lnTo>
                  <a:lnTo>
                    <a:pt x="517652" y="1179906"/>
                  </a:lnTo>
                  <a:lnTo>
                    <a:pt x="526161" y="1154506"/>
                  </a:lnTo>
                  <a:lnTo>
                    <a:pt x="526034" y="1154506"/>
                  </a:lnTo>
                  <a:lnTo>
                    <a:pt x="534797" y="1129106"/>
                  </a:lnTo>
                  <a:lnTo>
                    <a:pt x="534670" y="1129106"/>
                  </a:lnTo>
                  <a:lnTo>
                    <a:pt x="543433" y="1103706"/>
                  </a:lnTo>
                  <a:lnTo>
                    <a:pt x="543306" y="1103706"/>
                  </a:lnTo>
                  <a:lnTo>
                    <a:pt x="552069" y="1091006"/>
                  </a:lnTo>
                  <a:lnTo>
                    <a:pt x="551942" y="1091006"/>
                  </a:lnTo>
                  <a:lnTo>
                    <a:pt x="560832" y="1065606"/>
                  </a:lnTo>
                  <a:lnTo>
                    <a:pt x="560578" y="1065606"/>
                  </a:lnTo>
                  <a:lnTo>
                    <a:pt x="569595" y="1052906"/>
                  </a:lnTo>
                  <a:lnTo>
                    <a:pt x="569341" y="1052906"/>
                  </a:lnTo>
                  <a:lnTo>
                    <a:pt x="578358" y="1040206"/>
                  </a:lnTo>
                  <a:lnTo>
                    <a:pt x="578231" y="1040206"/>
                  </a:lnTo>
                  <a:lnTo>
                    <a:pt x="587248" y="1027506"/>
                  </a:lnTo>
                  <a:lnTo>
                    <a:pt x="586994" y="1027506"/>
                  </a:lnTo>
                  <a:lnTo>
                    <a:pt x="596138" y="1002106"/>
                  </a:lnTo>
                  <a:lnTo>
                    <a:pt x="595757" y="1014806"/>
                  </a:lnTo>
                  <a:lnTo>
                    <a:pt x="604786" y="1002106"/>
                  </a:lnTo>
                  <a:lnTo>
                    <a:pt x="613918" y="989406"/>
                  </a:lnTo>
                  <a:lnTo>
                    <a:pt x="613664" y="989406"/>
                  </a:lnTo>
                  <a:lnTo>
                    <a:pt x="622935" y="976706"/>
                  </a:lnTo>
                  <a:lnTo>
                    <a:pt x="622300" y="976706"/>
                  </a:lnTo>
                  <a:lnTo>
                    <a:pt x="631825" y="964006"/>
                  </a:lnTo>
                  <a:lnTo>
                    <a:pt x="631444" y="964006"/>
                  </a:lnTo>
                  <a:lnTo>
                    <a:pt x="640842" y="951306"/>
                  </a:lnTo>
                  <a:lnTo>
                    <a:pt x="640334" y="964006"/>
                  </a:lnTo>
                  <a:lnTo>
                    <a:pt x="649732" y="951306"/>
                  </a:lnTo>
                  <a:lnTo>
                    <a:pt x="649097" y="951306"/>
                  </a:lnTo>
                  <a:lnTo>
                    <a:pt x="658622" y="938606"/>
                  </a:lnTo>
                  <a:lnTo>
                    <a:pt x="676148" y="938606"/>
                  </a:lnTo>
                  <a:lnTo>
                    <a:pt x="685520" y="925906"/>
                  </a:lnTo>
                  <a:lnTo>
                    <a:pt x="694766" y="925906"/>
                  </a:lnTo>
                  <a:lnTo>
                    <a:pt x="713486" y="913206"/>
                  </a:lnTo>
                  <a:lnTo>
                    <a:pt x="743242" y="913206"/>
                  </a:lnTo>
                  <a:lnTo>
                    <a:pt x="746188" y="925906"/>
                  </a:lnTo>
                  <a:lnTo>
                    <a:pt x="788758" y="925906"/>
                  </a:lnTo>
                  <a:lnTo>
                    <a:pt x="791718" y="913206"/>
                  </a:lnTo>
                  <a:lnTo>
                    <a:pt x="799045" y="913206"/>
                  </a:lnTo>
                  <a:lnTo>
                    <a:pt x="800925" y="900506"/>
                  </a:lnTo>
                  <a:lnTo>
                    <a:pt x="804659" y="900506"/>
                  </a:lnTo>
                  <a:lnTo>
                    <a:pt x="805218" y="887806"/>
                  </a:lnTo>
                  <a:close/>
                </a:path>
                <a:path w="4208780" h="3428365">
                  <a:moveTo>
                    <a:pt x="805383" y="417639"/>
                  </a:moveTo>
                  <a:lnTo>
                    <a:pt x="783856" y="385127"/>
                  </a:lnTo>
                  <a:lnTo>
                    <a:pt x="767461" y="381381"/>
                  </a:lnTo>
                  <a:lnTo>
                    <a:pt x="765492" y="381431"/>
                  </a:lnTo>
                  <a:lnTo>
                    <a:pt x="733005" y="402894"/>
                  </a:lnTo>
                  <a:lnTo>
                    <a:pt x="731431" y="406692"/>
                  </a:lnTo>
                  <a:lnTo>
                    <a:pt x="714502" y="406654"/>
                  </a:lnTo>
                  <a:lnTo>
                    <a:pt x="662051" y="405892"/>
                  </a:lnTo>
                  <a:lnTo>
                    <a:pt x="662432" y="405892"/>
                  </a:lnTo>
                  <a:lnTo>
                    <a:pt x="611124" y="403987"/>
                  </a:lnTo>
                  <a:lnTo>
                    <a:pt x="611505" y="403987"/>
                  </a:lnTo>
                  <a:lnTo>
                    <a:pt x="586613" y="402209"/>
                  </a:lnTo>
                  <a:lnTo>
                    <a:pt x="586867" y="402209"/>
                  </a:lnTo>
                  <a:lnTo>
                    <a:pt x="563829" y="400050"/>
                  </a:lnTo>
                  <a:lnTo>
                    <a:pt x="562483" y="399923"/>
                  </a:lnTo>
                  <a:lnTo>
                    <a:pt x="562864" y="400050"/>
                  </a:lnTo>
                  <a:lnTo>
                    <a:pt x="540016" y="397256"/>
                  </a:lnTo>
                  <a:lnTo>
                    <a:pt x="538988" y="397129"/>
                  </a:lnTo>
                  <a:lnTo>
                    <a:pt x="539496" y="397256"/>
                  </a:lnTo>
                  <a:lnTo>
                    <a:pt x="517055" y="393700"/>
                  </a:lnTo>
                  <a:lnTo>
                    <a:pt x="516255" y="393573"/>
                  </a:lnTo>
                  <a:lnTo>
                    <a:pt x="516890" y="393700"/>
                  </a:lnTo>
                  <a:lnTo>
                    <a:pt x="495046" y="389382"/>
                  </a:lnTo>
                  <a:lnTo>
                    <a:pt x="494411" y="389255"/>
                  </a:lnTo>
                  <a:lnTo>
                    <a:pt x="494919" y="389382"/>
                  </a:lnTo>
                  <a:lnTo>
                    <a:pt x="474345" y="384302"/>
                  </a:lnTo>
                  <a:lnTo>
                    <a:pt x="473329" y="384048"/>
                  </a:lnTo>
                  <a:lnTo>
                    <a:pt x="474091" y="384302"/>
                  </a:lnTo>
                  <a:lnTo>
                    <a:pt x="454329" y="378206"/>
                  </a:lnTo>
                  <a:lnTo>
                    <a:pt x="453517" y="377952"/>
                  </a:lnTo>
                  <a:lnTo>
                    <a:pt x="454152" y="378206"/>
                  </a:lnTo>
                  <a:lnTo>
                    <a:pt x="434467" y="370967"/>
                  </a:lnTo>
                  <a:lnTo>
                    <a:pt x="435229" y="371221"/>
                  </a:lnTo>
                  <a:lnTo>
                    <a:pt x="434657" y="370967"/>
                  </a:lnTo>
                  <a:lnTo>
                    <a:pt x="417804" y="363347"/>
                  </a:lnTo>
                  <a:lnTo>
                    <a:pt x="416687" y="362839"/>
                  </a:lnTo>
                  <a:lnTo>
                    <a:pt x="417576" y="363347"/>
                  </a:lnTo>
                  <a:lnTo>
                    <a:pt x="373468" y="331266"/>
                  </a:lnTo>
                  <a:lnTo>
                    <a:pt x="360807" y="315849"/>
                  </a:lnTo>
                  <a:lnTo>
                    <a:pt x="361569" y="316738"/>
                  </a:lnTo>
                  <a:lnTo>
                    <a:pt x="360959" y="315849"/>
                  </a:lnTo>
                  <a:lnTo>
                    <a:pt x="350494" y="300304"/>
                  </a:lnTo>
                  <a:lnTo>
                    <a:pt x="340461" y="282448"/>
                  </a:lnTo>
                  <a:lnTo>
                    <a:pt x="340106" y="281813"/>
                  </a:lnTo>
                  <a:lnTo>
                    <a:pt x="340360" y="282448"/>
                  </a:lnTo>
                  <a:lnTo>
                    <a:pt x="330708" y="262890"/>
                  </a:lnTo>
                  <a:lnTo>
                    <a:pt x="330962" y="263398"/>
                  </a:lnTo>
                  <a:lnTo>
                    <a:pt x="330733" y="262890"/>
                  </a:lnTo>
                  <a:lnTo>
                    <a:pt x="322300" y="243586"/>
                  </a:lnTo>
                  <a:lnTo>
                    <a:pt x="322199" y="243332"/>
                  </a:lnTo>
                  <a:lnTo>
                    <a:pt x="322199" y="243586"/>
                  </a:lnTo>
                  <a:lnTo>
                    <a:pt x="313918" y="223266"/>
                  </a:lnTo>
                  <a:lnTo>
                    <a:pt x="313817" y="223012"/>
                  </a:lnTo>
                  <a:lnTo>
                    <a:pt x="313817" y="223266"/>
                  </a:lnTo>
                  <a:lnTo>
                    <a:pt x="305689" y="202692"/>
                  </a:lnTo>
                  <a:lnTo>
                    <a:pt x="297561" y="182499"/>
                  </a:lnTo>
                  <a:lnTo>
                    <a:pt x="293433" y="172593"/>
                  </a:lnTo>
                  <a:lnTo>
                    <a:pt x="289306" y="162687"/>
                  </a:lnTo>
                  <a:lnTo>
                    <a:pt x="285521" y="154432"/>
                  </a:lnTo>
                  <a:lnTo>
                    <a:pt x="280543" y="143510"/>
                  </a:lnTo>
                  <a:lnTo>
                    <a:pt x="277533" y="137795"/>
                  </a:lnTo>
                  <a:lnTo>
                    <a:pt x="271145" y="125603"/>
                  </a:lnTo>
                  <a:lnTo>
                    <a:pt x="262191" y="111125"/>
                  </a:lnTo>
                  <a:lnTo>
                    <a:pt x="260858" y="108966"/>
                  </a:lnTo>
                  <a:lnTo>
                    <a:pt x="257835" y="105029"/>
                  </a:lnTo>
                  <a:lnTo>
                    <a:pt x="249555" y="94234"/>
                  </a:lnTo>
                  <a:lnTo>
                    <a:pt x="243078" y="87376"/>
                  </a:lnTo>
                  <a:lnTo>
                    <a:pt x="238734" y="83439"/>
                  </a:lnTo>
                  <a:lnTo>
                    <a:pt x="236220" y="81153"/>
                  </a:lnTo>
                  <a:lnTo>
                    <a:pt x="230276" y="76581"/>
                  </a:lnTo>
                  <a:lnTo>
                    <a:pt x="223012" y="70993"/>
                  </a:lnTo>
                  <a:lnTo>
                    <a:pt x="209423" y="61976"/>
                  </a:lnTo>
                  <a:lnTo>
                    <a:pt x="208724" y="61595"/>
                  </a:lnTo>
                  <a:lnTo>
                    <a:pt x="202552" y="58166"/>
                  </a:lnTo>
                  <a:lnTo>
                    <a:pt x="197739" y="55499"/>
                  </a:lnTo>
                  <a:lnTo>
                    <a:pt x="195453" y="54229"/>
                  </a:lnTo>
                  <a:lnTo>
                    <a:pt x="188556" y="51028"/>
                  </a:lnTo>
                  <a:lnTo>
                    <a:pt x="152019" y="37338"/>
                  </a:lnTo>
                  <a:lnTo>
                    <a:pt x="107061" y="28194"/>
                  </a:lnTo>
                  <a:lnTo>
                    <a:pt x="76441" y="25717"/>
                  </a:lnTo>
                  <a:lnTo>
                    <a:pt x="77089" y="0"/>
                  </a:lnTo>
                  <a:lnTo>
                    <a:pt x="0" y="36195"/>
                  </a:lnTo>
                  <a:lnTo>
                    <a:pt x="75184" y="76200"/>
                  </a:lnTo>
                  <a:lnTo>
                    <a:pt x="75819" y="51028"/>
                  </a:lnTo>
                  <a:lnTo>
                    <a:pt x="90043" y="51689"/>
                  </a:lnTo>
                  <a:lnTo>
                    <a:pt x="89154" y="51689"/>
                  </a:lnTo>
                  <a:lnTo>
                    <a:pt x="103886" y="53340"/>
                  </a:lnTo>
                  <a:lnTo>
                    <a:pt x="103378" y="53340"/>
                  </a:lnTo>
                  <a:lnTo>
                    <a:pt x="117983" y="55626"/>
                  </a:lnTo>
                  <a:lnTo>
                    <a:pt x="117475" y="55499"/>
                  </a:lnTo>
                  <a:lnTo>
                    <a:pt x="131826" y="58420"/>
                  </a:lnTo>
                  <a:lnTo>
                    <a:pt x="171030" y="70904"/>
                  </a:lnTo>
                  <a:lnTo>
                    <a:pt x="184277" y="77089"/>
                  </a:lnTo>
                  <a:lnTo>
                    <a:pt x="183515" y="76581"/>
                  </a:lnTo>
                  <a:lnTo>
                    <a:pt x="196596" y="83947"/>
                  </a:lnTo>
                  <a:lnTo>
                    <a:pt x="207924" y="91452"/>
                  </a:lnTo>
                  <a:lnTo>
                    <a:pt x="219925" y="100647"/>
                  </a:lnTo>
                  <a:lnTo>
                    <a:pt x="225552" y="105791"/>
                  </a:lnTo>
                  <a:lnTo>
                    <a:pt x="224917" y="105029"/>
                  </a:lnTo>
                  <a:lnTo>
                    <a:pt x="230632" y="111125"/>
                  </a:lnTo>
                  <a:lnTo>
                    <a:pt x="229743" y="110236"/>
                  </a:lnTo>
                  <a:lnTo>
                    <a:pt x="239763" y="123113"/>
                  </a:lnTo>
                  <a:lnTo>
                    <a:pt x="249301" y="138557"/>
                  </a:lnTo>
                  <a:lnTo>
                    <a:pt x="257937" y="155067"/>
                  </a:lnTo>
                  <a:lnTo>
                    <a:pt x="257683" y="154432"/>
                  </a:lnTo>
                  <a:lnTo>
                    <a:pt x="266065" y="172974"/>
                  </a:lnTo>
                  <a:lnTo>
                    <a:pt x="265938" y="172593"/>
                  </a:lnTo>
                  <a:lnTo>
                    <a:pt x="274193" y="192151"/>
                  </a:lnTo>
                  <a:lnTo>
                    <a:pt x="274066" y="191897"/>
                  </a:lnTo>
                  <a:lnTo>
                    <a:pt x="274154" y="192151"/>
                  </a:lnTo>
                  <a:lnTo>
                    <a:pt x="282067" y="212090"/>
                  </a:lnTo>
                  <a:lnTo>
                    <a:pt x="298831" y="253365"/>
                  </a:lnTo>
                  <a:lnTo>
                    <a:pt x="317754" y="294005"/>
                  </a:lnTo>
                  <a:lnTo>
                    <a:pt x="340741" y="331470"/>
                  </a:lnTo>
                  <a:lnTo>
                    <a:pt x="369824" y="362839"/>
                  </a:lnTo>
                  <a:lnTo>
                    <a:pt x="405765" y="385826"/>
                  </a:lnTo>
                  <a:lnTo>
                    <a:pt x="445643" y="402209"/>
                  </a:lnTo>
                  <a:lnTo>
                    <a:pt x="489204" y="414020"/>
                  </a:lnTo>
                  <a:lnTo>
                    <a:pt x="535813" y="422402"/>
                  </a:lnTo>
                  <a:lnTo>
                    <a:pt x="584708" y="427609"/>
                  </a:lnTo>
                  <a:lnTo>
                    <a:pt x="661543" y="431292"/>
                  </a:lnTo>
                  <a:lnTo>
                    <a:pt x="714121" y="432054"/>
                  </a:lnTo>
                  <a:lnTo>
                    <a:pt x="731418" y="432092"/>
                  </a:lnTo>
                  <a:lnTo>
                    <a:pt x="731608" y="432663"/>
                  </a:lnTo>
                  <a:lnTo>
                    <a:pt x="761542" y="457149"/>
                  </a:lnTo>
                  <a:lnTo>
                    <a:pt x="767207" y="457581"/>
                  </a:lnTo>
                  <a:lnTo>
                    <a:pt x="769175" y="457530"/>
                  </a:lnTo>
                  <a:lnTo>
                    <a:pt x="801662" y="436067"/>
                  </a:lnTo>
                  <a:lnTo>
                    <a:pt x="805383" y="421563"/>
                  </a:lnTo>
                  <a:lnTo>
                    <a:pt x="805383" y="417639"/>
                  </a:lnTo>
                  <a:close/>
                </a:path>
                <a:path w="4208780" h="3428365">
                  <a:moveTo>
                    <a:pt x="805408" y="646303"/>
                  </a:moveTo>
                  <a:lnTo>
                    <a:pt x="785533" y="612317"/>
                  </a:lnTo>
                  <a:lnTo>
                    <a:pt x="767854" y="607707"/>
                  </a:lnTo>
                  <a:lnTo>
                    <a:pt x="764057" y="607872"/>
                  </a:lnTo>
                  <a:lnTo>
                    <a:pt x="732269" y="630885"/>
                  </a:lnTo>
                  <a:lnTo>
                    <a:pt x="729449" y="641972"/>
                  </a:lnTo>
                  <a:lnTo>
                    <a:pt x="711657" y="646315"/>
                  </a:lnTo>
                  <a:lnTo>
                    <a:pt x="659257" y="660781"/>
                  </a:lnTo>
                  <a:lnTo>
                    <a:pt x="607568" y="678434"/>
                  </a:lnTo>
                  <a:lnTo>
                    <a:pt x="557149" y="700532"/>
                  </a:lnTo>
                  <a:lnTo>
                    <a:pt x="508762" y="728980"/>
                  </a:lnTo>
                  <a:lnTo>
                    <a:pt x="463169" y="764794"/>
                  </a:lnTo>
                  <a:lnTo>
                    <a:pt x="431038" y="797814"/>
                  </a:lnTo>
                  <a:lnTo>
                    <a:pt x="401193" y="836422"/>
                  </a:lnTo>
                  <a:lnTo>
                    <a:pt x="373634" y="881888"/>
                  </a:lnTo>
                  <a:lnTo>
                    <a:pt x="357124" y="918337"/>
                  </a:lnTo>
                  <a:lnTo>
                    <a:pt x="342138" y="959612"/>
                  </a:lnTo>
                  <a:lnTo>
                    <a:pt x="328422" y="1004824"/>
                  </a:lnTo>
                  <a:lnTo>
                    <a:pt x="315595" y="1053465"/>
                  </a:lnTo>
                  <a:lnTo>
                    <a:pt x="298196" y="1130554"/>
                  </a:lnTo>
                  <a:lnTo>
                    <a:pt x="287528" y="1183767"/>
                  </a:lnTo>
                  <a:lnTo>
                    <a:pt x="277114" y="1237742"/>
                  </a:lnTo>
                  <a:lnTo>
                    <a:pt x="257429" y="1344168"/>
                  </a:lnTo>
                  <a:lnTo>
                    <a:pt x="252603" y="1369822"/>
                  </a:lnTo>
                  <a:lnTo>
                    <a:pt x="247777" y="1395095"/>
                  </a:lnTo>
                  <a:lnTo>
                    <a:pt x="247777" y="1394968"/>
                  </a:lnTo>
                  <a:lnTo>
                    <a:pt x="247738" y="1395095"/>
                  </a:lnTo>
                  <a:lnTo>
                    <a:pt x="242824" y="1419606"/>
                  </a:lnTo>
                  <a:lnTo>
                    <a:pt x="242824" y="1419479"/>
                  </a:lnTo>
                  <a:lnTo>
                    <a:pt x="242785" y="1419606"/>
                  </a:lnTo>
                  <a:lnTo>
                    <a:pt x="237871" y="1443355"/>
                  </a:lnTo>
                  <a:lnTo>
                    <a:pt x="232918" y="1466342"/>
                  </a:lnTo>
                  <a:lnTo>
                    <a:pt x="233045" y="1466215"/>
                  </a:lnTo>
                  <a:lnTo>
                    <a:pt x="227838" y="1488313"/>
                  </a:lnTo>
                  <a:lnTo>
                    <a:pt x="227838" y="1488186"/>
                  </a:lnTo>
                  <a:lnTo>
                    <a:pt x="227799" y="1488313"/>
                  </a:lnTo>
                  <a:lnTo>
                    <a:pt x="222631" y="1509268"/>
                  </a:lnTo>
                  <a:lnTo>
                    <a:pt x="222758" y="1509141"/>
                  </a:lnTo>
                  <a:lnTo>
                    <a:pt x="217424" y="1529207"/>
                  </a:lnTo>
                  <a:lnTo>
                    <a:pt x="217424" y="1528953"/>
                  </a:lnTo>
                  <a:lnTo>
                    <a:pt x="217347" y="1529207"/>
                  </a:lnTo>
                  <a:lnTo>
                    <a:pt x="211963" y="1547622"/>
                  </a:lnTo>
                  <a:lnTo>
                    <a:pt x="212090" y="1547368"/>
                  </a:lnTo>
                  <a:lnTo>
                    <a:pt x="206375" y="1564894"/>
                  </a:lnTo>
                  <a:lnTo>
                    <a:pt x="206629" y="1564386"/>
                  </a:lnTo>
                  <a:lnTo>
                    <a:pt x="200660" y="1580642"/>
                  </a:lnTo>
                  <a:lnTo>
                    <a:pt x="200914" y="1580134"/>
                  </a:lnTo>
                  <a:lnTo>
                    <a:pt x="194818" y="1594739"/>
                  </a:lnTo>
                  <a:lnTo>
                    <a:pt x="195072" y="1594231"/>
                  </a:lnTo>
                  <a:lnTo>
                    <a:pt x="188849" y="1607693"/>
                  </a:lnTo>
                  <a:lnTo>
                    <a:pt x="188976" y="1607312"/>
                  </a:lnTo>
                  <a:lnTo>
                    <a:pt x="188785" y="1607693"/>
                  </a:lnTo>
                  <a:lnTo>
                    <a:pt x="182956" y="1619732"/>
                  </a:lnTo>
                  <a:lnTo>
                    <a:pt x="176784" y="1631442"/>
                  </a:lnTo>
                  <a:lnTo>
                    <a:pt x="170815" y="1642237"/>
                  </a:lnTo>
                  <a:lnTo>
                    <a:pt x="170942" y="1641856"/>
                  </a:lnTo>
                  <a:lnTo>
                    <a:pt x="170700" y="1642237"/>
                  </a:lnTo>
                  <a:lnTo>
                    <a:pt x="164719" y="1652143"/>
                  </a:lnTo>
                  <a:lnTo>
                    <a:pt x="164973" y="1651889"/>
                  </a:lnTo>
                  <a:lnTo>
                    <a:pt x="158623" y="1661414"/>
                  </a:lnTo>
                  <a:lnTo>
                    <a:pt x="158877" y="1661160"/>
                  </a:lnTo>
                  <a:lnTo>
                    <a:pt x="152590" y="1669961"/>
                  </a:lnTo>
                  <a:lnTo>
                    <a:pt x="146558" y="1677924"/>
                  </a:lnTo>
                  <a:lnTo>
                    <a:pt x="146812" y="1677543"/>
                  </a:lnTo>
                  <a:lnTo>
                    <a:pt x="146494" y="1677924"/>
                  </a:lnTo>
                  <a:lnTo>
                    <a:pt x="140462" y="1685163"/>
                  </a:lnTo>
                  <a:lnTo>
                    <a:pt x="140716" y="1684782"/>
                  </a:lnTo>
                  <a:lnTo>
                    <a:pt x="140373" y="1685163"/>
                  </a:lnTo>
                  <a:lnTo>
                    <a:pt x="134366" y="1691894"/>
                  </a:lnTo>
                  <a:lnTo>
                    <a:pt x="128701" y="1697685"/>
                  </a:lnTo>
                  <a:lnTo>
                    <a:pt x="122428" y="1703451"/>
                  </a:lnTo>
                  <a:lnTo>
                    <a:pt x="123063" y="1702816"/>
                  </a:lnTo>
                  <a:lnTo>
                    <a:pt x="110109" y="1713230"/>
                  </a:lnTo>
                  <a:lnTo>
                    <a:pt x="75780" y="1731416"/>
                  </a:lnTo>
                  <a:lnTo>
                    <a:pt x="73215" y="1731924"/>
                  </a:lnTo>
                  <a:lnTo>
                    <a:pt x="69342" y="1707261"/>
                  </a:lnTo>
                  <a:lnTo>
                    <a:pt x="0" y="1756791"/>
                  </a:lnTo>
                  <a:lnTo>
                    <a:pt x="81153" y="1782572"/>
                  </a:lnTo>
                  <a:lnTo>
                    <a:pt x="77152" y="1757070"/>
                  </a:lnTo>
                  <a:lnTo>
                    <a:pt x="82677" y="1756029"/>
                  </a:lnTo>
                  <a:lnTo>
                    <a:pt x="97536" y="1749933"/>
                  </a:lnTo>
                  <a:lnTo>
                    <a:pt x="111633" y="1742567"/>
                  </a:lnTo>
                  <a:lnTo>
                    <a:pt x="125603" y="1733423"/>
                  </a:lnTo>
                  <a:lnTo>
                    <a:pt x="127457" y="1731924"/>
                  </a:lnTo>
                  <a:lnTo>
                    <a:pt x="139319" y="1722374"/>
                  </a:lnTo>
                  <a:lnTo>
                    <a:pt x="146304" y="1716024"/>
                  </a:lnTo>
                  <a:lnTo>
                    <a:pt x="149606" y="1712595"/>
                  </a:lnTo>
                  <a:lnTo>
                    <a:pt x="153035" y="1709039"/>
                  </a:lnTo>
                  <a:lnTo>
                    <a:pt x="158051" y="1703451"/>
                  </a:lnTo>
                  <a:lnTo>
                    <a:pt x="159766" y="1701546"/>
                  </a:lnTo>
                  <a:lnTo>
                    <a:pt x="166497" y="1693545"/>
                  </a:lnTo>
                  <a:lnTo>
                    <a:pt x="168071" y="1691513"/>
                  </a:lnTo>
                  <a:lnTo>
                    <a:pt x="173316" y="1684782"/>
                  </a:lnTo>
                  <a:lnTo>
                    <a:pt x="179832" y="1675511"/>
                  </a:lnTo>
                  <a:lnTo>
                    <a:pt x="186309" y="1665605"/>
                  </a:lnTo>
                  <a:lnTo>
                    <a:pt x="188976" y="1661160"/>
                  </a:lnTo>
                  <a:lnTo>
                    <a:pt x="192786" y="1654810"/>
                  </a:lnTo>
                  <a:lnTo>
                    <a:pt x="194398" y="1651889"/>
                  </a:lnTo>
                  <a:lnTo>
                    <a:pt x="199136" y="1643380"/>
                  </a:lnTo>
                  <a:lnTo>
                    <a:pt x="205536" y="1631188"/>
                  </a:lnTo>
                  <a:lnTo>
                    <a:pt x="211836" y="1618488"/>
                  </a:lnTo>
                  <a:lnTo>
                    <a:pt x="218186" y="1604645"/>
                  </a:lnTo>
                  <a:lnTo>
                    <a:pt x="222465" y="1594231"/>
                  </a:lnTo>
                  <a:lnTo>
                    <a:pt x="224409" y="1589532"/>
                  </a:lnTo>
                  <a:lnTo>
                    <a:pt x="227850" y="1580134"/>
                  </a:lnTo>
                  <a:lnTo>
                    <a:pt x="230505" y="1572895"/>
                  </a:lnTo>
                  <a:lnTo>
                    <a:pt x="233210" y="1564386"/>
                  </a:lnTo>
                  <a:lnTo>
                    <a:pt x="236220" y="1554988"/>
                  </a:lnTo>
                  <a:lnTo>
                    <a:pt x="238506" y="1547368"/>
                  </a:lnTo>
                  <a:lnTo>
                    <a:pt x="241935" y="1535938"/>
                  </a:lnTo>
                  <a:lnTo>
                    <a:pt x="247269" y="1515491"/>
                  </a:lnTo>
                  <a:lnTo>
                    <a:pt x="248856" y="1509141"/>
                  </a:lnTo>
                  <a:lnTo>
                    <a:pt x="252603" y="1494155"/>
                  </a:lnTo>
                  <a:lnTo>
                    <a:pt x="257810" y="1471803"/>
                  </a:lnTo>
                  <a:lnTo>
                    <a:pt x="258991" y="1466215"/>
                  </a:lnTo>
                  <a:lnTo>
                    <a:pt x="262763" y="1448562"/>
                  </a:lnTo>
                  <a:lnTo>
                    <a:pt x="272669" y="1399921"/>
                  </a:lnTo>
                  <a:lnTo>
                    <a:pt x="282448" y="1348740"/>
                  </a:lnTo>
                  <a:lnTo>
                    <a:pt x="292227" y="1296035"/>
                  </a:lnTo>
                  <a:lnTo>
                    <a:pt x="302107" y="1242441"/>
                  </a:lnTo>
                  <a:lnTo>
                    <a:pt x="302145" y="1242314"/>
                  </a:lnTo>
                  <a:lnTo>
                    <a:pt x="312394" y="1188720"/>
                  </a:lnTo>
                  <a:lnTo>
                    <a:pt x="312445" y="1188593"/>
                  </a:lnTo>
                  <a:lnTo>
                    <a:pt x="323024" y="1135888"/>
                  </a:lnTo>
                  <a:lnTo>
                    <a:pt x="323088" y="1135634"/>
                  </a:lnTo>
                  <a:lnTo>
                    <a:pt x="322961" y="1135888"/>
                  </a:lnTo>
                  <a:lnTo>
                    <a:pt x="334352" y="1084326"/>
                  </a:lnTo>
                  <a:lnTo>
                    <a:pt x="334416" y="1084199"/>
                  </a:lnTo>
                  <a:lnTo>
                    <a:pt x="340296" y="1059561"/>
                  </a:lnTo>
                  <a:lnTo>
                    <a:pt x="340360" y="1059307"/>
                  </a:lnTo>
                  <a:lnTo>
                    <a:pt x="340233" y="1059561"/>
                  </a:lnTo>
                  <a:lnTo>
                    <a:pt x="346379" y="1035304"/>
                  </a:lnTo>
                  <a:lnTo>
                    <a:pt x="346456" y="1035050"/>
                  </a:lnTo>
                  <a:lnTo>
                    <a:pt x="346329" y="1035304"/>
                  </a:lnTo>
                  <a:lnTo>
                    <a:pt x="352806" y="1011682"/>
                  </a:lnTo>
                  <a:lnTo>
                    <a:pt x="352806" y="1011936"/>
                  </a:lnTo>
                  <a:lnTo>
                    <a:pt x="352869" y="1011682"/>
                  </a:lnTo>
                  <a:lnTo>
                    <a:pt x="359410" y="989076"/>
                  </a:lnTo>
                  <a:lnTo>
                    <a:pt x="359410" y="989330"/>
                  </a:lnTo>
                  <a:lnTo>
                    <a:pt x="359486" y="989076"/>
                  </a:lnTo>
                  <a:lnTo>
                    <a:pt x="366217" y="967638"/>
                  </a:lnTo>
                  <a:lnTo>
                    <a:pt x="373380" y="947039"/>
                  </a:lnTo>
                  <a:lnTo>
                    <a:pt x="373253" y="947420"/>
                  </a:lnTo>
                  <a:lnTo>
                    <a:pt x="373392" y="947039"/>
                  </a:lnTo>
                  <a:lnTo>
                    <a:pt x="380746" y="927735"/>
                  </a:lnTo>
                  <a:lnTo>
                    <a:pt x="380619" y="928243"/>
                  </a:lnTo>
                  <a:lnTo>
                    <a:pt x="380834" y="927735"/>
                  </a:lnTo>
                  <a:lnTo>
                    <a:pt x="388327" y="910209"/>
                  </a:lnTo>
                  <a:lnTo>
                    <a:pt x="388493" y="909828"/>
                  </a:lnTo>
                  <a:lnTo>
                    <a:pt x="388239" y="910209"/>
                  </a:lnTo>
                  <a:lnTo>
                    <a:pt x="396176" y="893699"/>
                  </a:lnTo>
                  <a:lnTo>
                    <a:pt x="396494" y="893064"/>
                  </a:lnTo>
                  <a:lnTo>
                    <a:pt x="396113" y="893699"/>
                  </a:lnTo>
                  <a:lnTo>
                    <a:pt x="404456" y="878586"/>
                  </a:lnTo>
                  <a:lnTo>
                    <a:pt x="404749" y="878078"/>
                  </a:lnTo>
                  <a:lnTo>
                    <a:pt x="404368" y="878586"/>
                  </a:lnTo>
                  <a:lnTo>
                    <a:pt x="413258" y="863981"/>
                  </a:lnTo>
                  <a:lnTo>
                    <a:pt x="413004" y="864489"/>
                  </a:lnTo>
                  <a:lnTo>
                    <a:pt x="413334" y="863981"/>
                  </a:lnTo>
                  <a:lnTo>
                    <a:pt x="422021" y="851027"/>
                  </a:lnTo>
                  <a:lnTo>
                    <a:pt x="422287" y="850646"/>
                  </a:lnTo>
                  <a:lnTo>
                    <a:pt x="431304" y="837971"/>
                  </a:lnTo>
                  <a:lnTo>
                    <a:pt x="440690" y="825754"/>
                  </a:lnTo>
                  <a:lnTo>
                    <a:pt x="440436" y="826135"/>
                  </a:lnTo>
                  <a:lnTo>
                    <a:pt x="440753" y="825754"/>
                  </a:lnTo>
                  <a:lnTo>
                    <a:pt x="450342" y="814324"/>
                  </a:lnTo>
                  <a:lnTo>
                    <a:pt x="450088" y="814705"/>
                  </a:lnTo>
                  <a:lnTo>
                    <a:pt x="450418" y="814324"/>
                  </a:lnTo>
                  <a:lnTo>
                    <a:pt x="460121" y="803402"/>
                  </a:lnTo>
                  <a:lnTo>
                    <a:pt x="459740" y="803910"/>
                  </a:lnTo>
                  <a:lnTo>
                    <a:pt x="460235" y="803402"/>
                  </a:lnTo>
                  <a:lnTo>
                    <a:pt x="470154" y="793242"/>
                  </a:lnTo>
                  <a:lnTo>
                    <a:pt x="469900" y="793623"/>
                  </a:lnTo>
                  <a:lnTo>
                    <a:pt x="470293" y="793242"/>
                  </a:lnTo>
                  <a:lnTo>
                    <a:pt x="479907" y="783971"/>
                  </a:lnTo>
                  <a:lnTo>
                    <a:pt x="480441" y="783463"/>
                  </a:lnTo>
                  <a:lnTo>
                    <a:pt x="479806" y="783971"/>
                  </a:lnTo>
                  <a:lnTo>
                    <a:pt x="501650" y="765556"/>
                  </a:lnTo>
                  <a:lnTo>
                    <a:pt x="501015" y="766191"/>
                  </a:lnTo>
                  <a:lnTo>
                    <a:pt x="501878" y="765556"/>
                  </a:lnTo>
                  <a:lnTo>
                    <a:pt x="523240" y="749871"/>
                  </a:lnTo>
                  <a:lnTo>
                    <a:pt x="545439" y="735838"/>
                  </a:lnTo>
                  <a:lnTo>
                    <a:pt x="568960" y="723011"/>
                  </a:lnTo>
                  <a:lnTo>
                    <a:pt x="568325" y="723392"/>
                  </a:lnTo>
                  <a:lnTo>
                    <a:pt x="569137" y="723011"/>
                  </a:lnTo>
                  <a:lnTo>
                    <a:pt x="592162" y="712216"/>
                  </a:lnTo>
                  <a:lnTo>
                    <a:pt x="592709" y="711962"/>
                  </a:lnTo>
                  <a:lnTo>
                    <a:pt x="616648" y="702183"/>
                  </a:lnTo>
                  <a:lnTo>
                    <a:pt x="616966" y="702056"/>
                  </a:lnTo>
                  <a:lnTo>
                    <a:pt x="616458" y="702183"/>
                  </a:lnTo>
                  <a:lnTo>
                    <a:pt x="641591" y="693089"/>
                  </a:lnTo>
                  <a:lnTo>
                    <a:pt x="666496" y="685165"/>
                  </a:lnTo>
                  <a:lnTo>
                    <a:pt x="666927" y="685038"/>
                  </a:lnTo>
                  <a:lnTo>
                    <a:pt x="692404" y="677672"/>
                  </a:lnTo>
                  <a:lnTo>
                    <a:pt x="692023" y="677799"/>
                  </a:lnTo>
                  <a:lnTo>
                    <a:pt x="692492" y="677672"/>
                  </a:lnTo>
                  <a:lnTo>
                    <a:pt x="718058" y="670941"/>
                  </a:lnTo>
                  <a:lnTo>
                    <a:pt x="717931" y="670941"/>
                  </a:lnTo>
                  <a:lnTo>
                    <a:pt x="735495" y="666648"/>
                  </a:lnTo>
                  <a:lnTo>
                    <a:pt x="766813" y="683882"/>
                  </a:lnTo>
                  <a:lnTo>
                    <a:pt x="770610" y="683717"/>
                  </a:lnTo>
                  <a:lnTo>
                    <a:pt x="802398" y="660704"/>
                  </a:lnTo>
                  <a:lnTo>
                    <a:pt x="805192" y="650049"/>
                  </a:lnTo>
                  <a:lnTo>
                    <a:pt x="805408" y="646303"/>
                  </a:lnTo>
                  <a:close/>
                </a:path>
                <a:path w="4208780" h="3428365">
                  <a:moveTo>
                    <a:pt x="4208526" y="242697"/>
                  </a:moveTo>
                  <a:lnTo>
                    <a:pt x="4126103" y="220980"/>
                  </a:lnTo>
                  <a:lnTo>
                    <a:pt x="4131373" y="246138"/>
                  </a:lnTo>
                  <a:lnTo>
                    <a:pt x="4118229" y="249174"/>
                  </a:lnTo>
                  <a:lnTo>
                    <a:pt x="4065270" y="267589"/>
                  </a:lnTo>
                  <a:lnTo>
                    <a:pt x="4030726" y="285115"/>
                  </a:lnTo>
                  <a:lnTo>
                    <a:pt x="3996944" y="307721"/>
                  </a:lnTo>
                  <a:lnTo>
                    <a:pt x="3964305" y="336677"/>
                  </a:lnTo>
                  <a:lnTo>
                    <a:pt x="3933190" y="372745"/>
                  </a:lnTo>
                  <a:lnTo>
                    <a:pt x="3910838" y="407162"/>
                  </a:lnTo>
                  <a:lnTo>
                    <a:pt x="3890518" y="447929"/>
                  </a:lnTo>
                  <a:lnTo>
                    <a:pt x="3865499" y="509651"/>
                  </a:lnTo>
                  <a:lnTo>
                    <a:pt x="3841623" y="577088"/>
                  </a:lnTo>
                  <a:lnTo>
                    <a:pt x="3829939" y="611759"/>
                  </a:lnTo>
                  <a:lnTo>
                    <a:pt x="3818128" y="646557"/>
                  </a:lnTo>
                  <a:lnTo>
                    <a:pt x="3818128" y="646430"/>
                  </a:lnTo>
                  <a:lnTo>
                    <a:pt x="3818077" y="646557"/>
                  </a:lnTo>
                  <a:lnTo>
                    <a:pt x="3806063" y="681101"/>
                  </a:lnTo>
                  <a:lnTo>
                    <a:pt x="3806190" y="680974"/>
                  </a:lnTo>
                  <a:lnTo>
                    <a:pt x="3794125" y="714502"/>
                  </a:lnTo>
                  <a:lnTo>
                    <a:pt x="3793972" y="714883"/>
                  </a:lnTo>
                  <a:lnTo>
                    <a:pt x="3781425" y="747268"/>
                  </a:lnTo>
                  <a:lnTo>
                    <a:pt x="3781552" y="746887"/>
                  </a:lnTo>
                  <a:lnTo>
                    <a:pt x="3781387" y="747268"/>
                  </a:lnTo>
                  <a:lnTo>
                    <a:pt x="3768471" y="778002"/>
                  </a:lnTo>
                  <a:lnTo>
                    <a:pt x="3761867" y="792607"/>
                  </a:lnTo>
                  <a:lnTo>
                    <a:pt x="3761994" y="792226"/>
                  </a:lnTo>
                  <a:lnTo>
                    <a:pt x="3761803" y="792607"/>
                  </a:lnTo>
                  <a:lnTo>
                    <a:pt x="3755009" y="806450"/>
                  </a:lnTo>
                  <a:lnTo>
                    <a:pt x="3755263" y="806196"/>
                  </a:lnTo>
                  <a:lnTo>
                    <a:pt x="3748024" y="819912"/>
                  </a:lnTo>
                  <a:lnTo>
                    <a:pt x="3748278" y="819531"/>
                  </a:lnTo>
                  <a:lnTo>
                    <a:pt x="3741039" y="832485"/>
                  </a:lnTo>
                  <a:lnTo>
                    <a:pt x="3741293" y="832104"/>
                  </a:lnTo>
                  <a:lnTo>
                    <a:pt x="3733673" y="844296"/>
                  </a:lnTo>
                  <a:lnTo>
                    <a:pt x="3734054" y="843915"/>
                  </a:lnTo>
                  <a:lnTo>
                    <a:pt x="3726307" y="855345"/>
                  </a:lnTo>
                  <a:lnTo>
                    <a:pt x="3710686" y="876300"/>
                  </a:lnTo>
                  <a:lnTo>
                    <a:pt x="3711194" y="875792"/>
                  </a:lnTo>
                  <a:lnTo>
                    <a:pt x="3694811" y="895604"/>
                  </a:lnTo>
                  <a:lnTo>
                    <a:pt x="3695065" y="895223"/>
                  </a:lnTo>
                  <a:lnTo>
                    <a:pt x="3694722" y="895604"/>
                  </a:lnTo>
                  <a:lnTo>
                    <a:pt x="3678301" y="914019"/>
                  </a:lnTo>
                  <a:lnTo>
                    <a:pt x="3678682" y="913511"/>
                  </a:lnTo>
                  <a:lnTo>
                    <a:pt x="3678174" y="914019"/>
                  </a:lnTo>
                  <a:lnTo>
                    <a:pt x="3661410" y="930910"/>
                  </a:lnTo>
                  <a:lnTo>
                    <a:pt x="3661791" y="930656"/>
                  </a:lnTo>
                  <a:lnTo>
                    <a:pt x="3644138" y="946912"/>
                  </a:lnTo>
                  <a:lnTo>
                    <a:pt x="3644519" y="946531"/>
                  </a:lnTo>
                  <a:lnTo>
                    <a:pt x="3644061" y="946912"/>
                  </a:lnTo>
                  <a:lnTo>
                    <a:pt x="3626485" y="961898"/>
                  </a:lnTo>
                  <a:lnTo>
                    <a:pt x="3626866" y="961517"/>
                  </a:lnTo>
                  <a:lnTo>
                    <a:pt x="3626370" y="961898"/>
                  </a:lnTo>
                  <a:lnTo>
                    <a:pt x="3608578" y="975868"/>
                  </a:lnTo>
                  <a:lnTo>
                    <a:pt x="3608959" y="975614"/>
                  </a:lnTo>
                  <a:lnTo>
                    <a:pt x="3590290" y="989203"/>
                  </a:lnTo>
                  <a:lnTo>
                    <a:pt x="3590544" y="988949"/>
                  </a:lnTo>
                  <a:lnTo>
                    <a:pt x="3590163" y="989203"/>
                  </a:lnTo>
                  <a:lnTo>
                    <a:pt x="3571748" y="1001649"/>
                  </a:lnTo>
                  <a:lnTo>
                    <a:pt x="3572002" y="1001522"/>
                  </a:lnTo>
                  <a:lnTo>
                    <a:pt x="3552952" y="1013587"/>
                  </a:lnTo>
                  <a:lnTo>
                    <a:pt x="3553333" y="1013333"/>
                  </a:lnTo>
                  <a:lnTo>
                    <a:pt x="3552888" y="1013587"/>
                  </a:lnTo>
                  <a:lnTo>
                    <a:pt x="3514471" y="1036066"/>
                  </a:lnTo>
                  <a:lnTo>
                    <a:pt x="3514852" y="1035812"/>
                  </a:lnTo>
                  <a:lnTo>
                    <a:pt x="3514369" y="1036066"/>
                  </a:lnTo>
                  <a:lnTo>
                    <a:pt x="3475609" y="1056894"/>
                  </a:lnTo>
                  <a:lnTo>
                    <a:pt x="3475736" y="1056894"/>
                  </a:lnTo>
                  <a:lnTo>
                    <a:pt x="3468116" y="1060805"/>
                  </a:lnTo>
                  <a:lnTo>
                    <a:pt x="3440938" y="1050378"/>
                  </a:lnTo>
                  <a:lnTo>
                    <a:pt x="3437242" y="1050658"/>
                  </a:lnTo>
                  <a:lnTo>
                    <a:pt x="3406229" y="1075156"/>
                  </a:lnTo>
                  <a:lnTo>
                    <a:pt x="3403892" y="1085850"/>
                  </a:lnTo>
                  <a:lnTo>
                    <a:pt x="3403930" y="1091184"/>
                  </a:lnTo>
                  <a:lnTo>
                    <a:pt x="3425228" y="1122794"/>
                  </a:lnTo>
                  <a:lnTo>
                    <a:pt x="3442970" y="1126655"/>
                  </a:lnTo>
                  <a:lnTo>
                    <a:pt x="3446665" y="1126375"/>
                  </a:lnTo>
                  <a:lnTo>
                    <a:pt x="3477679" y="1101877"/>
                  </a:lnTo>
                  <a:lnTo>
                    <a:pt x="3480016" y="1091184"/>
                  </a:lnTo>
                  <a:lnTo>
                    <a:pt x="3479965" y="1085850"/>
                  </a:lnTo>
                  <a:lnTo>
                    <a:pt x="3479812" y="1083805"/>
                  </a:lnTo>
                  <a:lnTo>
                    <a:pt x="3479736" y="1083386"/>
                  </a:lnTo>
                  <a:lnTo>
                    <a:pt x="3487547" y="1079373"/>
                  </a:lnTo>
                  <a:lnTo>
                    <a:pt x="3522027" y="1060805"/>
                  </a:lnTo>
                  <a:lnTo>
                    <a:pt x="3527171" y="1058037"/>
                  </a:lnTo>
                  <a:lnTo>
                    <a:pt x="3566287" y="1035177"/>
                  </a:lnTo>
                  <a:lnTo>
                    <a:pt x="3585718" y="1022858"/>
                  </a:lnTo>
                  <a:lnTo>
                    <a:pt x="3605022" y="1009904"/>
                  </a:lnTo>
                  <a:lnTo>
                    <a:pt x="3616477" y="1001522"/>
                  </a:lnTo>
                  <a:lnTo>
                    <a:pt x="3623945" y="996061"/>
                  </a:lnTo>
                  <a:lnTo>
                    <a:pt x="3642741" y="981329"/>
                  </a:lnTo>
                  <a:lnTo>
                    <a:pt x="3649472" y="975614"/>
                  </a:lnTo>
                  <a:lnTo>
                    <a:pt x="3661156" y="965708"/>
                  </a:lnTo>
                  <a:lnTo>
                    <a:pt x="3679190" y="949071"/>
                  </a:lnTo>
                  <a:lnTo>
                    <a:pt x="3696970" y="931164"/>
                  </a:lnTo>
                  <a:lnTo>
                    <a:pt x="3697427" y="930656"/>
                  </a:lnTo>
                  <a:lnTo>
                    <a:pt x="3714242" y="911987"/>
                  </a:lnTo>
                  <a:lnTo>
                    <a:pt x="3731006" y="891667"/>
                  </a:lnTo>
                  <a:lnTo>
                    <a:pt x="3742740" y="875792"/>
                  </a:lnTo>
                  <a:lnTo>
                    <a:pt x="3747262" y="869696"/>
                  </a:lnTo>
                  <a:lnTo>
                    <a:pt x="3755263" y="857885"/>
                  </a:lnTo>
                  <a:lnTo>
                    <a:pt x="3757091" y="854837"/>
                  </a:lnTo>
                  <a:lnTo>
                    <a:pt x="3763010" y="845058"/>
                  </a:lnTo>
                  <a:lnTo>
                    <a:pt x="3763645" y="843915"/>
                  </a:lnTo>
                  <a:lnTo>
                    <a:pt x="3770287" y="832104"/>
                  </a:lnTo>
                  <a:lnTo>
                    <a:pt x="3776929" y="819531"/>
                  </a:lnTo>
                  <a:lnTo>
                    <a:pt x="3777869" y="817753"/>
                  </a:lnTo>
                  <a:lnTo>
                    <a:pt x="3783444" y="806196"/>
                  </a:lnTo>
                  <a:lnTo>
                    <a:pt x="3784854" y="803275"/>
                  </a:lnTo>
                  <a:lnTo>
                    <a:pt x="3791839" y="788035"/>
                  </a:lnTo>
                  <a:lnTo>
                    <a:pt x="3796144" y="777748"/>
                  </a:lnTo>
                  <a:lnTo>
                    <a:pt x="3805047" y="756539"/>
                  </a:lnTo>
                  <a:lnTo>
                    <a:pt x="3817747" y="723519"/>
                  </a:lnTo>
                  <a:lnTo>
                    <a:pt x="3830066" y="689483"/>
                  </a:lnTo>
                  <a:lnTo>
                    <a:pt x="3833025" y="680974"/>
                  </a:lnTo>
                  <a:lnTo>
                    <a:pt x="3842131" y="654812"/>
                  </a:lnTo>
                  <a:lnTo>
                    <a:pt x="3853942" y="620014"/>
                  </a:lnTo>
                  <a:lnTo>
                    <a:pt x="3865626" y="585343"/>
                  </a:lnTo>
                  <a:lnTo>
                    <a:pt x="3877386" y="551561"/>
                  </a:lnTo>
                  <a:lnTo>
                    <a:pt x="3877475" y="551434"/>
                  </a:lnTo>
                  <a:lnTo>
                    <a:pt x="3889248" y="518414"/>
                  </a:lnTo>
                  <a:lnTo>
                    <a:pt x="3889121" y="518795"/>
                  </a:lnTo>
                  <a:lnTo>
                    <a:pt x="3889260" y="518414"/>
                  </a:lnTo>
                  <a:lnTo>
                    <a:pt x="3901313" y="487299"/>
                  </a:lnTo>
                  <a:lnTo>
                    <a:pt x="3901313" y="487680"/>
                  </a:lnTo>
                  <a:lnTo>
                    <a:pt x="3901465" y="487299"/>
                  </a:lnTo>
                  <a:lnTo>
                    <a:pt x="3907472" y="472694"/>
                  </a:lnTo>
                  <a:lnTo>
                    <a:pt x="3907586" y="472567"/>
                  </a:lnTo>
                  <a:lnTo>
                    <a:pt x="3913759" y="458089"/>
                  </a:lnTo>
                  <a:lnTo>
                    <a:pt x="3913632" y="458470"/>
                  </a:lnTo>
                  <a:lnTo>
                    <a:pt x="3913797" y="458089"/>
                  </a:lnTo>
                  <a:lnTo>
                    <a:pt x="3920109" y="444500"/>
                  </a:lnTo>
                  <a:lnTo>
                    <a:pt x="3919982" y="444881"/>
                  </a:lnTo>
                  <a:lnTo>
                    <a:pt x="3920159" y="444500"/>
                  </a:lnTo>
                  <a:lnTo>
                    <a:pt x="3926395" y="431927"/>
                  </a:lnTo>
                  <a:lnTo>
                    <a:pt x="3926586" y="431546"/>
                  </a:lnTo>
                  <a:lnTo>
                    <a:pt x="3926332" y="431927"/>
                  </a:lnTo>
                  <a:lnTo>
                    <a:pt x="3933063" y="419354"/>
                  </a:lnTo>
                  <a:lnTo>
                    <a:pt x="3932809" y="419862"/>
                  </a:lnTo>
                  <a:lnTo>
                    <a:pt x="3933101" y="419354"/>
                  </a:lnTo>
                  <a:lnTo>
                    <a:pt x="3939565" y="408432"/>
                  </a:lnTo>
                  <a:lnTo>
                    <a:pt x="3939794" y="408051"/>
                  </a:lnTo>
                  <a:lnTo>
                    <a:pt x="3939540" y="408432"/>
                  </a:lnTo>
                  <a:lnTo>
                    <a:pt x="3946233" y="398018"/>
                  </a:lnTo>
                  <a:lnTo>
                    <a:pt x="3946652" y="397383"/>
                  </a:lnTo>
                  <a:lnTo>
                    <a:pt x="3946144" y="398018"/>
                  </a:lnTo>
                  <a:lnTo>
                    <a:pt x="3982478" y="354457"/>
                  </a:lnTo>
                  <a:lnTo>
                    <a:pt x="3997579" y="340106"/>
                  </a:lnTo>
                  <a:lnTo>
                    <a:pt x="3996944" y="340614"/>
                  </a:lnTo>
                  <a:lnTo>
                    <a:pt x="4012196" y="328041"/>
                  </a:lnTo>
                  <a:lnTo>
                    <a:pt x="4012819" y="327533"/>
                  </a:lnTo>
                  <a:lnTo>
                    <a:pt x="4012057" y="328041"/>
                  </a:lnTo>
                  <a:lnTo>
                    <a:pt x="4027640" y="316992"/>
                  </a:lnTo>
                  <a:lnTo>
                    <a:pt x="4028186" y="316611"/>
                  </a:lnTo>
                  <a:lnTo>
                    <a:pt x="4027551" y="316992"/>
                  </a:lnTo>
                  <a:lnTo>
                    <a:pt x="4043375" y="307098"/>
                  </a:lnTo>
                  <a:lnTo>
                    <a:pt x="4059682" y="298196"/>
                  </a:lnTo>
                  <a:lnTo>
                    <a:pt x="4059047" y="298577"/>
                  </a:lnTo>
                  <a:lnTo>
                    <a:pt x="4059859" y="298196"/>
                  </a:lnTo>
                  <a:lnTo>
                    <a:pt x="4075671" y="290830"/>
                  </a:lnTo>
                  <a:lnTo>
                    <a:pt x="4091609" y="284480"/>
                  </a:lnTo>
                  <a:lnTo>
                    <a:pt x="4091940" y="284353"/>
                  </a:lnTo>
                  <a:lnTo>
                    <a:pt x="4091432" y="284480"/>
                  </a:lnTo>
                  <a:lnTo>
                    <a:pt x="4108069" y="278765"/>
                  </a:lnTo>
                  <a:lnTo>
                    <a:pt x="4108450" y="278638"/>
                  </a:lnTo>
                  <a:lnTo>
                    <a:pt x="4107942" y="278765"/>
                  </a:lnTo>
                  <a:lnTo>
                    <a:pt x="4124655" y="273812"/>
                  </a:lnTo>
                  <a:lnTo>
                    <a:pt x="4125087" y="273685"/>
                  </a:lnTo>
                  <a:lnTo>
                    <a:pt x="4124325" y="273812"/>
                  </a:lnTo>
                  <a:lnTo>
                    <a:pt x="4136567" y="270941"/>
                  </a:lnTo>
                  <a:lnTo>
                    <a:pt x="4141724" y="295529"/>
                  </a:lnTo>
                  <a:lnTo>
                    <a:pt x="4172801" y="270941"/>
                  </a:lnTo>
                  <a:lnTo>
                    <a:pt x="4208526" y="242697"/>
                  </a:lnTo>
                  <a:close/>
                </a:path>
              </a:pathLst>
            </a:custGeom>
            <a:solidFill>
              <a:srgbClr val="1FE2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7" name="object 37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718935" y="3561206"/>
              <a:ext cx="1314450" cy="185089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25725">
              <a:lnSpc>
                <a:spcPct val="100000"/>
              </a:lnSpc>
              <a:spcBef>
                <a:spcPts val="100"/>
              </a:spcBef>
            </a:pPr>
            <a:r>
              <a:rPr b="1" spc="-325" dirty="0">
                <a:latin typeface="DejaVu Sans"/>
                <a:cs typeface="DejaVu Sans"/>
              </a:rPr>
              <a:t>Filter</a:t>
            </a:r>
            <a:r>
              <a:rPr spc="-155" dirty="0"/>
              <a:t> </a:t>
            </a:r>
            <a:r>
              <a:rPr b="1" spc="-395" dirty="0">
                <a:latin typeface="DejaVu Sans"/>
                <a:cs typeface="DejaVu Sans"/>
              </a:rPr>
              <a:t>Customization</a:t>
            </a:r>
            <a:r>
              <a:rPr spc="-125" dirty="0"/>
              <a:t> </a:t>
            </a:r>
            <a:r>
              <a:rPr b="1" spc="-434" dirty="0">
                <a:latin typeface="DejaVu Sans"/>
                <a:cs typeface="DejaVu Sans"/>
              </a:rPr>
              <a:t>Options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5646" y="813815"/>
            <a:ext cx="11760708" cy="4572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69724" y="1209547"/>
            <a:ext cx="1086040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114" dirty="0">
                <a:solidFill>
                  <a:srgbClr val="3F3F3F"/>
                </a:solidFill>
                <a:latin typeface="DejaVu Sans"/>
                <a:cs typeface="DejaVu Sans"/>
              </a:rPr>
              <a:t>Filters</a:t>
            </a:r>
            <a:r>
              <a:rPr sz="2000" spc="3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204" dirty="0">
                <a:solidFill>
                  <a:srgbClr val="3F3F3F"/>
                </a:solidFill>
                <a:latin typeface="DejaVu Sans"/>
                <a:cs typeface="DejaVu Sans"/>
              </a:rPr>
              <a:t>can</a:t>
            </a:r>
            <a:r>
              <a:rPr sz="2000" spc="3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190" dirty="0">
                <a:solidFill>
                  <a:srgbClr val="3F3F3F"/>
                </a:solidFill>
                <a:latin typeface="DejaVu Sans"/>
                <a:cs typeface="DejaVu Sans"/>
              </a:rPr>
              <a:t>be</a:t>
            </a:r>
            <a:r>
              <a:rPr sz="2000" spc="2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185" dirty="0">
                <a:solidFill>
                  <a:srgbClr val="3F3F3F"/>
                </a:solidFill>
                <a:latin typeface="DejaVu Sans"/>
                <a:cs typeface="DejaVu Sans"/>
              </a:rPr>
              <a:t>customized</a:t>
            </a:r>
            <a:r>
              <a:rPr sz="2000" spc="4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90" dirty="0">
                <a:solidFill>
                  <a:srgbClr val="3F3F3F"/>
                </a:solidFill>
                <a:latin typeface="DejaVu Sans"/>
                <a:cs typeface="DejaVu Sans"/>
              </a:rPr>
              <a:t>in</a:t>
            </a:r>
            <a:r>
              <a:rPr sz="2000" spc="4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190" dirty="0">
                <a:solidFill>
                  <a:srgbClr val="3F3F3F"/>
                </a:solidFill>
                <a:latin typeface="DejaVu Sans"/>
                <a:cs typeface="DejaVu Sans"/>
              </a:rPr>
              <a:t>terms</a:t>
            </a:r>
            <a:r>
              <a:rPr sz="2000" spc="3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dirty="0">
                <a:solidFill>
                  <a:srgbClr val="3F3F3F"/>
                </a:solidFill>
                <a:latin typeface="DejaVu Sans"/>
                <a:cs typeface="DejaVu Sans"/>
              </a:rPr>
              <a:t>of</a:t>
            </a:r>
            <a:r>
              <a:rPr sz="2000" spc="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225" dirty="0">
                <a:solidFill>
                  <a:srgbClr val="3F3F3F"/>
                </a:solidFill>
                <a:latin typeface="DejaVu Sans"/>
                <a:cs typeface="DejaVu Sans"/>
              </a:rPr>
              <a:t>appearance,</a:t>
            </a:r>
            <a:r>
              <a:rPr sz="2000" spc="1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165" dirty="0">
                <a:solidFill>
                  <a:srgbClr val="3F3F3F"/>
                </a:solidFill>
                <a:latin typeface="DejaVu Sans"/>
                <a:cs typeface="DejaVu Sans"/>
              </a:rPr>
              <a:t>functionality,</a:t>
            </a:r>
            <a:r>
              <a:rPr sz="2000" spc="1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190" dirty="0">
                <a:solidFill>
                  <a:srgbClr val="3F3F3F"/>
                </a:solidFill>
                <a:latin typeface="DejaVu Sans"/>
                <a:cs typeface="DejaVu Sans"/>
              </a:rPr>
              <a:t>sheet</a:t>
            </a:r>
            <a:r>
              <a:rPr sz="2000" spc="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185" dirty="0">
                <a:solidFill>
                  <a:srgbClr val="3F3F3F"/>
                </a:solidFill>
                <a:latin typeface="DejaVu Sans"/>
                <a:cs typeface="DejaVu Sans"/>
              </a:rPr>
              <a:t>application,</a:t>
            </a:r>
            <a:r>
              <a:rPr sz="2000" spc="2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204" dirty="0">
                <a:solidFill>
                  <a:srgbClr val="3F3F3F"/>
                </a:solidFill>
                <a:latin typeface="DejaVu Sans"/>
                <a:cs typeface="DejaVu Sans"/>
              </a:rPr>
              <a:t>and</a:t>
            </a:r>
            <a:r>
              <a:rPr sz="2000" spc="3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114" dirty="0">
                <a:solidFill>
                  <a:srgbClr val="3F3F3F"/>
                </a:solidFill>
                <a:latin typeface="DejaVu Sans"/>
                <a:cs typeface="DejaVu Sans"/>
              </a:rPr>
              <a:t>filter</a:t>
            </a:r>
            <a:r>
              <a:rPr sz="2000" spc="1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330" dirty="0">
                <a:solidFill>
                  <a:srgbClr val="3F3F3F"/>
                </a:solidFill>
                <a:latin typeface="DejaVu Sans"/>
                <a:cs typeface="DejaVu Sans"/>
              </a:rPr>
              <a:t>relativity</a:t>
            </a:r>
            <a:endParaRPr sz="2000">
              <a:latin typeface="DejaVu Sans"/>
              <a:cs typeface="DejaVu Sans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3693033" y="2173935"/>
            <a:ext cx="3785235" cy="3770629"/>
            <a:chOff x="3693033" y="2173935"/>
            <a:chExt cx="3785235" cy="3770629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13837" y="2203669"/>
              <a:ext cx="2114695" cy="373160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25340" y="2215133"/>
              <a:ext cx="2045207" cy="3662171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78858" y="2724899"/>
              <a:ext cx="2167890" cy="677430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4613021" y="2758452"/>
              <a:ext cx="2070735" cy="580390"/>
            </a:xfrm>
            <a:custGeom>
              <a:avLst/>
              <a:gdLst/>
              <a:ahLst/>
              <a:cxnLst/>
              <a:rect l="l" t="t" r="r" b="b"/>
              <a:pathLst>
                <a:path w="2070734" h="580389">
                  <a:moveTo>
                    <a:pt x="2070608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0" y="554990"/>
                  </a:lnTo>
                  <a:lnTo>
                    <a:pt x="0" y="580390"/>
                  </a:lnTo>
                  <a:lnTo>
                    <a:pt x="2070608" y="580390"/>
                  </a:lnTo>
                  <a:lnTo>
                    <a:pt x="2070608" y="555358"/>
                  </a:lnTo>
                  <a:lnTo>
                    <a:pt x="2070608" y="554990"/>
                  </a:lnTo>
                  <a:lnTo>
                    <a:pt x="2070608" y="26022"/>
                  </a:lnTo>
                  <a:lnTo>
                    <a:pt x="2045208" y="26022"/>
                  </a:lnTo>
                  <a:lnTo>
                    <a:pt x="2045208" y="554990"/>
                  </a:lnTo>
                  <a:lnTo>
                    <a:pt x="25400" y="554990"/>
                  </a:lnTo>
                  <a:lnTo>
                    <a:pt x="25400" y="25400"/>
                  </a:lnTo>
                  <a:lnTo>
                    <a:pt x="2070608" y="25400"/>
                  </a:lnTo>
                  <a:lnTo>
                    <a:pt x="2070608" y="0"/>
                  </a:lnTo>
                  <a:close/>
                </a:path>
              </a:pathLst>
            </a:custGeom>
            <a:solidFill>
              <a:srgbClr val="1FE2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578858" y="4997195"/>
              <a:ext cx="2167890" cy="689635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4613021" y="5031752"/>
              <a:ext cx="2070735" cy="591820"/>
            </a:xfrm>
            <a:custGeom>
              <a:avLst/>
              <a:gdLst/>
              <a:ahLst/>
              <a:cxnLst/>
              <a:rect l="l" t="t" r="r" b="b"/>
              <a:pathLst>
                <a:path w="2070734" h="591820">
                  <a:moveTo>
                    <a:pt x="2070608" y="0"/>
                  </a:moveTo>
                  <a:lnTo>
                    <a:pt x="2045208" y="0"/>
                  </a:lnTo>
                  <a:lnTo>
                    <a:pt x="2045208" y="25400"/>
                  </a:lnTo>
                  <a:lnTo>
                    <a:pt x="2045208" y="566420"/>
                  </a:lnTo>
                  <a:lnTo>
                    <a:pt x="25400" y="566420"/>
                  </a:lnTo>
                  <a:lnTo>
                    <a:pt x="25400" y="25400"/>
                  </a:lnTo>
                  <a:lnTo>
                    <a:pt x="2045208" y="25400"/>
                  </a:lnTo>
                  <a:lnTo>
                    <a:pt x="2045208" y="0"/>
                  </a:lnTo>
                  <a:lnTo>
                    <a:pt x="0" y="0"/>
                  </a:lnTo>
                  <a:lnTo>
                    <a:pt x="0" y="25400"/>
                  </a:lnTo>
                  <a:lnTo>
                    <a:pt x="0" y="566420"/>
                  </a:lnTo>
                  <a:lnTo>
                    <a:pt x="0" y="591820"/>
                  </a:lnTo>
                  <a:lnTo>
                    <a:pt x="2070608" y="591820"/>
                  </a:lnTo>
                  <a:lnTo>
                    <a:pt x="2070608" y="566534"/>
                  </a:lnTo>
                  <a:lnTo>
                    <a:pt x="2070608" y="25400"/>
                  </a:lnTo>
                  <a:lnTo>
                    <a:pt x="2070608" y="25006"/>
                  </a:lnTo>
                  <a:lnTo>
                    <a:pt x="2070608" y="0"/>
                  </a:lnTo>
                  <a:close/>
                </a:path>
              </a:pathLst>
            </a:custGeom>
            <a:solidFill>
              <a:srgbClr val="1FE2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578858" y="5634989"/>
              <a:ext cx="2167890" cy="309359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4613021" y="5669292"/>
              <a:ext cx="2070735" cy="212090"/>
            </a:xfrm>
            <a:custGeom>
              <a:avLst/>
              <a:gdLst/>
              <a:ahLst/>
              <a:cxnLst/>
              <a:rect l="l" t="t" r="r" b="b"/>
              <a:pathLst>
                <a:path w="2070734" h="212089">
                  <a:moveTo>
                    <a:pt x="2070608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0" y="186690"/>
                  </a:lnTo>
                  <a:lnTo>
                    <a:pt x="0" y="212090"/>
                  </a:lnTo>
                  <a:lnTo>
                    <a:pt x="2070608" y="212090"/>
                  </a:lnTo>
                  <a:lnTo>
                    <a:pt x="2070608" y="186690"/>
                  </a:lnTo>
                  <a:lnTo>
                    <a:pt x="25400" y="186690"/>
                  </a:lnTo>
                  <a:lnTo>
                    <a:pt x="25400" y="25400"/>
                  </a:lnTo>
                  <a:lnTo>
                    <a:pt x="2045208" y="25400"/>
                  </a:lnTo>
                  <a:lnTo>
                    <a:pt x="2045208" y="186550"/>
                  </a:lnTo>
                  <a:lnTo>
                    <a:pt x="2070608" y="186550"/>
                  </a:lnTo>
                  <a:lnTo>
                    <a:pt x="2070608" y="25400"/>
                  </a:lnTo>
                  <a:lnTo>
                    <a:pt x="2070608" y="25260"/>
                  </a:lnTo>
                  <a:lnTo>
                    <a:pt x="2070608" y="0"/>
                  </a:lnTo>
                  <a:close/>
                </a:path>
              </a:pathLst>
            </a:custGeom>
            <a:solidFill>
              <a:srgbClr val="1FE2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578858" y="2173935"/>
              <a:ext cx="2167890" cy="292658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4613021" y="2208542"/>
              <a:ext cx="2070735" cy="194310"/>
            </a:xfrm>
            <a:custGeom>
              <a:avLst/>
              <a:gdLst/>
              <a:ahLst/>
              <a:cxnLst/>
              <a:rect l="l" t="t" r="r" b="b"/>
              <a:pathLst>
                <a:path w="2070734" h="194310">
                  <a:moveTo>
                    <a:pt x="2070608" y="0"/>
                  </a:moveTo>
                  <a:lnTo>
                    <a:pt x="2045208" y="0"/>
                  </a:lnTo>
                  <a:lnTo>
                    <a:pt x="2045208" y="25400"/>
                  </a:lnTo>
                  <a:lnTo>
                    <a:pt x="2045208" y="168910"/>
                  </a:lnTo>
                  <a:lnTo>
                    <a:pt x="25400" y="168910"/>
                  </a:lnTo>
                  <a:lnTo>
                    <a:pt x="25400" y="25400"/>
                  </a:lnTo>
                  <a:lnTo>
                    <a:pt x="2045208" y="25400"/>
                  </a:lnTo>
                  <a:lnTo>
                    <a:pt x="2045208" y="0"/>
                  </a:lnTo>
                  <a:lnTo>
                    <a:pt x="0" y="0"/>
                  </a:lnTo>
                  <a:lnTo>
                    <a:pt x="0" y="25400"/>
                  </a:lnTo>
                  <a:lnTo>
                    <a:pt x="0" y="168910"/>
                  </a:lnTo>
                  <a:lnTo>
                    <a:pt x="0" y="194310"/>
                  </a:lnTo>
                  <a:lnTo>
                    <a:pt x="2070608" y="194310"/>
                  </a:lnTo>
                  <a:lnTo>
                    <a:pt x="2070608" y="169532"/>
                  </a:lnTo>
                  <a:lnTo>
                    <a:pt x="2070608" y="168910"/>
                  </a:lnTo>
                  <a:lnTo>
                    <a:pt x="2070608" y="25400"/>
                  </a:lnTo>
                  <a:lnTo>
                    <a:pt x="2070608" y="25006"/>
                  </a:lnTo>
                  <a:lnTo>
                    <a:pt x="2070608" y="0"/>
                  </a:lnTo>
                  <a:close/>
                </a:path>
              </a:pathLst>
            </a:custGeom>
            <a:solidFill>
              <a:srgbClr val="1FE2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578858" y="4554537"/>
              <a:ext cx="2167890" cy="505142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3699129" y="2258186"/>
              <a:ext cx="2984500" cy="2738120"/>
            </a:xfrm>
            <a:custGeom>
              <a:avLst/>
              <a:gdLst/>
              <a:ahLst/>
              <a:cxnLst/>
              <a:rect l="l" t="t" r="r" b="b"/>
              <a:pathLst>
                <a:path w="2984500" h="2738120">
                  <a:moveTo>
                    <a:pt x="922274" y="25400"/>
                  </a:moveTo>
                  <a:lnTo>
                    <a:pt x="76200" y="25400"/>
                  </a:lnTo>
                  <a:lnTo>
                    <a:pt x="76200" y="0"/>
                  </a:lnTo>
                  <a:lnTo>
                    <a:pt x="0" y="38100"/>
                  </a:lnTo>
                  <a:lnTo>
                    <a:pt x="76200" y="76200"/>
                  </a:lnTo>
                  <a:lnTo>
                    <a:pt x="76200" y="50800"/>
                  </a:lnTo>
                  <a:lnTo>
                    <a:pt x="922274" y="50800"/>
                  </a:lnTo>
                  <a:lnTo>
                    <a:pt x="922274" y="25400"/>
                  </a:lnTo>
                  <a:close/>
                </a:path>
                <a:path w="2984500" h="2738120">
                  <a:moveTo>
                    <a:pt x="2984500" y="2330335"/>
                  </a:moveTo>
                  <a:lnTo>
                    <a:pt x="913892" y="2330335"/>
                  </a:lnTo>
                  <a:lnTo>
                    <a:pt x="913892" y="2355735"/>
                  </a:lnTo>
                  <a:lnTo>
                    <a:pt x="913892" y="2712605"/>
                  </a:lnTo>
                  <a:lnTo>
                    <a:pt x="913892" y="2738005"/>
                  </a:lnTo>
                  <a:lnTo>
                    <a:pt x="2984500" y="2738005"/>
                  </a:lnTo>
                  <a:lnTo>
                    <a:pt x="2984500" y="2712605"/>
                  </a:lnTo>
                  <a:lnTo>
                    <a:pt x="939292" y="2712605"/>
                  </a:lnTo>
                  <a:lnTo>
                    <a:pt x="939292" y="2355735"/>
                  </a:lnTo>
                  <a:lnTo>
                    <a:pt x="2984500" y="2355735"/>
                  </a:lnTo>
                  <a:lnTo>
                    <a:pt x="2984500" y="2330335"/>
                  </a:lnTo>
                  <a:close/>
                </a:path>
              </a:pathLst>
            </a:custGeom>
            <a:solidFill>
              <a:srgbClr val="1FE2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693033" y="2832988"/>
              <a:ext cx="947039" cy="2426081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658229" y="2429382"/>
              <a:ext cx="819658" cy="3051810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6666484" y="5749175"/>
              <a:ext cx="811530" cy="152400"/>
            </a:xfrm>
            <a:custGeom>
              <a:avLst/>
              <a:gdLst/>
              <a:ahLst/>
              <a:cxnLst/>
              <a:rect l="l" t="t" r="r" b="b"/>
              <a:pathLst>
                <a:path w="811529" h="152400">
                  <a:moveTo>
                    <a:pt x="781841" y="127025"/>
                  </a:moveTo>
                  <a:lnTo>
                    <a:pt x="736053" y="127025"/>
                  </a:lnTo>
                  <a:lnTo>
                    <a:pt x="737489" y="152387"/>
                  </a:lnTo>
                  <a:lnTo>
                    <a:pt x="781841" y="127025"/>
                  </a:lnTo>
                  <a:close/>
                </a:path>
                <a:path w="811529" h="152400">
                  <a:moveTo>
                    <a:pt x="358287" y="56616"/>
                  </a:moveTo>
                  <a:lnTo>
                    <a:pt x="272415" y="56616"/>
                  </a:lnTo>
                  <a:lnTo>
                    <a:pt x="304304" y="65786"/>
                  </a:lnTo>
                  <a:lnTo>
                    <a:pt x="336677" y="76212"/>
                  </a:lnTo>
                  <a:lnTo>
                    <a:pt x="403098" y="98069"/>
                  </a:lnTo>
                  <a:lnTo>
                    <a:pt x="454914" y="112572"/>
                  </a:lnTo>
                  <a:lnTo>
                    <a:pt x="508762" y="122732"/>
                  </a:lnTo>
                  <a:lnTo>
                    <a:pt x="582168" y="128816"/>
                  </a:lnTo>
                  <a:lnTo>
                    <a:pt x="619760" y="129781"/>
                  </a:lnTo>
                  <a:lnTo>
                    <a:pt x="657733" y="129679"/>
                  </a:lnTo>
                  <a:lnTo>
                    <a:pt x="696087" y="128727"/>
                  </a:lnTo>
                  <a:lnTo>
                    <a:pt x="734695" y="127101"/>
                  </a:lnTo>
                  <a:lnTo>
                    <a:pt x="736053" y="127025"/>
                  </a:lnTo>
                  <a:lnTo>
                    <a:pt x="781841" y="127025"/>
                  </a:lnTo>
                  <a:lnTo>
                    <a:pt x="811403" y="110121"/>
                  </a:lnTo>
                  <a:lnTo>
                    <a:pt x="798124" y="104381"/>
                  </a:lnTo>
                  <a:lnTo>
                    <a:pt x="620229" y="104381"/>
                  </a:lnTo>
                  <a:lnTo>
                    <a:pt x="584048" y="103454"/>
                  </a:lnTo>
                  <a:lnTo>
                    <a:pt x="583438" y="103454"/>
                  </a:lnTo>
                  <a:lnTo>
                    <a:pt x="547471" y="101206"/>
                  </a:lnTo>
                  <a:lnTo>
                    <a:pt x="511746" y="97510"/>
                  </a:lnTo>
                  <a:lnTo>
                    <a:pt x="494538" y="94907"/>
                  </a:lnTo>
                  <a:lnTo>
                    <a:pt x="477520" y="91655"/>
                  </a:lnTo>
                  <a:lnTo>
                    <a:pt x="461092" y="87909"/>
                  </a:lnTo>
                  <a:lnTo>
                    <a:pt x="444361" y="83654"/>
                  </a:lnTo>
                  <a:lnTo>
                    <a:pt x="410768" y="73837"/>
                  </a:lnTo>
                  <a:lnTo>
                    <a:pt x="377483" y="63017"/>
                  </a:lnTo>
                  <a:lnTo>
                    <a:pt x="358287" y="56616"/>
                  </a:lnTo>
                  <a:close/>
                </a:path>
                <a:path w="811529" h="152400">
                  <a:moveTo>
                    <a:pt x="657479" y="104279"/>
                  </a:moveTo>
                  <a:lnTo>
                    <a:pt x="620229" y="104381"/>
                  </a:lnTo>
                  <a:lnTo>
                    <a:pt x="798124" y="104381"/>
                  </a:lnTo>
                  <a:lnTo>
                    <a:pt x="797918" y="104292"/>
                  </a:lnTo>
                  <a:lnTo>
                    <a:pt x="657225" y="104292"/>
                  </a:lnTo>
                  <a:lnTo>
                    <a:pt x="657479" y="104279"/>
                  </a:lnTo>
                  <a:close/>
                </a:path>
                <a:path w="811529" h="152400">
                  <a:moveTo>
                    <a:pt x="733171" y="76301"/>
                  </a:moveTo>
                  <a:lnTo>
                    <a:pt x="734606" y="101663"/>
                  </a:lnTo>
                  <a:lnTo>
                    <a:pt x="733298" y="101727"/>
                  </a:lnTo>
                  <a:lnTo>
                    <a:pt x="733552" y="101727"/>
                  </a:lnTo>
                  <a:lnTo>
                    <a:pt x="695198" y="103339"/>
                  </a:lnTo>
                  <a:lnTo>
                    <a:pt x="695325" y="103339"/>
                  </a:lnTo>
                  <a:lnTo>
                    <a:pt x="657225" y="104292"/>
                  </a:lnTo>
                  <a:lnTo>
                    <a:pt x="797918" y="104292"/>
                  </a:lnTo>
                  <a:lnTo>
                    <a:pt x="733171" y="76301"/>
                  </a:lnTo>
                  <a:close/>
                </a:path>
                <a:path w="811529" h="152400">
                  <a:moveTo>
                    <a:pt x="583057" y="103428"/>
                  </a:moveTo>
                  <a:lnTo>
                    <a:pt x="583438" y="103454"/>
                  </a:lnTo>
                  <a:lnTo>
                    <a:pt x="584048" y="103454"/>
                  </a:lnTo>
                  <a:lnTo>
                    <a:pt x="583057" y="103428"/>
                  </a:lnTo>
                  <a:close/>
                </a:path>
                <a:path w="811529" h="152400">
                  <a:moveTo>
                    <a:pt x="494644" y="94907"/>
                  </a:moveTo>
                  <a:lnTo>
                    <a:pt x="495046" y="94983"/>
                  </a:lnTo>
                  <a:lnTo>
                    <a:pt x="494644" y="94907"/>
                  </a:lnTo>
                  <a:close/>
                </a:path>
                <a:path w="811529" h="152400">
                  <a:moveTo>
                    <a:pt x="477635" y="91655"/>
                  </a:moveTo>
                  <a:lnTo>
                    <a:pt x="478028" y="91744"/>
                  </a:lnTo>
                  <a:lnTo>
                    <a:pt x="477635" y="91655"/>
                  </a:lnTo>
                  <a:close/>
                </a:path>
                <a:path w="811529" h="152400">
                  <a:moveTo>
                    <a:pt x="460756" y="87833"/>
                  </a:moveTo>
                  <a:lnTo>
                    <a:pt x="461010" y="87909"/>
                  </a:lnTo>
                  <a:lnTo>
                    <a:pt x="460756" y="87833"/>
                  </a:lnTo>
                  <a:close/>
                </a:path>
                <a:path w="811529" h="152400">
                  <a:moveTo>
                    <a:pt x="443865" y="83527"/>
                  </a:moveTo>
                  <a:lnTo>
                    <a:pt x="444246" y="83654"/>
                  </a:lnTo>
                  <a:lnTo>
                    <a:pt x="443865" y="83527"/>
                  </a:lnTo>
                  <a:close/>
                </a:path>
                <a:path w="811529" h="152400">
                  <a:moveTo>
                    <a:pt x="336550" y="76174"/>
                  </a:moveTo>
                  <a:lnTo>
                    <a:pt x="336677" y="76212"/>
                  </a:lnTo>
                  <a:lnTo>
                    <a:pt x="336550" y="76174"/>
                  </a:lnTo>
                  <a:close/>
                </a:path>
                <a:path w="811529" h="152400">
                  <a:moveTo>
                    <a:pt x="377532" y="63004"/>
                  </a:moveTo>
                  <a:close/>
                </a:path>
                <a:path w="811529" h="152400">
                  <a:moveTo>
                    <a:pt x="346578" y="52730"/>
                  </a:moveTo>
                  <a:lnTo>
                    <a:pt x="256794" y="52730"/>
                  </a:lnTo>
                  <a:lnTo>
                    <a:pt x="272796" y="56730"/>
                  </a:lnTo>
                  <a:lnTo>
                    <a:pt x="272415" y="56616"/>
                  </a:lnTo>
                  <a:lnTo>
                    <a:pt x="358287" y="56616"/>
                  </a:lnTo>
                  <a:lnTo>
                    <a:pt x="346578" y="52730"/>
                  </a:lnTo>
                  <a:close/>
                </a:path>
                <a:path w="811529" h="152400">
                  <a:moveTo>
                    <a:pt x="1270" y="0"/>
                  </a:moveTo>
                  <a:lnTo>
                    <a:pt x="0" y="25361"/>
                  </a:lnTo>
                  <a:lnTo>
                    <a:pt x="59436" y="28600"/>
                  </a:lnTo>
                  <a:lnTo>
                    <a:pt x="119075" y="32969"/>
                  </a:lnTo>
                  <a:lnTo>
                    <a:pt x="149225" y="35991"/>
                  </a:lnTo>
                  <a:lnTo>
                    <a:pt x="179476" y="39560"/>
                  </a:lnTo>
                  <a:lnTo>
                    <a:pt x="210439" y="44107"/>
                  </a:lnTo>
                  <a:lnTo>
                    <a:pt x="241503" y="49542"/>
                  </a:lnTo>
                  <a:lnTo>
                    <a:pt x="257175" y="52832"/>
                  </a:lnTo>
                  <a:lnTo>
                    <a:pt x="256794" y="52730"/>
                  </a:lnTo>
                  <a:lnTo>
                    <a:pt x="346578" y="52730"/>
                  </a:lnTo>
                  <a:lnTo>
                    <a:pt x="279146" y="32131"/>
                  </a:lnTo>
                  <a:lnTo>
                    <a:pt x="214249" y="18999"/>
                  </a:lnTo>
                  <a:lnTo>
                    <a:pt x="151892" y="10731"/>
                  </a:lnTo>
                  <a:lnTo>
                    <a:pt x="60833" y="3251"/>
                  </a:lnTo>
                  <a:lnTo>
                    <a:pt x="1270" y="0"/>
                  </a:lnTo>
                  <a:close/>
                </a:path>
                <a:path w="811529" h="152400">
                  <a:moveTo>
                    <a:pt x="210058" y="44056"/>
                  </a:moveTo>
                  <a:lnTo>
                    <a:pt x="210349" y="44107"/>
                  </a:lnTo>
                  <a:lnTo>
                    <a:pt x="210058" y="44056"/>
                  </a:lnTo>
                  <a:close/>
                </a:path>
                <a:path w="811529" h="152400">
                  <a:moveTo>
                    <a:pt x="148971" y="35966"/>
                  </a:moveTo>
                  <a:lnTo>
                    <a:pt x="149186" y="35991"/>
                  </a:lnTo>
                  <a:lnTo>
                    <a:pt x="148971" y="35966"/>
                  </a:lnTo>
                  <a:close/>
                </a:path>
                <a:path w="811529" h="152400">
                  <a:moveTo>
                    <a:pt x="59182" y="28587"/>
                  </a:moveTo>
                  <a:lnTo>
                    <a:pt x="59355" y="28600"/>
                  </a:lnTo>
                  <a:lnTo>
                    <a:pt x="59182" y="28587"/>
                  </a:lnTo>
                  <a:close/>
                </a:path>
              </a:pathLst>
            </a:custGeom>
            <a:solidFill>
              <a:srgbClr val="1FE2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4943347" y="1948687"/>
            <a:ext cx="1381125" cy="20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Dimension</a:t>
            </a:r>
            <a:r>
              <a:rPr sz="1200" spc="-5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spc="-30" dirty="0">
                <a:solidFill>
                  <a:srgbClr val="3F3F3F"/>
                </a:solidFill>
                <a:latin typeface="Nimbus Roman No9 L"/>
                <a:cs typeface="Nimbus Roman No9 L"/>
              </a:rPr>
              <a:t>Filter</a:t>
            </a:r>
            <a:r>
              <a:rPr sz="1200" spc="-5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spc="-50" dirty="0">
                <a:solidFill>
                  <a:srgbClr val="3F3F3F"/>
                </a:solidFill>
                <a:latin typeface="Nimbus Roman No9 L"/>
                <a:cs typeface="Nimbus Roman No9 L"/>
              </a:rPr>
              <a:t>Card</a:t>
            </a:r>
            <a:endParaRPr sz="1200">
              <a:latin typeface="Nimbus Roman No9 L"/>
              <a:cs typeface="Nimbus Roman No9 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783333" y="2141404"/>
            <a:ext cx="1837055" cy="465455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1036955">
              <a:lnSpc>
                <a:spcPct val="100000"/>
              </a:lnSpc>
              <a:spcBef>
                <a:spcPts val="280"/>
              </a:spcBef>
            </a:pPr>
            <a:r>
              <a:rPr sz="1400" b="1" spc="-155" dirty="0">
                <a:solidFill>
                  <a:srgbClr val="3F3F3F"/>
                </a:solidFill>
                <a:latin typeface="DejaVu Sans"/>
                <a:cs typeface="DejaVu Sans"/>
              </a:rPr>
              <a:t>Edit</a:t>
            </a:r>
            <a:r>
              <a:rPr sz="1400" spc="-8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b="1" spc="-145" dirty="0">
                <a:solidFill>
                  <a:srgbClr val="3F3F3F"/>
                </a:solidFill>
                <a:latin typeface="DejaVu Sans"/>
                <a:cs typeface="DejaVu Sans"/>
              </a:rPr>
              <a:t>Filter</a:t>
            </a:r>
            <a:endParaRPr sz="1400">
              <a:latin typeface="DejaVu Sans"/>
              <a:cs typeface="DejaVu Sans"/>
            </a:endParaRPr>
          </a:p>
          <a:p>
            <a:pPr marL="12700">
              <a:lnSpc>
                <a:spcPct val="100000"/>
              </a:lnSpc>
              <a:spcBef>
                <a:spcPts val="160"/>
              </a:spcBef>
            </a:pPr>
            <a:r>
              <a:rPr sz="1200" i="1" spc="-35" dirty="0">
                <a:solidFill>
                  <a:srgbClr val="3F3F3F"/>
                </a:solidFill>
                <a:latin typeface="Nimbus Roman No9 L"/>
                <a:cs typeface="Nimbus Roman No9 L"/>
              </a:rPr>
              <a:t>Bring</a:t>
            </a:r>
            <a:r>
              <a:rPr sz="1200" spc="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up</a:t>
            </a:r>
            <a:r>
              <a:rPr sz="1200" spc="1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the</a:t>
            </a:r>
            <a:r>
              <a:rPr sz="1200" spc="1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main</a:t>
            </a:r>
            <a:r>
              <a:rPr sz="1200" spc="1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spc="-10" dirty="0">
                <a:solidFill>
                  <a:srgbClr val="3F3F3F"/>
                </a:solidFill>
                <a:latin typeface="Nimbus Roman No9 L"/>
                <a:cs typeface="Nimbus Roman No9 L"/>
              </a:rPr>
              <a:t>filter</a:t>
            </a:r>
            <a:r>
              <a:rPr sz="1200" spc="1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spc="-45" dirty="0">
                <a:solidFill>
                  <a:srgbClr val="3F3F3F"/>
                </a:solidFill>
                <a:latin typeface="Nimbus Roman No9 L"/>
                <a:cs typeface="Nimbus Roman No9 L"/>
              </a:rPr>
              <a:t>menu</a:t>
            </a:r>
            <a:endParaRPr sz="1200">
              <a:latin typeface="Nimbus Roman No9 L"/>
              <a:cs typeface="Nimbus Roman No9 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152904" y="3124131"/>
            <a:ext cx="1466850" cy="465455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328930">
              <a:lnSpc>
                <a:spcPct val="100000"/>
              </a:lnSpc>
              <a:spcBef>
                <a:spcPts val="280"/>
              </a:spcBef>
            </a:pPr>
            <a:r>
              <a:rPr sz="1400" b="1" spc="-195" dirty="0">
                <a:solidFill>
                  <a:srgbClr val="3F3F3F"/>
                </a:solidFill>
                <a:latin typeface="DejaVu Sans"/>
                <a:cs typeface="DejaVu Sans"/>
              </a:rPr>
              <a:t>Format</a:t>
            </a:r>
            <a:r>
              <a:rPr sz="1400" spc="-6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b="1" spc="-155" dirty="0">
                <a:solidFill>
                  <a:srgbClr val="3F3F3F"/>
                </a:solidFill>
                <a:latin typeface="DejaVu Sans"/>
                <a:cs typeface="DejaVu Sans"/>
              </a:rPr>
              <a:t>Filters</a:t>
            </a:r>
            <a:endParaRPr sz="1400">
              <a:latin typeface="DejaVu Sans"/>
              <a:cs typeface="DejaVu Sans"/>
            </a:endParaRPr>
          </a:p>
          <a:p>
            <a:pPr marL="12700">
              <a:lnSpc>
                <a:spcPct val="100000"/>
              </a:lnSpc>
              <a:spcBef>
                <a:spcPts val="160"/>
              </a:spcBef>
            </a:pP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Change</a:t>
            </a:r>
            <a:r>
              <a:rPr sz="1200" spc="-1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font,</a:t>
            </a:r>
            <a:r>
              <a:rPr sz="1200" spc="-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spc="-20" dirty="0">
                <a:solidFill>
                  <a:srgbClr val="3F3F3F"/>
                </a:solidFill>
                <a:latin typeface="Nimbus Roman No9 L"/>
                <a:cs typeface="Nimbus Roman No9 L"/>
              </a:rPr>
              <a:t>color,</a:t>
            </a:r>
            <a:r>
              <a:rPr sz="1200" spc="-1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spc="-20" dirty="0">
                <a:solidFill>
                  <a:srgbClr val="3F3F3F"/>
                </a:solidFill>
                <a:latin typeface="Nimbus Roman No9 L"/>
                <a:cs typeface="Nimbus Roman No9 L"/>
              </a:rPr>
              <a:t>etc.</a:t>
            </a:r>
            <a:endParaRPr sz="1200">
              <a:latin typeface="Nimbus Roman No9 L"/>
              <a:cs typeface="Nimbus Roman No9 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189992" y="3996621"/>
            <a:ext cx="2430780" cy="629920"/>
          </a:xfrm>
          <a:prstGeom prst="rect">
            <a:avLst/>
          </a:prstGeom>
        </p:spPr>
        <p:txBody>
          <a:bodyPr vert="horz" wrap="square" lIns="0" tIns="36195" rIns="0" bIns="0" rtlCol="0">
            <a:spAutoFit/>
          </a:bodyPr>
          <a:lstStyle/>
          <a:p>
            <a:pPr marL="12700" marR="5080" indent="1564005" algn="r">
              <a:lnSpc>
                <a:spcPct val="99700"/>
              </a:lnSpc>
              <a:spcBef>
                <a:spcPts val="285"/>
              </a:spcBef>
            </a:pPr>
            <a:r>
              <a:rPr sz="1400" b="1" spc="-220" dirty="0">
                <a:solidFill>
                  <a:srgbClr val="3F3F3F"/>
                </a:solidFill>
                <a:latin typeface="DejaVu Sans"/>
                <a:cs typeface="DejaVu Sans"/>
              </a:rPr>
              <a:t>Show</a:t>
            </a:r>
            <a:r>
              <a:rPr sz="1400" spc="-2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b="1" spc="-160" dirty="0">
                <a:solidFill>
                  <a:srgbClr val="3F3F3F"/>
                </a:solidFill>
                <a:latin typeface="DejaVu Sans"/>
                <a:cs typeface="DejaVu Sans"/>
              </a:rPr>
              <a:t>Title</a:t>
            </a:r>
            <a:r>
              <a:rPr sz="1400" spc="-16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Show/hide</a:t>
            </a:r>
            <a:r>
              <a:rPr sz="1200" spc="3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the</a:t>
            </a:r>
            <a:r>
              <a:rPr sz="1200" spc="2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spc="-10" dirty="0">
                <a:solidFill>
                  <a:srgbClr val="3F3F3F"/>
                </a:solidFill>
                <a:latin typeface="Nimbus Roman No9 L"/>
                <a:cs typeface="Nimbus Roman No9 L"/>
              </a:rPr>
              <a:t>filter</a:t>
            </a:r>
            <a:r>
              <a:rPr sz="1200" spc="4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title</a:t>
            </a:r>
            <a:r>
              <a:rPr sz="1200" spc="4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(can</a:t>
            </a:r>
            <a:r>
              <a:rPr sz="1200" spc="4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be</a:t>
            </a:r>
            <a:r>
              <a:rPr sz="1200" spc="3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spc="-80" dirty="0">
                <a:solidFill>
                  <a:srgbClr val="3F3F3F"/>
                </a:solidFill>
                <a:latin typeface="Nimbus Roman No9 L"/>
                <a:cs typeface="Nimbus Roman No9 L"/>
              </a:rPr>
              <a:t>tricky,</a:t>
            </a:r>
            <a:r>
              <a:rPr sz="1200" spc="-8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use</a:t>
            </a:r>
            <a:r>
              <a:rPr sz="1200" spc="6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text</a:t>
            </a:r>
            <a:r>
              <a:rPr sz="1200" spc="6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boxes</a:t>
            </a:r>
            <a:r>
              <a:rPr sz="1200" spc="4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as</a:t>
            </a:r>
            <a:r>
              <a:rPr sz="1200" spc="6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an</a:t>
            </a:r>
            <a:r>
              <a:rPr sz="1200" spc="5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spc="-10" dirty="0">
                <a:solidFill>
                  <a:srgbClr val="3F3F3F"/>
                </a:solidFill>
                <a:latin typeface="Nimbus Roman No9 L"/>
                <a:cs typeface="Nimbus Roman No9 L"/>
              </a:rPr>
              <a:t>alternative)</a:t>
            </a:r>
            <a:endParaRPr sz="1200">
              <a:latin typeface="Nimbus Roman No9 L"/>
              <a:cs typeface="Nimbus Roman No9 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881122" y="5073835"/>
            <a:ext cx="1739264" cy="465455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1005840">
              <a:lnSpc>
                <a:spcPct val="100000"/>
              </a:lnSpc>
              <a:spcBef>
                <a:spcPts val="280"/>
              </a:spcBef>
            </a:pPr>
            <a:r>
              <a:rPr sz="1400" b="1" spc="-155" dirty="0">
                <a:solidFill>
                  <a:srgbClr val="3F3F3F"/>
                </a:solidFill>
                <a:latin typeface="DejaVu Sans"/>
                <a:cs typeface="DejaVu Sans"/>
              </a:rPr>
              <a:t>Edit</a:t>
            </a:r>
            <a:r>
              <a:rPr sz="1400" spc="-8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b="1" spc="-140" dirty="0">
                <a:solidFill>
                  <a:srgbClr val="3F3F3F"/>
                </a:solidFill>
                <a:latin typeface="DejaVu Sans"/>
                <a:cs typeface="DejaVu Sans"/>
              </a:rPr>
              <a:t>Title</a:t>
            </a:r>
            <a:endParaRPr sz="1400">
              <a:latin typeface="DejaVu Sans"/>
              <a:cs typeface="DejaVu Sans"/>
            </a:endParaRPr>
          </a:p>
          <a:p>
            <a:pPr marL="12700">
              <a:lnSpc>
                <a:spcPct val="100000"/>
              </a:lnSpc>
              <a:spcBef>
                <a:spcPts val="160"/>
              </a:spcBef>
            </a:pP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Change</a:t>
            </a:r>
            <a:r>
              <a:rPr sz="1200" spc="3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the</a:t>
            </a:r>
            <a:r>
              <a:rPr sz="1200" spc="4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title</a:t>
            </a:r>
            <a:r>
              <a:rPr sz="1200" spc="5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of</a:t>
            </a:r>
            <a:r>
              <a:rPr sz="1200" spc="4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the</a:t>
            </a:r>
            <a:r>
              <a:rPr sz="1200" spc="5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spc="-70" dirty="0">
                <a:solidFill>
                  <a:srgbClr val="3F3F3F"/>
                </a:solidFill>
                <a:latin typeface="Nimbus Roman No9 L"/>
                <a:cs typeface="Nimbus Roman No9 L"/>
              </a:rPr>
              <a:t>filter</a:t>
            </a:r>
            <a:endParaRPr sz="1200">
              <a:latin typeface="Nimbus Roman No9 L"/>
              <a:cs typeface="Nimbus Roman No9 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7544306" y="2305449"/>
            <a:ext cx="3244850" cy="465455"/>
          </a:xfrm>
          <a:prstGeom prst="rect">
            <a:avLst/>
          </a:prstGeom>
        </p:spPr>
        <p:txBody>
          <a:bodyPr vert="horz" wrap="square" lIns="0" tIns="3619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84"/>
              </a:spcBef>
            </a:pPr>
            <a:r>
              <a:rPr sz="1400" b="1" spc="-150" dirty="0">
                <a:solidFill>
                  <a:srgbClr val="3F3F3F"/>
                </a:solidFill>
                <a:latin typeface="DejaVu Sans"/>
                <a:cs typeface="DejaVu Sans"/>
              </a:rPr>
              <a:t>Only</a:t>
            </a:r>
            <a:r>
              <a:rPr sz="1400" spc="-1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b="1" spc="-190" dirty="0">
                <a:solidFill>
                  <a:srgbClr val="3F3F3F"/>
                </a:solidFill>
                <a:latin typeface="DejaVu Sans"/>
                <a:cs typeface="DejaVu Sans"/>
              </a:rPr>
              <a:t>Relevant</a:t>
            </a:r>
            <a:r>
              <a:rPr sz="1400" spc="-1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b="1" spc="-25" dirty="0">
                <a:solidFill>
                  <a:srgbClr val="3F3F3F"/>
                </a:solidFill>
                <a:latin typeface="DejaVu Sans"/>
                <a:cs typeface="DejaVu Sans"/>
              </a:rPr>
              <a:t>Values</a:t>
            </a:r>
            <a:endParaRPr sz="1400">
              <a:latin typeface="DejaVu Sans"/>
              <a:cs typeface="DejaVu Sans"/>
            </a:endParaRPr>
          </a:p>
          <a:p>
            <a:pPr marL="12700">
              <a:lnSpc>
                <a:spcPct val="100000"/>
              </a:lnSpc>
              <a:spcBef>
                <a:spcPts val="160"/>
              </a:spcBef>
            </a:pPr>
            <a:r>
              <a:rPr sz="1200" i="1" spc="-30" dirty="0">
                <a:solidFill>
                  <a:srgbClr val="3F3F3F"/>
                </a:solidFill>
                <a:latin typeface="Nimbus Roman No9 L"/>
                <a:cs typeface="Nimbus Roman No9 L"/>
              </a:rPr>
              <a:t>Filter</a:t>
            </a:r>
            <a:r>
              <a:rPr sz="1200" spc="6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options</a:t>
            </a:r>
            <a:r>
              <a:rPr sz="1200" spc="6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expand/reduced</a:t>
            </a:r>
            <a:r>
              <a:rPr sz="1200" spc="9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based</a:t>
            </a:r>
            <a:r>
              <a:rPr sz="1200" spc="5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on</a:t>
            </a:r>
            <a:r>
              <a:rPr sz="1200" spc="7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other</a:t>
            </a:r>
            <a:r>
              <a:rPr sz="1200" spc="5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spc="-60" dirty="0">
                <a:solidFill>
                  <a:srgbClr val="3F3F3F"/>
                </a:solidFill>
                <a:latin typeface="Nimbus Roman No9 L"/>
                <a:cs typeface="Nimbus Roman No9 L"/>
              </a:rPr>
              <a:t>filters</a:t>
            </a:r>
            <a:endParaRPr sz="1200">
              <a:latin typeface="Nimbus Roman No9 L"/>
              <a:cs typeface="Nimbus Roman No9 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7544306" y="3100512"/>
            <a:ext cx="3483610" cy="465455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80"/>
              </a:spcBef>
            </a:pPr>
            <a:r>
              <a:rPr sz="1400" b="1" spc="-110" dirty="0">
                <a:solidFill>
                  <a:srgbClr val="3F3F3F"/>
                </a:solidFill>
                <a:latin typeface="DejaVu Sans"/>
                <a:cs typeface="DejaVu Sans"/>
              </a:rPr>
              <a:t>All</a:t>
            </a:r>
            <a:r>
              <a:rPr sz="1400" spc="-5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b="1" spc="-200" dirty="0">
                <a:solidFill>
                  <a:srgbClr val="3F3F3F"/>
                </a:solidFill>
                <a:latin typeface="DejaVu Sans"/>
                <a:cs typeface="DejaVu Sans"/>
              </a:rPr>
              <a:t>Values</a:t>
            </a:r>
            <a:r>
              <a:rPr sz="1400" spc="-2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b="1" spc="-165" dirty="0">
                <a:solidFill>
                  <a:srgbClr val="3F3F3F"/>
                </a:solidFill>
                <a:latin typeface="DejaVu Sans"/>
                <a:cs typeface="DejaVu Sans"/>
              </a:rPr>
              <a:t>in</a:t>
            </a:r>
            <a:r>
              <a:rPr sz="1400" spc="-5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b="1" spc="-70" dirty="0">
                <a:solidFill>
                  <a:srgbClr val="3F3F3F"/>
                </a:solidFill>
                <a:latin typeface="DejaVu Sans"/>
                <a:cs typeface="DejaVu Sans"/>
              </a:rPr>
              <a:t>Database</a:t>
            </a:r>
            <a:endParaRPr sz="1400">
              <a:latin typeface="DejaVu Sans"/>
              <a:cs typeface="DejaVu Sans"/>
            </a:endParaRPr>
          </a:p>
          <a:p>
            <a:pPr marL="12700">
              <a:lnSpc>
                <a:spcPct val="100000"/>
              </a:lnSpc>
              <a:spcBef>
                <a:spcPts val="160"/>
              </a:spcBef>
            </a:pPr>
            <a:r>
              <a:rPr sz="1200" i="1" spc="-30" dirty="0">
                <a:solidFill>
                  <a:srgbClr val="3F3F3F"/>
                </a:solidFill>
                <a:latin typeface="Nimbus Roman No9 L"/>
                <a:cs typeface="Nimbus Roman No9 L"/>
              </a:rPr>
              <a:t>Filter</a:t>
            </a:r>
            <a:r>
              <a:rPr sz="1200" spc="3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spc="-50" dirty="0">
                <a:solidFill>
                  <a:srgbClr val="3F3F3F"/>
                </a:solidFill>
                <a:latin typeface="Nimbus Roman No9 L"/>
                <a:cs typeface="Nimbus Roman No9 L"/>
              </a:rPr>
              <a:t>will</a:t>
            </a:r>
            <a:r>
              <a:rPr sz="1200" spc="1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show</a:t>
            </a:r>
            <a:r>
              <a:rPr sz="1200" spc="2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spc="-75" dirty="0">
                <a:solidFill>
                  <a:srgbClr val="3F3F3F"/>
                </a:solidFill>
                <a:latin typeface="Nimbus Roman No9 L"/>
                <a:cs typeface="Nimbus Roman No9 L"/>
              </a:rPr>
              <a:t>ALL</a:t>
            </a:r>
            <a:r>
              <a:rPr sz="1200" spc="2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distinct</a:t>
            </a:r>
            <a:r>
              <a:rPr sz="1200" spc="4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values</a:t>
            </a:r>
            <a:r>
              <a:rPr sz="1200" spc="2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from</a:t>
            </a:r>
            <a:r>
              <a:rPr sz="1200" spc="3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the</a:t>
            </a:r>
            <a:r>
              <a:rPr sz="1200" spc="1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data</a:t>
            </a:r>
            <a:r>
              <a:rPr sz="1200" spc="4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spc="-95" dirty="0">
                <a:solidFill>
                  <a:srgbClr val="3F3F3F"/>
                </a:solidFill>
                <a:latin typeface="Nimbus Roman No9 L"/>
                <a:cs typeface="Nimbus Roman No9 L"/>
              </a:rPr>
              <a:t>source</a:t>
            </a:r>
            <a:endParaRPr sz="1200">
              <a:latin typeface="Nimbus Roman No9 L"/>
              <a:cs typeface="Nimbus Roman No9 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7544306" y="3892738"/>
            <a:ext cx="3093720" cy="629920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80"/>
              </a:spcBef>
            </a:pPr>
            <a:r>
              <a:rPr sz="1400" b="1" spc="-165" dirty="0">
                <a:solidFill>
                  <a:srgbClr val="3F3F3F"/>
                </a:solidFill>
                <a:latin typeface="DejaVu Sans"/>
                <a:cs typeface="DejaVu Sans"/>
              </a:rPr>
              <a:t>Include/Exclude</a:t>
            </a:r>
            <a:r>
              <a:rPr sz="1400" spc="-2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b="1" spc="-25" dirty="0">
                <a:solidFill>
                  <a:srgbClr val="3F3F3F"/>
                </a:solidFill>
                <a:latin typeface="DejaVu Sans"/>
                <a:cs typeface="DejaVu Sans"/>
              </a:rPr>
              <a:t>Values</a:t>
            </a:r>
            <a:endParaRPr sz="1400">
              <a:latin typeface="DejaVu Sans"/>
              <a:cs typeface="DejaVu Sans"/>
            </a:endParaRPr>
          </a:p>
          <a:p>
            <a:pPr marL="12700">
              <a:lnSpc>
                <a:spcPts val="1370"/>
              </a:lnSpc>
              <a:spcBef>
                <a:spcPts val="160"/>
              </a:spcBef>
            </a:pPr>
            <a:r>
              <a:rPr sz="1200" i="1" spc="-30" dirty="0">
                <a:solidFill>
                  <a:srgbClr val="3F3F3F"/>
                </a:solidFill>
                <a:latin typeface="Nimbus Roman No9 L"/>
                <a:cs typeface="Nimbus Roman No9 L"/>
              </a:rPr>
              <a:t>Filter</a:t>
            </a:r>
            <a:r>
              <a:rPr sz="1200" spc="-1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spc="-50" dirty="0">
                <a:solidFill>
                  <a:srgbClr val="3F3F3F"/>
                </a:solidFill>
                <a:latin typeface="Nimbus Roman No9 L"/>
                <a:cs typeface="Nimbus Roman No9 L"/>
              </a:rPr>
              <a:t>will</a:t>
            </a:r>
            <a:r>
              <a:rPr sz="1200" spc="-2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spc="-60" dirty="0">
                <a:solidFill>
                  <a:srgbClr val="3F3F3F"/>
                </a:solidFill>
                <a:latin typeface="Nimbus Roman No9 L"/>
                <a:cs typeface="Nimbus Roman No9 L"/>
              </a:rPr>
              <a:t>INCLUDE</a:t>
            </a:r>
            <a:r>
              <a:rPr sz="1200" spc="-1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or</a:t>
            </a:r>
            <a:r>
              <a:rPr sz="1200" spc="-1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spc="-70" dirty="0">
                <a:solidFill>
                  <a:srgbClr val="3F3F3F"/>
                </a:solidFill>
                <a:latin typeface="Nimbus Roman No9 L"/>
                <a:cs typeface="Nimbus Roman No9 L"/>
              </a:rPr>
              <a:t>EXCLUDE</a:t>
            </a:r>
            <a:r>
              <a:rPr sz="1200" spc="-1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selections</a:t>
            </a:r>
            <a:r>
              <a:rPr sz="1200" spc="-1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spc="-50" dirty="0">
                <a:solidFill>
                  <a:srgbClr val="3F3F3F"/>
                </a:solidFill>
                <a:latin typeface="Nimbus Roman No9 L"/>
                <a:cs typeface="Nimbus Roman No9 L"/>
              </a:rPr>
              <a:t>made</a:t>
            </a:r>
            <a:endParaRPr sz="1200">
              <a:latin typeface="Nimbus Roman No9 L"/>
              <a:cs typeface="Nimbus Roman No9 L"/>
            </a:endParaRPr>
          </a:p>
          <a:p>
            <a:pPr marL="12700">
              <a:lnSpc>
                <a:spcPts val="1370"/>
              </a:lnSpc>
            </a:pP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by</a:t>
            </a:r>
            <a:r>
              <a:rPr sz="1200" i="1" spc="30" dirty="0">
                <a:solidFill>
                  <a:srgbClr val="3F3F3F"/>
                </a:solidFill>
                <a:latin typeface="Nimbus Roman No9 L"/>
                <a:cs typeface="Nimbus Roman No9 L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the</a:t>
            </a:r>
            <a:r>
              <a:rPr sz="1200" i="1" spc="35" dirty="0">
                <a:solidFill>
                  <a:srgbClr val="3F3F3F"/>
                </a:solidFill>
                <a:latin typeface="Nimbus Roman No9 L"/>
                <a:cs typeface="Nimbus Roman No9 L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user</a:t>
            </a:r>
            <a:r>
              <a:rPr sz="1200" i="1" spc="55" dirty="0">
                <a:solidFill>
                  <a:srgbClr val="3F3F3F"/>
                </a:solidFill>
                <a:latin typeface="Nimbus Roman No9 L"/>
                <a:cs typeface="Nimbus Roman No9 L"/>
              </a:rPr>
              <a:t> </a:t>
            </a:r>
            <a:r>
              <a:rPr sz="1200" i="1" spc="-20" dirty="0">
                <a:solidFill>
                  <a:srgbClr val="3F3F3F"/>
                </a:solidFill>
                <a:latin typeface="Nimbus Roman No9 L"/>
                <a:cs typeface="Nimbus Roman No9 L"/>
              </a:rPr>
              <a:t>(don’t</a:t>
            </a:r>
            <a:r>
              <a:rPr sz="1200" i="1" spc="45" dirty="0">
                <a:solidFill>
                  <a:srgbClr val="3F3F3F"/>
                </a:solidFill>
                <a:latin typeface="Nimbus Roman No9 L"/>
                <a:cs typeface="Nimbus Roman No9 L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recommend</a:t>
            </a:r>
            <a:r>
              <a:rPr sz="1200" i="1" spc="50" dirty="0">
                <a:solidFill>
                  <a:srgbClr val="3F3F3F"/>
                </a:solidFill>
                <a:latin typeface="Nimbus Roman No9 L"/>
                <a:cs typeface="Nimbus Roman No9 L"/>
              </a:rPr>
              <a:t> </a:t>
            </a:r>
            <a:r>
              <a:rPr sz="1200" i="1" spc="-10" dirty="0">
                <a:solidFill>
                  <a:srgbClr val="3F3F3F"/>
                </a:solidFill>
                <a:latin typeface="Nimbus Roman No9 L"/>
                <a:cs typeface="Nimbus Roman No9 L"/>
              </a:rPr>
              <a:t>using</a:t>
            </a:r>
            <a:r>
              <a:rPr sz="1200" i="1" spc="45" dirty="0">
                <a:solidFill>
                  <a:srgbClr val="3F3F3F"/>
                </a:solidFill>
                <a:latin typeface="Nimbus Roman No9 L"/>
                <a:cs typeface="Nimbus Roman No9 L"/>
              </a:rPr>
              <a:t> </a:t>
            </a:r>
            <a:r>
              <a:rPr sz="1200" i="1" spc="-10" dirty="0">
                <a:solidFill>
                  <a:srgbClr val="3F3F3F"/>
                </a:solidFill>
                <a:latin typeface="Nimbus Roman No9 L"/>
                <a:cs typeface="Nimbus Roman No9 L"/>
              </a:rPr>
              <a:t>exclude)</a:t>
            </a:r>
            <a:endParaRPr sz="1200">
              <a:latin typeface="Nimbus Roman No9 L"/>
              <a:cs typeface="Nimbus Roman No9 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7544306" y="4869368"/>
            <a:ext cx="3079750" cy="465455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80"/>
              </a:spcBef>
            </a:pPr>
            <a:r>
              <a:rPr sz="1400" b="1" spc="-180" dirty="0">
                <a:solidFill>
                  <a:srgbClr val="3F3F3F"/>
                </a:solidFill>
                <a:latin typeface="DejaVu Sans"/>
                <a:cs typeface="DejaVu Sans"/>
              </a:rPr>
              <a:t>Include</a:t>
            </a:r>
            <a:r>
              <a:rPr sz="1400" spc="-2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b="1" spc="-110" dirty="0">
                <a:solidFill>
                  <a:srgbClr val="3F3F3F"/>
                </a:solidFill>
                <a:latin typeface="DejaVu Sans"/>
                <a:cs typeface="DejaVu Sans"/>
              </a:rPr>
              <a:t>All</a:t>
            </a:r>
            <a:r>
              <a:rPr sz="1400" spc="-4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b="1" spc="-200" dirty="0">
                <a:solidFill>
                  <a:srgbClr val="3F3F3F"/>
                </a:solidFill>
                <a:latin typeface="DejaVu Sans"/>
                <a:cs typeface="DejaVu Sans"/>
              </a:rPr>
              <a:t>Values</a:t>
            </a:r>
            <a:r>
              <a:rPr sz="1400" spc="-1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b="1" spc="-185" dirty="0">
                <a:solidFill>
                  <a:srgbClr val="3F3F3F"/>
                </a:solidFill>
                <a:latin typeface="DejaVu Sans"/>
                <a:cs typeface="DejaVu Sans"/>
              </a:rPr>
              <a:t>When</a:t>
            </a:r>
            <a:r>
              <a:rPr sz="1400" spc="-3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b="1" spc="-20" dirty="0">
                <a:solidFill>
                  <a:srgbClr val="3F3F3F"/>
                </a:solidFill>
                <a:latin typeface="DejaVu Sans"/>
                <a:cs typeface="DejaVu Sans"/>
              </a:rPr>
              <a:t>Empty</a:t>
            </a:r>
            <a:endParaRPr sz="1400">
              <a:latin typeface="DejaVu Sans"/>
              <a:cs typeface="DejaVu Sans"/>
            </a:endParaRPr>
          </a:p>
          <a:p>
            <a:pPr marL="12700">
              <a:lnSpc>
                <a:spcPct val="100000"/>
              </a:lnSpc>
              <a:spcBef>
                <a:spcPts val="160"/>
              </a:spcBef>
            </a:pPr>
            <a:r>
              <a:rPr sz="1200" i="1" spc="-30" dirty="0">
                <a:solidFill>
                  <a:srgbClr val="3F3F3F"/>
                </a:solidFill>
                <a:latin typeface="Nimbus Roman No9 L"/>
                <a:cs typeface="Nimbus Roman No9 L"/>
              </a:rPr>
              <a:t>Filter</a:t>
            </a:r>
            <a:r>
              <a:rPr sz="1200" spc="2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spc="-50" dirty="0">
                <a:solidFill>
                  <a:srgbClr val="3F3F3F"/>
                </a:solidFill>
                <a:latin typeface="Nimbus Roman No9 L"/>
                <a:cs typeface="Nimbus Roman No9 L"/>
              </a:rPr>
              <a:t>will</a:t>
            </a:r>
            <a:r>
              <a:rPr sz="1200" spc="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show</a:t>
            </a:r>
            <a:r>
              <a:rPr sz="1200" spc="1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null/empty</a:t>
            </a:r>
            <a:r>
              <a:rPr sz="1200" spc="5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records</a:t>
            </a:r>
            <a:r>
              <a:rPr sz="1200" spc="3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in</a:t>
            </a:r>
            <a:r>
              <a:rPr sz="1200" spc="1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data</a:t>
            </a:r>
            <a:r>
              <a:rPr sz="1200" spc="3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spc="-65" dirty="0">
                <a:solidFill>
                  <a:srgbClr val="3F3F3F"/>
                </a:solidFill>
                <a:latin typeface="Nimbus Roman No9 L"/>
                <a:cs typeface="Nimbus Roman No9 L"/>
              </a:rPr>
              <a:t>source</a:t>
            </a:r>
            <a:endParaRPr sz="1200">
              <a:latin typeface="Nimbus Roman No9 L"/>
              <a:cs typeface="Nimbus Roman No9 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7544306" y="5699440"/>
            <a:ext cx="3110865" cy="465455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80"/>
              </a:spcBef>
            </a:pPr>
            <a:r>
              <a:rPr sz="1400" b="1" spc="-170" dirty="0">
                <a:solidFill>
                  <a:srgbClr val="3F3F3F"/>
                </a:solidFill>
                <a:latin typeface="DejaVu Sans"/>
                <a:cs typeface="DejaVu Sans"/>
              </a:rPr>
              <a:t>Hide</a:t>
            </a:r>
            <a:r>
              <a:rPr sz="1400" spc="-4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b="1" spc="-20" dirty="0">
                <a:solidFill>
                  <a:srgbClr val="3F3F3F"/>
                </a:solidFill>
                <a:latin typeface="DejaVu Sans"/>
                <a:cs typeface="DejaVu Sans"/>
              </a:rPr>
              <a:t>Card</a:t>
            </a:r>
            <a:endParaRPr sz="1400">
              <a:latin typeface="DejaVu Sans"/>
              <a:cs typeface="DejaVu Sans"/>
            </a:endParaRPr>
          </a:p>
          <a:p>
            <a:pPr marL="12700">
              <a:lnSpc>
                <a:spcPct val="100000"/>
              </a:lnSpc>
              <a:spcBef>
                <a:spcPts val="160"/>
              </a:spcBef>
            </a:pP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Hides</a:t>
            </a:r>
            <a:r>
              <a:rPr sz="1200" spc="3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the</a:t>
            </a:r>
            <a:r>
              <a:rPr sz="1200" spc="3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spc="-10" dirty="0">
                <a:solidFill>
                  <a:srgbClr val="3F3F3F"/>
                </a:solidFill>
                <a:latin typeface="Nimbus Roman No9 L"/>
                <a:cs typeface="Nimbus Roman No9 L"/>
              </a:rPr>
              <a:t>filter</a:t>
            </a:r>
            <a:r>
              <a:rPr sz="1200" spc="4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from</a:t>
            </a:r>
            <a:r>
              <a:rPr sz="1200" spc="3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view</a:t>
            </a:r>
            <a:r>
              <a:rPr sz="1200" spc="2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but</a:t>
            </a:r>
            <a:r>
              <a:rPr sz="1200" spc="3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keeps</a:t>
            </a:r>
            <a:r>
              <a:rPr sz="1200" spc="3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it</a:t>
            </a:r>
            <a:r>
              <a:rPr sz="1200" spc="3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on</a:t>
            </a:r>
            <a:r>
              <a:rPr sz="1200" spc="3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the</a:t>
            </a:r>
            <a:r>
              <a:rPr sz="1200" spc="3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spc="-130" dirty="0">
                <a:solidFill>
                  <a:srgbClr val="3F3F3F"/>
                </a:solidFill>
                <a:latin typeface="Nimbus Roman No9 L"/>
                <a:cs typeface="Nimbus Roman No9 L"/>
              </a:rPr>
              <a:t>shelf</a:t>
            </a:r>
            <a:endParaRPr sz="1200">
              <a:latin typeface="Nimbus Roman No9 L"/>
              <a:cs typeface="Nimbus Roman No9 L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40050">
              <a:lnSpc>
                <a:spcPct val="100000"/>
              </a:lnSpc>
              <a:spcBef>
                <a:spcPts val="100"/>
              </a:spcBef>
            </a:pPr>
            <a:r>
              <a:rPr b="1" spc="-400" dirty="0">
                <a:latin typeface="DejaVu Sans"/>
                <a:cs typeface="DejaVu Sans"/>
              </a:rPr>
              <a:t>Applying</a:t>
            </a:r>
            <a:r>
              <a:rPr spc="-160" dirty="0"/>
              <a:t> </a:t>
            </a:r>
            <a:r>
              <a:rPr b="1" spc="-350" dirty="0">
                <a:latin typeface="DejaVu Sans"/>
                <a:cs typeface="DejaVu Sans"/>
              </a:rPr>
              <a:t>Filters</a:t>
            </a:r>
            <a:r>
              <a:rPr spc="-175" dirty="0"/>
              <a:t> </a:t>
            </a:r>
            <a:r>
              <a:rPr b="1" spc="-355" dirty="0">
                <a:latin typeface="DejaVu Sans"/>
                <a:cs typeface="DejaVu Sans"/>
              </a:rPr>
              <a:t>to</a:t>
            </a:r>
            <a:r>
              <a:rPr spc="-175" dirty="0"/>
              <a:t> </a:t>
            </a:r>
            <a:r>
              <a:rPr b="1" spc="-590" dirty="0">
                <a:latin typeface="DejaVu Sans"/>
                <a:cs typeface="DejaVu Sans"/>
              </a:rPr>
              <a:t>Sheets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5646" y="813815"/>
            <a:ext cx="11760708" cy="4572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686817" y="1221485"/>
            <a:ext cx="10470515" cy="605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280"/>
              </a:lnSpc>
              <a:spcBef>
                <a:spcPts val="100"/>
              </a:spcBef>
            </a:pPr>
            <a:r>
              <a:rPr sz="2000" spc="-114" dirty="0">
                <a:solidFill>
                  <a:srgbClr val="3F3F3F"/>
                </a:solidFill>
                <a:latin typeface="DejaVu Sans"/>
                <a:cs typeface="DejaVu Sans"/>
              </a:rPr>
              <a:t>Filters</a:t>
            </a:r>
            <a:r>
              <a:rPr sz="2000" spc="-3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210" dirty="0">
                <a:solidFill>
                  <a:srgbClr val="3F3F3F"/>
                </a:solidFill>
                <a:latin typeface="DejaVu Sans"/>
                <a:cs typeface="DejaVu Sans"/>
              </a:rPr>
              <a:t>can</a:t>
            </a:r>
            <a:r>
              <a:rPr sz="2000" spc="2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190" dirty="0">
                <a:solidFill>
                  <a:srgbClr val="3F3F3F"/>
                </a:solidFill>
                <a:latin typeface="DejaVu Sans"/>
                <a:cs typeface="DejaVu Sans"/>
              </a:rPr>
              <a:t>be</a:t>
            </a:r>
            <a:r>
              <a:rPr sz="2000" spc="2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180" dirty="0">
                <a:solidFill>
                  <a:srgbClr val="3F3F3F"/>
                </a:solidFill>
                <a:latin typeface="DejaVu Sans"/>
                <a:cs typeface="DejaVu Sans"/>
              </a:rPr>
              <a:t>customized</a:t>
            </a:r>
            <a:r>
              <a:rPr sz="2000" spc="2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20" dirty="0">
                <a:solidFill>
                  <a:srgbClr val="3F3F3F"/>
                </a:solidFill>
                <a:latin typeface="DejaVu Sans"/>
                <a:cs typeface="DejaVu Sans"/>
              </a:rPr>
              <a:t>to</a:t>
            </a:r>
            <a:r>
              <a:rPr sz="2000" spc="3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204" dirty="0">
                <a:solidFill>
                  <a:srgbClr val="3F3F3F"/>
                </a:solidFill>
                <a:latin typeface="DejaVu Sans"/>
                <a:cs typeface="DejaVu Sans"/>
              </a:rPr>
              <a:t>impact</a:t>
            </a:r>
            <a:r>
              <a:rPr sz="2000" spc="3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145" dirty="0">
                <a:solidFill>
                  <a:srgbClr val="3F3F3F"/>
                </a:solidFill>
                <a:latin typeface="DejaVu Sans"/>
                <a:cs typeface="DejaVu Sans"/>
              </a:rPr>
              <a:t>specific</a:t>
            </a:r>
            <a:r>
              <a:rPr sz="2000" spc="1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160" dirty="0">
                <a:solidFill>
                  <a:srgbClr val="3F3F3F"/>
                </a:solidFill>
                <a:latin typeface="DejaVu Sans"/>
                <a:cs typeface="DejaVu Sans"/>
              </a:rPr>
              <a:t>specific</a:t>
            </a:r>
            <a:r>
              <a:rPr sz="200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200" dirty="0">
                <a:solidFill>
                  <a:srgbClr val="3F3F3F"/>
                </a:solidFill>
                <a:latin typeface="DejaVu Sans"/>
                <a:cs typeface="DejaVu Sans"/>
              </a:rPr>
              <a:t>sheets</a:t>
            </a:r>
            <a:r>
              <a:rPr sz="2000" spc="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90" dirty="0">
                <a:solidFill>
                  <a:srgbClr val="3F3F3F"/>
                </a:solidFill>
                <a:latin typeface="DejaVu Sans"/>
                <a:cs typeface="DejaVu Sans"/>
              </a:rPr>
              <a:t>in</a:t>
            </a:r>
            <a:r>
              <a:rPr sz="2000" spc="3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160" dirty="0">
                <a:solidFill>
                  <a:srgbClr val="3F3F3F"/>
                </a:solidFill>
                <a:latin typeface="DejaVu Sans"/>
                <a:cs typeface="DejaVu Sans"/>
              </a:rPr>
              <a:t>the</a:t>
            </a:r>
            <a:r>
              <a:rPr sz="2000" spc="1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150" dirty="0">
                <a:solidFill>
                  <a:srgbClr val="3F3F3F"/>
                </a:solidFill>
                <a:latin typeface="DejaVu Sans"/>
                <a:cs typeface="DejaVu Sans"/>
              </a:rPr>
              <a:t>workbook,</a:t>
            </a:r>
            <a:r>
              <a:rPr sz="2000" spc="1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165" dirty="0">
                <a:solidFill>
                  <a:srgbClr val="3F3F3F"/>
                </a:solidFill>
                <a:latin typeface="DejaVu Sans"/>
                <a:cs typeface="DejaVu Sans"/>
              </a:rPr>
              <a:t>including</a:t>
            </a:r>
            <a:r>
              <a:rPr sz="2000" spc="3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335" dirty="0">
                <a:solidFill>
                  <a:srgbClr val="3F3F3F"/>
                </a:solidFill>
                <a:latin typeface="DejaVu Sans"/>
                <a:cs typeface="DejaVu Sans"/>
              </a:rPr>
              <a:t>individual</a:t>
            </a:r>
            <a:endParaRPr sz="2000">
              <a:latin typeface="DejaVu Sans"/>
              <a:cs typeface="DejaVu Sans"/>
            </a:endParaRPr>
          </a:p>
          <a:p>
            <a:pPr marL="12700">
              <a:lnSpc>
                <a:spcPts val="2280"/>
              </a:lnSpc>
            </a:pPr>
            <a:r>
              <a:rPr sz="2000" spc="-180" dirty="0">
                <a:solidFill>
                  <a:srgbClr val="3F3F3F"/>
                </a:solidFill>
                <a:latin typeface="DejaVu Sans"/>
                <a:cs typeface="DejaVu Sans"/>
              </a:rPr>
              <a:t>sheets,</a:t>
            </a:r>
            <a:r>
              <a:rPr sz="2000" spc="2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170" dirty="0">
                <a:solidFill>
                  <a:srgbClr val="3F3F3F"/>
                </a:solidFill>
                <a:latin typeface="DejaVu Sans"/>
                <a:cs typeface="DejaVu Sans"/>
              </a:rPr>
              <a:t>multiple</a:t>
            </a:r>
            <a:r>
              <a:rPr sz="2000" spc="1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175" dirty="0">
                <a:solidFill>
                  <a:srgbClr val="3F3F3F"/>
                </a:solidFill>
                <a:latin typeface="DejaVu Sans"/>
                <a:cs typeface="DejaVu Sans"/>
              </a:rPr>
              <a:t>selected</a:t>
            </a:r>
            <a:r>
              <a:rPr sz="2000" spc="1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180" dirty="0">
                <a:solidFill>
                  <a:srgbClr val="3F3F3F"/>
                </a:solidFill>
                <a:latin typeface="DejaVu Sans"/>
                <a:cs typeface="DejaVu Sans"/>
              </a:rPr>
              <a:t>sheets,</a:t>
            </a:r>
            <a:r>
              <a:rPr sz="2000" spc="2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35" dirty="0">
                <a:solidFill>
                  <a:srgbClr val="3F3F3F"/>
                </a:solidFill>
                <a:latin typeface="DejaVu Sans"/>
                <a:cs typeface="DejaVu Sans"/>
              </a:rPr>
              <a:t>or</a:t>
            </a:r>
            <a:r>
              <a:rPr sz="2000" spc="-5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180" dirty="0">
                <a:solidFill>
                  <a:srgbClr val="3F3F3F"/>
                </a:solidFill>
                <a:latin typeface="DejaVu Sans"/>
                <a:cs typeface="DejaVu Sans"/>
              </a:rPr>
              <a:t>sheets</a:t>
            </a:r>
            <a:r>
              <a:rPr sz="2000" spc="2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190" dirty="0">
                <a:solidFill>
                  <a:srgbClr val="3F3F3F"/>
                </a:solidFill>
                <a:latin typeface="DejaVu Sans"/>
                <a:cs typeface="DejaVu Sans"/>
              </a:rPr>
              <a:t>using</a:t>
            </a:r>
            <a:r>
              <a:rPr sz="2000" spc="3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190" dirty="0">
                <a:solidFill>
                  <a:srgbClr val="3F3F3F"/>
                </a:solidFill>
                <a:latin typeface="DejaVu Sans"/>
                <a:cs typeface="DejaVu Sans"/>
              </a:rPr>
              <a:t>shared</a:t>
            </a:r>
            <a:r>
              <a:rPr sz="2000" spc="3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30" dirty="0">
                <a:solidFill>
                  <a:srgbClr val="3F3F3F"/>
                </a:solidFill>
                <a:latin typeface="DejaVu Sans"/>
                <a:cs typeface="DejaVu Sans"/>
              </a:rPr>
              <a:t>or</a:t>
            </a:r>
            <a:r>
              <a:rPr sz="2000" spc="2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170" dirty="0">
                <a:solidFill>
                  <a:srgbClr val="3F3F3F"/>
                </a:solidFill>
                <a:latin typeface="DejaVu Sans"/>
                <a:cs typeface="DejaVu Sans"/>
              </a:rPr>
              <a:t>related</a:t>
            </a:r>
            <a:r>
              <a:rPr sz="2000" spc="1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160" dirty="0">
                <a:solidFill>
                  <a:srgbClr val="3F3F3F"/>
                </a:solidFill>
                <a:latin typeface="DejaVu Sans"/>
                <a:cs typeface="DejaVu Sans"/>
              </a:rPr>
              <a:t>source</a:t>
            </a:r>
            <a:r>
              <a:rPr sz="2000" spc="1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20" dirty="0">
                <a:solidFill>
                  <a:srgbClr val="3F3F3F"/>
                </a:solidFill>
                <a:latin typeface="DejaVu Sans"/>
                <a:cs typeface="DejaVu Sans"/>
              </a:rPr>
              <a:t>data</a:t>
            </a:r>
            <a:endParaRPr sz="2000">
              <a:latin typeface="DejaVu Sans"/>
              <a:cs typeface="DejaVu San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000253" y="2299715"/>
            <a:ext cx="138049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Dimension</a:t>
            </a:r>
            <a:r>
              <a:rPr sz="1200" spc="-4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spc="-30" dirty="0">
                <a:solidFill>
                  <a:srgbClr val="3F3F3F"/>
                </a:solidFill>
                <a:latin typeface="Nimbus Roman No9 L"/>
                <a:cs typeface="Nimbus Roman No9 L"/>
              </a:rPr>
              <a:t>Filter</a:t>
            </a:r>
            <a:r>
              <a:rPr sz="1200" spc="-4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spc="-55" dirty="0">
                <a:solidFill>
                  <a:srgbClr val="3F3F3F"/>
                </a:solidFill>
                <a:latin typeface="Nimbus Roman No9 L"/>
                <a:cs typeface="Nimbus Roman No9 L"/>
              </a:rPr>
              <a:t>Card</a:t>
            </a:r>
            <a:endParaRPr sz="1200">
              <a:latin typeface="Nimbus Roman No9 L"/>
              <a:cs typeface="Nimbus Roman No9 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1617702" y="2573245"/>
            <a:ext cx="3032760" cy="3761104"/>
            <a:chOff x="1617702" y="2573245"/>
            <a:chExt cx="3032760" cy="3761104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17702" y="2573245"/>
              <a:ext cx="2190797" cy="3760552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29156" y="2584704"/>
              <a:ext cx="2121407" cy="3691127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19250" y="2888703"/>
              <a:ext cx="2193798" cy="314871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653413" y="2922282"/>
              <a:ext cx="2096770" cy="218440"/>
            </a:xfrm>
            <a:custGeom>
              <a:avLst/>
              <a:gdLst/>
              <a:ahLst/>
              <a:cxnLst/>
              <a:rect l="l" t="t" r="r" b="b"/>
              <a:pathLst>
                <a:path w="2096770" h="218439">
                  <a:moveTo>
                    <a:pt x="2096516" y="26022"/>
                  </a:moveTo>
                  <a:lnTo>
                    <a:pt x="2071116" y="26022"/>
                  </a:lnTo>
                  <a:lnTo>
                    <a:pt x="2071116" y="192646"/>
                  </a:lnTo>
                  <a:lnTo>
                    <a:pt x="2096516" y="192646"/>
                  </a:lnTo>
                  <a:lnTo>
                    <a:pt x="2096516" y="26022"/>
                  </a:lnTo>
                  <a:close/>
                </a:path>
                <a:path w="2096770" h="218439">
                  <a:moveTo>
                    <a:pt x="2096516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0" y="193040"/>
                  </a:lnTo>
                  <a:lnTo>
                    <a:pt x="0" y="218440"/>
                  </a:lnTo>
                  <a:lnTo>
                    <a:pt x="2096516" y="218440"/>
                  </a:lnTo>
                  <a:lnTo>
                    <a:pt x="2096516" y="193040"/>
                  </a:lnTo>
                  <a:lnTo>
                    <a:pt x="25400" y="193040"/>
                  </a:lnTo>
                  <a:lnTo>
                    <a:pt x="25400" y="25400"/>
                  </a:lnTo>
                  <a:lnTo>
                    <a:pt x="2096516" y="25400"/>
                  </a:lnTo>
                  <a:lnTo>
                    <a:pt x="2096516" y="0"/>
                  </a:lnTo>
                  <a:close/>
                </a:path>
              </a:pathLst>
            </a:custGeom>
            <a:solidFill>
              <a:srgbClr val="1FE2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739642" y="2657728"/>
              <a:ext cx="910590" cy="399415"/>
            </a:xfrm>
            <a:custGeom>
              <a:avLst/>
              <a:gdLst/>
              <a:ahLst/>
              <a:cxnLst/>
              <a:rect l="l" t="t" r="r" b="b"/>
              <a:pathLst>
                <a:path w="910589" h="399414">
                  <a:moveTo>
                    <a:pt x="143256" y="330327"/>
                  </a:moveTo>
                  <a:lnTo>
                    <a:pt x="106807" y="342392"/>
                  </a:lnTo>
                  <a:lnTo>
                    <a:pt x="106934" y="342392"/>
                  </a:lnTo>
                  <a:lnTo>
                    <a:pt x="70993" y="353568"/>
                  </a:lnTo>
                  <a:lnTo>
                    <a:pt x="71120" y="353568"/>
                  </a:lnTo>
                  <a:lnTo>
                    <a:pt x="0" y="374650"/>
                  </a:lnTo>
                  <a:lnTo>
                    <a:pt x="7366" y="399034"/>
                  </a:lnTo>
                  <a:lnTo>
                    <a:pt x="78486" y="377825"/>
                  </a:lnTo>
                  <a:lnTo>
                    <a:pt x="151384" y="354330"/>
                  </a:lnTo>
                  <a:lnTo>
                    <a:pt x="188722" y="341122"/>
                  </a:lnTo>
                  <a:lnTo>
                    <a:pt x="216644" y="330454"/>
                  </a:lnTo>
                  <a:lnTo>
                    <a:pt x="143002" y="330454"/>
                  </a:lnTo>
                  <a:lnTo>
                    <a:pt x="143256" y="330327"/>
                  </a:lnTo>
                  <a:close/>
                </a:path>
                <a:path w="910589" h="399414">
                  <a:moveTo>
                    <a:pt x="249329" y="317246"/>
                  </a:moveTo>
                  <a:lnTo>
                    <a:pt x="180086" y="317246"/>
                  </a:lnTo>
                  <a:lnTo>
                    <a:pt x="143002" y="330454"/>
                  </a:lnTo>
                  <a:lnTo>
                    <a:pt x="216644" y="330454"/>
                  </a:lnTo>
                  <a:lnTo>
                    <a:pt x="226949" y="326517"/>
                  </a:lnTo>
                  <a:lnTo>
                    <a:pt x="249329" y="317246"/>
                  </a:lnTo>
                  <a:close/>
                </a:path>
                <a:path w="910589" h="399414">
                  <a:moveTo>
                    <a:pt x="282572" y="302895"/>
                  </a:moveTo>
                  <a:lnTo>
                    <a:pt x="217678" y="302895"/>
                  </a:lnTo>
                  <a:lnTo>
                    <a:pt x="179705" y="317373"/>
                  </a:lnTo>
                  <a:lnTo>
                    <a:pt x="180086" y="317246"/>
                  </a:lnTo>
                  <a:lnTo>
                    <a:pt x="249329" y="317246"/>
                  </a:lnTo>
                  <a:lnTo>
                    <a:pt x="266192" y="310261"/>
                  </a:lnTo>
                  <a:lnTo>
                    <a:pt x="282572" y="302895"/>
                  </a:lnTo>
                  <a:close/>
                </a:path>
                <a:path w="910589" h="399414">
                  <a:moveTo>
                    <a:pt x="256286" y="286766"/>
                  </a:moveTo>
                  <a:lnTo>
                    <a:pt x="217297" y="303022"/>
                  </a:lnTo>
                  <a:lnTo>
                    <a:pt x="217678" y="302895"/>
                  </a:lnTo>
                  <a:lnTo>
                    <a:pt x="282572" y="302895"/>
                  </a:lnTo>
                  <a:lnTo>
                    <a:pt x="306578" y="292100"/>
                  </a:lnTo>
                  <a:lnTo>
                    <a:pt x="317051" y="287020"/>
                  </a:lnTo>
                  <a:lnTo>
                    <a:pt x="255905" y="287020"/>
                  </a:lnTo>
                  <a:lnTo>
                    <a:pt x="256286" y="286766"/>
                  </a:lnTo>
                  <a:close/>
                </a:path>
                <a:path w="910589" h="399414">
                  <a:moveTo>
                    <a:pt x="351808" y="268986"/>
                  </a:moveTo>
                  <a:lnTo>
                    <a:pt x="296037" y="268986"/>
                  </a:lnTo>
                  <a:lnTo>
                    <a:pt x="255905" y="287020"/>
                  </a:lnTo>
                  <a:lnTo>
                    <a:pt x="317051" y="287020"/>
                  </a:lnTo>
                  <a:lnTo>
                    <a:pt x="327787" y="281813"/>
                  </a:lnTo>
                  <a:lnTo>
                    <a:pt x="349504" y="270256"/>
                  </a:lnTo>
                  <a:lnTo>
                    <a:pt x="351808" y="268986"/>
                  </a:lnTo>
                  <a:close/>
                </a:path>
                <a:path w="910589" h="399414">
                  <a:moveTo>
                    <a:pt x="369782" y="259080"/>
                  </a:moveTo>
                  <a:lnTo>
                    <a:pt x="316484" y="259080"/>
                  </a:lnTo>
                  <a:lnTo>
                    <a:pt x="295656" y="269113"/>
                  </a:lnTo>
                  <a:lnTo>
                    <a:pt x="296037" y="268986"/>
                  </a:lnTo>
                  <a:lnTo>
                    <a:pt x="351808" y="268986"/>
                  </a:lnTo>
                  <a:lnTo>
                    <a:pt x="369782" y="259080"/>
                  </a:lnTo>
                  <a:close/>
                </a:path>
                <a:path w="910589" h="399414">
                  <a:moveTo>
                    <a:pt x="409913" y="235839"/>
                  </a:moveTo>
                  <a:lnTo>
                    <a:pt x="359537" y="235839"/>
                  </a:lnTo>
                  <a:lnTo>
                    <a:pt x="337439" y="248031"/>
                  </a:lnTo>
                  <a:lnTo>
                    <a:pt x="316103" y="259207"/>
                  </a:lnTo>
                  <a:lnTo>
                    <a:pt x="316484" y="259080"/>
                  </a:lnTo>
                  <a:lnTo>
                    <a:pt x="369782" y="259080"/>
                  </a:lnTo>
                  <a:lnTo>
                    <a:pt x="371856" y="257937"/>
                  </a:lnTo>
                  <a:lnTo>
                    <a:pt x="394589" y="244983"/>
                  </a:lnTo>
                  <a:lnTo>
                    <a:pt x="409913" y="235839"/>
                  </a:lnTo>
                  <a:close/>
                </a:path>
                <a:path w="910589" h="399414">
                  <a:moveTo>
                    <a:pt x="337566" y="247904"/>
                  </a:moveTo>
                  <a:lnTo>
                    <a:pt x="337324" y="248031"/>
                  </a:lnTo>
                  <a:lnTo>
                    <a:pt x="337566" y="247904"/>
                  </a:lnTo>
                  <a:close/>
                </a:path>
                <a:path w="910589" h="399414">
                  <a:moveTo>
                    <a:pt x="831723" y="0"/>
                  </a:moveTo>
                  <a:lnTo>
                    <a:pt x="833551" y="25539"/>
                  </a:lnTo>
                  <a:lnTo>
                    <a:pt x="821436" y="26543"/>
                  </a:lnTo>
                  <a:lnTo>
                    <a:pt x="790194" y="30861"/>
                  </a:lnTo>
                  <a:lnTo>
                    <a:pt x="741172" y="40894"/>
                  </a:lnTo>
                  <a:lnTo>
                    <a:pt x="688340" y="56261"/>
                  </a:lnTo>
                  <a:lnTo>
                    <a:pt x="650621" y="70358"/>
                  </a:lnTo>
                  <a:lnTo>
                    <a:pt x="609854" y="89027"/>
                  </a:lnTo>
                  <a:lnTo>
                    <a:pt x="566420" y="112395"/>
                  </a:lnTo>
                  <a:lnTo>
                    <a:pt x="520954" y="138811"/>
                  </a:lnTo>
                  <a:lnTo>
                    <a:pt x="427736" y="195453"/>
                  </a:lnTo>
                  <a:lnTo>
                    <a:pt x="404495" y="209423"/>
                  </a:lnTo>
                  <a:lnTo>
                    <a:pt x="404622" y="209423"/>
                  </a:lnTo>
                  <a:lnTo>
                    <a:pt x="381762" y="223012"/>
                  </a:lnTo>
                  <a:lnTo>
                    <a:pt x="381889" y="223012"/>
                  </a:lnTo>
                  <a:lnTo>
                    <a:pt x="359283" y="235966"/>
                  </a:lnTo>
                  <a:lnTo>
                    <a:pt x="359537" y="235839"/>
                  </a:lnTo>
                  <a:lnTo>
                    <a:pt x="409913" y="235839"/>
                  </a:lnTo>
                  <a:lnTo>
                    <a:pt x="534035" y="160528"/>
                  </a:lnTo>
                  <a:lnTo>
                    <a:pt x="556641" y="147193"/>
                  </a:lnTo>
                  <a:lnTo>
                    <a:pt x="578866" y="134493"/>
                  </a:lnTo>
                  <a:lnTo>
                    <a:pt x="600353" y="122682"/>
                  </a:lnTo>
                  <a:lnTo>
                    <a:pt x="621411" y="111633"/>
                  </a:lnTo>
                  <a:lnTo>
                    <a:pt x="621561" y="111633"/>
                  </a:lnTo>
                  <a:lnTo>
                    <a:pt x="641211" y="102235"/>
                  </a:lnTo>
                  <a:lnTo>
                    <a:pt x="640969" y="102235"/>
                  </a:lnTo>
                  <a:lnTo>
                    <a:pt x="660527" y="93726"/>
                  </a:lnTo>
                  <a:lnTo>
                    <a:pt x="660789" y="93726"/>
                  </a:lnTo>
                  <a:lnTo>
                    <a:pt x="678815" y="86614"/>
                  </a:lnTo>
                  <a:lnTo>
                    <a:pt x="696607" y="80302"/>
                  </a:lnTo>
                  <a:lnTo>
                    <a:pt x="713994" y="74676"/>
                  </a:lnTo>
                  <a:lnTo>
                    <a:pt x="714171" y="74676"/>
                  </a:lnTo>
                  <a:lnTo>
                    <a:pt x="731012" y="69723"/>
                  </a:lnTo>
                  <a:lnTo>
                    <a:pt x="747395" y="65405"/>
                  </a:lnTo>
                  <a:lnTo>
                    <a:pt x="747560" y="65405"/>
                  </a:lnTo>
                  <a:lnTo>
                    <a:pt x="763397" y="61722"/>
                  </a:lnTo>
                  <a:lnTo>
                    <a:pt x="763564" y="61722"/>
                  </a:lnTo>
                  <a:lnTo>
                    <a:pt x="794639" y="55880"/>
                  </a:lnTo>
                  <a:lnTo>
                    <a:pt x="794931" y="55880"/>
                  </a:lnTo>
                  <a:lnTo>
                    <a:pt x="824611" y="51816"/>
                  </a:lnTo>
                  <a:lnTo>
                    <a:pt x="823849" y="51816"/>
                  </a:lnTo>
                  <a:lnTo>
                    <a:pt x="835367" y="50850"/>
                  </a:lnTo>
                  <a:lnTo>
                    <a:pt x="879613" y="50850"/>
                  </a:lnTo>
                  <a:lnTo>
                    <a:pt x="910463" y="32512"/>
                  </a:lnTo>
                  <a:lnTo>
                    <a:pt x="831723" y="0"/>
                  </a:lnTo>
                  <a:close/>
                </a:path>
                <a:path w="910589" h="399414">
                  <a:moveTo>
                    <a:pt x="534122" y="160528"/>
                  </a:moveTo>
                  <a:lnTo>
                    <a:pt x="533908" y="160655"/>
                  </a:lnTo>
                  <a:lnTo>
                    <a:pt x="534122" y="160528"/>
                  </a:lnTo>
                  <a:close/>
                </a:path>
                <a:path w="910589" h="399414">
                  <a:moveTo>
                    <a:pt x="556735" y="147193"/>
                  </a:moveTo>
                  <a:lnTo>
                    <a:pt x="556514" y="147320"/>
                  </a:lnTo>
                  <a:lnTo>
                    <a:pt x="556735" y="147193"/>
                  </a:lnTo>
                  <a:close/>
                </a:path>
                <a:path w="910589" h="399414">
                  <a:moveTo>
                    <a:pt x="578968" y="134493"/>
                  </a:moveTo>
                  <a:lnTo>
                    <a:pt x="578739" y="134620"/>
                  </a:lnTo>
                  <a:lnTo>
                    <a:pt x="578968" y="134493"/>
                  </a:lnTo>
                  <a:close/>
                </a:path>
                <a:path w="910589" h="399414">
                  <a:moveTo>
                    <a:pt x="621561" y="111633"/>
                  </a:moveTo>
                  <a:lnTo>
                    <a:pt x="621411" y="111633"/>
                  </a:lnTo>
                  <a:lnTo>
                    <a:pt x="621030" y="111887"/>
                  </a:lnTo>
                  <a:lnTo>
                    <a:pt x="621561" y="111633"/>
                  </a:lnTo>
                  <a:close/>
                </a:path>
                <a:path w="910589" h="399414">
                  <a:moveTo>
                    <a:pt x="641477" y="102108"/>
                  </a:moveTo>
                  <a:lnTo>
                    <a:pt x="640969" y="102235"/>
                  </a:lnTo>
                  <a:lnTo>
                    <a:pt x="641211" y="102235"/>
                  </a:lnTo>
                  <a:lnTo>
                    <a:pt x="641477" y="102108"/>
                  </a:lnTo>
                  <a:close/>
                </a:path>
                <a:path w="910589" h="399414">
                  <a:moveTo>
                    <a:pt x="660789" y="93726"/>
                  </a:moveTo>
                  <a:lnTo>
                    <a:pt x="660527" y="93726"/>
                  </a:lnTo>
                  <a:lnTo>
                    <a:pt x="660146" y="93980"/>
                  </a:lnTo>
                  <a:lnTo>
                    <a:pt x="660789" y="93726"/>
                  </a:lnTo>
                  <a:close/>
                </a:path>
                <a:path w="910589" h="399414">
                  <a:moveTo>
                    <a:pt x="678916" y="86614"/>
                  </a:moveTo>
                  <a:lnTo>
                    <a:pt x="678561" y="86741"/>
                  </a:lnTo>
                  <a:lnTo>
                    <a:pt x="678916" y="86614"/>
                  </a:lnTo>
                  <a:close/>
                </a:path>
                <a:path w="910589" h="399414">
                  <a:moveTo>
                    <a:pt x="879613" y="50850"/>
                  </a:moveTo>
                  <a:lnTo>
                    <a:pt x="835367" y="50850"/>
                  </a:lnTo>
                  <a:lnTo>
                    <a:pt x="837184" y="76073"/>
                  </a:lnTo>
                  <a:lnTo>
                    <a:pt x="879613" y="50850"/>
                  </a:lnTo>
                  <a:close/>
                </a:path>
                <a:path w="910589" h="399414">
                  <a:moveTo>
                    <a:pt x="714171" y="74676"/>
                  </a:moveTo>
                  <a:lnTo>
                    <a:pt x="713994" y="74676"/>
                  </a:lnTo>
                  <a:lnTo>
                    <a:pt x="713740" y="74803"/>
                  </a:lnTo>
                  <a:lnTo>
                    <a:pt x="714171" y="74676"/>
                  </a:lnTo>
                  <a:close/>
                </a:path>
                <a:path w="910589" h="399414">
                  <a:moveTo>
                    <a:pt x="731109" y="69723"/>
                  </a:moveTo>
                  <a:lnTo>
                    <a:pt x="730631" y="69850"/>
                  </a:lnTo>
                  <a:lnTo>
                    <a:pt x="731109" y="69723"/>
                  </a:lnTo>
                  <a:close/>
                </a:path>
                <a:path w="910589" h="399414">
                  <a:moveTo>
                    <a:pt x="747560" y="65405"/>
                  </a:moveTo>
                  <a:lnTo>
                    <a:pt x="747395" y="65405"/>
                  </a:lnTo>
                  <a:lnTo>
                    <a:pt x="747014" y="65532"/>
                  </a:lnTo>
                  <a:lnTo>
                    <a:pt x="747560" y="65405"/>
                  </a:lnTo>
                  <a:close/>
                </a:path>
                <a:path w="910589" h="399414">
                  <a:moveTo>
                    <a:pt x="763564" y="61722"/>
                  </a:moveTo>
                  <a:lnTo>
                    <a:pt x="763397" y="61722"/>
                  </a:lnTo>
                  <a:lnTo>
                    <a:pt x="762889" y="61849"/>
                  </a:lnTo>
                  <a:lnTo>
                    <a:pt x="763564" y="61722"/>
                  </a:lnTo>
                  <a:close/>
                </a:path>
                <a:path w="910589" h="399414">
                  <a:moveTo>
                    <a:pt x="794931" y="55880"/>
                  </a:moveTo>
                  <a:lnTo>
                    <a:pt x="794639" y="55880"/>
                  </a:lnTo>
                  <a:lnTo>
                    <a:pt x="794004" y="56007"/>
                  </a:lnTo>
                  <a:lnTo>
                    <a:pt x="794931" y="55880"/>
                  </a:lnTo>
                  <a:close/>
                </a:path>
              </a:pathLst>
            </a:custGeom>
            <a:solidFill>
              <a:srgbClr val="1FE2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4732020" y="2535682"/>
            <a:ext cx="6279515" cy="35426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10" dirty="0">
                <a:solidFill>
                  <a:srgbClr val="3F3F3F"/>
                </a:solidFill>
                <a:latin typeface="DejaVu Sans"/>
                <a:cs typeface="DejaVu Sans"/>
              </a:rPr>
              <a:t>Apply</a:t>
            </a:r>
            <a:r>
              <a:rPr sz="1800" spc="-114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800" b="1" spc="-195" dirty="0">
                <a:solidFill>
                  <a:srgbClr val="3F3F3F"/>
                </a:solidFill>
                <a:latin typeface="DejaVu Sans"/>
                <a:cs typeface="DejaVu Sans"/>
              </a:rPr>
              <a:t>to</a:t>
            </a:r>
            <a:r>
              <a:rPr sz="1800" spc="-9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800" b="1" spc="-235" dirty="0">
                <a:solidFill>
                  <a:srgbClr val="3F3F3F"/>
                </a:solidFill>
                <a:latin typeface="DejaVu Sans"/>
                <a:cs typeface="DejaVu Sans"/>
              </a:rPr>
              <a:t>Worksheets</a:t>
            </a:r>
            <a:r>
              <a:rPr sz="1800" spc="-235" dirty="0">
                <a:solidFill>
                  <a:srgbClr val="3F3F3F"/>
                </a:solidFill>
                <a:latin typeface="DejaVu Sans"/>
                <a:cs typeface="DejaVu Sans"/>
              </a:rPr>
              <a:t>:</a:t>
            </a:r>
            <a:r>
              <a:rPr sz="1800" spc="3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800" spc="-90" dirty="0">
                <a:solidFill>
                  <a:srgbClr val="3F3F3F"/>
                </a:solidFill>
                <a:latin typeface="DejaVu Sans"/>
                <a:cs typeface="DejaVu Sans"/>
              </a:rPr>
              <a:t>Which</a:t>
            </a:r>
            <a:r>
              <a:rPr sz="1800" spc="3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800" spc="-160" dirty="0">
                <a:solidFill>
                  <a:srgbClr val="3F3F3F"/>
                </a:solidFill>
                <a:latin typeface="DejaVu Sans"/>
                <a:cs typeface="DejaVu Sans"/>
              </a:rPr>
              <a:t>sheets</a:t>
            </a:r>
            <a:r>
              <a:rPr sz="1800" spc="3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800" spc="-175" dirty="0">
                <a:solidFill>
                  <a:srgbClr val="3F3F3F"/>
                </a:solidFill>
                <a:latin typeface="DejaVu Sans"/>
                <a:cs typeface="DejaVu Sans"/>
              </a:rPr>
              <a:t>are</a:t>
            </a:r>
            <a:r>
              <a:rPr sz="1800" spc="5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800" spc="-175" dirty="0">
                <a:solidFill>
                  <a:srgbClr val="3F3F3F"/>
                </a:solidFill>
                <a:latin typeface="DejaVu Sans"/>
                <a:cs typeface="DejaVu Sans"/>
              </a:rPr>
              <a:t>impacted</a:t>
            </a:r>
            <a:r>
              <a:rPr sz="1800" spc="3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800" spc="-165" dirty="0">
                <a:solidFill>
                  <a:srgbClr val="3F3F3F"/>
                </a:solidFill>
                <a:latin typeface="DejaVu Sans"/>
                <a:cs typeface="DejaVu Sans"/>
              </a:rPr>
              <a:t>by</a:t>
            </a:r>
            <a:r>
              <a:rPr sz="1800" spc="4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800" spc="-125" dirty="0">
                <a:solidFill>
                  <a:srgbClr val="3F3F3F"/>
                </a:solidFill>
                <a:latin typeface="DejaVu Sans"/>
                <a:cs typeface="DejaVu Sans"/>
              </a:rPr>
              <a:t>the</a:t>
            </a:r>
            <a:r>
              <a:rPr sz="1800" spc="3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800" spc="-270" dirty="0">
                <a:solidFill>
                  <a:srgbClr val="3F3F3F"/>
                </a:solidFill>
                <a:latin typeface="DejaVu Sans"/>
                <a:cs typeface="DejaVu Sans"/>
              </a:rPr>
              <a:t>filter?</a:t>
            </a:r>
            <a:endParaRPr sz="1800">
              <a:latin typeface="DejaVu Sans"/>
              <a:cs typeface="DejaVu Sans"/>
            </a:endParaRPr>
          </a:p>
          <a:p>
            <a:pPr marL="553720">
              <a:lnSpc>
                <a:spcPct val="100000"/>
              </a:lnSpc>
              <a:spcBef>
                <a:spcPts val="1845"/>
              </a:spcBef>
            </a:pPr>
            <a:r>
              <a:rPr sz="1600" b="1" spc="-160" dirty="0">
                <a:solidFill>
                  <a:srgbClr val="3F3F3F"/>
                </a:solidFill>
                <a:latin typeface="DejaVu Sans"/>
                <a:cs typeface="DejaVu Sans"/>
              </a:rPr>
              <a:t>Only</a:t>
            </a:r>
            <a:r>
              <a:rPr sz="1600" spc="-8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b="1" spc="-195" dirty="0">
                <a:solidFill>
                  <a:srgbClr val="3F3F3F"/>
                </a:solidFill>
                <a:latin typeface="DejaVu Sans"/>
                <a:cs typeface="DejaVu Sans"/>
              </a:rPr>
              <a:t>this</a:t>
            </a:r>
            <a:r>
              <a:rPr sz="1600" spc="-7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b="1" spc="-90" dirty="0">
                <a:solidFill>
                  <a:srgbClr val="3F3F3F"/>
                </a:solidFill>
                <a:latin typeface="DejaVu Sans"/>
                <a:cs typeface="DejaVu Sans"/>
              </a:rPr>
              <a:t>Worksheet</a:t>
            </a:r>
            <a:endParaRPr sz="1600">
              <a:latin typeface="DejaVu Sans"/>
              <a:cs typeface="DejaVu Sans"/>
            </a:endParaRPr>
          </a:p>
          <a:p>
            <a:pPr marL="553720">
              <a:lnSpc>
                <a:spcPct val="100000"/>
              </a:lnSpc>
              <a:spcBef>
                <a:spcPts val="430"/>
              </a:spcBef>
            </a:pPr>
            <a:r>
              <a:rPr sz="1400" i="1" spc="-35" dirty="0">
                <a:solidFill>
                  <a:srgbClr val="3F3F3F"/>
                </a:solidFill>
                <a:latin typeface="Nimbus Roman No9 L"/>
                <a:cs typeface="Nimbus Roman No9 L"/>
              </a:rPr>
              <a:t>Filter</a:t>
            </a:r>
            <a:r>
              <a:rPr sz="1400" spc="2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dirty="0">
                <a:solidFill>
                  <a:srgbClr val="3F3F3F"/>
                </a:solidFill>
                <a:latin typeface="Nimbus Roman No9 L"/>
                <a:cs typeface="Nimbus Roman No9 L"/>
              </a:rPr>
              <a:t>impacts</a:t>
            </a:r>
            <a:r>
              <a:rPr sz="1400" spc="4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dirty="0">
                <a:solidFill>
                  <a:srgbClr val="3F3F3F"/>
                </a:solidFill>
                <a:latin typeface="Nimbus Roman No9 L"/>
                <a:cs typeface="Nimbus Roman No9 L"/>
              </a:rPr>
              <a:t>sheet</a:t>
            </a:r>
            <a:r>
              <a:rPr sz="1400" spc="2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dirty="0">
                <a:solidFill>
                  <a:srgbClr val="3F3F3F"/>
                </a:solidFill>
                <a:latin typeface="Nimbus Roman No9 L"/>
                <a:cs typeface="Nimbus Roman No9 L"/>
              </a:rPr>
              <a:t>where</a:t>
            </a:r>
            <a:r>
              <a:rPr sz="1400" spc="3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spc="-10" dirty="0">
                <a:solidFill>
                  <a:srgbClr val="3F3F3F"/>
                </a:solidFill>
                <a:latin typeface="Nimbus Roman No9 L"/>
                <a:cs typeface="Nimbus Roman No9 L"/>
              </a:rPr>
              <a:t>filter</a:t>
            </a:r>
            <a:r>
              <a:rPr sz="1400" spc="2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dirty="0">
                <a:solidFill>
                  <a:srgbClr val="3F3F3F"/>
                </a:solidFill>
                <a:latin typeface="Nimbus Roman No9 L"/>
                <a:cs typeface="Nimbus Roman No9 L"/>
              </a:rPr>
              <a:t>was</a:t>
            </a:r>
            <a:r>
              <a:rPr sz="1400" spc="3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spc="-20" dirty="0">
                <a:solidFill>
                  <a:srgbClr val="3F3F3F"/>
                </a:solidFill>
                <a:latin typeface="Nimbus Roman No9 L"/>
                <a:cs typeface="Nimbus Roman No9 L"/>
              </a:rPr>
              <a:t>made</a:t>
            </a:r>
            <a:endParaRPr sz="1400">
              <a:latin typeface="Nimbus Roman No9 L"/>
              <a:cs typeface="Nimbus Roman No9 L"/>
            </a:endParaRPr>
          </a:p>
          <a:p>
            <a:pPr marL="553720">
              <a:lnSpc>
                <a:spcPct val="100000"/>
              </a:lnSpc>
              <a:spcBef>
                <a:spcPts val="1345"/>
              </a:spcBef>
            </a:pPr>
            <a:r>
              <a:rPr sz="1600" b="1" spc="-215" dirty="0">
                <a:solidFill>
                  <a:srgbClr val="3F3F3F"/>
                </a:solidFill>
                <a:latin typeface="DejaVu Sans"/>
                <a:cs typeface="DejaVu Sans"/>
              </a:rPr>
              <a:t>Selected</a:t>
            </a:r>
            <a:r>
              <a:rPr sz="1600" spc="-8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b="1" spc="-105" dirty="0">
                <a:solidFill>
                  <a:srgbClr val="3F3F3F"/>
                </a:solidFill>
                <a:latin typeface="DejaVu Sans"/>
                <a:cs typeface="DejaVu Sans"/>
              </a:rPr>
              <a:t>Worksheets</a:t>
            </a:r>
            <a:endParaRPr sz="1600">
              <a:latin typeface="DejaVu Sans"/>
              <a:cs typeface="DejaVu Sans"/>
            </a:endParaRPr>
          </a:p>
          <a:p>
            <a:pPr marL="553720">
              <a:lnSpc>
                <a:spcPct val="100000"/>
              </a:lnSpc>
              <a:spcBef>
                <a:spcPts val="434"/>
              </a:spcBef>
            </a:pPr>
            <a:r>
              <a:rPr sz="1400" i="1" spc="-35" dirty="0">
                <a:solidFill>
                  <a:srgbClr val="3F3F3F"/>
                </a:solidFill>
                <a:latin typeface="Nimbus Roman No9 L"/>
                <a:cs typeface="Nimbus Roman No9 L"/>
              </a:rPr>
              <a:t>Filter</a:t>
            </a:r>
            <a:r>
              <a:rPr sz="1400" spc="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dirty="0">
                <a:solidFill>
                  <a:srgbClr val="3F3F3F"/>
                </a:solidFill>
                <a:latin typeface="Nimbus Roman No9 L"/>
                <a:cs typeface="Nimbus Roman No9 L"/>
              </a:rPr>
              <a:t>impacts</a:t>
            </a:r>
            <a:r>
              <a:rPr sz="1400" spc="1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dirty="0">
                <a:solidFill>
                  <a:srgbClr val="3F3F3F"/>
                </a:solidFill>
                <a:latin typeface="Nimbus Roman No9 L"/>
                <a:cs typeface="Nimbus Roman No9 L"/>
              </a:rPr>
              <a:t>multiple</a:t>
            </a:r>
            <a:r>
              <a:rPr sz="1400" spc="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dirty="0">
                <a:solidFill>
                  <a:srgbClr val="3F3F3F"/>
                </a:solidFill>
                <a:latin typeface="Nimbus Roman No9 L"/>
                <a:cs typeface="Nimbus Roman No9 L"/>
              </a:rPr>
              <a:t>sheets</a:t>
            </a:r>
            <a:r>
              <a:rPr sz="1400" spc="-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dirty="0">
                <a:solidFill>
                  <a:srgbClr val="3F3F3F"/>
                </a:solidFill>
                <a:latin typeface="Nimbus Roman No9 L"/>
                <a:cs typeface="Nimbus Roman No9 L"/>
              </a:rPr>
              <a:t>(from</a:t>
            </a:r>
            <a:r>
              <a:rPr sz="1400" spc="-1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spc="-10" dirty="0">
                <a:solidFill>
                  <a:srgbClr val="3F3F3F"/>
                </a:solidFill>
                <a:latin typeface="Nimbus Roman No9 L"/>
                <a:cs typeface="Nimbus Roman No9 L"/>
              </a:rPr>
              <a:t>checklist)</a:t>
            </a:r>
            <a:endParaRPr sz="1400">
              <a:latin typeface="Nimbus Roman No9 L"/>
              <a:cs typeface="Nimbus Roman No9 L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300">
              <a:latin typeface="Nimbus Roman No9 L"/>
              <a:cs typeface="Nimbus Roman No9 L"/>
            </a:endParaRPr>
          </a:p>
          <a:p>
            <a:pPr marL="553720">
              <a:lnSpc>
                <a:spcPct val="100000"/>
              </a:lnSpc>
            </a:pPr>
            <a:r>
              <a:rPr sz="1600" b="1" spc="-125" dirty="0">
                <a:solidFill>
                  <a:srgbClr val="3F3F3F"/>
                </a:solidFill>
                <a:latin typeface="DejaVu Sans"/>
                <a:cs typeface="DejaVu Sans"/>
              </a:rPr>
              <a:t>All</a:t>
            </a:r>
            <a:r>
              <a:rPr sz="1600" spc="-6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b="1" spc="-215" dirty="0">
                <a:solidFill>
                  <a:srgbClr val="3F3F3F"/>
                </a:solidFill>
                <a:latin typeface="DejaVu Sans"/>
                <a:cs typeface="DejaVu Sans"/>
              </a:rPr>
              <a:t>Using</a:t>
            </a:r>
            <a:r>
              <a:rPr sz="1600" spc="-7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b="1" spc="-195" dirty="0">
                <a:solidFill>
                  <a:srgbClr val="3F3F3F"/>
                </a:solidFill>
                <a:latin typeface="DejaVu Sans"/>
                <a:cs typeface="DejaVu Sans"/>
              </a:rPr>
              <a:t>this</a:t>
            </a:r>
            <a:r>
              <a:rPr sz="1600" spc="-6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b="1" spc="-200" dirty="0">
                <a:solidFill>
                  <a:srgbClr val="3F3F3F"/>
                </a:solidFill>
                <a:latin typeface="DejaVu Sans"/>
                <a:cs typeface="DejaVu Sans"/>
              </a:rPr>
              <a:t>Data</a:t>
            </a:r>
            <a:r>
              <a:rPr sz="1600" spc="-6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b="1" spc="-45" dirty="0">
                <a:solidFill>
                  <a:srgbClr val="3F3F3F"/>
                </a:solidFill>
                <a:latin typeface="DejaVu Sans"/>
                <a:cs typeface="DejaVu Sans"/>
              </a:rPr>
              <a:t>Source</a:t>
            </a:r>
            <a:endParaRPr sz="1600">
              <a:latin typeface="DejaVu Sans"/>
              <a:cs typeface="DejaVu Sans"/>
            </a:endParaRPr>
          </a:p>
          <a:p>
            <a:pPr marL="553720" marR="1883410">
              <a:lnSpc>
                <a:spcPts val="1510"/>
              </a:lnSpc>
              <a:spcBef>
                <a:spcPts val="625"/>
              </a:spcBef>
            </a:pPr>
            <a:r>
              <a:rPr sz="1400" i="1" spc="-35" dirty="0">
                <a:solidFill>
                  <a:srgbClr val="3F3F3F"/>
                </a:solidFill>
                <a:latin typeface="Nimbus Roman No9 L"/>
                <a:cs typeface="Nimbus Roman No9 L"/>
              </a:rPr>
              <a:t>Filter</a:t>
            </a:r>
            <a:r>
              <a:rPr sz="1400" spc="3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spc="-10" dirty="0">
                <a:solidFill>
                  <a:srgbClr val="3F3F3F"/>
                </a:solidFill>
                <a:latin typeface="Nimbus Roman No9 L"/>
                <a:cs typeface="Nimbus Roman No9 L"/>
              </a:rPr>
              <a:t>applies</a:t>
            </a:r>
            <a:r>
              <a:rPr sz="1400" spc="4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dirty="0">
                <a:solidFill>
                  <a:srgbClr val="3F3F3F"/>
                </a:solidFill>
                <a:latin typeface="Nimbus Roman No9 L"/>
                <a:cs typeface="Nimbus Roman No9 L"/>
              </a:rPr>
              <a:t>to</a:t>
            </a:r>
            <a:r>
              <a:rPr sz="1400" spc="3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spc="-65" dirty="0">
                <a:solidFill>
                  <a:srgbClr val="3F3F3F"/>
                </a:solidFill>
                <a:latin typeface="Nimbus Roman No9 L"/>
                <a:cs typeface="Nimbus Roman No9 L"/>
              </a:rPr>
              <a:t>all</a:t>
            </a:r>
            <a:r>
              <a:rPr sz="1400" spc="1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dirty="0">
                <a:solidFill>
                  <a:srgbClr val="3F3F3F"/>
                </a:solidFill>
                <a:latin typeface="Nimbus Roman No9 L"/>
                <a:cs typeface="Nimbus Roman No9 L"/>
              </a:rPr>
              <a:t>sheets</a:t>
            </a:r>
            <a:r>
              <a:rPr sz="1400" spc="3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dirty="0">
                <a:solidFill>
                  <a:srgbClr val="3F3F3F"/>
                </a:solidFill>
                <a:latin typeface="Nimbus Roman No9 L"/>
                <a:cs typeface="Nimbus Roman No9 L"/>
              </a:rPr>
              <a:t>using</a:t>
            </a:r>
            <a:r>
              <a:rPr sz="1400" spc="5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dirty="0">
                <a:solidFill>
                  <a:srgbClr val="3F3F3F"/>
                </a:solidFill>
                <a:latin typeface="Nimbus Roman No9 L"/>
                <a:cs typeface="Nimbus Roman No9 L"/>
              </a:rPr>
              <a:t>the</a:t>
            </a:r>
            <a:r>
              <a:rPr sz="1400" spc="2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dirty="0">
                <a:solidFill>
                  <a:srgbClr val="3F3F3F"/>
                </a:solidFill>
                <a:latin typeface="Nimbus Roman No9 L"/>
                <a:cs typeface="Nimbus Roman No9 L"/>
              </a:rPr>
              <a:t>same</a:t>
            </a:r>
            <a:r>
              <a:rPr sz="1400" spc="3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dirty="0">
                <a:solidFill>
                  <a:srgbClr val="3F3F3F"/>
                </a:solidFill>
                <a:latin typeface="Nimbus Roman No9 L"/>
                <a:cs typeface="Nimbus Roman No9 L"/>
              </a:rPr>
              <a:t>data</a:t>
            </a:r>
            <a:r>
              <a:rPr sz="1400" spc="4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spc="-130" dirty="0">
                <a:solidFill>
                  <a:srgbClr val="3F3F3F"/>
                </a:solidFill>
                <a:latin typeface="Nimbus Roman No9 L"/>
                <a:cs typeface="Nimbus Roman No9 L"/>
              </a:rPr>
              <a:t>source</a:t>
            </a:r>
            <a:r>
              <a:rPr sz="1400" spc="-13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spc="-10" dirty="0">
                <a:solidFill>
                  <a:srgbClr val="3F3F3F"/>
                </a:solidFill>
                <a:latin typeface="Nimbus Roman No9 L"/>
                <a:cs typeface="Nimbus Roman No9 L"/>
              </a:rPr>
              <a:t>(automatically</a:t>
            </a:r>
            <a:r>
              <a:rPr sz="1400" spc="5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dirty="0">
                <a:solidFill>
                  <a:srgbClr val="3F3F3F"/>
                </a:solidFill>
                <a:latin typeface="Nimbus Roman No9 L"/>
                <a:cs typeface="Nimbus Roman No9 L"/>
              </a:rPr>
              <a:t>adds</a:t>
            </a:r>
            <a:r>
              <a:rPr sz="1400" spc="6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dirty="0">
                <a:solidFill>
                  <a:srgbClr val="3F3F3F"/>
                </a:solidFill>
                <a:latin typeface="Nimbus Roman No9 L"/>
                <a:cs typeface="Nimbus Roman No9 L"/>
              </a:rPr>
              <a:t>when</a:t>
            </a:r>
            <a:r>
              <a:rPr sz="1400" spc="6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dirty="0">
                <a:solidFill>
                  <a:srgbClr val="3F3F3F"/>
                </a:solidFill>
                <a:latin typeface="Nimbus Roman No9 L"/>
                <a:cs typeface="Nimbus Roman No9 L"/>
              </a:rPr>
              <a:t>new</a:t>
            </a:r>
            <a:r>
              <a:rPr sz="1400" spc="4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dirty="0">
                <a:solidFill>
                  <a:srgbClr val="3F3F3F"/>
                </a:solidFill>
                <a:latin typeface="Nimbus Roman No9 L"/>
                <a:cs typeface="Nimbus Roman No9 L"/>
              </a:rPr>
              <a:t>sheet</a:t>
            </a:r>
            <a:r>
              <a:rPr sz="1400" spc="3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dirty="0">
                <a:solidFill>
                  <a:srgbClr val="3F3F3F"/>
                </a:solidFill>
                <a:latin typeface="Nimbus Roman No9 L"/>
                <a:cs typeface="Nimbus Roman No9 L"/>
              </a:rPr>
              <a:t>is</a:t>
            </a:r>
            <a:r>
              <a:rPr sz="1400" spc="5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spc="-10" dirty="0">
                <a:solidFill>
                  <a:srgbClr val="3F3F3F"/>
                </a:solidFill>
                <a:latin typeface="Nimbus Roman No9 L"/>
                <a:cs typeface="Nimbus Roman No9 L"/>
              </a:rPr>
              <a:t>created)</a:t>
            </a:r>
            <a:endParaRPr sz="1400">
              <a:latin typeface="Nimbus Roman No9 L"/>
              <a:cs typeface="Nimbus Roman No9 L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250">
              <a:latin typeface="Nimbus Roman No9 L"/>
              <a:cs typeface="Nimbus Roman No9 L"/>
            </a:endParaRPr>
          </a:p>
          <a:p>
            <a:pPr marL="575310">
              <a:lnSpc>
                <a:spcPct val="100000"/>
              </a:lnSpc>
            </a:pPr>
            <a:r>
              <a:rPr sz="1600" b="1" spc="-125" dirty="0">
                <a:solidFill>
                  <a:srgbClr val="3F3F3F"/>
                </a:solidFill>
                <a:latin typeface="DejaVu Sans"/>
                <a:cs typeface="DejaVu Sans"/>
              </a:rPr>
              <a:t>All</a:t>
            </a:r>
            <a:r>
              <a:rPr sz="1600" spc="-6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b="1" spc="-215" dirty="0">
                <a:solidFill>
                  <a:srgbClr val="3F3F3F"/>
                </a:solidFill>
                <a:latin typeface="DejaVu Sans"/>
                <a:cs typeface="DejaVu Sans"/>
              </a:rPr>
              <a:t>Using</a:t>
            </a:r>
            <a:r>
              <a:rPr sz="1600" spc="-7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b="1" spc="-200" dirty="0">
                <a:solidFill>
                  <a:srgbClr val="3F3F3F"/>
                </a:solidFill>
                <a:latin typeface="DejaVu Sans"/>
                <a:cs typeface="DejaVu Sans"/>
              </a:rPr>
              <a:t>Related</a:t>
            </a:r>
            <a:r>
              <a:rPr sz="1600" spc="-8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b="1" spc="-200" dirty="0">
                <a:solidFill>
                  <a:srgbClr val="3F3F3F"/>
                </a:solidFill>
                <a:latin typeface="DejaVu Sans"/>
                <a:cs typeface="DejaVu Sans"/>
              </a:rPr>
              <a:t>Data</a:t>
            </a:r>
            <a:r>
              <a:rPr sz="1600" spc="-7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b="1" spc="-80" dirty="0">
                <a:solidFill>
                  <a:srgbClr val="3F3F3F"/>
                </a:solidFill>
                <a:latin typeface="DejaVu Sans"/>
                <a:cs typeface="DejaVu Sans"/>
              </a:rPr>
              <a:t>Sources</a:t>
            </a:r>
            <a:endParaRPr sz="1600">
              <a:latin typeface="DejaVu Sans"/>
              <a:cs typeface="DejaVu Sans"/>
            </a:endParaRPr>
          </a:p>
          <a:p>
            <a:pPr marL="575310" marR="2151380">
              <a:lnSpc>
                <a:spcPts val="1510"/>
              </a:lnSpc>
              <a:spcBef>
                <a:spcPts val="625"/>
              </a:spcBef>
            </a:pPr>
            <a:r>
              <a:rPr sz="1400" i="1" spc="-35" dirty="0">
                <a:solidFill>
                  <a:srgbClr val="3F3F3F"/>
                </a:solidFill>
                <a:latin typeface="Nimbus Roman No9 L"/>
                <a:cs typeface="Nimbus Roman No9 L"/>
              </a:rPr>
              <a:t>Filter</a:t>
            </a:r>
            <a:r>
              <a:rPr sz="1400" spc="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spc="-10" dirty="0">
                <a:solidFill>
                  <a:srgbClr val="3F3F3F"/>
                </a:solidFill>
                <a:latin typeface="Nimbus Roman No9 L"/>
                <a:cs typeface="Nimbus Roman No9 L"/>
              </a:rPr>
              <a:t>applies</a:t>
            </a:r>
            <a:r>
              <a:rPr sz="1400" spc="1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dirty="0">
                <a:solidFill>
                  <a:srgbClr val="3F3F3F"/>
                </a:solidFill>
                <a:latin typeface="Nimbus Roman No9 L"/>
                <a:cs typeface="Nimbus Roman No9 L"/>
              </a:rPr>
              <a:t>to</a:t>
            </a:r>
            <a:r>
              <a:rPr sz="1400" spc="1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spc="-65" dirty="0">
                <a:solidFill>
                  <a:srgbClr val="3F3F3F"/>
                </a:solidFill>
                <a:latin typeface="Nimbus Roman No9 L"/>
                <a:cs typeface="Nimbus Roman No9 L"/>
              </a:rPr>
              <a:t>all</a:t>
            </a:r>
            <a:r>
              <a:rPr sz="1400" spc="-1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dirty="0">
                <a:solidFill>
                  <a:srgbClr val="3F3F3F"/>
                </a:solidFill>
                <a:latin typeface="Nimbus Roman No9 L"/>
                <a:cs typeface="Nimbus Roman No9 L"/>
              </a:rPr>
              <a:t>sheets</a:t>
            </a:r>
            <a:r>
              <a:rPr sz="1400" spc="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dirty="0">
                <a:solidFill>
                  <a:srgbClr val="3F3F3F"/>
                </a:solidFill>
                <a:latin typeface="Nimbus Roman No9 L"/>
                <a:cs typeface="Nimbus Roman No9 L"/>
              </a:rPr>
              <a:t>using</a:t>
            </a:r>
            <a:r>
              <a:rPr sz="1400" spc="2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dirty="0">
                <a:solidFill>
                  <a:srgbClr val="3F3F3F"/>
                </a:solidFill>
                <a:latin typeface="Nimbus Roman No9 L"/>
                <a:cs typeface="Nimbus Roman No9 L"/>
              </a:rPr>
              <a:t>data</a:t>
            </a:r>
            <a:r>
              <a:rPr sz="1400" spc="1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dirty="0">
                <a:solidFill>
                  <a:srgbClr val="3F3F3F"/>
                </a:solidFill>
                <a:latin typeface="Nimbus Roman No9 L"/>
                <a:cs typeface="Nimbus Roman No9 L"/>
              </a:rPr>
              <a:t>sources</a:t>
            </a:r>
            <a:r>
              <a:rPr sz="140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spc="-125" dirty="0">
                <a:solidFill>
                  <a:srgbClr val="3F3F3F"/>
                </a:solidFill>
                <a:latin typeface="Nimbus Roman No9 L"/>
                <a:cs typeface="Nimbus Roman No9 L"/>
              </a:rPr>
              <a:t>that</a:t>
            </a:r>
            <a:r>
              <a:rPr sz="1400" spc="-12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dirty="0">
                <a:solidFill>
                  <a:srgbClr val="3F3F3F"/>
                </a:solidFill>
                <a:latin typeface="Nimbus Roman No9 L"/>
                <a:cs typeface="Nimbus Roman No9 L"/>
              </a:rPr>
              <a:t>have</a:t>
            </a:r>
            <a:r>
              <a:rPr sz="1400" spc="4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dirty="0">
                <a:solidFill>
                  <a:srgbClr val="3F3F3F"/>
                </a:solidFill>
                <a:latin typeface="Nimbus Roman No9 L"/>
                <a:cs typeface="Nimbus Roman No9 L"/>
              </a:rPr>
              <a:t>the</a:t>
            </a:r>
            <a:r>
              <a:rPr sz="1400" spc="4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dirty="0">
                <a:solidFill>
                  <a:srgbClr val="3F3F3F"/>
                </a:solidFill>
                <a:latin typeface="Nimbus Roman No9 L"/>
                <a:cs typeface="Nimbus Roman No9 L"/>
              </a:rPr>
              <a:t>same</a:t>
            </a:r>
            <a:r>
              <a:rPr sz="1400" spc="3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dirty="0">
                <a:solidFill>
                  <a:srgbClr val="3F3F3F"/>
                </a:solidFill>
                <a:latin typeface="Nimbus Roman No9 L"/>
                <a:cs typeface="Nimbus Roman No9 L"/>
              </a:rPr>
              <a:t>field</a:t>
            </a:r>
            <a:r>
              <a:rPr sz="1400" spc="4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dirty="0">
                <a:solidFill>
                  <a:srgbClr val="3F3F3F"/>
                </a:solidFill>
                <a:latin typeface="Nimbus Roman No9 L"/>
                <a:cs typeface="Nimbus Roman No9 L"/>
              </a:rPr>
              <a:t>(same</a:t>
            </a:r>
            <a:r>
              <a:rPr sz="1400" spc="4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dirty="0">
                <a:solidFill>
                  <a:srgbClr val="3F3F3F"/>
                </a:solidFill>
                <a:latin typeface="Nimbus Roman No9 L"/>
                <a:cs typeface="Nimbus Roman No9 L"/>
              </a:rPr>
              <a:t>name,</a:t>
            </a:r>
            <a:r>
              <a:rPr sz="1400" spc="4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dirty="0">
                <a:solidFill>
                  <a:srgbClr val="3F3F3F"/>
                </a:solidFill>
                <a:latin typeface="Nimbus Roman No9 L"/>
                <a:cs typeface="Nimbus Roman No9 L"/>
              </a:rPr>
              <a:t>type,</a:t>
            </a:r>
            <a:r>
              <a:rPr sz="1400" spc="5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spc="-10" dirty="0">
                <a:solidFill>
                  <a:srgbClr val="3F3F3F"/>
                </a:solidFill>
                <a:latin typeface="Nimbus Roman No9 L"/>
                <a:cs typeface="Nimbus Roman No9 L"/>
              </a:rPr>
              <a:t>contents)</a:t>
            </a:r>
            <a:endParaRPr sz="1400">
              <a:latin typeface="Nimbus Roman No9 L"/>
              <a:cs typeface="Nimbus Roman No9 L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97629">
              <a:lnSpc>
                <a:spcPct val="100000"/>
              </a:lnSpc>
              <a:spcBef>
                <a:spcPts val="100"/>
              </a:spcBef>
            </a:pPr>
            <a:r>
              <a:rPr b="1" spc="-380" dirty="0">
                <a:latin typeface="DejaVu Sans"/>
                <a:cs typeface="DejaVu Sans"/>
              </a:rPr>
              <a:t>Context</a:t>
            </a:r>
            <a:r>
              <a:rPr spc="-140" dirty="0"/>
              <a:t> </a:t>
            </a:r>
            <a:r>
              <a:rPr b="1" spc="-385" dirty="0">
                <a:latin typeface="DejaVu Sans"/>
                <a:cs typeface="DejaVu Sans"/>
              </a:rPr>
              <a:t>Filters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5646" y="813815"/>
            <a:ext cx="11760708" cy="4572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687322" y="974579"/>
            <a:ext cx="9251315" cy="1158240"/>
          </a:xfrm>
          <a:prstGeom prst="rect">
            <a:avLst/>
          </a:prstGeom>
        </p:spPr>
        <p:txBody>
          <a:bodyPr vert="horz" wrap="square" lIns="0" tIns="1720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5"/>
              </a:spcBef>
            </a:pPr>
            <a:r>
              <a:rPr sz="2000" b="1" spc="-235" dirty="0">
                <a:solidFill>
                  <a:srgbClr val="3F3F3F"/>
                </a:solidFill>
                <a:latin typeface="DejaVu Sans"/>
                <a:cs typeface="DejaVu Sans"/>
              </a:rPr>
              <a:t>Context</a:t>
            </a:r>
            <a:r>
              <a:rPr sz="2000" spc="-10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b="1" spc="-220" dirty="0">
                <a:solidFill>
                  <a:srgbClr val="3F3F3F"/>
                </a:solidFill>
                <a:latin typeface="DejaVu Sans"/>
                <a:cs typeface="DejaVu Sans"/>
              </a:rPr>
              <a:t>Filters</a:t>
            </a:r>
            <a:r>
              <a:rPr sz="2000" spc="-114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200" dirty="0">
                <a:solidFill>
                  <a:srgbClr val="3F3F3F"/>
                </a:solidFill>
                <a:latin typeface="DejaVu Sans"/>
                <a:cs typeface="DejaVu Sans"/>
              </a:rPr>
              <a:t>are</a:t>
            </a:r>
            <a:r>
              <a:rPr sz="2000" spc="3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180" dirty="0">
                <a:solidFill>
                  <a:srgbClr val="3F3F3F"/>
                </a:solidFill>
                <a:latin typeface="DejaVu Sans"/>
                <a:cs typeface="DejaVu Sans"/>
              </a:rPr>
              <a:t>dimension</a:t>
            </a:r>
            <a:r>
              <a:rPr sz="2000" spc="2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114" dirty="0">
                <a:solidFill>
                  <a:srgbClr val="3F3F3F"/>
                </a:solidFill>
                <a:latin typeface="DejaVu Sans"/>
                <a:cs typeface="DejaVu Sans"/>
              </a:rPr>
              <a:t>filters</a:t>
            </a:r>
            <a:r>
              <a:rPr sz="2000" spc="-4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160" dirty="0">
                <a:solidFill>
                  <a:srgbClr val="3F3F3F"/>
                </a:solidFill>
                <a:latin typeface="DejaVu Sans"/>
                <a:cs typeface="DejaVu Sans"/>
              </a:rPr>
              <a:t>that</a:t>
            </a:r>
            <a:r>
              <a:rPr sz="2000" spc="1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200" dirty="0">
                <a:solidFill>
                  <a:srgbClr val="3F3F3F"/>
                </a:solidFill>
                <a:latin typeface="DejaVu Sans"/>
                <a:cs typeface="DejaVu Sans"/>
              </a:rPr>
              <a:t>supersede</a:t>
            </a:r>
            <a:r>
              <a:rPr sz="2000" spc="-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125" dirty="0">
                <a:solidFill>
                  <a:srgbClr val="3F3F3F"/>
                </a:solidFill>
                <a:latin typeface="DejaVu Sans"/>
                <a:cs typeface="DejaVu Sans"/>
              </a:rPr>
              <a:t>their</a:t>
            </a:r>
            <a:r>
              <a:rPr sz="2000" spc="3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195" dirty="0">
                <a:solidFill>
                  <a:srgbClr val="3F3F3F"/>
                </a:solidFill>
                <a:latin typeface="DejaVu Sans"/>
                <a:cs typeface="DejaVu Sans"/>
              </a:rPr>
              <a:t>normal</a:t>
            </a:r>
            <a:r>
              <a:rPr sz="2000" spc="3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140" dirty="0">
                <a:solidFill>
                  <a:srgbClr val="3F3F3F"/>
                </a:solidFill>
                <a:latin typeface="DejaVu Sans"/>
                <a:cs typeface="DejaVu Sans"/>
              </a:rPr>
              <a:t>order</a:t>
            </a:r>
            <a:r>
              <a:rPr sz="2000" spc="1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dirty="0">
                <a:solidFill>
                  <a:srgbClr val="3F3F3F"/>
                </a:solidFill>
                <a:latin typeface="DejaVu Sans"/>
                <a:cs typeface="DejaVu Sans"/>
              </a:rPr>
              <a:t>of</a:t>
            </a:r>
            <a:r>
              <a:rPr sz="2000" spc="1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310" dirty="0">
                <a:solidFill>
                  <a:srgbClr val="3F3F3F"/>
                </a:solidFill>
                <a:latin typeface="DejaVu Sans"/>
                <a:cs typeface="DejaVu Sans"/>
              </a:rPr>
              <a:t>operations</a:t>
            </a:r>
            <a:endParaRPr sz="2000">
              <a:latin typeface="DejaVu Sans"/>
              <a:cs typeface="DejaVu Sans"/>
            </a:endParaRPr>
          </a:p>
          <a:p>
            <a:pPr marL="755650" indent="-286385">
              <a:lnSpc>
                <a:spcPct val="100000"/>
              </a:lnSpc>
              <a:spcBef>
                <a:spcPts val="1015"/>
              </a:spcBef>
              <a:buChar char="•"/>
              <a:tabLst>
                <a:tab pos="755015" algn="l"/>
                <a:tab pos="755650" algn="l"/>
              </a:tabLst>
            </a:pPr>
            <a:r>
              <a:rPr sz="1600" spc="-80" dirty="0">
                <a:solidFill>
                  <a:srgbClr val="3F3F3F"/>
                </a:solidFill>
                <a:latin typeface="DejaVu Sans"/>
                <a:cs typeface="DejaVu Sans"/>
              </a:rPr>
              <a:t>One</a:t>
            </a:r>
            <a:r>
              <a:rPr sz="1600" spc="-5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dirty="0">
                <a:solidFill>
                  <a:srgbClr val="3F3F3F"/>
                </a:solidFill>
                <a:latin typeface="DejaVu Sans"/>
                <a:cs typeface="DejaVu Sans"/>
              </a:rPr>
              <a:t>of</a:t>
            </a:r>
            <a:r>
              <a:rPr sz="1600" spc="-5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120" dirty="0">
                <a:solidFill>
                  <a:srgbClr val="3F3F3F"/>
                </a:solidFill>
                <a:latin typeface="DejaVu Sans"/>
                <a:cs typeface="DejaVu Sans"/>
              </a:rPr>
              <a:t>the</a:t>
            </a:r>
            <a:r>
              <a:rPr sz="1600" spc="1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155" dirty="0">
                <a:solidFill>
                  <a:srgbClr val="3F3F3F"/>
                </a:solidFill>
                <a:latin typeface="DejaVu Sans"/>
                <a:cs typeface="DejaVu Sans"/>
              </a:rPr>
              <a:t>most</a:t>
            </a:r>
            <a:r>
              <a:rPr sz="1600" spc="2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170" dirty="0">
                <a:solidFill>
                  <a:srgbClr val="3F3F3F"/>
                </a:solidFill>
                <a:latin typeface="DejaVu Sans"/>
                <a:cs typeface="DejaVu Sans"/>
              </a:rPr>
              <a:t>common</a:t>
            </a:r>
            <a:r>
              <a:rPr sz="1600" spc="3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160" dirty="0">
                <a:solidFill>
                  <a:srgbClr val="3F3F3F"/>
                </a:solidFill>
                <a:latin typeface="DejaVu Sans"/>
                <a:cs typeface="DejaVu Sans"/>
              </a:rPr>
              <a:t>uses</a:t>
            </a:r>
            <a:r>
              <a:rPr sz="1600" spc="1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dirty="0">
                <a:solidFill>
                  <a:srgbClr val="3F3F3F"/>
                </a:solidFill>
                <a:latin typeface="DejaVu Sans"/>
                <a:cs typeface="DejaVu Sans"/>
              </a:rPr>
              <a:t>of</a:t>
            </a:r>
            <a:r>
              <a:rPr sz="1600" spc="1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114" dirty="0">
                <a:solidFill>
                  <a:srgbClr val="3F3F3F"/>
                </a:solidFill>
                <a:latin typeface="DejaVu Sans"/>
                <a:cs typeface="DejaVu Sans"/>
              </a:rPr>
              <a:t>Context</a:t>
            </a:r>
            <a:r>
              <a:rPr sz="1600" spc="1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95" dirty="0">
                <a:solidFill>
                  <a:srgbClr val="3F3F3F"/>
                </a:solidFill>
                <a:latin typeface="DejaVu Sans"/>
                <a:cs typeface="DejaVu Sans"/>
              </a:rPr>
              <a:t>Filters</a:t>
            </a:r>
            <a:r>
              <a:rPr sz="1600" spc="-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100" dirty="0">
                <a:solidFill>
                  <a:srgbClr val="3F3F3F"/>
                </a:solidFill>
                <a:latin typeface="DejaVu Sans"/>
                <a:cs typeface="DejaVu Sans"/>
              </a:rPr>
              <a:t>is</a:t>
            </a:r>
            <a:r>
              <a:rPr sz="160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20" dirty="0">
                <a:solidFill>
                  <a:srgbClr val="3F3F3F"/>
                </a:solidFill>
                <a:latin typeface="DejaVu Sans"/>
                <a:cs typeface="DejaVu Sans"/>
              </a:rPr>
              <a:t>to</a:t>
            </a:r>
            <a:r>
              <a:rPr sz="1600" spc="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140" dirty="0">
                <a:solidFill>
                  <a:srgbClr val="3F3F3F"/>
                </a:solidFill>
                <a:latin typeface="DejaVu Sans"/>
                <a:cs typeface="DejaVu Sans"/>
              </a:rPr>
              <a:t>create</a:t>
            </a:r>
            <a:r>
              <a:rPr sz="1600" spc="1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150" dirty="0">
                <a:solidFill>
                  <a:srgbClr val="3F3F3F"/>
                </a:solidFill>
                <a:latin typeface="DejaVu Sans"/>
                <a:cs typeface="DejaVu Sans"/>
              </a:rPr>
              <a:t>Dependent</a:t>
            </a:r>
            <a:r>
              <a:rPr sz="1600" spc="-1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105" dirty="0">
                <a:solidFill>
                  <a:srgbClr val="3F3F3F"/>
                </a:solidFill>
                <a:latin typeface="DejaVu Sans"/>
                <a:cs typeface="DejaVu Sans"/>
              </a:rPr>
              <a:t>Top</a:t>
            </a:r>
            <a:r>
              <a:rPr sz="1600" spc="-2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dirty="0">
                <a:solidFill>
                  <a:srgbClr val="3F3F3F"/>
                </a:solidFill>
                <a:latin typeface="DejaVu Sans"/>
                <a:cs typeface="DejaVu Sans"/>
              </a:rPr>
              <a:t>N</a:t>
            </a:r>
            <a:r>
              <a:rPr sz="1600" spc="-3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10" dirty="0">
                <a:solidFill>
                  <a:srgbClr val="3F3F3F"/>
                </a:solidFill>
                <a:latin typeface="DejaVu Sans"/>
                <a:cs typeface="DejaVu Sans"/>
              </a:rPr>
              <a:t>Filters</a:t>
            </a:r>
            <a:endParaRPr sz="1600">
              <a:latin typeface="DejaVu Sans"/>
              <a:cs typeface="DejaVu Sans"/>
            </a:endParaRPr>
          </a:p>
          <a:p>
            <a:pPr marL="755650" indent="-285750">
              <a:lnSpc>
                <a:spcPct val="100000"/>
              </a:lnSpc>
              <a:spcBef>
                <a:spcPts val="405"/>
              </a:spcBef>
              <a:buChar char="•"/>
              <a:tabLst>
                <a:tab pos="755015" algn="l"/>
                <a:tab pos="755650" algn="l"/>
              </a:tabLst>
            </a:pPr>
            <a:r>
              <a:rPr sz="1600" spc="-65" dirty="0">
                <a:solidFill>
                  <a:srgbClr val="3F3F3F"/>
                </a:solidFill>
                <a:latin typeface="DejaVu Sans"/>
                <a:cs typeface="DejaVu Sans"/>
              </a:rPr>
              <a:t>NOTE:</a:t>
            </a:r>
            <a:r>
              <a:rPr sz="1600" spc="1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135" dirty="0">
                <a:solidFill>
                  <a:srgbClr val="3F3F3F"/>
                </a:solidFill>
                <a:latin typeface="DejaVu Sans"/>
                <a:cs typeface="DejaVu Sans"/>
              </a:rPr>
              <a:t>Measures</a:t>
            </a:r>
            <a:r>
              <a:rPr sz="1600" spc="1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160" dirty="0">
                <a:solidFill>
                  <a:srgbClr val="3F3F3F"/>
                </a:solidFill>
                <a:latin typeface="DejaVu Sans"/>
                <a:cs typeface="DejaVu Sans"/>
              </a:rPr>
              <a:t>and</a:t>
            </a:r>
            <a:r>
              <a:rPr sz="1600" spc="3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105" dirty="0">
                <a:solidFill>
                  <a:srgbClr val="3F3F3F"/>
                </a:solidFill>
                <a:latin typeface="DejaVu Sans"/>
                <a:cs typeface="DejaVu Sans"/>
              </a:rPr>
              <a:t>other</a:t>
            </a:r>
            <a:r>
              <a:rPr sz="1600" spc="2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175" dirty="0">
                <a:solidFill>
                  <a:srgbClr val="3F3F3F"/>
                </a:solidFill>
                <a:latin typeface="DejaVu Sans"/>
                <a:cs typeface="DejaVu Sans"/>
              </a:rPr>
              <a:t>aggregated</a:t>
            </a:r>
            <a:r>
              <a:rPr sz="1600" spc="3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105" dirty="0">
                <a:solidFill>
                  <a:srgbClr val="3F3F3F"/>
                </a:solidFill>
                <a:latin typeface="DejaVu Sans"/>
                <a:cs typeface="DejaVu Sans"/>
              </a:rPr>
              <a:t>fields</a:t>
            </a:r>
            <a:r>
              <a:rPr sz="1600" spc="3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150" dirty="0">
                <a:solidFill>
                  <a:srgbClr val="3F3F3F"/>
                </a:solidFill>
                <a:latin typeface="DejaVu Sans"/>
                <a:cs typeface="DejaVu Sans"/>
              </a:rPr>
              <a:t>cannot</a:t>
            </a:r>
            <a:r>
              <a:rPr sz="1600" spc="2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150" dirty="0">
                <a:solidFill>
                  <a:srgbClr val="3F3F3F"/>
                </a:solidFill>
                <a:latin typeface="DejaVu Sans"/>
                <a:cs typeface="DejaVu Sans"/>
              </a:rPr>
              <a:t>be</a:t>
            </a:r>
            <a:r>
              <a:rPr sz="1600" spc="2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145" dirty="0">
                <a:solidFill>
                  <a:srgbClr val="3F3F3F"/>
                </a:solidFill>
                <a:latin typeface="DejaVu Sans"/>
                <a:cs typeface="DejaVu Sans"/>
              </a:rPr>
              <a:t>placed</a:t>
            </a:r>
            <a:r>
              <a:rPr sz="1600" spc="4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90" dirty="0">
                <a:solidFill>
                  <a:srgbClr val="3F3F3F"/>
                </a:solidFill>
                <a:latin typeface="DejaVu Sans"/>
                <a:cs typeface="DejaVu Sans"/>
              </a:rPr>
              <a:t>in</a:t>
            </a:r>
            <a:r>
              <a:rPr sz="1600" spc="1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125" dirty="0">
                <a:solidFill>
                  <a:srgbClr val="3F3F3F"/>
                </a:solidFill>
                <a:latin typeface="DejaVu Sans"/>
                <a:cs typeface="DejaVu Sans"/>
              </a:rPr>
              <a:t>context</a:t>
            </a:r>
            <a:r>
              <a:rPr sz="1600" spc="2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10" dirty="0">
                <a:solidFill>
                  <a:srgbClr val="3F3F3F"/>
                </a:solidFill>
                <a:latin typeface="DejaVu Sans"/>
                <a:cs typeface="DejaVu Sans"/>
              </a:rPr>
              <a:t>filters</a:t>
            </a:r>
            <a:endParaRPr sz="1600">
              <a:latin typeface="DejaVu Sans"/>
              <a:cs typeface="DejaVu San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439158" y="2484627"/>
            <a:ext cx="1637030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i="1" dirty="0">
                <a:solidFill>
                  <a:srgbClr val="3F3F3F"/>
                </a:solidFill>
                <a:latin typeface="Nimbus Roman No9 L"/>
                <a:cs typeface="Nimbus Roman No9 L"/>
              </a:rPr>
              <a:t>Standard</a:t>
            </a:r>
            <a:r>
              <a:rPr sz="1400" spc="2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dirty="0">
                <a:solidFill>
                  <a:srgbClr val="3F3F3F"/>
                </a:solidFill>
                <a:latin typeface="Nimbus Roman No9 L"/>
                <a:cs typeface="Nimbus Roman No9 L"/>
              </a:rPr>
              <a:t>Top</a:t>
            </a:r>
            <a:r>
              <a:rPr sz="1400" spc="3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dirty="0">
                <a:solidFill>
                  <a:srgbClr val="3F3F3F"/>
                </a:solidFill>
                <a:latin typeface="Nimbus Roman No9 L"/>
                <a:cs typeface="Nimbus Roman No9 L"/>
              </a:rPr>
              <a:t>N</a:t>
            </a:r>
            <a:r>
              <a:rPr sz="1400" spc="3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spc="-90" dirty="0">
                <a:solidFill>
                  <a:srgbClr val="3F3F3F"/>
                </a:solidFill>
                <a:latin typeface="Nimbus Roman No9 L"/>
                <a:cs typeface="Nimbus Roman No9 L"/>
              </a:rPr>
              <a:t>Filter:</a:t>
            </a:r>
            <a:endParaRPr sz="1400">
              <a:latin typeface="Nimbus Roman No9 L"/>
              <a:cs typeface="Nimbus Roman No9 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414011" y="4758182"/>
            <a:ext cx="2622550" cy="494665"/>
          </a:xfrm>
          <a:prstGeom prst="rect">
            <a:avLst/>
          </a:prstGeom>
        </p:spPr>
        <p:txBody>
          <a:bodyPr vert="horz" wrap="square" lIns="0" tIns="31115" rIns="0" bIns="0" rtlCol="0">
            <a:spAutoFit/>
          </a:bodyPr>
          <a:lstStyle/>
          <a:p>
            <a:pPr marL="12700" marR="5080">
              <a:lnSpc>
                <a:spcPts val="1190"/>
              </a:lnSpc>
              <a:spcBef>
                <a:spcPts val="245"/>
              </a:spcBef>
            </a:pPr>
            <a:r>
              <a:rPr sz="1100" i="1" dirty="0">
                <a:solidFill>
                  <a:srgbClr val="3F3F3F"/>
                </a:solidFill>
                <a:latin typeface="Nimbus Roman No9 L"/>
                <a:cs typeface="Nimbus Roman No9 L"/>
              </a:rPr>
              <a:t>Subcategories</a:t>
            </a:r>
            <a:r>
              <a:rPr sz="1100" spc="-5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100" i="1" dirty="0">
                <a:solidFill>
                  <a:srgbClr val="3F3F3F"/>
                </a:solidFill>
                <a:latin typeface="Nimbus Roman No9 L"/>
                <a:cs typeface="Nimbus Roman No9 L"/>
              </a:rPr>
              <a:t>are</a:t>
            </a:r>
            <a:r>
              <a:rPr sz="1100" spc="-5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100" i="1" dirty="0">
                <a:solidFill>
                  <a:srgbClr val="3F3F3F"/>
                </a:solidFill>
                <a:latin typeface="Nimbus Roman No9 L"/>
                <a:cs typeface="Nimbus Roman No9 L"/>
              </a:rPr>
              <a:t>filtered</a:t>
            </a:r>
            <a:r>
              <a:rPr sz="1100" spc="-6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100" i="1" dirty="0">
                <a:solidFill>
                  <a:srgbClr val="3F3F3F"/>
                </a:solidFill>
                <a:latin typeface="Nimbus Roman No9 L"/>
                <a:cs typeface="Nimbus Roman No9 L"/>
              </a:rPr>
              <a:t>first</a:t>
            </a:r>
            <a:r>
              <a:rPr sz="1100" spc="-6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100" i="1" dirty="0">
                <a:solidFill>
                  <a:srgbClr val="3F3F3F"/>
                </a:solidFill>
                <a:latin typeface="Nimbus Roman No9 L"/>
                <a:cs typeface="Nimbus Roman No9 L"/>
              </a:rPr>
              <a:t>(before</a:t>
            </a:r>
            <a:r>
              <a:rPr sz="1100" spc="-5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100" i="1" spc="-10" dirty="0">
                <a:solidFill>
                  <a:srgbClr val="3F3F3F"/>
                </a:solidFill>
                <a:latin typeface="Nimbus Roman No9 L"/>
                <a:cs typeface="Nimbus Roman No9 L"/>
              </a:rPr>
              <a:t>city),</a:t>
            </a:r>
            <a:r>
              <a:rPr sz="1100" spc="-4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100" i="1" spc="-180" dirty="0">
                <a:solidFill>
                  <a:srgbClr val="3F3F3F"/>
                </a:solidFill>
                <a:latin typeface="Nimbus Roman No9 L"/>
                <a:cs typeface="Nimbus Roman No9 L"/>
              </a:rPr>
              <a:t>so</a:t>
            </a:r>
            <a:r>
              <a:rPr sz="110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100" i="1" dirty="0">
                <a:solidFill>
                  <a:srgbClr val="3F3F3F"/>
                </a:solidFill>
                <a:latin typeface="Nimbus Roman No9 L"/>
                <a:cs typeface="Nimbus Roman No9 L"/>
              </a:rPr>
              <a:t>results</a:t>
            </a:r>
            <a:r>
              <a:rPr sz="1100" spc="2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100" i="1" dirty="0">
                <a:solidFill>
                  <a:srgbClr val="3F3F3F"/>
                </a:solidFill>
                <a:latin typeface="Nimbus Roman No9 L"/>
                <a:cs typeface="Nimbus Roman No9 L"/>
              </a:rPr>
              <a:t>are</a:t>
            </a:r>
            <a:r>
              <a:rPr sz="1100" spc="2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100" i="1" dirty="0">
                <a:solidFill>
                  <a:srgbClr val="3F3F3F"/>
                </a:solidFill>
                <a:latin typeface="Nimbus Roman No9 L"/>
                <a:cs typeface="Nimbus Roman No9 L"/>
              </a:rPr>
              <a:t>based</a:t>
            </a:r>
            <a:r>
              <a:rPr sz="1100" spc="2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100" i="1" dirty="0">
                <a:solidFill>
                  <a:srgbClr val="3F3F3F"/>
                </a:solidFill>
                <a:latin typeface="Nimbus Roman No9 L"/>
                <a:cs typeface="Nimbus Roman No9 L"/>
              </a:rPr>
              <a:t>on</a:t>
            </a:r>
            <a:r>
              <a:rPr sz="1100" spc="1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100" i="1" dirty="0">
                <a:solidFill>
                  <a:srgbClr val="3F3F3F"/>
                </a:solidFill>
                <a:latin typeface="Nimbus Roman No9 L"/>
                <a:cs typeface="Nimbus Roman No9 L"/>
              </a:rPr>
              <a:t>the</a:t>
            </a:r>
            <a:r>
              <a:rPr sz="1100" spc="2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100" i="1" dirty="0">
                <a:solidFill>
                  <a:srgbClr val="3F3F3F"/>
                </a:solidFill>
                <a:latin typeface="Nimbus Roman No9 L"/>
                <a:cs typeface="Nimbus Roman No9 L"/>
              </a:rPr>
              <a:t>top</a:t>
            </a:r>
            <a:r>
              <a:rPr sz="1100" spc="1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100" i="1" spc="80" dirty="0">
                <a:solidFill>
                  <a:srgbClr val="3F3F3F"/>
                </a:solidFill>
                <a:latin typeface="Nimbus Roman No9 L"/>
                <a:cs typeface="Nimbus Roman No9 L"/>
              </a:rPr>
              <a:t>5</a:t>
            </a:r>
            <a:r>
              <a:rPr sz="1100" spc="2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100" i="1" spc="-10" dirty="0">
                <a:solidFill>
                  <a:srgbClr val="3F3F3F"/>
                </a:solidFill>
                <a:latin typeface="Nimbus Roman No9 L"/>
                <a:cs typeface="Nimbus Roman No9 L"/>
              </a:rPr>
              <a:t>subcategories</a:t>
            </a:r>
            <a:r>
              <a:rPr sz="1100" spc="-1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100" i="1" spc="-20" dirty="0">
                <a:solidFill>
                  <a:srgbClr val="3F3F3F"/>
                </a:solidFill>
                <a:latin typeface="Nimbus Roman No9 L"/>
                <a:cs typeface="Nimbus Roman No9 L"/>
              </a:rPr>
              <a:t>overall</a:t>
            </a:r>
            <a:r>
              <a:rPr sz="1100" spc="-3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100" i="1" spc="-20" dirty="0">
                <a:solidFill>
                  <a:srgbClr val="3F3F3F"/>
                </a:solidFill>
                <a:latin typeface="Nimbus Roman No9 L"/>
                <a:cs typeface="Nimbus Roman No9 L"/>
              </a:rPr>
              <a:t>(only</a:t>
            </a:r>
            <a:r>
              <a:rPr sz="1100" spc="-1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100" i="1" spc="80" dirty="0">
                <a:solidFill>
                  <a:srgbClr val="3F3F3F"/>
                </a:solidFill>
                <a:latin typeface="Nimbus Roman No9 L"/>
                <a:cs typeface="Nimbus Roman No9 L"/>
              </a:rPr>
              <a:t>4</a:t>
            </a:r>
            <a:r>
              <a:rPr sz="1100" spc="-2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100" i="1" dirty="0">
                <a:solidFill>
                  <a:srgbClr val="3F3F3F"/>
                </a:solidFill>
                <a:latin typeface="Nimbus Roman No9 L"/>
                <a:cs typeface="Nimbus Roman No9 L"/>
              </a:rPr>
              <a:t>of</a:t>
            </a:r>
            <a:r>
              <a:rPr sz="1100" spc="-2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100" i="1" dirty="0">
                <a:solidFill>
                  <a:srgbClr val="3F3F3F"/>
                </a:solidFill>
                <a:latin typeface="Nimbus Roman No9 L"/>
                <a:cs typeface="Nimbus Roman No9 L"/>
              </a:rPr>
              <a:t>which</a:t>
            </a:r>
            <a:r>
              <a:rPr sz="1100" spc="-2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100" i="1" dirty="0">
                <a:solidFill>
                  <a:srgbClr val="3F3F3F"/>
                </a:solidFill>
                <a:latin typeface="Nimbus Roman No9 L"/>
                <a:cs typeface="Nimbus Roman No9 L"/>
              </a:rPr>
              <a:t>were</a:t>
            </a:r>
            <a:r>
              <a:rPr sz="1100" spc="-2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100" i="1" dirty="0">
                <a:solidFill>
                  <a:srgbClr val="3F3F3F"/>
                </a:solidFill>
                <a:latin typeface="Nimbus Roman No9 L"/>
                <a:cs typeface="Nimbus Roman No9 L"/>
              </a:rPr>
              <a:t>sold</a:t>
            </a:r>
            <a:r>
              <a:rPr sz="1100" spc="-2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100" i="1" dirty="0">
                <a:solidFill>
                  <a:srgbClr val="3F3F3F"/>
                </a:solidFill>
                <a:latin typeface="Nimbus Roman No9 L"/>
                <a:cs typeface="Nimbus Roman No9 L"/>
              </a:rPr>
              <a:t>in</a:t>
            </a:r>
            <a:r>
              <a:rPr sz="1100" spc="-1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100" i="1" spc="-10" dirty="0">
                <a:solidFill>
                  <a:srgbClr val="3F3F3F"/>
                </a:solidFill>
                <a:latin typeface="Nimbus Roman No9 L"/>
                <a:cs typeface="Nimbus Roman No9 L"/>
              </a:rPr>
              <a:t>Akron)</a:t>
            </a:r>
            <a:endParaRPr sz="1100">
              <a:latin typeface="Nimbus Roman No9 L"/>
              <a:cs typeface="Nimbus Roman No9 L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4403573" y="2775955"/>
            <a:ext cx="2560955" cy="1932939"/>
            <a:chOff x="4403573" y="2775955"/>
            <a:chExt cx="2560955" cy="1932939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03573" y="2775955"/>
              <a:ext cx="2560368" cy="1932453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15028" y="2787396"/>
              <a:ext cx="2490977" cy="186308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064252" y="3194253"/>
              <a:ext cx="964704" cy="551738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5098415" y="3228352"/>
              <a:ext cx="1137285" cy="454659"/>
            </a:xfrm>
            <a:custGeom>
              <a:avLst/>
              <a:gdLst/>
              <a:ahLst/>
              <a:cxnLst/>
              <a:rect l="l" t="t" r="r" b="b"/>
              <a:pathLst>
                <a:path w="1137285" h="454660">
                  <a:moveTo>
                    <a:pt x="867410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0" y="429260"/>
                  </a:lnTo>
                  <a:lnTo>
                    <a:pt x="0" y="454660"/>
                  </a:lnTo>
                  <a:lnTo>
                    <a:pt x="867410" y="454660"/>
                  </a:lnTo>
                  <a:lnTo>
                    <a:pt x="867410" y="429260"/>
                  </a:lnTo>
                  <a:lnTo>
                    <a:pt x="25400" y="429260"/>
                  </a:lnTo>
                  <a:lnTo>
                    <a:pt x="25400" y="25400"/>
                  </a:lnTo>
                  <a:lnTo>
                    <a:pt x="867410" y="25400"/>
                  </a:lnTo>
                  <a:lnTo>
                    <a:pt x="867410" y="0"/>
                  </a:lnTo>
                  <a:close/>
                </a:path>
                <a:path w="1137285" h="454660">
                  <a:moveTo>
                    <a:pt x="1136777" y="109207"/>
                  </a:moveTo>
                  <a:lnTo>
                    <a:pt x="1041654" y="97777"/>
                  </a:lnTo>
                  <a:lnTo>
                    <a:pt x="1051318" y="124701"/>
                  </a:lnTo>
                  <a:lnTo>
                    <a:pt x="867410" y="190627"/>
                  </a:lnTo>
                  <a:lnTo>
                    <a:pt x="867410" y="25514"/>
                  </a:lnTo>
                  <a:lnTo>
                    <a:pt x="842010" y="25514"/>
                  </a:lnTo>
                  <a:lnTo>
                    <a:pt x="842010" y="429120"/>
                  </a:lnTo>
                  <a:lnTo>
                    <a:pt x="867410" y="429120"/>
                  </a:lnTo>
                  <a:lnTo>
                    <a:pt x="867410" y="220903"/>
                  </a:lnTo>
                  <a:lnTo>
                    <a:pt x="1060983" y="151612"/>
                  </a:lnTo>
                  <a:lnTo>
                    <a:pt x="1070610" y="178422"/>
                  </a:lnTo>
                  <a:lnTo>
                    <a:pt x="1096238" y="151612"/>
                  </a:lnTo>
                  <a:lnTo>
                    <a:pt x="1136777" y="109207"/>
                  </a:lnTo>
                  <a:close/>
                </a:path>
              </a:pathLst>
            </a:custGeom>
            <a:solidFill>
              <a:srgbClr val="1FE2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" name="object 12"/>
          <p:cNvGrpSpPr/>
          <p:nvPr/>
        </p:nvGrpSpPr>
        <p:grpSpPr>
          <a:xfrm>
            <a:off x="7648159" y="2775955"/>
            <a:ext cx="2380615" cy="1932939"/>
            <a:chOff x="7648159" y="2775955"/>
            <a:chExt cx="2380615" cy="1932939"/>
          </a:xfrm>
        </p:grpSpPr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648159" y="2775955"/>
              <a:ext cx="2380557" cy="1932453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659624" y="2787396"/>
              <a:ext cx="2311145" cy="186308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273796" y="3198926"/>
              <a:ext cx="957795" cy="617296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8307959" y="3233432"/>
              <a:ext cx="861060" cy="519430"/>
            </a:xfrm>
            <a:custGeom>
              <a:avLst/>
              <a:gdLst/>
              <a:ahLst/>
              <a:cxnLst/>
              <a:rect l="l" t="t" r="r" b="b"/>
              <a:pathLst>
                <a:path w="861059" h="519429">
                  <a:moveTo>
                    <a:pt x="860552" y="0"/>
                  </a:moveTo>
                  <a:lnTo>
                    <a:pt x="835152" y="0"/>
                  </a:lnTo>
                  <a:lnTo>
                    <a:pt x="835152" y="25400"/>
                  </a:lnTo>
                  <a:lnTo>
                    <a:pt x="835152" y="494030"/>
                  </a:lnTo>
                  <a:lnTo>
                    <a:pt x="25400" y="494030"/>
                  </a:lnTo>
                  <a:lnTo>
                    <a:pt x="25400" y="25400"/>
                  </a:lnTo>
                  <a:lnTo>
                    <a:pt x="835152" y="25400"/>
                  </a:lnTo>
                  <a:lnTo>
                    <a:pt x="835152" y="0"/>
                  </a:lnTo>
                  <a:lnTo>
                    <a:pt x="0" y="0"/>
                  </a:lnTo>
                  <a:lnTo>
                    <a:pt x="0" y="25400"/>
                  </a:lnTo>
                  <a:lnTo>
                    <a:pt x="0" y="494030"/>
                  </a:lnTo>
                  <a:lnTo>
                    <a:pt x="0" y="519430"/>
                  </a:lnTo>
                  <a:lnTo>
                    <a:pt x="860552" y="519430"/>
                  </a:lnTo>
                  <a:lnTo>
                    <a:pt x="860552" y="494144"/>
                  </a:lnTo>
                  <a:lnTo>
                    <a:pt x="860552" y="25400"/>
                  </a:lnTo>
                  <a:lnTo>
                    <a:pt x="860552" y="25006"/>
                  </a:lnTo>
                  <a:lnTo>
                    <a:pt x="860552" y="0"/>
                  </a:lnTo>
                  <a:close/>
                </a:path>
              </a:pathLst>
            </a:custGeom>
            <a:solidFill>
              <a:srgbClr val="1FE2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7648956" y="2491232"/>
            <a:ext cx="1781810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i="1" dirty="0">
                <a:solidFill>
                  <a:srgbClr val="3F3F3F"/>
                </a:solidFill>
                <a:latin typeface="Nimbus Roman No9 L"/>
                <a:cs typeface="Nimbus Roman No9 L"/>
              </a:rPr>
              <a:t>Dependent</a:t>
            </a:r>
            <a:r>
              <a:rPr sz="1400" spc="10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dirty="0">
                <a:solidFill>
                  <a:srgbClr val="3F3F3F"/>
                </a:solidFill>
                <a:latin typeface="Nimbus Roman No9 L"/>
                <a:cs typeface="Nimbus Roman No9 L"/>
              </a:rPr>
              <a:t>Top</a:t>
            </a:r>
            <a:r>
              <a:rPr sz="1400" spc="9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dirty="0">
                <a:solidFill>
                  <a:srgbClr val="3F3F3F"/>
                </a:solidFill>
                <a:latin typeface="Nimbus Roman No9 L"/>
                <a:cs typeface="Nimbus Roman No9 L"/>
              </a:rPr>
              <a:t>N</a:t>
            </a:r>
            <a:r>
              <a:rPr sz="1400" spc="10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spc="-90" dirty="0">
                <a:solidFill>
                  <a:srgbClr val="3F3F3F"/>
                </a:solidFill>
                <a:latin typeface="Nimbus Roman No9 L"/>
                <a:cs typeface="Nimbus Roman No9 L"/>
              </a:rPr>
              <a:t>Filter:</a:t>
            </a:r>
            <a:endParaRPr sz="1400">
              <a:latin typeface="Nimbus Roman No9 L"/>
              <a:cs typeface="Nimbus Roman No9 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280658" y="3093974"/>
            <a:ext cx="23241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160" dirty="0">
                <a:solidFill>
                  <a:srgbClr val="1FE2D7"/>
                </a:solidFill>
                <a:latin typeface="DejaVu Sans"/>
                <a:cs typeface="DejaVu Sans"/>
              </a:rPr>
              <a:t>4</a:t>
            </a:r>
            <a:endParaRPr sz="2800">
              <a:latin typeface="DejaVu Sans"/>
              <a:cs typeface="DejaVu San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9459721" y="3106927"/>
            <a:ext cx="23241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160" dirty="0">
                <a:solidFill>
                  <a:srgbClr val="1FE2D7"/>
                </a:solidFill>
                <a:latin typeface="DejaVu Sans"/>
                <a:cs typeface="DejaVu Sans"/>
              </a:rPr>
              <a:t>5</a:t>
            </a:r>
            <a:endParaRPr sz="2800">
              <a:latin typeface="DejaVu Sans"/>
              <a:cs typeface="DejaVu San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700009" y="4774946"/>
            <a:ext cx="2670175" cy="494665"/>
          </a:xfrm>
          <a:prstGeom prst="rect">
            <a:avLst/>
          </a:prstGeom>
        </p:spPr>
        <p:txBody>
          <a:bodyPr vert="horz" wrap="square" lIns="0" tIns="31115" rIns="0" bIns="0" rtlCol="0">
            <a:spAutoFit/>
          </a:bodyPr>
          <a:lstStyle/>
          <a:p>
            <a:pPr marL="12700" marR="5080" algn="just">
              <a:lnSpc>
                <a:spcPts val="1190"/>
              </a:lnSpc>
              <a:spcBef>
                <a:spcPts val="245"/>
              </a:spcBef>
            </a:pPr>
            <a:r>
              <a:rPr sz="1100" i="1" dirty="0">
                <a:solidFill>
                  <a:srgbClr val="3F3F3F"/>
                </a:solidFill>
                <a:latin typeface="Nimbus Roman No9 L"/>
                <a:cs typeface="Nimbus Roman No9 L"/>
              </a:rPr>
              <a:t>Subcategories</a:t>
            </a:r>
            <a:r>
              <a:rPr sz="1100" spc="-1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100" i="1" dirty="0">
                <a:solidFill>
                  <a:srgbClr val="3F3F3F"/>
                </a:solidFill>
                <a:latin typeface="Nimbus Roman No9 L"/>
                <a:cs typeface="Nimbus Roman No9 L"/>
              </a:rPr>
              <a:t>are</a:t>
            </a:r>
            <a:r>
              <a:rPr sz="1100" spc="-2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100" i="1" dirty="0">
                <a:solidFill>
                  <a:srgbClr val="3F3F3F"/>
                </a:solidFill>
                <a:latin typeface="Nimbus Roman No9 L"/>
                <a:cs typeface="Nimbus Roman No9 L"/>
              </a:rPr>
              <a:t>filtered</a:t>
            </a:r>
            <a:r>
              <a:rPr sz="1100" spc="-2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100" i="1" dirty="0">
                <a:solidFill>
                  <a:srgbClr val="3F3F3F"/>
                </a:solidFill>
                <a:latin typeface="Nimbus Roman No9 L"/>
                <a:cs typeface="Nimbus Roman No9 L"/>
              </a:rPr>
              <a:t>after</a:t>
            </a:r>
            <a:r>
              <a:rPr sz="1100" spc="-3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100" i="1" dirty="0">
                <a:solidFill>
                  <a:srgbClr val="3F3F3F"/>
                </a:solidFill>
                <a:latin typeface="Nimbus Roman No9 L"/>
                <a:cs typeface="Nimbus Roman No9 L"/>
              </a:rPr>
              <a:t>city</a:t>
            </a:r>
            <a:r>
              <a:rPr sz="1100" i="1" spc="-10" dirty="0">
                <a:solidFill>
                  <a:srgbClr val="3F3F3F"/>
                </a:solidFill>
                <a:latin typeface="Nimbus Roman No9 L"/>
                <a:cs typeface="Nimbus Roman No9 L"/>
              </a:rPr>
              <a:t> </a:t>
            </a:r>
            <a:r>
              <a:rPr sz="1100" i="1" spc="-20" dirty="0">
                <a:solidFill>
                  <a:srgbClr val="3F3F3F"/>
                </a:solidFill>
                <a:latin typeface="Nimbus Roman No9 L"/>
                <a:cs typeface="Nimbus Roman No9 L"/>
              </a:rPr>
              <a:t>(since</a:t>
            </a:r>
            <a:r>
              <a:rPr sz="1100" i="1" spc="-5" dirty="0">
                <a:solidFill>
                  <a:srgbClr val="3F3F3F"/>
                </a:solidFill>
                <a:latin typeface="Nimbus Roman No9 L"/>
                <a:cs typeface="Nimbus Roman No9 L"/>
              </a:rPr>
              <a:t> </a:t>
            </a:r>
            <a:r>
              <a:rPr sz="1100" i="1" spc="-35" dirty="0">
                <a:solidFill>
                  <a:srgbClr val="3F3F3F"/>
                </a:solidFill>
                <a:latin typeface="Nimbus Roman No9 L"/>
                <a:cs typeface="Nimbus Roman No9 L"/>
              </a:rPr>
              <a:t>it’s</a:t>
            </a:r>
            <a:r>
              <a:rPr sz="1100" i="1" spc="-5" dirty="0">
                <a:solidFill>
                  <a:srgbClr val="3F3F3F"/>
                </a:solidFill>
                <a:latin typeface="Nimbus Roman No9 L"/>
                <a:cs typeface="Nimbus Roman No9 L"/>
              </a:rPr>
              <a:t> </a:t>
            </a:r>
            <a:r>
              <a:rPr sz="1100" i="1" spc="-350" dirty="0">
                <a:solidFill>
                  <a:srgbClr val="3F3F3F"/>
                </a:solidFill>
                <a:latin typeface="Nimbus Roman No9 L"/>
                <a:cs typeface="Nimbus Roman No9 L"/>
              </a:rPr>
              <a:t>a</a:t>
            </a:r>
            <a:r>
              <a:rPr sz="1100" i="1" dirty="0">
                <a:solidFill>
                  <a:srgbClr val="3F3F3F"/>
                </a:solidFill>
                <a:latin typeface="Nimbus Roman No9 L"/>
                <a:cs typeface="Nimbus Roman No9 L"/>
              </a:rPr>
              <a:t> context</a:t>
            </a:r>
            <a:r>
              <a:rPr sz="1100" spc="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100" i="1" spc="-25" dirty="0">
                <a:solidFill>
                  <a:srgbClr val="3F3F3F"/>
                </a:solidFill>
                <a:latin typeface="Nimbus Roman No9 L"/>
                <a:cs typeface="Nimbus Roman No9 L"/>
              </a:rPr>
              <a:t>filter),</a:t>
            </a:r>
            <a:r>
              <a:rPr sz="1100" spc="3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100" i="1" dirty="0">
                <a:solidFill>
                  <a:srgbClr val="3F3F3F"/>
                </a:solidFill>
                <a:latin typeface="Nimbus Roman No9 L"/>
                <a:cs typeface="Nimbus Roman No9 L"/>
              </a:rPr>
              <a:t>so</a:t>
            </a:r>
            <a:r>
              <a:rPr sz="1100" spc="2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100" i="1" dirty="0">
                <a:solidFill>
                  <a:srgbClr val="3F3F3F"/>
                </a:solidFill>
                <a:latin typeface="Nimbus Roman No9 L"/>
                <a:cs typeface="Nimbus Roman No9 L"/>
              </a:rPr>
              <a:t>results</a:t>
            </a:r>
            <a:r>
              <a:rPr sz="1100" spc="2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100" i="1" dirty="0">
                <a:solidFill>
                  <a:srgbClr val="3F3F3F"/>
                </a:solidFill>
                <a:latin typeface="Nimbus Roman No9 L"/>
                <a:cs typeface="Nimbus Roman No9 L"/>
              </a:rPr>
              <a:t>show</a:t>
            </a:r>
            <a:r>
              <a:rPr sz="1100" spc="2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100" i="1" dirty="0">
                <a:solidFill>
                  <a:srgbClr val="3F3F3F"/>
                </a:solidFill>
                <a:latin typeface="Nimbus Roman No9 L"/>
                <a:cs typeface="Nimbus Roman No9 L"/>
              </a:rPr>
              <a:t>sales</a:t>
            </a:r>
            <a:r>
              <a:rPr sz="1100" spc="3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100" i="1" dirty="0">
                <a:solidFill>
                  <a:srgbClr val="3F3F3F"/>
                </a:solidFill>
                <a:latin typeface="Nimbus Roman No9 L"/>
                <a:cs typeface="Nimbus Roman No9 L"/>
              </a:rPr>
              <a:t>for</a:t>
            </a:r>
            <a:r>
              <a:rPr sz="1100" spc="1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100" i="1" dirty="0">
                <a:solidFill>
                  <a:srgbClr val="3F3F3F"/>
                </a:solidFill>
                <a:latin typeface="Nimbus Roman No9 L"/>
                <a:cs typeface="Nimbus Roman No9 L"/>
              </a:rPr>
              <a:t>the</a:t>
            </a:r>
            <a:r>
              <a:rPr sz="1100" spc="1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100" i="1" spc="-120" dirty="0">
                <a:solidFill>
                  <a:srgbClr val="3F3F3F"/>
                </a:solidFill>
                <a:latin typeface="Nimbus Roman No9 L"/>
                <a:cs typeface="Nimbus Roman No9 L"/>
              </a:rPr>
              <a:t>top</a:t>
            </a:r>
            <a:r>
              <a:rPr sz="1100" spc="-12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100" i="1" spc="85" dirty="0">
                <a:solidFill>
                  <a:srgbClr val="3F3F3F"/>
                </a:solidFill>
                <a:latin typeface="Nimbus Roman No9 L"/>
                <a:cs typeface="Nimbus Roman No9 L"/>
              </a:rPr>
              <a:t>5</a:t>
            </a:r>
            <a:r>
              <a:rPr sz="1100" spc="-3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100" i="1" dirty="0">
                <a:solidFill>
                  <a:srgbClr val="3F3F3F"/>
                </a:solidFill>
                <a:latin typeface="Nimbus Roman No9 L"/>
                <a:cs typeface="Nimbus Roman No9 L"/>
              </a:rPr>
              <a:t>subcategories</a:t>
            </a:r>
            <a:r>
              <a:rPr sz="1100" spc="-1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100" i="1" dirty="0">
                <a:solidFill>
                  <a:srgbClr val="3F3F3F"/>
                </a:solidFill>
                <a:latin typeface="Nimbus Roman No9 L"/>
                <a:cs typeface="Nimbus Roman No9 L"/>
              </a:rPr>
              <a:t>within</a:t>
            </a:r>
            <a:r>
              <a:rPr sz="1100" spc="-5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100" i="1" dirty="0">
                <a:solidFill>
                  <a:srgbClr val="3F3F3F"/>
                </a:solidFill>
                <a:latin typeface="Nimbus Roman No9 L"/>
                <a:cs typeface="Nimbus Roman No9 L"/>
              </a:rPr>
              <a:t>Akron</a:t>
            </a:r>
            <a:r>
              <a:rPr sz="1100" spc="-5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100" i="1" spc="-10" dirty="0">
                <a:solidFill>
                  <a:srgbClr val="3F3F3F"/>
                </a:solidFill>
                <a:latin typeface="Nimbus Roman No9 L"/>
                <a:cs typeface="Nimbus Roman No9 L"/>
              </a:rPr>
              <a:t>specifically</a:t>
            </a:r>
            <a:endParaRPr sz="1100">
              <a:latin typeface="Nimbus Roman No9 L"/>
              <a:cs typeface="Nimbus Roman No9 L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3256776" y="5423030"/>
            <a:ext cx="8425815" cy="981075"/>
            <a:chOff x="3256776" y="5423030"/>
            <a:chExt cx="8425815" cy="981075"/>
          </a:xfrm>
        </p:grpSpPr>
        <p:pic>
          <p:nvPicPr>
            <p:cNvPr id="22" name="object 2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256776" y="5423030"/>
              <a:ext cx="8425457" cy="980914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3303295" y="5431535"/>
              <a:ext cx="8341995" cy="897255"/>
            </a:xfrm>
            <a:custGeom>
              <a:avLst/>
              <a:gdLst/>
              <a:ahLst/>
              <a:cxnLst/>
              <a:rect l="l" t="t" r="r" b="b"/>
              <a:pathLst>
                <a:path w="8341995" h="897254">
                  <a:moveTo>
                    <a:pt x="8279993" y="0"/>
                  </a:moveTo>
                  <a:lnTo>
                    <a:pt x="61569" y="0"/>
                  </a:lnTo>
                  <a:lnTo>
                    <a:pt x="59982" y="25"/>
                  </a:lnTo>
                  <a:lnTo>
                    <a:pt x="20142" y="15989"/>
                  </a:lnTo>
                  <a:lnTo>
                    <a:pt x="939" y="50685"/>
                  </a:lnTo>
                  <a:lnTo>
                    <a:pt x="0" y="60007"/>
                  </a:lnTo>
                  <a:lnTo>
                    <a:pt x="0" y="836815"/>
                  </a:lnTo>
                  <a:lnTo>
                    <a:pt x="15963" y="876681"/>
                  </a:lnTo>
                  <a:lnTo>
                    <a:pt x="50660" y="895908"/>
                  </a:lnTo>
                  <a:lnTo>
                    <a:pt x="61569" y="896874"/>
                  </a:lnTo>
                  <a:lnTo>
                    <a:pt x="8279993" y="896874"/>
                  </a:lnTo>
                  <a:lnTo>
                    <a:pt x="8316849" y="884631"/>
                  </a:lnTo>
                  <a:lnTo>
                    <a:pt x="8339252" y="852106"/>
                  </a:lnTo>
                  <a:lnTo>
                    <a:pt x="8341563" y="836815"/>
                  </a:lnTo>
                  <a:lnTo>
                    <a:pt x="8341563" y="60007"/>
                  </a:lnTo>
                  <a:lnTo>
                    <a:pt x="8325599" y="20167"/>
                  </a:lnTo>
                  <a:lnTo>
                    <a:pt x="8290903" y="965"/>
                  </a:lnTo>
                  <a:lnTo>
                    <a:pt x="827999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4260088" y="5676393"/>
            <a:ext cx="6984365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-170" dirty="0">
                <a:solidFill>
                  <a:srgbClr val="3F3F3F"/>
                </a:solidFill>
                <a:latin typeface="DejaVu Sans"/>
                <a:cs typeface="DejaVu Sans"/>
              </a:rPr>
              <a:t>PRO</a:t>
            </a:r>
            <a:r>
              <a:rPr sz="1600" spc="-10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b="1" spc="-145" dirty="0">
                <a:solidFill>
                  <a:srgbClr val="3F3F3F"/>
                </a:solidFill>
                <a:latin typeface="DejaVu Sans"/>
                <a:cs typeface="DejaVu Sans"/>
              </a:rPr>
              <a:t>TIP</a:t>
            </a:r>
            <a:r>
              <a:rPr sz="1600" spc="-145" dirty="0">
                <a:solidFill>
                  <a:srgbClr val="3F3F3F"/>
                </a:solidFill>
                <a:latin typeface="DejaVu Sans"/>
                <a:cs typeface="DejaVu Sans"/>
              </a:rPr>
              <a:t>:</a:t>
            </a:r>
            <a:r>
              <a:rPr sz="1600" spc="-10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spc="-85" dirty="0">
                <a:solidFill>
                  <a:srgbClr val="252525"/>
                </a:solidFill>
                <a:latin typeface="DejaVu Sans"/>
                <a:cs typeface="DejaVu Sans"/>
              </a:rPr>
              <a:t>Use</a:t>
            </a:r>
            <a:r>
              <a:rPr sz="1400" spc="25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400" spc="-100" dirty="0">
                <a:solidFill>
                  <a:srgbClr val="252525"/>
                </a:solidFill>
                <a:latin typeface="DejaVu Sans"/>
                <a:cs typeface="DejaVu Sans"/>
              </a:rPr>
              <a:t>Context</a:t>
            </a:r>
            <a:r>
              <a:rPr sz="1400" spc="25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400" spc="-85" dirty="0">
                <a:solidFill>
                  <a:srgbClr val="252525"/>
                </a:solidFill>
                <a:latin typeface="DejaVu Sans"/>
                <a:cs typeface="DejaVu Sans"/>
              </a:rPr>
              <a:t>Filters</a:t>
            </a:r>
            <a:r>
              <a:rPr sz="1400" spc="20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400" spc="-30" dirty="0">
                <a:solidFill>
                  <a:srgbClr val="252525"/>
                </a:solidFill>
                <a:latin typeface="DejaVu Sans"/>
                <a:cs typeface="DejaVu Sans"/>
              </a:rPr>
              <a:t>to</a:t>
            </a:r>
            <a:r>
              <a:rPr sz="1400" spc="20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400" spc="-130" dirty="0">
                <a:solidFill>
                  <a:srgbClr val="252525"/>
                </a:solidFill>
                <a:latin typeface="DejaVu Sans"/>
                <a:cs typeface="DejaVu Sans"/>
              </a:rPr>
              <a:t>improve</a:t>
            </a:r>
            <a:r>
              <a:rPr sz="1400" spc="15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400" spc="-130" dirty="0">
                <a:solidFill>
                  <a:srgbClr val="252525"/>
                </a:solidFill>
                <a:latin typeface="DejaVu Sans"/>
                <a:cs typeface="DejaVu Sans"/>
              </a:rPr>
              <a:t>performance</a:t>
            </a:r>
            <a:r>
              <a:rPr sz="1400" spc="35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400" spc="-140" dirty="0">
                <a:solidFill>
                  <a:srgbClr val="252525"/>
                </a:solidFill>
                <a:latin typeface="DejaVu Sans"/>
                <a:cs typeface="DejaVu Sans"/>
              </a:rPr>
              <a:t>by</a:t>
            </a:r>
            <a:r>
              <a:rPr sz="1400" spc="20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400" spc="-110" dirty="0">
                <a:solidFill>
                  <a:srgbClr val="252525"/>
                </a:solidFill>
                <a:latin typeface="DejaVu Sans"/>
                <a:cs typeface="DejaVu Sans"/>
              </a:rPr>
              <a:t>filtering</a:t>
            </a:r>
            <a:r>
              <a:rPr sz="1400" spc="-5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400" spc="-100" dirty="0">
                <a:solidFill>
                  <a:srgbClr val="252525"/>
                </a:solidFill>
                <a:latin typeface="DejaVu Sans"/>
                <a:cs typeface="DejaVu Sans"/>
              </a:rPr>
              <a:t>out</a:t>
            </a:r>
            <a:r>
              <a:rPr sz="1400" spc="5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400" spc="-145" dirty="0">
                <a:solidFill>
                  <a:srgbClr val="252525"/>
                </a:solidFill>
                <a:latin typeface="DejaVu Sans"/>
                <a:cs typeface="DejaVu Sans"/>
              </a:rPr>
              <a:t>large</a:t>
            </a:r>
            <a:r>
              <a:rPr sz="1400" spc="-10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400" spc="-150" dirty="0">
                <a:solidFill>
                  <a:srgbClr val="252525"/>
                </a:solidFill>
                <a:latin typeface="DejaVu Sans"/>
                <a:cs typeface="DejaVu Sans"/>
              </a:rPr>
              <a:t>chunks</a:t>
            </a:r>
            <a:r>
              <a:rPr sz="1400" spc="-5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400" dirty="0">
                <a:solidFill>
                  <a:srgbClr val="252525"/>
                </a:solidFill>
                <a:latin typeface="DejaVu Sans"/>
                <a:cs typeface="DejaVu Sans"/>
              </a:rPr>
              <a:t>of</a:t>
            </a:r>
            <a:r>
              <a:rPr sz="1400" spc="5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400" spc="-470" dirty="0">
                <a:solidFill>
                  <a:srgbClr val="252525"/>
                </a:solidFill>
                <a:latin typeface="DejaVu Sans"/>
                <a:cs typeface="DejaVu Sans"/>
              </a:rPr>
              <a:t>data</a:t>
            </a:r>
            <a:endParaRPr sz="1400">
              <a:latin typeface="DejaVu Sans"/>
              <a:cs typeface="DejaVu Sans"/>
            </a:endParaRPr>
          </a:p>
          <a:p>
            <a:pPr marL="12700">
              <a:lnSpc>
                <a:spcPct val="100000"/>
              </a:lnSpc>
            </a:pPr>
            <a:r>
              <a:rPr sz="1400" spc="-120" dirty="0">
                <a:solidFill>
                  <a:srgbClr val="252525"/>
                </a:solidFill>
                <a:latin typeface="DejaVu Sans"/>
                <a:cs typeface="DejaVu Sans"/>
              </a:rPr>
              <a:t>that</a:t>
            </a:r>
            <a:r>
              <a:rPr sz="1400" spc="-45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400" spc="-120" dirty="0">
                <a:solidFill>
                  <a:srgbClr val="252525"/>
                </a:solidFill>
                <a:latin typeface="DejaVu Sans"/>
                <a:cs typeface="DejaVu Sans"/>
              </a:rPr>
              <a:t>you</a:t>
            </a:r>
            <a:r>
              <a:rPr sz="1400" spc="-45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400" spc="-114" dirty="0">
                <a:solidFill>
                  <a:srgbClr val="252525"/>
                </a:solidFill>
                <a:latin typeface="DejaVu Sans"/>
                <a:cs typeface="DejaVu Sans"/>
              </a:rPr>
              <a:t>don’t</a:t>
            </a:r>
            <a:r>
              <a:rPr sz="1400" spc="-35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400" spc="-140" dirty="0">
                <a:solidFill>
                  <a:srgbClr val="252525"/>
                </a:solidFill>
                <a:latin typeface="DejaVu Sans"/>
                <a:cs typeface="DejaVu Sans"/>
              </a:rPr>
              <a:t>need</a:t>
            </a:r>
            <a:r>
              <a:rPr sz="1400" spc="-35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400" spc="-85" dirty="0">
                <a:solidFill>
                  <a:srgbClr val="252525"/>
                </a:solidFill>
                <a:latin typeface="DejaVu Sans"/>
                <a:cs typeface="DejaVu Sans"/>
              </a:rPr>
              <a:t>to</a:t>
            </a:r>
            <a:r>
              <a:rPr sz="1400" spc="-55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400" spc="-120" dirty="0">
                <a:solidFill>
                  <a:srgbClr val="252525"/>
                </a:solidFill>
                <a:latin typeface="DejaVu Sans"/>
                <a:cs typeface="DejaVu Sans"/>
              </a:rPr>
              <a:t>include</a:t>
            </a:r>
            <a:r>
              <a:rPr sz="1400" spc="-15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400" spc="-110" dirty="0">
                <a:solidFill>
                  <a:srgbClr val="252525"/>
                </a:solidFill>
                <a:latin typeface="DejaVu Sans"/>
                <a:cs typeface="DejaVu Sans"/>
              </a:rPr>
              <a:t>in</a:t>
            </a:r>
            <a:r>
              <a:rPr sz="1400" spc="-35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400" spc="-114" dirty="0">
                <a:solidFill>
                  <a:srgbClr val="252525"/>
                </a:solidFill>
                <a:latin typeface="DejaVu Sans"/>
                <a:cs typeface="DejaVu Sans"/>
              </a:rPr>
              <a:t>your</a:t>
            </a:r>
            <a:r>
              <a:rPr sz="1400" spc="-30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400" spc="-135" dirty="0">
                <a:solidFill>
                  <a:srgbClr val="252525"/>
                </a:solidFill>
                <a:latin typeface="DejaVu Sans"/>
                <a:cs typeface="DejaVu Sans"/>
              </a:rPr>
              <a:t>visuals</a:t>
            </a:r>
            <a:r>
              <a:rPr sz="1400" spc="-25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400" spc="-95" dirty="0">
                <a:solidFill>
                  <a:srgbClr val="252525"/>
                </a:solidFill>
                <a:latin typeface="DejaVu Sans"/>
                <a:cs typeface="DejaVu Sans"/>
              </a:rPr>
              <a:t>or</a:t>
            </a:r>
            <a:r>
              <a:rPr sz="1400" spc="-45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400" spc="-25" dirty="0">
                <a:solidFill>
                  <a:srgbClr val="252525"/>
                </a:solidFill>
                <a:latin typeface="DejaVu Sans"/>
                <a:cs typeface="DejaVu Sans"/>
              </a:rPr>
              <a:t>dashboards</a:t>
            </a:r>
            <a:endParaRPr sz="1400">
              <a:latin typeface="DejaVu Sans"/>
              <a:cs typeface="DejaVu Sans"/>
            </a:endParaRPr>
          </a:p>
        </p:txBody>
      </p:sp>
      <p:pic>
        <p:nvPicPr>
          <p:cNvPr id="25" name="object 25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3399282" y="5558028"/>
            <a:ext cx="692657" cy="711707"/>
          </a:xfrm>
          <a:prstGeom prst="rect">
            <a:avLst/>
          </a:prstGeom>
        </p:spPr>
      </p:pic>
      <p:sp>
        <p:nvSpPr>
          <p:cNvPr id="26" name="object 26"/>
          <p:cNvSpPr/>
          <p:nvPr/>
        </p:nvSpPr>
        <p:spPr>
          <a:xfrm>
            <a:off x="9146032" y="3332226"/>
            <a:ext cx="294640" cy="128905"/>
          </a:xfrm>
          <a:custGeom>
            <a:avLst/>
            <a:gdLst/>
            <a:ahLst/>
            <a:cxnLst/>
            <a:rect l="l" t="t" r="r" b="b"/>
            <a:pathLst>
              <a:path w="294640" h="128904">
                <a:moveTo>
                  <a:pt x="199009" y="0"/>
                </a:moveTo>
                <a:lnTo>
                  <a:pt x="208673" y="26924"/>
                </a:lnTo>
                <a:lnTo>
                  <a:pt x="0" y="101727"/>
                </a:lnTo>
                <a:lnTo>
                  <a:pt x="9652" y="128524"/>
                </a:lnTo>
                <a:lnTo>
                  <a:pt x="218325" y="53797"/>
                </a:lnTo>
                <a:lnTo>
                  <a:pt x="253630" y="53797"/>
                </a:lnTo>
                <a:lnTo>
                  <a:pt x="294132" y="11430"/>
                </a:lnTo>
                <a:lnTo>
                  <a:pt x="199009" y="0"/>
                </a:lnTo>
                <a:close/>
              </a:path>
              <a:path w="294640" h="128904">
                <a:moveTo>
                  <a:pt x="253630" y="53797"/>
                </a:moveTo>
                <a:lnTo>
                  <a:pt x="218325" y="53797"/>
                </a:lnTo>
                <a:lnTo>
                  <a:pt x="227965" y="80645"/>
                </a:lnTo>
                <a:lnTo>
                  <a:pt x="253630" y="53797"/>
                </a:lnTo>
                <a:close/>
              </a:path>
            </a:pathLst>
          </a:custGeom>
          <a:solidFill>
            <a:srgbClr val="1FE2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875588" y="2521457"/>
            <a:ext cx="2009775" cy="492759"/>
          </a:xfrm>
          <a:custGeom>
            <a:avLst/>
            <a:gdLst/>
            <a:ahLst/>
            <a:cxnLst/>
            <a:rect l="l" t="t" r="r" b="b"/>
            <a:pathLst>
              <a:path w="2009775" h="492760">
                <a:moveTo>
                  <a:pt x="1966671" y="0"/>
                </a:moveTo>
                <a:lnTo>
                  <a:pt x="42608" y="0"/>
                </a:lnTo>
                <a:lnTo>
                  <a:pt x="40411" y="50"/>
                </a:lnTo>
                <a:lnTo>
                  <a:pt x="6121" y="20523"/>
                </a:lnTo>
                <a:lnTo>
                  <a:pt x="0" y="40474"/>
                </a:lnTo>
                <a:lnTo>
                  <a:pt x="0" y="451777"/>
                </a:lnTo>
                <a:lnTo>
                  <a:pt x="20485" y="486092"/>
                </a:lnTo>
                <a:lnTo>
                  <a:pt x="42608" y="492252"/>
                </a:lnTo>
                <a:lnTo>
                  <a:pt x="1966671" y="492252"/>
                </a:lnTo>
                <a:lnTo>
                  <a:pt x="2000885" y="475132"/>
                </a:lnTo>
                <a:lnTo>
                  <a:pt x="2009292" y="451777"/>
                </a:lnTo>
                <a:lnTo>
                  <a:pt x="2009292" y="40474"/>
                </a:lnTo>
                <a:lnTo>
                  <a:pt x="1988820" y="6159"/>
                </a:lnTo>
                <a:lnTo>
                  <a:pt x="1966671" y="0"/>
                </a:lnTo>
                <a:close/>
              </a:path>
            </a:pathLst>
          </a:custGeom>
          <a:solidFill>
            <a:srgbClr val="3F3F3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1336802" y="2646172"/>
            <a:ext cx="1085850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spc="-114" dirty="0">
                <a:solidFill>
                  <a:srgbClr val="FFFFFF"/>
                </a:solidFill>
                <a:latin typeface="DejaVu Sans"/>
                <a:cs typeface="DejaVu Sans"/>
              </a:rPr>
              <a:t>Extract</a:t>
            </a:r>
            <a:r>
              <a:rPr sz="1400" spc="25" dirty="0">
                <a:solidFill>
                  <a:srgbClr val="FFFFFF"/>
                </a:solidFill>
                <a:latin typeface="DejaVu Sans"/>
                <a:cs typeface="DejaVu Sans"/>
              </a:rPr>
              <a:t> </a:t>
            </a:r>
            <a:r>
              <a:rPr sz="1400" spc="-90" dirty="0">
                <a:solidFill>
                  <a:srgbClr val="FFFFFF"/>
                </a:solidFill>
                <a:latin typeface="DejaVu Sans"/>
                <a:cs typeface="DejaVu Sans"/>
              </a:rPr>
              <a:t>Filters</a:t>
            </a:r>
            <a:endParaRPr sz="1400">
              <a:latin typeface="DejaVu Sans"/>
              <a:cs typeface="DejaVu Sans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798320" y="2995421"/>
            <a:ext cx="173990" cy="114300"/>
          </a:xfrm>
          <a:custGeom>
            <a:avLst/>
            <a:gdLst/>
            <a:ahLst/>
            <a:cxnLst/>
            <a:rect l="l" t="t" r="r" b="b"/>
            <a:pathLst>
              <a:path w="173989" h="114300">
                <a:moveTo>
                  <a:pt x="173736" y="0"/>
                </a:moveTo>
                <a:lnTo>
                  <a:pt x="0" y="0"/>
                </a:lnTo>
                <a:lnTo>
                  <a:pt x="86868" y="114300"/>
                </a:lnTo>
                <a:lnTo>
                  <a:pt x="173736" y="0"/>
                </a:lnTo>
                <a:close/>
              </a:path>
            </a:pathLst>
          </a:custGeom>
          <a:solidFill>
            <a:srgbClr val="3F3F3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75588" y="3188207"/>
            <a:ext cx="2009775" cy="492759"/>
          </a:xfrm>
          <a:custGeom>
            <a:avLst/>
            <a:gdLst/>
            <a:ahLst/>
            <a:cxnLst/>
            <a:rect l="l" t="t" r="r" b="b"/>
            <a:pathLst>
              <a:path w="2009775" h="492760">
                <a:moveTo>
                  <a:pt x="1966671" y="0"/>
                </a:moveTo>
                <a:lnTo>
                  <a:pt x="42608" y="0"/>
                </a:lnTo>
                <a:lnTo>
                  <a:pt x="40411" y="50"/>
                </a:lnTo>
                <a:lnTo>
                  <a:pt x="6121" y="20523"/>
                </a:lnTo>
                <a:lnTo>
                  <a:pt x="0" y="40474"/>
                </a:lnTo>
                <a:lnTo>
                  <a:pt x="0" y="451777"/>
                </a:lnTo>
                <a:lnTo>
                  <a:pt x="20485" y="486092"/>
                </a:lnTo>
                <a:lnTo>
                  <a:pt x="42608" y="492252"/>
                </a:lnTo>
                <a:lnTo>
                  <a:pt x="1966671" y="492252"/>
                </a:lnTo>
                <a:lnTo>
                  <a:pt x="2000885" y="475132"/>
                </a:lnTo>
                <a:lnTo>
                  <a:pt x="2009292" y="451777"/>
                </a:lnTo>
                <a:lnTo>
                  <a:pt x="2009292" y="40474"/>
                </a:lnTo>
                <a:lnTo>
                  <a:pt x="1988820" y="6159"/>
                </a:lnTo>
                <a:lnTo>
                  <a:pt x="1966671" y="0"/>
                </a:lnTo>
                <a:close/>
              </a:path>
            </a:pathLst>
          </a:custGeom>
          <a:solidFill>
            <a:srgbClr val="3F3F3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1135127" y="3313175"/>
            <a:ext cx="1490980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spc="-114" dirty="0">
                <a:solidFill>
                  <a:srgbClr val="FFFFFF"/>
                </a:solidFill>
                <a:latin typeface="DejaVu Sans"/>
                <a:cs typeface="DejaVu Sans"/>
              </a:rPr>
              <a:t>Data</a:t>
            </a:r>
            <a:r>
              <a:rPr sz="1400" dirty="0">
                <a:solidFill>
                  <a:srgbClr val="FFFFFF"/>
                </a:solidFill>
                <a:latin typeface="DejaVu Sans"/>
                <a:cs typeface="DejaVu Sans"/>
              </a:rPr>
              <a:t> </a:t>
            </a:r>
            <a:r>
              <a:rPr sz="1400" spc="-110" dirty="0">
                <a:solidFill>
                  <a:srgbClr val="FFFFFF"/>
                </a:solidFill>
                <a:latin typeface="DejaVu Sans"/>
                <a:cs typeface="DejaVu Sans"/>
              </a:rPr>
              <a:t>Source</a:t>
            </a:r>
            <a:r>
              <a:rPr sz="1400" spc="20" dirty="0">
                <a:solidFill>
                  <a:srgbClr val="FFFFFF"/>
                </a:solidFill>
                <a:latin typeface="DejaVu Sans"/>
                <a:cs typeface="DejaVu Sans"/>
              </a:rPr>
              <a:t> </a:t>
            </a:r>
            <a:r>
              <a:rPr sz="1400" spc="-105" dirty="0">
                <a:solidFill>
                  <a:srgbClr val="FFFFFF"/>
                </a:solidFill>
                <a:latin typeface="DejaVu Sans"/>
                <a:cs typeface="DejaVu Sans"/>
              </a:rPr>
              <a:t>Filters</a:t>
            </a:r>
            <a:endParaRPr sz="1400">
              <a:latin typeface="DejaVu Sans"/>
              <a:cs typeface="DejaVu Sans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1798320" y="3662171"/>
            <a:ext cx="173990" cy="115570"/>
          </a:xfrm>
          <a:custGeom>
            <a:avLst/>
            <a:gdLst/>
            <a:ahLst/>
            <a:cxnLst/>
            <a:rect l="l" t="t" r="r" b="b"/>
            <a:pathLst>
              <a:path w="173989" h="115570">
                <a:moveTo>
                  <a:pt x="173736" y="0"/>
                </a:moveTo>
                <a:lnTo>
                  <a:pt x="0" y="0"/>
                </a:lnTo>
                <a:lnTo>
                  <a:pt x="86868" y="115062"/>
                </a:lnTo>
                <a:lnTo>
                  <a:pt x="173736" y="0"/>
                </a:lnTo>
                <a:close/>
              </a:path>
            </a:pathLst>
          </a:custGeom>
          <a:solidFill>
            <a:srgbClr val="3F3F3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3" name="object 33"/>
          <p:cNvGrpSpPr/>
          <p:nvPr/>
        </p:nvGrpSpPr>
        <p:grpSpPr>
          <a:xfrm>
            <a:off x="863295" y="3831970"/>
            <a:ext cx="2035175" cy="518159"/>
            <a:chOff x="863295" y="3831970"/>
            <a:chExt cx="2035175" cy="518159"/>
          </a:xfrm>
        </p:grpSpPr>
        <p:sp>
          <p:nvSpPr>
            <p:cNvPr id="34" name="object 34"/>
            <p:cNvSpPr/>
            <p:nvPr/>
          </p:nvSpPr>
          <p:spPr>
            <a:xfrm>
              <a:off x="875969" y="3844670"/>
              <a:ext cx="2009775" cy="492759"/>
            </a:xfrm>
            <a:custGeom>
              <a:avLst/>
              <a:gdLst/>
              <a:ahLst/>
              <a:cxnLst/>
              <a:rect l="l" t="t" r="r" b="b"/>
              <a:pathLst>
                <a:path w="2009775" h="492760">
                  <a:moveTo>
                    <a:pt x="1966671" y="0"/>
                  </a:moveTo>
                  <a:lnTo>
                    <a:pt x="42608" y="0"/>
                  </a:lnTo>
                  <a:lnTo>
                    <a:pt x="40411" y="50"/>
                  </a:lnTo>
                  <a:lnTo>
                    <a:pt x="6121" y="20523"/>
                  </a:lnTo>
                  <a:lnTo>
                    <a:pt x="0" y="40474"/>
                  </a:lnTo>
                  <a:lnTo>
                    <a:pt x="0" y="451777"/>
                  </a:lnTo>
                  <a:lnTo>
                    <a:pt x="20485" y="486092"/>
                  </a:lnTo>
                  <a:lnTo>
                    <a:pt x="42608" y="492252"/>
                  </a:lnTo>
                  <a:lnTo>
                    <a:pt x="1966671" y="492252"/>
                  </a:lnTo>
                  <a:lnTo>
                    <a:pt x="2000885" y="475132"/>
                  </a:lnTo>
                  <a:lnTo>
                    <a:pt x="2009292" y="451777"/>
                  </a:lnTo>
                  <a:lnTo>
                    <a:pt x="2009292" y="40474"/>
                  </a:lnTo>
                  <a:lnTo>
                    <a:pt x="1988820" y="6159"/>
                  </a:lnTo>
                  <a:lnTo>
                    <a:pt x="1966671" y="0"/>
                  </a:lnTo>
                  <a:close/>
                </a:path>
              </a:pathLst>
            </a:custGeom>
            <a:solidFill>
              <a:srgbClr val="3F3F3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863295" y="3831970"/>
              <a:ext cx="2035175" cy="518159"/>
            </a:xfrm>
            <a:custGeom>
              <a:avLst/>
              <a:gdLst/>
              <a:ahLst/>
              <a:cxnLst/>
              <a:rect l="l" t="t" r="r" b="b"/>
              <a:pathLst>
                <a:path w="2035175" h="518160">
                  <a:moveTo>
                    <a:pt x="1979510" y="0"/>
                  </a:moveTo>
                  <a:lnTo>
                    <a:pt x="55118" y="0"/>
                  </a:lnTo>
                  <a:lnTo>
                    <a:pt x="52285" y="76"/>
                  </a:lnTo>
                  <a:lnTo>
                    <a:pt x="14300" y="18110"/>
                  </a:lnTo>
                  <a:lnTo>
                    <a:pt x="0" y="52374"/>
                  </a:lnTo>
                  <a:lnTo>
                    <a:pt x="0" y="465277"/>
                  </a:lnTo>
                  <a:lnTo>
                    <a:pt x="18046" y="503301"/>
                  </a:lnTo>
                  <a:lnTo>
                    <a:pt x="55118" y="517652"/>
                  </a:lnTo>
                  <a:lnTo>
                    <a:pt x="1979510" y="517652"/>
                  </a:lnTo>
                  <a:lnTo>
                    <a:pt x="2016607" y="503301"/>
                  </a:lnTo>
                  <a:lnTo>
                    <a:pt x="2025897" y="492252"/>
                  </a:lnTo>
                  <a:lnTo>
                    <a:pt x="55448" y="492252"/>
                  </a:lnTo>
                  <a:lnTo>
                    <a:pt x="53886" y="492213"/>
                  </a:lnTo>
                  <a:lnTo>
                    <a:pt x="25361" y="463677"/>
                  </a:lnTo>
                  <a:lnTo>
                    <a:pt x="25361" y="53975"/>
                  </a:lnTo>
                  <a:lnTo>
                    <a:pt x="53886" y="25438"/>
                  </a:lnTo>
                  <a:lnTo>
                    <a:pt x="55448" y="25400"/>
                  </a:lnTo>
                  <a:lnTo>
                    <a:pt x="2025897" y="25400"/>
                  </a:lnTo>
                  <a:lnTo>
                    <a:pt x="2023734" y="22199"/>
                  </a:lnTo>
                  <a:lnTo>
                    <a:pt x="1987765" y="622"/>
                  </a:lnTo>
                  <a:lnTo>
                    <a:pt x="1982343" y="76"/>
                  </a:lnTo>
                  <a:lnTo>
                    <a:pt x="1979510" y="0"/>
                  </a:lnTo>
                  <a:close/>
                </a:path>
                <a:path w="2035175" h="518160">
                  <a:moveTo>
                    <a:pt x="2025897" y="25400"/>
                  </a:moveTo>
                  <a:lnTo>
                    <a:pt x="1979180" y="25400"/>
                  </a:lnTo>
                  <a:lnTo>
                    <a:pt x="1980742" y="25438"/>
                  </a:lnTo>
                  <a:lnTo>
                    <a:pt x="1983943" y="25768"/>
                  </a:lnTo>
                  <a:lnTo>
                    <a:pt x="2009279" y="53975"/>
                  </a:lnTo>
                  <a:lnTo>
                    <a:pt x="2009279" y="463677"/>
                  </a:lnTo>
                  <a:lnTo>
                    <a:pt x="1980742" y="492213"/>
                  </a:lnTo>
                  <a:lnTo>
                    <a:pt x="1979180" y="492252"/>
                  </a:lnTo>
                  <a:lnTo>
                    <a:pt x="2025897" y="492252"/>
                  </a:lnTo>
                  <a:lnTo>
                    <a:pt x="2034641" y="465277"/>
                  </a:lnTo>
                  <a:lnTo>
                    <a:pt x="2034641" y="52374"/>
                  </a:lnTo>
                  <a:lnTo>
                    <a:pt x="2026720" y="26619"/>
                  </a:lnTo>
                  <a:lnTo>
                    <a:pt x="2025897" y="25400"/>
                  </a:lnTo>
                  <a:close/>
                </a:path>
              </a:pathLst>
            </a:custGeom>
            <a:solidFill>
              <a:srgbClr val="1FE2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1272794" y="3969003"/>
            <a:ext cx="1215390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b="1" spc="-165" dirty="0">
                <a:solidFill>
                  <a:srgbClr val="1FE2D7"/>
                </a:solidFill>
                <a:latin typeface="DejaVu Sans"/>
                <a:cs typeface="DejaVu Sans"/>
              </a:rPr>
              <a:t>Context</a:t>
            </a:r>
            <a:r>
              <a:rPr sz="1400" spc="-70" dirty="0">
                <a:solidFill>
                  <a:srgbClr val="1FE2D7"/>
                </a:solidFill>
                <a:latin typeface="DejaVu Sans"/>
                <a:cs typeface="DejaVu Sans"/>
              </a:rPr>
              <a:t> </a:t>
            </a:r>
            <a:r>
              <a:rPr sz="1400" b="1" spc="-155" dirty="0">
                <a:solidFill>
                  <a:srgbClr val="1FE2D7"/>
                </a:solidFill>
                <a:latin typeface="DejaVu Sans"/>
                <a:cs typeface="DejaVu Sans"/>
              </a:rPr>
              <a:t>Filters</a:t>
            </a:r>
            <a:endParaRPr sz="1400">
              <a:latin typeface="DejaVu Sans"/>
              <a:cs typeface="DejaVu Sans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1798320" y="4318253"/>
            <a:ext cx="173990" cy="114300"/>
          </a:xfrm>
          <a:custGeom>
            <a:avLst/>
            <a:gdLst/>
            <a:ahLst/>
            <a:cxnLst/>
            <a:rect l="l" t="t" r="r" b="b"/>
            <a:pathLst>
              <a:path w="173989" h="114300">
                <a:moveTo>
                  <a:pt x="173736" y="0"/>
                </a:moveTo>
                <a:lnTo>
                  <a:pt x="0" y="0"/>
                </a:lnTo>
                <a:lnTo>
                  <a:pt x="86868" y="114300"/>
                </a:lnTo>
                <a:lnTo>
                  <a:pt x="173736" y="0"/>
                </a:lnTo>
                <a:close/>
              </a:path>
            </a:pathLst>
          </a:custGeom>
          <a:solidFill>
            <a:srgbClr val="3F3F3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875588" y="4507991"/>
            <a:ext cx="2009775" cy="492759"/>
          </a:xfrm>
          <a:custGeom>
            <a:avLst/>
            <a:gdLst/>
            <a:ahLst/>
            <a:cxnLst/>
            <a:rect l="l" t="t" r="r" b="b"/>
            <a:pathLst>
              <a:path w="2009775" h="492760">
                <a:moveTo>
                  <a:pt x="1966671" y="0"/>
                </a:moveTo>
                <a:lnTo>
                  <a:pt x="42608" y="0"/>
                </a:lnTo>
                <a:lnTo>
                  <a:pt x="40411" y="50"/>
                </a:lnTo>
                <a:lnTo>
                  <a:pt x="6121" y="20523"/>
                </a:lnTo>
                <a:lnTo>
                  <a:pt x="0" y="40474"/>
                </a:lnTo>
                <a:lnTo>
                  <a:pt x="0" y="451777"/>
                </a:lnTo>
                <a:lnTo>
                  <a:pt x="20485" y="486092"/>
                </a:lnTo>
                <a:lnTo>
                  <a:pt x="42608" y="492252"/>
                </a:lnTo>
                <a:lnTo>
                  <a:pt x="1966671" y="492252"/>
                </a:lnTo>
                <a:lnTo>
                  <a:pt x="2000885" y="475132"/>
                </a:lnTo>
                <a:lnTo>
                  <a:pt x="2009292" y="451777"/>
                </a:lnTo>
                <a:lnTo>
                  <a:pt x="2009292" y="40474"/>
                </a:lnTo>
                <a:lnTo>
                  <a:pt x="1988820" y="6159"/>
                </a:lnTo>
                <a:lnTo>
                  <a:pt x="1966671" y="0"/>
                </a:lnTo>
                <a:close/>
              </a:path>
            </a:pathLst>
          </a:custGeom>
          <a:solidFill>
            <a:srgbClr val="3F3F3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1197357" y="4632705"/>
            <a:ext cx="1366520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spc="-114" dirty="0">
                <a:solidFill>
                  <a:srgbClr val="FFFFFF"/>
                </a:solidFill>
                <a:latin typeface="DejaVu Sans"/>
                <a:cs typeface="DejaVu Sans"/>
              </a:rPr>
              <a:t>Dimension</a:t>
            </a:r>
            <a:r>
              <a:rPr sz="1400" spc="30" dirty="0">
                <a:solidFill>
                  <a:srgbClr val="FFFFFF"/>
                </a:solidFill>
                <a:latin typeface="DejaVu Sans"/>
                <a:cs typeface="DejaVu Sans"/>
              </a:rPr>
              <a:t> </a:t>
            </a:r>
            <a:r>
              <a:rPr sz="1400" spc="-90" dirty="0">
                <a:solidFill>
                  <a:srgbClr val="FFFFFF"/>
                </a:solidFill>
                <a:latin typeface="DejaVu Sans"/>
                <a:cs typeface="DejaVu Sans"/>
              </a:rPr>
              <a:t>Filters</a:t>
            </a:r>
            <a:endParaRPr sz="1400">
              <a:latin typeface="DejaVu Sans"/>
              <a:cs typeface="DejaVu Sans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1798320" y="4981955"/>
            <a:ext cx="173990" cy="114300"/>
          </a:xfrm>
          <a:custGeom>
            <a:avLst/>
            <a:gdLst/>
            <a:ahLst/>
            <a:cxnLst/>
            <a:rect l="l" t="t" r="r" b="b"/>
            <a:pathLst>
              <a:path w="173989" h="114300">
                <a:moveTo>
                  <a:pt x="173736" y="0"/>
                </a:moveTo>
                <a:lnTo>
                  <a:pt x="0" y="0"/>
                </a:lnTo>
                <a:lnTo>
                  <a:pt x="86868" y="114300"/>
                </a:lnTo>
                <a:lnTo>
                  <a:pt x="173736" y="0"/>
                </a:lnTo>
                <a:close/>
              </a:path>
            </a:pathLst>
          </a:custGeom>
          <a:solidFill>
            <a:srgbClr val="3F3F3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875588" y="5173979"/>
            <a:ext cx="2009775" cy="492759"/>
          </a:xfrm>
          <a:custGeom>
            <a:avLst/>
            <a:gdLst/>
            <a:ahLst/>
            <a:cxnLst/>
            <a:rect l="l" t="t" r="r" b="b"/>
            <a:pathLst>
              <a:path w="2009775" h="492760">
                <a:moveTo>
                  <a:pt x="1966671" y="0"/>
                </a:moveTo>
                <a:lnTo>
                  <a:pt x="42608" y="0"/>
                </a:lnTo>
                <a:lnTo>
                  <a:pt x="40411" y="50"/>
                </a:lnTo>
                <a:lnTo>
                  <a:pt x="6121" y="20523"/>
                </a:lnTo>
                <a:lnTo>
                  <a:pt x="0" y="40474"/>
                </a:lnTo>
                <a:lnTo>
                  <a:pt x="0" y="451789"/>
                </a:lnTo>
                <a:lnTo>
                  <a:pt x="20485" y="486079"/>
                </a:lnTo>
                <a:lnTo>
                  <a:pt x="42608" y="492252"/>
                </a:lnTo>
                <a:lnTo>
                  <a:pt x="1966671" y="492252"/>
                </a:lnTo>
                <a:lnTo>
                  <a:pt x="2000885" y="475119"/>
                </a:lnTo>
                <a:lnTo>
                  <a:pt x="2009292" y="451789"/>
                </a:lnTo>
                <a:lnTo>
                  <a:pt x="2009292" y="40474"/>
                </a:lnTo>
                <a:lnTo>
                  <a:pt x="1988820" y="6159"/>
                </a:lnTo>
                <a:lnTo>
                  <a:pt x="1966671" y="0"/>
                </a:lnTo>
                <a:close/>
              </a:path>
            </a:pathLst>
          </a:custGeom>
          <a:solidFill>
            <a:srgbClr val="3F3F3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 txBox="1"/>
          <p:nvPr/>
        </p:nvSpPr>
        <p:spPr>
          <a:xfrm>
            <a:off x="1273047" y="5299202"/>
            <a:ext cx="1215390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spc="-105" dirty="0">
                <a:solidFill>
                  <a:srgbClr val="FFFFFF"/>
                </a:solidFill>
                <a:latin typeface="DejaVu Sans"/>
                <a:cs typeface="DejaVu Sans"/>
              </a:rPr>
              <a:t>Measure</a:t>
            </a:r>
            <a:r>
              <a:rPr sz="1400" spc="20" dirty="0">
                <a:solidFill>
                  <a:srgbClr val="FFFFFF"/>
                </a:solidFill>
                <a:latin typeface="DejaVu Sans"/>
                <a:cs typeface="DejaVu Sans"/>
              </a:rPr>
              <a:t> </a:t>
            </a:r>
            <a:r>
              <a:rPr sz="1400" spc="-90" dirty="0">
                <a:solidFill>
                  <a:srgbClr val="FFFFFF"/>
                </a:solidFill>
                <a:latin typeface="DejaVu Sans"/>
                <a:cs typeface="DejaVu Sans"/>
              </a:rPr>
              <a:t>Filters</a:t>
            </a:r>
            <a:endParaRPr sz="1400">
              <a:latin typeface="DejaVu Sans"/>
              <a:cs typeface="DejaVu Sans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1798320" y="5647944"/>
            <a:ext cx="173990" cy="115570"/>
          </a:xfrm>
          <a:custGeom>
            <a:avLst/>
            <a:gdLst/>
            <a:ahLst/>
            <a:cxnLst/>
            <a:rect l="l" t="t" r="r" b="b"/>
            <a:pathLst>
              <a:path w="173989" h="115570">
                <a:moveTo>
                  <a:pt x="173736" y="0"/>
                </a:moveTo>
                <a:lnTo>
                  <a:pt x="0" y="0"/>
                </a:lnTo>
                <a:lnTo>
                  <a:pt x="86868" y="115062"/>
                </a:lnTo>
                <a:lnTo>
                  <a:pt x="173736" y="0"/>
                </a:lnTo>
                <a:close/>
              </a:path>
            </a:pathLst>
          </a:custGeom>
          <a:solidFill>
            <a:srgbClr val="3F3F3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875588" y="5845302"/>
            <a:ext cx="2009775" cy="492759"/>
          </a:xfrm>
          <a:custGeom>
            <a:avLst/>
            <a:gdLst/>
            <a:ahLst/>
            <a:cxnLst/>
            <a:rect l="l" t="t" r="r" b="b"/>
            <a:pathLst>
              <a:path w="2009775" h="492760">
                <a:moveTo>
                  <a:pt x="1966671" y="0"/>
                </a:moveTo>
                <a:lnTo>
                  <a:pt x="42608" y="0"/>
                </a:lnTo>
                <a:lnTo>
                  <a:pt x="40411" y="63"/>
                </a:lnTo>
                <a:lnTo>
                  <a:pt x="6121" y="20535"/>
                </a:lnTo>
                <a:lnTo>
                  <a:pt x="0" y="40462"/>
                </a:lnTo>
                <a:lnTo>
                  <a:pt x="0" y="451789"/>
                </a:lnTo>
                <a:lnTo>
                  <a:pt x="20485" y="486079"/>
                </a:lnTo>
                <a:lnTo>
                  <a:pt x="42608" y="492252"/>
                </a:lnTo>
                <a:lnTo>
                  <a:pt x="1966671" y="492252"/>
                </a:lnTo>
                <a:lnTo>
                  <a:pt x="2000885" y="475119"/>
                </a:lnTo>
                <a:lnTo>
                  <a:pt x="2009292" y="451789"/>
                </a:lnTo>
                <a:lnTo>
                  <a:pt x="2009292" y="40462"/>
                </a:lnTo>
                <a:lnTo>
                  <a:pt x="1988820" y="6172"/>
                </a:lnTo>
                <a:lnTo>
                  <a:pt x="1966671" y="0"/>
                </a:lnTo>
                <a:close/>
              </a:path>
            </a:pathLst>
          </a:custGeom>
          <a:solidFill>
            <a:srgbClr val="3F3F3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>
            <a:off x="1209804" y="5970271"/>
            <a:ext cx="1341755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spc="-110" dirty="0">
                <a:solidFill>
                  <a:srgbClr val="FFFFFF"/>
                </a:solidFill>
                <a:latin typeface="DejaVu Sans"/>
                <a:cs typeface="DejaVu Sans"/>
              </a:rPr>
              <a:t>Table</a:t>
            </a:r>
            <a:r>
              <a:rPr sz="1400" spc="5" dirty="0">
                <a:solidFill>
                  <a:srgbClr val="FFFFFF"/>
                </a:solidFill>
                <a:latin typeface="DejaVu Sans"/>
                <a:cs typeface="DejaVu Sans"/>
              </a:rPr>
              <a:t> </a:t>
            </a:r>
            <a:r>
              <a:rPr sz="1400" spc="-100" dirty="0">
                <a:solidFill>
                  <a:srgbClr val="FFFFFF"/>
                </a:solidFill>
                <a:latin typeface="DejaVu Sans"/>
                <a:cs typeface="DejaVu Sans"/>
              </a:rPr>
              <a:t>Calc</a:t>
            </a:r>
            <a:r>
              <a:rPr sz="1400" spc="-5" dirty="0">
                <a:solidFill>
                  <a:srgbClr val="FFFFFF"/>
                </a:solidFill>
                <a:latin typeface="DejaVu Sans"/>
                <a:cs typeface="DejaVu Sans"/>
              </a:rPr>
              <a:t> </a:t>
            </a:r>
            <a:r>
              <a:rPr sz="1400" spc="-105" dirty="0">
                <a:solidFill>
                  <a:srgbClr val="FFFFFF"/>
                </a:solidFill>
                <a:latin typeface="DejaVu Sans"/>
                <a:cs typeface="DejaVu Sans"/>
              </a:rPr>
              <a:t>Filters</a:t>
            </a:r>
            <a:endParaRPr sz="1400">
              <a:latin typeface="DejaVu Sans"/>
              <a:cs typeface="DejaVu Sans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7136383" y="3527297"/>
            <a:ext cx="315595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00" dirty="0">
                <a:solidFill>
                  <a:srgbClr val="D9D9D9"/>
                </a:solidFill>
                <a:latin typeface="DejaVu Sans"/>
                <a:cs typeface="DejaVu Sans"/>
              </a:rPr>
              <a:t>VS.</a:t>
            </a:r>
            <a:endParaRPr sz="1600">
              <a:latin typeface="DejaVu Sans"/>
              <a:cs typeface="DejaVu Sans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34765">
              <a:lnSpc>
                <a:spcPct val="100000"/>
              </a:lnSpc>
              <a:spcBef>
                <a:spcPts val="100"/>
              </a:spcBef>
            </a:pPr>
            <a:r>
              <a:rPr b="1" spc="-420" dirty="0">
                <a:latin typeface="DejaVu Sans"/>
                <a:cs typeface="DejaVu Sans"/>
              </a:rPr>
              <a:t>Measure</a:t>
            </a:r>
            <a:r>
              <a:rPr spc="-175" dirty="0"/>
              <a:t> </a:t>
            </a:r>
            <a:r>
              <a:rPr b="1" spc="-385" dirty="0">
                <a:latin typeface="DejaVu Sans"/>
                <a:cs typeface="DejaVu Sans"/>
              </a:rPr>
              <a:t>Filters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5646" y="813815"/>
            <a:ext cx="11760708" cy="4572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687322" y="1020299"/>
            <a:ext cx="9585960" cy="862965"/>
          </a:xfrm>
          <a:prstGeom prst="rect">
            <a:avLst/>
          </a:prstGeom>
        </p:spPr>
        <p:txBody>
          <a:bodyPr vert="horz" wrap="square" lIns="0" tIns="1720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5"/>
              </a:spcBef>
            </a:pPr>
            <a:r>
              <a:rPr sz="2000" b="1" spc="-270" dirty="0">
                <a:solidFill>
                  <a:srgbClr val="3F3F3F"/>
                </a:solidFill>
                <a:latin typeface="DejaVu Sans"/>
                <a:cs typeface="DejaVu Sans"/>
              </a:rPr>
              <a:t>Measure</a:t>
            </a:r>
            <a:r>
              <a:rPr sz="2000" spc="-10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b="1" spc="-220" dirty="0">
                <a:solidFill>
                  <a:srgbClr val="3F3F3F"/>
                </a:solidFill>
                <a:latin typeface="DejaVu Sans"/>
                <a:cs typeface="DejaVu Sans"/>
              </a:rPr>
              <a:t>Filters</a:t>
            </a:r>
            <a:r>
              <a:rPr sz="2000" spc="-114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140" dirty="0">
                <a:solidFill>
                  <a:srgbClr val="3F3F3F"/>
                </a:solidFill>
                <a:latin typeface="DejaVu Sans"/>
                <a:cs typeface="DejaVu Sans"/>
              </a:rPr>
              <a:t>work</a:t>
            </a:r>
            <a:r>
              <a:rPr sz="2000" spc="-2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110" dirty="0">
                <a:solidFill>
                  <a:srgbClr val="3F3F3F"/>
                </a:solidFill>
                <a:latin typeface="DejaVu Sans"/>
                <a:cs typeface="DejaVu Sans"/>
              </a:rPr>
              <a:t>with</a:t>
            </a:r>
            <a:r>
              <a:rPr sz="2000" spc="-5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170" dirty="0">
                <a:solidFill>
                  <a:srgbClr val="3F3F3F"/>
                </a:solidFill>
                <a:latin typeface="DejaVu Sans"/>
                <a:cs typeface="DejaVu Sans"/>
              </a:rPr>
              <a:t>quantitative</a:t>
            </a:r>
            <a:r>
              <a:rPr sz="2000" spc="1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210" dirty="0">
                <a:solidFill>
                  <a:srgbClr val="3F3F3F"/>
                </a:solidFill>
                <a:latin typeface="DejaVu Sans"/>
                <a:cs typeface="DejaVu Sans"/>
              </a:rPr>
              <a:t>data,</a:t>
            </a:r>
            <a:r>
              <a:rPr sz="2000" spc="3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204" dirty="0">
                <a:solidFill>
                  <a:srgbClr val="3F3F3F"/>
                </a:solidFill>
                <a:latin typeface="DejaVu Sans"/>
                <a:cs typeface="DejaVu Sans"/>
              </a:rPr>
              <a:t>and</a:t>
            </a:r>
            <a:r>
              <a:rPr sz="2000" spc="3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140" dirty="0">
                <a:solidFill>
                  <a:srgbClr val="3F3F3F"/>
                </a:solidFill>
                <a:latin typeface="DejaVu Sans"/>
                <a:cs typeface="DejaVu Sans"/>
              </a:rPr>
              <a:t>allow</a:t>
            </a:r>
            <a:r>
              <a:rPr sz="2000" spc="-1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180" dirty="0">
                <a:solidFill>
                  <a:srgbClr val="3F3F3F"/>
                </a:solidFill>
                <a:latin typeface="DejaVu Sans"/>
                <a:cs typeface="DejaVu Sans"/>
              </a:rPr>
              <a:t>users</a:t>
            </a:r>
            <a:r>
              <a:rPr sz="2000" spc="2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20" dirty="0">
                <a:solidFill>
                  <a:srgbClr val="3F3F3F"/>
                </a:solidFill>
                <a:latin typeface="DejaVu Sans"/>
                <a:cs typeface="DejaVu Sans"/>
              </a:rPr>
              <a:t>to</a:t>
            </a:r>
            <a:r>
              <a:rPr sz="2000" spc="2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160" dirty="0">
                <a:solidFill>
                  <a:srgbClr val="3F3F3F"/>
                </a:solidFill>
                <a:latin typeface="DejaVu Sans"/>
                <a:cs typeface="DejaVu Sans"/>
              </a:rPr>
              <a:t>select</a:t>
            </a:r>
            <a:r>
              <a:rPr sz="200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270" dirty="0">
                <a:solidFill>
                  <a:srgbClr val="3F3F3F"/>
                </a:solidFill>
                <a:latin typeface="DejaVu Sans"/>
                <a:cs typeface="DejaVu Sans"/>
              </a:rPr>
              <a:t>a</a:t>
            </a:r>
            <a:r>
              <a:rPr sz="2000" spc="3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204" dirty="0">
                <a:solidFill>
                  <a:srgbClr val="3F3F3F"/>
                </a:solidFill>
                <a:latin typeface="DejaVu Sans"/>
                <a:cs typeface="DejaVu Sans"/>
              </a:rPr>
              <a:t>range</a:t>
            </a:r>
            <a:r>
              <a:rPr sz="2000" spc="4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dirty="0">
                <a:solidFill>
                  <a:srgbClr val="3F3F3F"/>
                </a:solidFill>
                <a:latin typeface="DejaVu Sans"/>
                <a:cs typeface="DejaVu Sans"/>
              </a:rPr>
              <a:t>of</a:t>
            </a:r>
            <a:r>
              <a:rPr sz="2000" spc="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500" dirty="0">
                <a:solidFill>
                  <a:srgbClr val="3F3F3F"/>
                </a:solidFill>
                <a:latin typeface="DejaVu Sans"/>
                <a:cs typeface="DejaVu Sans"/>
              </a:rPr>
              <a:t>values</a:t>
            </a:r>
            <a:endParaRPr sz="2000">
              <a:latin typeface="DejaVu Sans"/>
              <a:cs typeface="DejaVu Sans"/>
            </a:endParaRPr>
          </a:p>
          <a:p>
            <a:pPr marL="812800" indent="-342900">
              <a:lnSpc>
                <a:spcPct val="100000"/>
              </a:lnSpc>
              <a:spcBef>
                <a:spcPts val="1015"/>
              </a:spcBef>
              <a:buChar char="•"/>
              <a:tabLst>
                <a:tab pos="812165" algn="l"/>
                <a:tab pos="812800" algn="l"/>
              </a:tabLst>
            </a:pPr>
            <a:r>
              <a:rPr sz="1600" spc="-110" dirty="0">
                <a:solidFill>
                  <a:srgbClr val="3F3F3F"/>
                </a:solidFill>
                <a:latin typeface="DejaVu Sans"/>
                <a:cs typeface="DejaVu Sans"/>
              </a:rPr>
              <a:t>Users</a:t>
            </a:r>
            <a:r>
              <a:rPr sz="1600" spc="-2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80" dirty="0">
                <a:solidFill>
                  <a:srgbClr val="3F3F3F"/>
                </a:solidFill>
                <a:latin typeface="DejaVu Sans"/>
                <a:cs typeface="DejaVu Sans"/>
              </a:rPr>
              <a:t>first</a:t>
            </a:r>
            <a:r>
              <a:rPr sz="1600" spc="-3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125" dirty="0">
                <a:solidFill>
                  <a:srgbClr val="3F3F3F"/>
                </a:solidFill>
                <a:latin typeface="DejaVu Sans"/>
                <a:cs typeface="DejaVu Sans"/>
              </a:rPr>
              <a:t>select</a:t>
            </a:r>
            <a:r>
              <a:rPr sz="1600" spc="1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180" dirty="0">
                <a:solidFill>
                  <a:srgbClr val="3F3F3F"/>
                </a:solidFill>
                <a:latin typeface="DejaVu Sans"/>
                <a:cs typeface="DejaVu Sans"/>
              </a:rPr>
              <a:t>an</a:t>
            </a:r>
            <a:r>
              <a:rPr sz="1600" spc="3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175" dirty="0">
                <a:solidFill>
                  <a:srgbClr val="3F3F3F"/>
                </a:solidFill>
                <a:latin typeface="DejaVu Sans"/>
                <a:cs typeface="DejaVu Sans"/>
              </a:rPr>
              <a:t>aggregation</a:t>
            </a:r>
            <a:r>
              <a:rPr sz="1600" spc="-1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150" dirty="0">
                <a:solidFill>
                  <a:srgbClr val="3F3F3F"/>
                </a:solidFill>
                <a:latin typeface="DejaVu Sans"/>
                <a:cs typeface="DejaVu Sans"/>
              </a:rPr>
              <a:t>type</a:t>
            </a:r>
            <a:r>
              <a:rPr sz="1600" spc="-1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35" dirty="0">
                <a:solidFill>
                  <a:srgbClr val="3F3F3F"/>
                </a:solidFill>
                <a:latin typeface="DejaVu Sans"/>
                <a:cs typeface="DejaVu Sans"/>
              </a:rPr>
              <a:t>for</a:t>
            </a:r>
            <a:r>
              <a:rPr sz="1600" spc="1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100" dirty="0">
                <a:solidFill>
                  <a:srgbClr val="3F3F3F"/>
                </a:solidFill>
                <a:latin typeface="DejaVu Sans"/>
                <a:cs typeface="DejaVu Sans"/>
              </a:rPr>
              <a:t>their</a:t>
            </a:r>
            <a:r>
              <a:rPr sz="1600" spc="1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95" dirty="0">
                <a:solidFill>
                  <a:srgbClr val="3F3F3F"/>
                </a:solidFill>
                <a:latin typeface="DejaVu Sans"/>
                <a:cs typeface="DejaVu Sans"/>
              </a:rPr>
              <a:t>filter,</a:t>
            </a:r>
            <a:r>
              <a:rPr sz="1600" spc="2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95" dirty="0">
                <a:solidFill>
                  <a:srgbClr val="3F3F3F"/>
                </a:solidFill>
                <a:latin typeface="DejaVu Sans"/>
                <a:cs typeface="DejaVu Sans"/>
              </a:rPr>
              <a:t>followed</a:t>
            </a:r>
            <a:r>
              <a:rPr sz="1600" spc="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140" dirty="0">
                <a:solidFill>
                  <a:srgbClr val="3F3F3F"/>
                </a:solidFill>
                <a:latin typeface="DejaVu Sans"/>
                <a:cs typeface="DejaVu Sans"/>
              </a:rPr>
              <a:t>by</a:t>
            </a:r>
            <a:r>
              <a:rPr sz="1600" spc="2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170" dirty="0">
                <a:solidFill>
                  <a:srgbClr val="3F3F3F"/>
                </a:solidFill>
                <a:latin typeface="DejaVu Sans"/>
                <a:cs typeface="DejaVu Sans"/>
              </a:rPr>
              <a:t>an</a:t>
            </a:r>
            <a:r>
              <a:rPr sz="1600" spc="3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140" dirty="0">
                <a:solidFill>
                  <a:srgbClr val="3F3F3F"/>
                </a:solidFill>
                <a:latin typeface="DejaVu Sans"/>
                <a:cs typeface="DejaVu Sans"/>
              </a:rPr>
              <a:t>interface</a:t>
            </a:r>
            <a:r>
              <a:rPr sz="1600" spc="-1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30" dirty="0">
                <a:solidFill>
                  <a:srgbClr val="3F3F3F"/>
                </a:solidFill>
                <a:latin typeface="DejaVu Sans"/>
                <a:cs typeface="DejaVu Sans"/>
              </a:rPr>
              <a:t>for</a:t>
            </a:r>
            <a:r>
              <a:rPr sz="1600" spc="1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10" dirty="0">
                <a:solidFill>
                  <a:srgbClr val="3F3F3F"/>
                </a:solidFill>
                <a:latin typeface="DejaVu Sans"/>
                <a:cs typeface="DejaVu Sans"/>
              </a:rPr>
              <a:t>selection.</a:t>
            </a:r>
            <a:endParaRPr sz="1600">
              <a:latin typeface="DejaVu Sans"/>
              <a:cs typeface="DejaVu Sans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3287962" y="2618210"/>
            <a:ext cx="2279650" cy="2835275"/>
            <a:chOff x="3287962" y="2618210"/>
            <a:chExt cx="2279650" cy="2835275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287962" y="2618210"/>
              <a:ext cx="2279277" cy="2834683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99460" y="2629662"/>
              <a:ext cx="2209799" cy="2765297"/>
            </a:xfrm>
            <a:prstGeom prst="rect">
              <a:avLst/>
            </a:prstGeom>
          </p:spPr>
        </p:pic>
      </p:grpSp>
      <p:grpSp>
        <p:nvGrpSpPr>
          <p:cNvPr id="8" name="object 8"/>
          <p:cNvGrpSpPr/>
          <p:nvPr/>
        </p:nvGrpSpPr>
        <p:grpSpPr>
          <a:xfrm>
            <a:off x="7623013" y="2618010"/>
            <a:ext cx="3639820" cy="1179195"/>
            <a:chOff x="7623013" y="2618010"/>
            <a:chExt cx="3639820" cy="1179195"/>
          </a:xfrm>
        </p:grpSpPr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623013" y="2618010"/>
              <a:ext cx="3639380" cy="811935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634478" y="2629662"/>
              <a:ext cx="3569969" cy="742187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7897076" y="3310635"/>
              <a:ext cx="3077845" cy="487045"/>
            </a:xfrm>
            <a:custGeom>
              <a:avLst/>
              <a:gdLst/>
              <a:ahLst/>
              <a:cxnLst/>
              <a:rect l="l" t="t" r="r" b="b"/>
              <a:pathLst>
                <a:path w="3077845" h="487045">
                  <a:moveTo>
                    <a:pt x="73190" y="419100"/>
                  </a:moveTo>
                  <a:lnTo>
                    <a:pt x="48514" y="414007"/>
                  </a:lnTo>
                  <a:lnTo>
                    <a:pt x="49542" y="409308"/>
                  </a:lnTo>
                  <a:lnTo>
                    <a:pt x="49669" y="408876"/>
                  </a:lnTo>
                  <a:lnTo>
                    <a:pt x="23622" y="408876"/>
                  </a:lnTo>
                  <a:lnTo>
                    <a:pt x="0" y="408876"/>
                  </a:lnTo>
                  <a:lnTo>
                    <a:pt x="20485" y="486029"/>
                  </a:lnTo>
                  <a:lnTo>
                    <a:pt x="73190" y="419100"/>
                  </a:lnTo>
                  <a:close/>
                </a:path>
                <a:path w="3077845" h="487045">
                  <a:moveTo>
                    <a:pt x="252514" y="13462"/>
                  </a:moveTo>
                  <a:lnTo>
                    <a:pt x="227368" y="9144"/>
                  </a:lnTo>
                  <a:lnTo>
                    <a:pt x="222034" y="40132"/>
                  </a:lnTo>
                  <a:lnTo>
                    <a:pt x="216446" y="70866"/>
                  </a:lnTo>
                  <a:lnTo>
                    <a:pt x="216446" y="70612"/>
                  </a:lnTo>
                  <a:lnTo>
                    <a:pt x="216395" y="70866"/>
                  </a:lnTo>
                  <a:lnTo>
                    <a:pt x="210477" y="100711"/>
                  </a:lnTo>
                  <a:lnTo>
                    <a:pt x="210604" y="100457"/>
                  </a:lnTo>
                  <a:lnTo>
                    <a:pt x="204127" y="129413"/>
                  </a:lnTo>
                  <a:lnTo>
                    <a:pt x="204254" y="129032"/>
                  </a:lnTo>
                  <a:lnTo>
                    <a:pt x="197015" y="156718"/>
                  </a:lnTo>
                  <a:lnTo>
                    <a:pt x="197269" y="156083"/>
                  </a:lnTo>
                  <a:lnTo>
                    <a:pt x="189318" y="181825"/>
                  </a:lnTo>
                  <a:lnTo>
                    <a:pt x="185077" y="193929"/>
                  </a:lnTo>
                  <a:lnTo>
                    <a:pt x="185331" y="193421"/>
                  </a:lnTo>
                  <a:lnTo>
                    <a:pt x="180632" y="205105"/>
                  </a:lnTo>
                  <a:lnTo>
                    <a:pt x="180759" y="204597"/>
                  </a:lnTo>
                  <a:lnTo>
                    <a:pt x="180530" y="205105"/>
                  </a:lnTo>
                  <a:lnTo>
                    <a:pt x="175806" y="215646"/>
                  </a:lnTo>
                  <a:lnTo>
                    <a:pt x="170942" y="225488"/>
                  </a:lnTo>
                  <a:lnTo>
                    <a:pt x="165646" y="234442"/>
                  </a:lnTo>
                  <a:lnTo>
                    <a:pt x="166281" y="233299"/>
                  </a:lnTo>
                  <a:lnTo>
                    <a:pt x="159931" y="241896"/>
                  </a:lnTo>
                  <a:lnTo>
                    <a:pt x="153974" y="248615"/>
                  </a:lnTo>
                  <a:lnTo>
                    <a:pt x="146977" y="255143"/>
                  </a:lnTo>
                  <a:lnTo>
                    <a:pt x="147612" y="254635"/>
                  </a:lnTo>
                  <a:lnTo>
                    <a:pt x="139865" y="261112"/>
                  </a:lnTo>
                  <a:lnTo>
                    <a:pt x="132499" y="266700"/>
                  </a:lnTo>
                  <a:lnTo>
                    <a:pt x="133134" y="266319"/>
                  </a:lnTo>
                  <a:lnTo>
                    <a:pt x="116751" y="277114"/>
                  </a:lnTo>
                  <a:lnTo>
                    <a:pt x="116878" y="276987"/>
                  </a:lnTo>
                  <a:lnTo>
                    <a:pt x="116674" y="277114"/>
                  </a:lnTo>
                  <a:lnTo>
                    <a:pt x="84493" y="298831"/>
                  </a:lnTo>
                  <a:lnTo>
                    <a:pt x="56045" y="328676"/>
                  </a:lnTo>
                  <a:lnTo>
                    <a:pt x="37757" y="364490"/>
                  </a:lnTo>
                  <a:lnTo>
                    <a:pt x="24803" y="403352"/>
                  </a:lnTo>
                  <a:lnTo>
                    <a:pt x="24714" y="403733"/>
                  </a:lnTo>
                  <a:lnTo>
                    <a:pt x="51181" y="403733"/>
                  </a:lnTo>
                  <a:lnTo>
                    <a:pt x="54787" y="391541"/>
                  </a:lnTo>
                  <a:lnTo>
                    <a:pt x="61379" y="373761"/>
                  </a:lnTo>
                  <a:lnTo>
                    <a:pt x="61125" y="374650"/>
                  </a:lnTo>
                  <a:lnTo>
                    <a:pt x="61518" y="373761"/>
                  </a:lnTo>
                  <a:lnTo>
                    <a:pt x="68732" y="357847"/>
                  </a:lnTo>
                  <a:lnTo>
                    <a:pt x="77673" y="342150"/>
                  </a:lnTo>
                  <a:lnTo>
                    <a:pt x="82524" y="335356"/>
                  </a:lnTo>
                  <a:lnTo>
                    <a:pt x="87795" y="329438"/>
                  </a:lnTo>
                  <a:lnTo>
                    <a:pt x="87033" y="330327"/>
                  </a:lnTo>
                  <a:lnTo>
                    <a:pt x="87947" y="329438"/>
                  </a:lnTo>
                  <a:lnTo>
                    <a:pt x="93637" y="323977"/>
                  </a:lnTo>
                  <a:lnTo>
                    <a:pt x="93002" y="324612"/>
                  </a:lnTo>
                  <a:lnTo>
                    <a:pt x="93764" y="323977"/>
                  </a:lnTo>
                  <a:lnTo>
                    <a:pt x="100114" y="318770"/>
                  </a:lnTo>
                  <a:lnTo>
                    <a:pt x="99479" y="319405"/>
                  </a:lnTo>
                  <a:lnTo>
                    <a:pt x="100368" y="318770"/>
                  </a:lnTo>
                  <a:lnTo>
                    <a:pt x="114477" y="308737"/>
                  </a:lnTo>
                  <a:lnTo>
                    <a:pt x="114846" y="308483"/>
                  </a:lnTo>
                  <a:lnTo>
                    <a:pt x="114338" y="308737"/>
                  </a:lnTo>
                  <a:lnTo>
                    <a:pt x="147485" y="287274"/>
                  </a:lnTo>
                  <a:lnTo>
                    <a:pt x="172110" y="266319"/>
                  </a:lnTo>
                  <a:lnTo>
                    <a:pt x="172250" y="266192"/>
                  </a:lnTo>
                  <a:lnTo>
                    <a:pt x="177139" y="260731"/>
                  </a:lnTo>
                  <a:lnTo>
                    <a:pt x="179870" y="257683"/>
                  </a:lnTo>
                  <a:lnTo>
                    <a:pt x="182156" y="254635"/>
                  </a:lnTo>
                  <a:lnTo>
                    <a:pt x="187109" y="248031"/>
                  </a:lnTo>
                  <a:lnTo>
                    <a:pt x="193332" y="237363"/>
                  </a:lnTo>
                  <a:lnTo>
                    <a:pt x="194805" y="234442"/>
                  </a:lnTo>
                  <a:lnTo>
                    <a:pt x="198920" y="226314"/>
                  </a:lnTo>
                  <a:lnTo>
                    <a:pt x="203949" y="215138"/>
                  </a:lnTo>
                  <a:lnTo>
                    <a:pt x="204127" y="214757"/>
                  </a:lnTo>
                  <a:lnTo>
                    <a:pt x="208953" y="202565"/>
                  </a:lnTo>
                  <a:lnTo>
                    <a:pt x="212115" y="193421"/>
                  </a:lnTo>
                  <a:lnTo>
                    <a:pt x="213398" y="189738"/>
                  </a:lnTo>
                  <a:lnTo>
                    <a:pt x="221526" y="163322"/>
                  </a:lnTo>
                  <a:lnTo>
                    <a:pt x="223405" y="156083"/>
                  </a:lnTo>
                  <a:lnTo>
                    <a:pt x="228892" y="135128"/>
                  </a:lnTo>
                  <a:lnTo>
                    <a:pt x="230225" y="129032"/>
                  </a:lnTo>
                  <a:lnTo>
                    <a:pt x="235369" y="105791"/>
                  </a:lnTo>
                  <a:lnTo>
                    <a:pt x="236410" y="100457"/>
                  </a:lnTo>
                  <a:lnTo>
                    <a:pt x="241338" y="75438"/>
                  </a:lnTo>
                  <a:lnTo>
                    <a:pt x="247053" y="44577"/>
                  </a:lnTo>
                  <a:lnTo>
                    <a:pt x="252514" y="13462"/>
                  </a:lnTo>
                  <a:close/>
                </a:path>
                <a:path w="3077845" h="487045">
                  <a:moveTo>
                    <a:pt x="1123099" y="398145"/>
                  </a:moveTo>
                  <a:lnTo>
                    <a:pt x="1097699" y="398145"/>
                  </a:lnTo>
                  <a:lnTo>
                    <a:pt x="1097699" y="3683"/>
                  </a:lnTo>
                  <a:lnTo>
                    <a:pt x="1072299" y="3683"/>
                  </a:lnTo>
                  <a:lnTo>
                    <a:pt x="1072299" y="398145"/>
                  </a:lnTo>
                  <a:lnTo>
                    <a:pt x="1046899" y="398145"/>
                  </a:lnTo>
                  <a:lnTo>
                    <a:pt x="1084999" y="474345"/>
                  </a:lnTo>
                  <a:lnTo>
                    <a:pt x="1123099" y="398145"/>
                  </a:lnTo>
                  <a:close/>
                </a:path>
                <a:path w="3077845" h="487045">
                  <a:moveTo>
                    <a:pt x="2004733" y="410337"/>
                  </a:moveTo>
                  <a:lnTo>
                    <a:pt x="1979333" y="410337"/>
                  </a:lnTo>
                  <a:lnTo>
                    <a:pt x="1979333" y="15875"/>
                  </a:lnTo>
                  <a:lnTo>
                    <a:pt x="1953933" y="15875"/>
                  </a:lnTo>
                  <a:lnTo>
                    <a:pt x="1953933" y="410337"/>
                  </a:lnTo>
                  <a:lnTo>
                    <a:pt x="1928533" y="410337"/>
                  </a:lnTo>
                  <a:lnTo>
                    <a:pt x="1966633" y="486537"/>
                  </a:lnTo>
                  <a:lnTo>
                    <a:pt x="2004733" y="410337"/>
                  </a:lnTo>
                  <a:close/>
                </a:path>
                <a:path w="3077845" h="487045">
                  <a:moveTo>
                    <a:pt x="3077502" y="393827"/>
                  </a:moveTo>
                  <a:lnTo>
                    <a:pt x="3052445" y="398983"/>
                  </a:lnTo>
                  <a:lnTo>
                    <a:pt x="3051213" y="393446"/>
                  </a:lnTo>
                  <a:lnTo>
                    <a:pt x="3045244" y="373761"/>
                  </a:lnTo>
                  <a:lnTo>
                    <a:pt x="3038386" y="354965"/>
                  </a:lnTo>
                  <a:lnTo>
                    <a:pt x="3030004" y="336550"/>
                  </a:lnTo>
                  <a:lnTo>
                    <a:pt x="3024403" y="326771"/>
                  </a:lnTo>
                  <a:lnTo>
                    <a:pt x="3020479" y="319913"/>
                  </a:lnTo>
                  <a:lnTo>
                    <a:pt x="3019971" y="319024"/>
                  </a:lnTo>
                  <a:lnTo>
                    <a:pt x="3013875" y="310388"/>
                  </a:lnTo>
                  <a:lnTo>
                    <a:pt x="3013303" y="309753"/>
                  </a:lnTo>
                  <a:lnTo>
                    <a:pt x="3007017" y="302768"/>
                  </a:lnTo>
                  <a:lnTo>
                    <a:pt x="3002991" y="298958"/>
                  </a:lnTo>
                  <a:lnTo>
                    <a:pt x="2999524" y="295656"/>
                  </a:lnTo>
                  <a:lnTo>
                    <a:pt x="2991650" y="289179"/>
                  </a:lnTo>
                  <a:lnTo>
                    <a:pt x="2975648" y="278003"/>
                  </a:lnTo>
                  <a:lnTo>
                    <a:pt x="2959328" y="267589"/>
                  </a:lnTo>
                  <a:lnTo>
                    <a:pt x="2959138" y="267462"/>
                  </a:lnTo>
                  <a:lnTo>
                    <a:pt x="2959265" y="267589"/>
                  </a:lnTo>
                  <a:lnTo>
                    <a:pt x="2943009" y="256794"/>
                  </a:lnTo>
                  <a:lnTo>
                    <a:pt x="2943644" y="257175"/>
                  </a:lnTo>
                  <a:lnTo>
                    <a:pt x="2943123" y="256794"/>
                  </a:lnTo>
                  <a:lnTo>
                    <a:pt x="2936125" y="251561"/>
                  </a:lnTo>
                  <a:lnTo>
                    <a:pt x="2929153" y="245745"/>
                  </a:lnTo>
                  <a:lnTo>
                    <a:pt x="2928404" y="245110"/>
                  </a:lnTo>
                  <a:lnTo>
                    <a:pt x="2929039" y="245745"/>
                  </a:lnTo>
                  <a:lnTo>
                    <a:pt x="2905175" y="215938"/>
                  </a:lnTo>
                  <a:lnTo>
                    <a:pt x="2895257" y="195072"/>
                  </a:lnTo>
                  <a:lnTo>
                    <a:pt x="2895511" y="195580"/>
                  </a:lnTo>
                  <a:lnTo>
                    <a:pt x="2895295" y="195072"/>
                  </a:lnTo>
                  <a:lnTo>
                    <a:pt x="2891053" y="184480"/>
                  </a:lnTo>
                  <a:lnTo>
                    <a:pt x="2886824" y="172427"/>
                  </a:lnTo>
                  <a:lnTo>
                    <a:pt x="2879064" y="147320"/>
                  </a:lnTo>
                  <a:lnTo>
                    <a:pt x="2878874" y="146685"/>
                  </a:lnTo>
                  <a:lnTo>
                    <a:pt x="2879001" y="147320"/>
                  </a:lnTo>
                  <a:lnTo>
                    <a:pt x="2871978" y="120015"/>
                  </a:lnTo>
                  <a:lnTo>
                    <a:pt x="2871952" y="119824"/>
                  </a:lnTo>
                  <a:lnTo>
                    <a:pt x="2872016" y="120015"/>
                  </a:lnTo>
                  <a:lnTo>
                    <a:pt x="2871927" y="119634"/>
                  </a:lnTo>
                  <a:lnTo>
                    <a:pt x="2865615" y="91440"/>
                  </a:lnTo>
                  <a:lnTo>
                    <a:pt x="2865539" y="91059"/>
                  </a:lnTo>
                  <a:lnTo>
                    <a:pt x="2865539" y="91440"/>
                  </a:lnTo>
                  <a:lnTo>
                    <a:pt x="2859608" y="61595"/>
                  </a:lnTo>
                  <a:lnTo>
                    <a:pt x="2859570" y="61341"/>
                  </a:lnTo>
                  <a:lnTo>
                    <a:pt x="2859570" y="61595"/>
                  </a:lnTo>
                  <a:lnTo>
                    <a:pt x="2853994" y="30988"/>
                  </a:lnTo>
                  <a:lnTo>
                    <a:pt x="2848648" y="0"/>
                  </a:lnTo>
                  <a:lnTo>
                    <a:pt x="2823629" y="4318"/>
                  </a:lnTo>
                  <a:lnTo>
                    <a:pt x="2828963" y="35433"/>
                  </a:lnTo>
                  <a:lnTo>
                    <a:pt x="2834678" y="66294"/>
                  </a:lnTo>
                  <a:lnTo>
                    <a:pt x="2847251" y="125857"/>
                  </a:lnTo>
                  <a:lnTo>
                    <a:pt x="2862618" y="180340"/>
                  </a:lnTo>
                  <a:lnTo>
                    <a:pt x="2877223" y="216789"/>
                  </a:lnTo>
                  <a:lnTo>
                    <a:pt x="2903766" y="256667"/>
                  </a:lnTo>
                  <a:lnTo>
                    <a:pt x="2945295" y="288798"/>
                  </a:lnTo>
                  <a:lnTo>
                    <a:pt x="2961805" y="299339"/>
                  </a:lnTo>
                  <a:lnTo>
                    <a:pt x="2961297" y="298958"/>
                  </a:lnTo>
                  <a:lnTo>
                    <a:pt x="2976791" y="309753"/>
                  </a:lnTo>
                  <a:lnTo>
                    <a:pt x="2976029" y="309245"/>
                  </a:lnTo>
                  <a:lnTo>
                    <a:pt x="2982531" y="314464"/>
                  </a:lnTo>
                  <a:lnTo>
                    <a:pt x="2988983" y="320675"/>
                  </a:lnTo>
                  <a:lnTo>
                    <a:pt x="2988348" y="319913"/>
                  </a:lnTo>
                  <a:lnTo>
                    <a:pt x="2994444" y="326771"/>
                  </a:lnTo>
                  <a:lnTo>
                    <a:pt x="2993555" y="325882"/>
                  </a:lnTo>
                  <a:lnTo>
                    <a:pt x="2998520" y="332689"/>
                  </a:lnTo>
                  <a:lnTo>
                    <a:pt x="3021241" y="381927"/>
                  </a:lnTo>
                  <a:lnTo>
                    <a:pt x="3027578" y="404101"/>
                  </a:lnTo>
                  <a:lnTo>
                    <a:pt x="3002826" y="409194"/>
                  </a:lnTo>
                  <a:lnTo>
                    <a:pt x="3055531" y="476123"/>
                  </a:lnTo>
                  <a:lnTo>
                    <a:pt x="3076117" y="398983"/>
                  </a:lnTo>
                  <a:lnTo>
                    <a:pt x="3077502" y="393827"/>
                  </a:lnTo>
                  <a:close/>
                </a:path>
              </a:pathLst>
            </a:custGeom>
            <a:solidFill>
              <a:srgbClr val="1FE2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3283203" y="2329180"/>
            <a:ext cx="1703070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i="1" dirty="0">
                <a:solidFill>
                  <a:srgbClr val="3F3F3F"/>
                </a:solidFill>
                <a:latin typeface="Nimbus Roman No9 L"/>
                <a:cs typeface="Nimbus Roman No9 L"/>
              </a:rPr>
              <a:t>Choose</a:t>
            </a:r>
            <a:r>
              <a:rPr sz="140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dirty="0">
                <a:solidFill>
                  <a:srgbClr val="3F3F3F"/>
                </a:solidFill>
                <a:latin typeface="Nimbus Roman No9 L"/>
                <a:cs typeface="Nimbus Roman No9 L"/>
              </a:rPr>
              <a:t>an</a:t>
            </a:r>
            <a:r>
              <a:rPr sz="1400" spc="2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spc="-30" dirty="0">
                <a:solidFill>
                  <a:srgbClr val="3F3F3F"/>
                </a:solidFill>
                <a:latin typeface="Nimbus Roman No9 L"/>
                <a:cs typeface="Nimbus Roman No9 L"/>
              </a:rPr>
              <a:t>Aggregation</a:t>
            </a:r>
            <a:endParaRPr sz="1400">
              <a:latin typeface="Nimbus Roman No9 L"/>
              <a:cs typeface="Nimbus Roman No9 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619492" y="2332226"/>
            <a:ext cx="1481455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i="1" dirty="0">
                <a:solidFill>
                  <a:srgbClr val="3F3F3F"/>
                </a:solidFill>
                <a:latin typeface="Nimbus Roman No9 L"/>
                <a:cs typeface="Nimbus Roman No9 L"/>
              </a:rPr>
              <a:t>Choose</a:t>
            </a:r>
            <a:r>
              <a:rPr sz="1400" spc="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dirty="0">
                <a:solidFill>
                  <a:srgbClr val="3F3F3F"/>
                </a:solidFill>
                <a:latin typeface="Nimbus Roman No9 L"/>
                <a:cs typeface="Nimbus Roman No9 L"/>
              </a:rPr>
              <a:t>an</a:t>
            </a:r>
            <a:r>
              <a:rPr sz="1400" spc="2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spc="-10" dirty="0">
                <a:solidFill>
                  <a:srgbClr val="3F3F3F"/>
                </a:solidFill>
                <a:latin typeface="Nimbus Roman No9 L"/>
                <a:cs typeface="Nimbus Roman No9 L"/>
              </a:rPr>
              <a:t>Interface</a:t>
            </a:r>
            <a:endParaRPr sz="1400">
              <a:latin typeface="Nimbus Roman No9 L"/>
              <a:cs typeface="Nimbus Roman No9 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710173" y="2673351"/>
            <a:ext cx="1465580" cy="1635760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12700" marR="5080">
              <a:lnSpc>
                <a:spcPts val="1300"/>
              </a:lnSpc>
              <a:spcBef>
                <a:spcPts val="260"/>
              </a:spcBef>
            </a:pPr>
            <a:r>
              <a:rPr sz="1200" spc="-110" dirty="0">
                <a:solidFill>
                  <a:srgbClr val="3F3F3F"/>
                </a:solidFill>
                <a:latin typeface="DejaVu Sans"/>
                <a:cs typeface="DejaVu Sans"/>
              </a:rPr>
              <a:t>Aggregation</a:t>
            </a:r>
            <a:r>
              <a:rPr sz="1200" spc="7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spc="-10" dirty="0">
                <a:solidFill>
                  <a:srgbClr val="3F3F3F"/>
                </a:solidFill>
                <a:latin typeface="DejaVu Sans"/>
                <a:cs typeface="DejaVu Sans"/>
              </a:rPr>
              <a:t>allows </a:t>
            </a:r>
            <a:r>
              <a:rPr sz="1200" spc="-90" dirty="0">
                <a:solidFill>
                  <a:srgbClr val="3F3F3F"/>
                </a:solidFill>
                <a:latin typeface="DejaVu Sans"/>
                <a:cs typeface="DejaVu Sans"/>
              </a:rPr>
              <a:t>you</a:t>
            </a:r>
            <a:r>
              <a:rPr sz="1200" spc="-1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dirty="0">
                <a:solidFill>
                  <a:srgbClr val="3F3F3F"/>
                </a:solidFill>
                <a:latin typeface="DejaVu Sans"/>
                <a:cs typeface="DejaVu Sans"/>
              </a:rPr>
              <a:t>to</a:t>
            </a:r>
            <a:r>
              <a:rPr sz="1200" spc="-7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spc="-110" dirty="0">
                <a:solidFill>
                  <a:srgbClr val="3F3F3F"/>
                </a:solidFill>
                <a:latin typeface="DejaVu Sans"/>
                <a:cs typeface="DejaVu Sans"/>
              </a:rPr>
              <a:t>apply</a:t>
            </a:r>
            <a:r>
              <a:rPr sz="1200" spc="1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spc="-50" dirty="0">
                <a:solidFill>
                  <a:srgbClr val="3F3F3F"/>
                </a:solidFill>
                <a:latin typeface="DejaVu Sans"/>
                <a:cs typeface="DejaVu Sans"/>
              </a:rPr>
              <a:t>a </a:t>
            </a:r>
            <a:r>
              <a:rPr sz="1200" spc="-135" dirty="0">
                <a:solidFill>
                  <a:srgbClr val="3F3F3F"/>
                </a:solidFill>
                <a:latin typeface="DejaVu Sans"/>
                <a:cs typeface="DejaVu Sans"/>
              </a:rPr>
              <a:t>mathematical</a:t>
            </a:r>
            <a:r>
              <a:rPr sz="120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spc="-90" dirty="0">
                <a:solidFill>
                  <a:srgbClr val="3F3F3F"/>
                </a:solidFill>
                <a:latin typeface="DejaVu Sans"/>
                <a:cs typeface="DejaVu Sans"/>
              </a:rPr>
              <a:t>function </a:t>
            </a:r>
            <a:r>
              <a:rPr sz="1200" spc="-10" dirty="0">
                <a:solidFill>
                  <a:srgbClr val="3F3F3F"/>
                </a:solidFill>
                <a:latin typeface="DejaVu Sans"/>
                <a:cs typeface="DejaVu Sans"/>
              </a:rPr>
              <a:t>to</a:t>
            </a:r>
            <a:r>
              <a:rPr sz="1200" spc="-1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spc="-135" dirty="0">
                <a:solidFill>
                  <a:srgbClr val="3F3F3F"/>
                </a:solidFill>
                <a:latin typeface="DejaVu Sans"/>
                <a:cs typeface="DejaVu Sans"/>
              </a:rPr>
              <a:t>summarize</a:t>
            </a:r>
            <a:r>
              <a:rPr sz="1200" spc="1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spc="-20" dirty="0">
                <a:solidFill>
                  <a:srgbClr val="3F3F3F"/>
                </a:solidFill>
                <a:latin typeface="DejaVu Sans"/>
                <a:cs typeface="DejaVu Sans"/>
              </a:rPr>
              <a:t>your </a:t>
            </a:r>
            <a:r>
              <a:rPr sz="1200" spc="-10" dirty="0">
                <a:solidFill>
                  <a:srgbClr val="3F3F3F"/>
                </a:solidFill>
                <a:latin typeface="DejaVu Sans"/>
                <a:cs typeface="DejaVu Sans"/>
              </a:rPr>
              <a:t>measure</a:t>
            </a:r>
            <a:endParaRPr sz="1200">
              <a:latin typeface="DejaVu Sans"/>
              <a:cs typeface="DejaVu Sans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050">
              <a:latin typeface="DejaVu Sans"/>
              <a:cs typeface="DejaVu Sans"/>
            </a:endParaRPr>
          </a:p>
          <a:p>
            <a:pPr marL="12700" marR="12700">
              <a:lnSpc>
                <a:spcPts val="1190"/>
              </a:lnSpc>
            </a:pPr>
            <a:r>
              <a:rPr sz="1100" i="1" spc="-30" dirty="0">
                <a:solidFill>
                  <a:srgbClr val="3F3F3F"/>
                </a:solidFill>
                <a:latin typeface="Nimbus Roman No9 L"/>
                <a:cs typeface="Nimbus Roman No9 L"/>
              </a:rPr>
              <a:t>NOTE:</a:t>
            </a:r>
            <a:r>
              <a:rPr sz="1100" spc="-6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100" i="1" spc="-10" dirty="0">
                <a:solidFill>
                  <a:srgbClr val="3F3F3F"/>
                </a:solidFill>
                <a:latin typeface="Nimbus Roman No9 L"/>
                <a:cs typeface="Nimbus Roman No9 L"/>
              </a:rPr>
              <a:t>aggregation</a:t>
            </a:r>
            <a:r>
              <a:rPr sz="1100" spc="-5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100" i="1" dirty="0">
                <a:solidFill>
                  <a:srgbClr val="3F3F3F"/>
                </a:solidFill>
                <a:latin typeface="Nimbus Roman No9 L"/>
                <a:cs typeface="Nimbus Roman No9 L"/>
              </a:rPr>
              <a:t>is</a:t>
            </a:r>
            <a:r>
              <a:rPr sz="1100" spc="-5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100" i="1" spc="-35" dirty="0">
                <a:solidFill>
                  <a:srgbClr val="3F3F3F"/>
                </a:solidFill>
                <a:latin typeface="Nimbus Roman No9 L"/>
                <a:cs typeface="Nimbus Roman No9 L"/>
              </a:rPr>
              <a:t>not</a:t>
            </a:r>
            <a:r>
              <a:rPr sz="1100" spc="-3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100" i="1" spc="-20" dirty="0">
                <a:solidFill>
                  <a:srgbClr val="3F3F3F"/>
                </a:solidFill>
                <a:latin typeface="Nimbus Roman No9 L"/>
                <a:cs typeface="Nimbus Roman No9 L"/>
              </a:rPr>
              <a:t>available</a:t>
            </a:r>
            <a:r>
              <a:rPr sz="1100" spc="-2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100" i="1" dirty="0">
                <a:solidFill>
                  <a:srgbClr val="3F3F3F"/>
                </a:solidFill>
                <a:latin typeface="Nimbus Roman No9 L"/>
                <a:cs typeface="Nimbus Roman No9 L"/>
              </a:rPr>
              <a:t>for</a:t>
            </a:r>
            <a:r>
              <a:rPr sz="1100" spc="-3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100" i="1" spc="-10" dirty="0">
                <a:solidFill>
                  <a:srgbClr val="3F3F3F"/>
                </a:solidFill>
                <a:latin typeface="Nimbus Roman No9 L"/>
                <a:cs typeface="Nimbus Roman No9 L"/>
              </a:rPr>
              <a:t>calculated</a:t>
            </a:r>
            <a:r>
              <a:rPr sz="1100" spc="-1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100" i="1" dirty="0">
                <a:solidFill>
                  <a:srgbClr val="3F3F3F"/>
                </a:solidFill>
                <a:latin typeface="Nimbus Roman No9 L"/>
                <a:cs typeface="Nimbus Roman No9 L"/>
              </a:rPr>
              <a:t>fields</a:t>
            </a:r>
            <a:r>
              <a:rPr sz="1100" spc="-2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100" i="1" dirty="0">
                <a:solidFill>
                  <a:srgbClr val="3F3F3F"/>
                </a:solidFill>
                <a:latin typeface="Nimbus Roman No9 L"/>
                <a:cs typeface="Nimbus Roman No9 L"/>
              </a:rPr>
              <a:t>with</a:t>
            </a:r>
            <a:r>
              <a:rPr sz="1100" spc="-2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100" i="1" spc="-10" dirty="0">
                <a:solidFill>
                  <a:srgbClr val="3F3F3F"/>
                </a:solidFill>
                <a:latin typeface="Nimbus Roman No9 L"/>
                <a:cs typeface="Nimbus Roman No9 L"/>
              </a:rPr>
              <a:t>aggregation</a:t>
            </a:r>
            <a:r>
              <a:rPr sz="1100" spc="-1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100" i="1" spc="-10" dirty="0">
                <a:solidFill>
                  <a:srgbClr val="3F3F3F"/>
                </a:solidFill>
                <a:latin typeface="Nimbus Roman No9 L"/>
                <a:cs typeface="Nimbus Roman No9 L"/>
              </a:rPr>
              <a:t>already</a:t>
            </a:r>
            <a:r>
              <a:rPr sz="1100" spc="-5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100" i="1" dirty="0">
                <a:solidFill>
                  <a:srgbClr val="3F3F3F"/>
                </a:solidFill>
                <a:latin typeface="Nimbus Roman No9 L"/>
                <a:cs typeface="Nimbus Roman No9 L"/>
              </a:rPr>
              <a:t>built</a:t>
            </a:r>
            <a:r>
              <a:rPr sz="1100" spc="-5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100" i="1" spc="-25" dirty="0">
                <a:solidFill>
                  <a:srgbClr val="3F3F3F"/>
                </a:solidFill>
                <a:latin typeface="Nimbus Roman No9 L"/>
                <a:cs typeface="Nimbus Roman No9 L"/>
              </a:rPr>
              <a:t>in</a:t>
            </a:r>
            <a:endParaRPr sz="1100">
              <a:latin typeface="Nimbus Roman No9 L"/>
              <a:cs typeface="Nimbus Roman No9 L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6841183" y="4960321"/>
            <a:ext cx="4704715" cy="1061720"/>
            <a:chOff x="6841183" y="4960321"/>
            <a:chExt cx="4704715" cy="1061720"/>
          </a:xfrm>
        </p:grpSpPr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841183" y="4960321"/>
              <a:ext cx="4704693" cy="1061377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6887743" y="4969001"/>
              <a:ext cx="4620895" cy="977265"/>
            </a:xfrm>
            <a:custGeom>
              <a:avLst/>
              <a:gdLst/>
              <a:ahLst/>
              <a:cxnLst/>
              <a:rect l="l" t="t" r="r" b="b"/>
              <a:pathLst>
                <a:path w="4620895" h="977264">
                  <a:moveTo>
                    <a:pt x="4553559" y="0"/>
                  </a:moveTo>
                  <a:lnTo>
                    <a:pt x="67157" y="0"/>
                  </a:lnTo>
                  <a:lnTo>
                    <a:pt x="65430" y="25"/>
                  </a:lnTo>
                  <a:lnTo>
                    <a:pt x="28270" y="12395"/>
                  </a:lnTo>
                  <a:lnTo>
                    <a:pt x="4635" y="42557"/>
                  </a:lnTo>
                  <a:lnTo>
                    <a:pt x="0" y="65455"/>
                  </a:lnTo>
                  <a:lnTo>
                    <a:pt x="0" y="911466"/>
                  </a:lnTo>
                  <a:lnTo>
                    <a:pt x="12369" y="948613"/>
                  </a:lnTo>
                  <a:lnTo>
                    <a:pt x="42532" y="972223"/>
                  </a:lnTo>
                  <a:lnTo>
                    <a:pt x="67157" y="976884"/>
                  </a:lnTo>
                  <a:lnTo>
                    <a:pt x="4553559" y="976884"/>
                  </a:lnTo>
                  <a:lnTo>
                    <a:pt x="4592447" y="964501"/>
                  </a:lnTo>
                  <a:lnTo>
                    <a:pt x="4616081" y="934364"/>
                  </a:lnTo>
                  <a:lnTo>
                    <a:pt x="4620717" y="911466"/>
                  </a:lnTo>
                  <a:lnTo>
                    <a:pt x="4620717" y="65455"/>
                  </a:lnTo>
                  <a:lnTo>
                    <a:pt x="4608347" y="28295"/>
                  </a:lnTo>
                  <a:lnTo>
                    <a:pt x="4578185" y="4660"/>
                  </a:lnTo>
                  <a:lnTo>
                    <a:pt x="455355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7879080" y="5234685"/>
            <a:ext cx="3239770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600" b="1" spc="-170" dirty="0">
                <a:solidFill>
                  <a:srgbClr val="3F3F3F"/>
                </a:solidFill>
                <a:latin typeface="DejaVu Sans"/>
                <a:cs typeface="DejaVu Sans"/>
              </a:rPr>
              <a:t>PRO</a:t>
            </a:r>
            <a:r>
              <a:rPr sz="1600" spc="-10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b="1" spc="-145" dirty="0">
                <a:solidFill>
                  <a:srgbClr val="3F3F3F"/>
                </a:solidFill>
                <a:latin typeface="DejaVu Sans"/>
                <a:cs typeface="DejaVu Sans"/>
              </a:rPr>
              <a:t>TIP</a:t>
            </a:r>
            <a:r>
              <a:rPr sz="1600" spc="-145" dirty="0">
                <a:solidFill>
                  <a:srgbClr val="3F3F3F"/>
                </a:solidFill>
                <a:latin typeface="DejaVu Sans"/>
                <a:cs typeface="DejaVu Sans"/>
              </a:rPr>
              <a:t>:</a:t>
            </a:r>
            <a:r>
              <a:rPr sz="1600" spc="-10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spc="-85" dirty="0">
                <a:solidFill>
                  <a:srgbClr val="252525"/>
                </a:solidFill>
                <a:latin typeface="DejaVu Sans"/>
                <a:cs typeface="DejaVu Sans"/>
              </a:rPr>
              <a:t>Use</a:t>
            </a:r>
            <a:r>
              <a:rPr sz="1400" spc="25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400" spc="-125" dirty="0">
                <a:solidFill>
                  <a:srgbClr val="252525"/>
                </a:solidFill>
                <a:latin typeface="DejaVu Sans"/>
                <a:cs typeface="DejaVu Sans"/>
              </a:rPr>
              <a:t>conditional</a:t>
            </a:r>
            <a:r>
              <a:rPr sz="1400" spc="5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400" spc="-130" dirty="0">
                <a:solidFill>
                  <a:srgbClr val="252525"/>
                </a:solidFill>
                <a:latin typeface="DejaVu Sans"/>
                <a:cs typeface="DejaVu Sans"/>
              </a:rPr>
              <a:t>sets</a:t>
            </a:r>
            <a:r>
              <a:rPr sz="1400" spc="10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400" spc="-65" dirty="0">
                <a:solidFill>
                  <a:srgbClr val="252525"/>
                </a:solidFill>
                <a:latin typeface="DejaVu Sans"/>
                <a:cs typeface="DejaVu Sans"/>
              </a:rPr>
              <a:t>in</a:t>
            </a:r>
            <a:r>
              <a:rPr sz="1400" spc="35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400" spc="-125" dirty="0">
                <a:solidFill>
                  <a:srgbClr val="252525"/>
                </a:solidFill>
                <a:latin typeface="DejaVu Sans"/>
                <a:cs typeface="DejaVu Sans"/>
              </a:rPr>
              <a:t>place</a:t>
            </a:r>
            <a:r>
              <a:rPr sz="1400" spc="25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400" spc="-415" dirty="0">
                <a:solidFill>
                  <a:srgbClr val="252525"/>
                </a:solidFill>
                <a:latin typeface="DejaVu Sans"/>
                <a:cs typeface="DejaVu Sans"/>
              </a:rPr>
              <a:t>of</a:t>
            </a:r>
            <a:r>
              <a:rPr sz="1400" spc="-155" dirty="0">
                <a:solidFill>
                  <a:srgbClr val="252525"/>
                </a:solidFill>
                <a:latin typeface="DejaVu Sans"/>
                <a:cs typeface="DejaVu Sans"/>
              </a:rPr>
              <a:t> measure</a:t>
            </a:r>
            <a:r>
              <a:rPr sz="1400" spc="30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400" spc="-85" dirty="0">
                <a:solidFill>
                  <a:srgbClr val="252525"/>
                </a:solidFill>
                <a:latin typeface="DejaVu Sans"/>
                <a:cs typeface="DejaVu Sans"/>
              </a:rPr>
              <a:t>filters</a:t>
            </a:r>
            <a:r>
              <a:rPr sz="1400" spc="-30" dirty="0">
                <a:solidFill>
                  <a:srgbClr val="252525"/>
                </a:solidFill>
                <a:latin typeface="DejaVu Sans"/>
                <a:cs typeface="DejaVu Sans"/>
              </a:rPr>
              <a:t> to</a:t>
            </a:r>
            <a:r>
              <a:rPr sz="1400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400" spc="-135" dirty="0">
                <a:solidFill>
                  <a:srgbClr val="252525"/>
                </a:solidFill>
                <a:latin typeface="DejaVu Sans"/>
                <a:cs typeface="DejaVu Sans"/>
              </a:rPr>
              <a:t>speed</a:t>
            </a:r>
            <a:r>
              <a:rPr sz="1400" spc="20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400" spc="-105" dirty="0">
                <a:solidFill>
                  <a:srgbClr val="252525"/>
                </a:solidFill>
                <a:latin typeface="DejaVu Sans"/>
                <a:cs typeface="DejaVu Sans"/>
              </a:rPr>
              <a:t>up</a:t>
            </a:r>
            <a:r>
              <a:rPr sz="1400" spc="15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400" spc="-130" dirty="0">
                <a:solidFill>
                  <a:srgbClr val="252525"/>
                </a:solidFill>
                <a:latin typeface="DejaVu Sans"/>
                <a:cs typeface="DejaVu Sans"/>
              </a:rPr>
              <a:t>performance!</a:t>
            </a:r>
            <a:endParaRPr sz="1400">
              <a:latin typeface="DejaVu Sans"/>
              <a:cs typeface="DejaVu Sans"/>
            </a:endParaRPr>
          </a:p>
        </p:txBody>
      </p:sp>
      <p:pic>
        <p:nvPicPr>
          <p:cNvPr id="19" name="object 1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979920" y="5099303"/>
            <a:ext cx="770381" cy="798575"/>
          </a:xfrm>
          <a:prstGeom prst="rect">
            <a:avLst/>
          </a:prstGeom>
        </p:spPr>
      </p:pic>
      <p:sp>
        <p:nvSpPr>
          <p:cNvPr id="20" name="object 20"/>
          <p:cNvSpPr txBox="1"/>
          <p:nvPr/>
        </p:nvSpPr>
        <p:spPr>
          <a:xfrm>
            <a:off x="7652257" y="3812725"/>
            <a:ext cx="681355" cy="629920"/>
          </a:xfrm>
          <a:prstGeom prst="rect">
            <a:avLst/>
          </a:prstGeom>
        </p:spPr>
        <p:txBody>
          <a:bodyPr vert="horz" wrap="square" lIns="0" tIns="36195" rIns="0" bIns="0" rtlCol="0">
            <a:spAutoFit/>
          </a:bodyPr>
          <a:lstStyle/>
          <a:p>
            <a:pPr marL="12700" marR="5080">
              <a:lnSpc>
                <a:spcPct val="99700"/>
              </a:lnSpc>
              <a:spcBef>
                <a:spcPts val="285"/>
              </a:spcBef>
            </a:pPr>
            <a:r>
              <a:rPr sz="1400" b="1" spc="-75" dirty="0">
                <a:solidFill>
                  <a:srgbClr val="3F3F3F"/>
                </a:solidFill>
                <a:latin typeface="DejaVu Sans"/>
                <a:cs typeface="DejaVu Sans"/>
              </a:rPr>
              <a:t>Range:</a:t>
            </a:r>
            <a:r>
              <a:rPr sz="1400" spc="-7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Upper</a:t>
            </a:r>
            <a:r>
              <a:rPr sz="1200" spc="-6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spc="-25" dirty="0">
                <a:solidFill>
                  <a:srgbClr val="3F3F3F"/>
                </a:solidFill>
                <a:latin typeface="Nimbus Roman No9 L"/>
                <a:cs typeface="Nimbus Roman No9 L"/>
              </a:rPr>
              <a:t>and</a:t>
            </a:r>
            <a:r>
              <a:rPr sz="1200" spc="-2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lower</a:t>
            </a:r>
            <a:r>
              <a:rPr sz="1200" spc="-7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spc="-30" dirty="0">
                <a:solidFill>
                  <a:srgbClr val="3F3F3F"/>
                </a:solidFill>
                <a:latin typeface="Nimbus Roman No9 L"/>
                <a:cs typeface="Nimbus Roman No9 L"/>
              </a:rPr>
              <a:t>limit</a:t>
            </a:r>
            <a:endParaRPr sz="1200">
              <a:latin typeface="Nimbus Roman No9 L"/>
              <a:cs typeface="Nimbus Roman No9 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8606285" y="3835329"/>
            <a:ext cx="725805" cy="465455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80"/>
              </a:spcBef>
            </a:pPr>
            <a:r>
              <a:rPr sz="1400" b="1" spc="-120" dirty="0">
                <a:solidFill>
                  <a:srgbClr val="3F3F3F"/>
                </a:solidFill>
                <a:latin typeface="DejaVu Sans"/>
                <a:cs typeface="DejaVu Sans"/>
              </a:rPr>
              <a:t>At</a:t>
            </a:r>
            <a:r>
              <a:rPr sz="1400" spc="-6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b="1" spc="-204" dirty="0">
                <a:solidFill>
                  <a:srgbClr val="3F3F3F"/>
                </a:solidFill>
                <a:latin typeface="DejaVu Sans"/>
                <a:cs typeface="DejaVu Sans"/>
              </a:rPr>
              <a:t>Least:</a:t>
            </a:r>
            <a:endParaRPr sz="1400">
              <a:latin typeface="DejaVu Sans"/>
              <a:cs typeface="DejaVu Sans"/>
            </a:endParaRPr>
          </a:p>
          <a:p>
            <a:pPr marL="12700">
              <a:lnSpc>
                <a:spcPct val="100000"/>
              </a:lnSpc>
              <a:spcBef>
                <a:spcPts val="160"/>
              </a:spcBef>
            </a:pPr>
            <a:r>
              <a:rPr sz="1200" i="1" spc="-10" dirty="0">
                <a:solidFill>
                  <a:srgbClr val="3F3F3F"/>
                </a:solidFill>
                <a:latin typeface="Nimbus Roman No9 L"/>
                <a:cs typeface="Nimbus Roman No9 L"/>
              </a:rPr>
              <a:t>Lower</a:t>
            </a:r>
            <a:r>
              <a:rPr sz="1200" spc="-5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spc="-10" dirty="0">
                <a:solidFill>
                  <a:srgbClr val="3F3F3F"/>
                </a:solidFill>
                <a:latin typeface="Nimbus Roman No9 L"/>
                <a:cs typeface="Nimbus Roman No9 L"/>
              </a:rPr>
              <a:t>limit</a:t>
            </a:r>
            <a:endParaRPr sz="1200">
              <a:latin typeface="Nimbus Roman No9 L"/>
              <a:cs typeface="Nimbus Roman No9 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9566911" y="3835327"/>
            <a:ext cx="715010" cy="465455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80"/>
              </a:spcBef>
            </a:pPr>
            <a:r>
              <a:rPr sz="1400" b="1" spc="-120" dirty="0">
                <a:solidFill>
                  <a:srgbClr val="3F3F3F"/>
                </a:solidFill>
                <a:latin typeface="DejaVu Sans"/>
                <a:cs typeface="DejaVu Sans"/>
              </a:rPr>
              <a:t>At</a:t>
            </a:r>
            <a:r>
              <a:rPr sz="1400" spc="-6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b="1" spc="-175" dirty="0">
                <a:solidFill>
                  <a:srgbClr val="3F3F3F"/>
                </a:solidFill>
                <a:latin typeface="DejaVu Sans"/>
                <a:cs typeface="DejaVu Sans"/>
              </a:rPr>
              <a:t>Most:</a:t>
            </a:r>
            <a:endParaRPr sz="1400">
              <a:latin typeface="DejaVu Sans"/>
              <a:cs typeface="DejaVu Sans"/>
            </a:endParaRPr>
          </a:p>
          <a:p>
            <a:pPr marL="12700">
              <a:lnSpc>
                <a:spcPct val="100000"/>
              </a:lnSpc>
              <a:spcBef>
                <a:spcPts val="160"/>
              </a:spcBef>
            </a:pP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Upper</a:t>
            </a:r>
            <a:r>
              <a:rPr sz="1200" spc="-6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spc="-30" dirty="0">
                <a:solidFill>
                  <a:srgbClr val="3F3F3F"/>
                </a:solidFill>
                <a:latin typeface="Nimbus Roman No9 L"/>
                <a:cs typeface="Nimbus Roman No9 L"/>
              </a:rPr>
              <a:t>limit</a:t>
            </a:r>
            <a:endParaRPr sz="1200">
              <a:latin typeface="Nimbus Roman No9 L"/>
              <a:cs typeface="Nimbus Roman No9 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0616183" y="3816529"/>
            <a:ext cx="943610" cy="629920"/>
          </a:xfrm>
          <a:prstGeom prst="rect">
            <a:avLst/>
          </a:prstGeom>
        </p:spPr>
        <p:txBody>
          <a:bodyPr vert="horz" wrap="square" lIns="0" tIns="36195" rIns="0" bIns="0" rtlCol="0">
            <a:spAutoFit/>
          </a:bodyPr>
          <a:lstStyle/>
          <a:p>
            <a:pPr marL="12700" marR="5080">
              <a:lnSpc>
                <a:spcPct val="99700"/>
              </a:lnSpc>
              <a:spcBef>
                <a:spcPts val="285"/>
              </a:spcBef>
            </a:pPr>
            <a:r>
              <a:rPr sz="1400" b="1" spc="-70" dirty="0">
                <a:solidFill>
                  <a:srgbClr val="3F3F3F"/>
                </a:solidFill>
                <a:latin typeface="DejaVu Sans"/>
                <a:cs typeface="DejaVu Sans"/>
              </a:rPr>
              <a:t>Special:</a:t>
            </a:r>
            <a:r>
              <a:rPr sz="1400" spc="-7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spc="-20" dirty="0">
                <a:solidFill>
                  <a:srgbClr val="3F3F3F"/>
                </a:solidFill>
                <a:latin typeface="Nimbus Roman No9 L"/>
                <a:cs typeface="Nimbus Roman No9 L"/>
              </a:rPr>
              <a:t>Null,</a:t>
            </a:r>
            <a:r>
              <a:rPr sz="1200" spc="-4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Non-</a:t>
            </a:r>
            <a:r>
              <a:rPr sz="1200" i="1" spc="-45" dirty="0">
                <a:solidFill>
                  <a:srgbClr val="3F3F3F"/>
                </a:solidFill>
                <a:latin typeface="Nimbus Roman No9 L"/>
                <a:cs typeface="Nimbus Roman No9 L"/>
              </a:rPr>
              <a:t>Null,</a:t>
            </a:r>
            <a:r>
              <a:rPr sz="1200" spc="-4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spc="-50" dirty="0">
                <a:solidFill>
                  <a:srgbClr val="3F3F3F"/>
                </a:solidFill>
                <a:latin typeface="Nimbus Roman No9 L"/>
                <a:cs typeface="Nimbus Roman No9 L"/>
              </a:rPr>
              <a:t>All</a:t>
            </a:r>
            <a:r>
              <a:rPr sz="1200" spc="-4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spc="-10" dirty="0">
                <a:solidFill>
                  <a:srgbClr val="3F3F3F"/>
                </a:solidFill>
                <a:latin typeface="Nimbus Roman No9 L"/>
                <a:cs typeface="Nimbus Roman No9 L"/>
              </a:rPr>
              <a:t>Values</a:t>
            </a:r>
            <a:endParaRPr sz="1200">
              <a:latin typeface="Nimbus Roman No9 L"/>
              <a:cs typeface="Nimbus Roman No9 L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755954" y="2305049"/>
            <a:ext cx="2009775" cy="492759"/>
          </a:xfrm>
          <a:custGeom>
            <a:avLst/>
            <a:gdLst/>
            <a:ahLst/>
            <a:cxnLst/>
            <a:rect l="l" t="t" r="r" b="b"/>
            <a:pathLst>
              <a:path w="2009775" h="492760">
                <a:moveTo>
                  <a:pt x="1966671" y="0"/>
                </a:moveTo>
                <a:lnTo>
                  <a:pt x="42608" y="0"/>
                </a:lnTo>
                <a:lnTo>
                  <a:pt x="40411" y="50"/>
                </a:lnTo>
                <a:lnTo>
                  <a:pt x="6121" y="20523"/>
                </a:lnTo>
                <a:lnTo>
                  <a:pt x="0" y="40474"/>
                </a:lnTo>
                <a:lnTo>
                  <a:pt x="0" y="451777"/>
                </a:lnTo>
                <a:lnTo>
                  <a:pt x="20485" y="486092"/>
                </a:lnTo>
                <a:lnTo>
                  <a:pt x="42608" y="492252"/>
                </a:lnTo>
                <a:lnTo>
                  <a:pt x="1966671" y="492252"/>
                </a:lnTo>
                <a:lnTo>
                  <a:pt x="2000885" y="475132"/>
                </a:lnTo>
                <a:lnTo>
                  <a:pt x="2009292" y="451777"/>
                </a:lnTo>
                <a:lnTo>
                  <a:pt x="2009292" y="40474"/>
                </a:lnTo>
                <a:lnTo>
                  <a:pt x="1988820" y="6159"/>
                </a:lnTo>
                <a:lnTo>
                  <a:pt x="1966671" y="0"/>
                </a:lnTo>
                <a:close/>
              </a:path>
            </a:pathLst>
          </a:custGeom>
          <a:solidFill>
            <a:srgbClr val="3F3F3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1217677" y="2429763"/>
            <a:ext cx="1085850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spc="-114" dirty="0">
                <a:solidFill>
                  <a:srgbClr val="FFFFFF"/>
                </a:solidFill>
                <a:latin typeface="DejaVu Sans"/>
                <a:cs typeface="DejaVu Sans"/>
              </a:rPr>
              <a:t>Extract</a:t>
            </a:r>
            <a:r>
              <a:rPr sz="1400" spc="25" dirty="0">
                <a:solidFill>
                  <a:srgbClr val="FFFFFF"/>
                </a:solidFill>
                <a:latin typeface="DejaVu Sans"/>
                <a:cs typeface="DejaVu Sans"/>
              </a:rPr>
              <a:t> </a:t>
            </a:r>
            <a:r>
              <a:rPr sz="1400" spc="-90" dirty="0">
                <a:solidFill>
                  <a:srgbClr val="FFFFFF"/>
                </a:solidFill>
                <a:latin typeface="DejaVu Sans"/>
                <a:cs typeface="DejaVu Sans"/>
              </a:rPr>
              <a:t>Filters</a:t>
            </a:r>
            <a:endParaRPr sz="1400">
              <a:latin typeface="DejaVu Sans"/>
              <a:cs typeface="DejaVu Sans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1679448" y="2779013"/>
            <a:ext cx="173355" cy="114300"/>
          </a:xfrm>
          <a:custGeom>
            <a:avLst/>
            <a:gdLst/>
            <a:ahLst/>
            <a:cxnLst/>
            <a:rect l="l" t="t" r="r" b="b"/>
            <a:pathLst>
              <a:path w="173355" h="114300">
                <a:moveTo>
                  <a:pt x="172974" y="0"/>
                </a:moveTo>
                <a:lnTo>
                  <a:pt x="0" y="0"/>
                </a:lnTo>
                <a:lnTo>
                  <a:pt x="86487" y="114300"/>
                </a:lnTo>
                <a:lnTo>
                  <a:pt x="172974" y="0"/>
                </a:lnTo>
                <a:close/>
              </a:path>
            </a:pathLst>
          </a:custGeom>
          <a:solidFill>
            <a:srgbClr val="3F3F3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755954" y="2971799"/>
            <a:ext cx="2009775" cy="492759"/>
          </a:xfrm>
          <a:custGeom>
            <a:avLst/>
            <a:gdLst/>
            <a:ahLst/>
            <a:cxnLst/>
            <a:rect l="l" t="t" r="r" b="b"/>
            <a:pathLst>
              <a:path w="2009775" h="492760">
                <a:moveTo>
                  <a:pt x="1966671" y="0"/>
                </a:moveTo>
                <a:lnTo>
                  <a:pt x="42608" y="0"/>
                </a:lnTo>
                <a:lnTo>
                  <a:pt x="40411" y="50"/>
                </a:lnTo>
                <a:lnTo>
                  <a:pt x="6121" y="20523"/>
                </a:lnTo>
                <a:lnTo>
                  <a:pt x="0" y="40474"/>
                </a:lnTo>
                <a:lnTo>
                  <a:pt x="0" y="451777"/>
                </a:lnTo>
                <a:lnTo>
                  <a:pt x="20485" y="486092"/>
                </a:lnTo>
                <a:lnTo>
                  <a:pt x="42608" y="492252"/>
                </a:lnTo>
                <a:lnTo>
                  <a:pt x="1966671" y="492252"/>
                </a:lnTo>
                <a:lnTo>
                  <a:pt x="2000885" y="475132"/>
                </a:lnTo>
                <a:lnTo>
                  <a:pt x="2009292" y="451777"/>
                </a:lnTo>
                <a:lnTo>
                  <a:pt x="2009292" y="40474"/>
                </a:lnTo>
                <a:lnTo>
                  <a:pt x="1988820" y="6159"/>
                </a:lnTo>
                <a:lnTo>
                  <a:pt x="1966671" y="0"/>
                </a:lnTo>
                <a:close/>
              </a:path>
            </a:pathLst>
          </a:custGeom>
          <a:solidFill>
            <a:srgbClr val="3F3F3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1015747" y="3096768"/>
            <a:ext cx="1490980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spc="-114" dirty="0">
                <a:solidFill>
                  <a:srgbClr val="FFFFFF"/>
                </a:solidFill>
                <a:latin typeface="DejaVu Sans"/>
                <a:cs typeface="DejaVu Sans"/>
              </a:rPr>
              <a:t>Data</a:t>
            </a:r>
            <a:r>
              <a:rPr sz="1400" dirty="0">
                <a:solidFill>
                  <a:srgbClr val="FFFFFF"/>
                </a:solidFill>
                <a:latin typeface="DejaVu Sans"/>
                <a:cs typeface="DejaVu Sans"/>
              </a:rPr>
              <a:t> </a:t>
            </a:r>
            <a:r>
              <a:rPr sz="1400" spc="-110" dirty="0">
                <a:solidFill>
                  <a:srgbClr val="FFFFFF"/>
                </a:solidFill>
                <a:latin typeface="DejaVu Sans"/>
                <a:cs typeface="DejaVu Sans"/>
              </a:rPr>
              <a:t>Source</a:t>
            </a:r>
            <a:r>
              <a:rPr sz="1400" spc="20" dirty="0">
                <a:solidFill>
                  <a:srgbClr val="FFFFFF"/>
                </a:solidFill>
                <a:latin typeface="DejaVu Sans"/>
                <a:cs typeface="DejaVu Sans"/>
              </a:rPr>
              <a:t> </a:t>
            </a:r>
            <a:r>
              <a:rPr sz="1400" spc="-105" dirty="0">
                <a:solidFill>
                  <a:srgbClr val="FFFFFF"/>
                </a:solidFill>
                <a:latin typeface="DejaVu Sans"/>
                <a:cs typeface="DejaVu Sans"/>
              </a:rPr>
              <a:t>Filters</a:t>
            </a:r>
            <a:endParaRPr sz="1400">
              <a:latin typeface="DejaVu Sans"/>
              <a:cs typeface="DejaVu Sans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679448" y="3445763"/>
            <a:ext cx="173355" cy="115570"/>
          </a:xfrm>
          <a:custGeom>
            <a:avLst/>
            <a:gdLst/>
            <a:ahLst/>
            <a:cxnLst/>
            <a:rect l="l" t="t" r="r" b="b"/>
            <a:pathLst>
              <a:path w="173355" h="115570">
                <a:moveTo>
                  <a:pt x="172974" y="0"/>
                </a:moveTo>
                <a:lnTo>
                  <a:pt x="0" y="0"/>
                </a:lnTo>
                <a:lnTo>
                  <a:pt x="86487" y="115062"/>
                </a:lnTo>
                <a:lnTo>
                  <a:pt x="172974" y="0"/>
                </a:lnTo>
                <a:close/>
              </a:path>
            </a:pathLst>
          </a:custGeom>
          <a:solidFill>
            <a:srgbClr val="3F3F3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55954" y="3627882"/>
            <a:ext cx="2009775" cy="492759"/>
          </a:xfrm>
          <a:custGeom>
            <a:avLst/>
            <a:gdLst/>
            <a:ahLst/>
            <a:cxnLst/>
            <a:rect l="l" t="t" r="r" b="b"/>
            <a:pathLst>
              <a:path w="2009775" h="492760">
                <a:moveTo>
                  <a:pt x="1966671" y="0"/>
                </a:moveTo>
                <a:lnTo>
                  <a:pt x="42608" y="0"/>
                </a:lnTo>
                <a:lnTo>
                  <a:pt x="40411" y="50"/>
                </a:lnTo>
                <a:lnTo>
                  <a:pt x="6121" y="20523"/>
                </a:lnTo>
                <a:lnTo>
                  <a:pt x="0" y="40474"/>
                </a:lnTo>
                <a:lnTo>
                  <a:pt x="0" y="451777"/>
                </a:lnTo>
                <a:lnTo>
                  <a:pt x="20485" y="486092"/>
                </a:lnTo>
                <a:lnTo>
                  <a:pt x="42608" y="492252"/>
                </a:lnTo>
                <a:lnTo>
                  <a:pt x="1966671" y="492252"/>
                </a:lnTo>
                <a:lnTo>
                  <a:pt x="2000885" y="475132"/>
                </a:lnTo>
                <a:lnTo>
                  <a:pt x="2009292" y="451777"/>
                </a:lnTo>
                <a:lnTo>
                  <a:pt x="2009292" y="40474"/>
                </a:lnTo>
                <a:lnTo>
                  <a:pt x="1988820" y="6159"/>
                </a:lnTo>
                <a:lnTo>
                  <a:pt x="1966671" y="0"/>
                </a:lnTo>
                <a:close/>
              </a:path>
            </a:pathLst>
          </a:custGeom>
          <a:solidFill>
            <a:srgbClr val="3F3F3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1181100" y="3752596"/>
            <a:ext cx="1159510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spc="-100" dirty="0">
                <a:solidFill>
                  <a:srgbClr val="FFFFFF"/>
                </a:solidFill>
                <a:latin typeface="DejaVu Sans"/>
                <a:cs typeface="DejaVu Sans"/>
              </a:rPr>
              <a:t>Context</a:t>
            </a:r>
            <a:r>
              <a:rPr sz="1400" spc="15" dirty="0">
                <a:solidFill>
                  <a:srgbClr val="FFFFFF"/>
                </a:solidFill>
                <a:latin typeface="DejaVu Sans"/>
                <a:cs typeface="DejaVu Sans"/>
              </a:rPr>
              <a:t> </a:t>
            </a:r>
            <a:r>
              <a:rPr sz="1400" spc="-90" dirty="0">
                <a:solidFill>
                  <a:srgbClr val="FFFFFF"/>
                </a:solidFill>
                <a:latin typeface="DejaVu Sans"/>
                <a:cs typeface="DejaVu Sans"/>
              </a:rPr>
              <a:t>Filters</a:t>
            </a:r>
            <a:endParaRPr sz="1400">
              <a:latin typeface="DejaVu Sans"/>
              <a:cs typeface="DejaVu Sans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1679448" y="4101845"/>
            <a:ext cx="173355" cy="114300"/>
          </a:xfrm>
          <a:custGeom>
            <a:avLst/>
            <a:gdLst/>
            <a:ahLst/>
            <a:cxnLst/>
            <a:rect l="l" t="t" r="r" b="b"/>
            <a:pathLst>
              <a:path w="173355" h="114300">
                <a:moveTo>
                  <a:pt x="172974" y="0"/>
                </a:moveTo>
                <a:lnTo>
                  <a:pt x="0" y="0"/>
                </a:lnTo>
                <a:lnTo>
                  <a:pt x="86487" y="114300"/>
                </a:lnTo>
                <a:lnTo>
                  <a:pt x="172974" y="0"/>
                </a:lnTo>
                <a:close/>
              </a:path>
            </a:pathLst>
          </a:custGeom>
          <a:solidFill>
            <a:srgbClr val="3F3F3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755954" y="4291583"/>
            <a:ext cx="2009775" cy="588645"/>
          </a:xfrm>
          <a:custGeom>
            <a:avLst/>
            <a:gdLst/>
            <a:ahLst/>
            <a:cxnLst/>
            <a:rect l="l" t="t" r="r" b="b"/>
            <a:pathLst>
              <a:path w="2009775" h="588645">
                <a:moveTo>
                  <a:pt x="2009292" y="40474"/>
                </a:moveTo>
                <a:lnTo>
                  <a:pt x="1988820" y="6159"/>
                </a:lnTo>
                <a:lnTo>
                  <a:pt x="1966671" y="0"/>
                </a:lnTo>
                <a:lnTo>
                  <a:pt x="42608" y="0"/>
                </a:lnTo>
                <a:lnTo>
                  <a:pt x="8420" y="17119"/>
                </a:lnTo>
                <a:lnTo>
                  <a:pt x="0" y="40474"/>
                </a:lnTo>
                <a:lnTo>
                  <a:pt x="0" y="451777"/>
                </a:lnTo>
                <a:lnTo>
                  <a:pt x="20485" y="486092"/>
                </a:lnTo>
                <a:lnTo>
                  <a:pt x="42608" y="492252"/>
                </a:lnTo>
                <a:lnTo>
                  <a:pt x="937323" y="492252"/>
                </a:lnTo>
                <a:lnTo>
                  <a:pt x="1009980" y="588264"/>
                </a:lnTo>
                <a:lnTo>
                  <a:pt x="1082624" y="492252"/>
                </a:lnTo>
                <a:lnTo>
                  <a:pt x="1966671" y="492252"/>
                </a:lnTo>
                <a:lnTo>
                  <a:pt x="1968868" y="492201"/>
                </a:lnTo>
                <a:lnTo>
                  <a:pt x="2003183" y="471728"/>
                </a:lnTo>
                <a:lnTo>
                  <a:pt x="2009292" y="451777"/>
                </a:lnTo>
                <a:lnTo>
                  <a:pt x="2009292" y="40474"/>
                </a:lnTo>
                <a:close/>
              </a:path>
            </a:pathLst>
          </a:custGeom>
          <a:solidFill>
            <a:srgbClr val="3F3F3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4" name="object 34"/>
          <p:cNvGrpSpPr/>
          <p:nvPr/>
        </p:nvGrpSpPr>
        <p:grpSpPr>
          <a:xfrm>
            <a:off x="743661" y="4945252"/>
            <a:ext cx="2035175" cy="518159"/>
            <a:chOff x="743661" y="4945252"/>
            <a:chExt cx="2035175" cy="518159"/>
          </a:xfrm>
        </p:grpSpPr>
        <p:sp>
          <p:nvSpPr>
            <p:cNvPr id="35" name="object 35"/>
            <p:cNvSpPr/>
            <p:nvPr/>
          </p:nvSpPr>
          <p:spPr>
            <a:xfrm>
              <a:off x="756335" y="4957952"/>
              <a:ext cx="2009775" cy="492759"/>
            </a:xfrm>
            <a:custGeom>
              <a:avLst/>
              <a:gdLst/>
              <a:ahLst/>
              <a:cxnLst/>
              <a:rect l="l" t="t" r="r" b="b"/>
              <a:pathLst>
                <a:path w="2009775" h="492760">
                  <a:moveTo>
                    <a:pt x="1966671" y="0"/>
                  </a:moveTo>
                  <a:lnTo>
                    <a:pt x="42608" y="0"/>
                  </a:lnTo>
                  <a:lnTo>
                    <a:pt x="40411" y="50"/>
                  </a:lnTo>
                  <a:lnTo>
                    <a:pt x="6121" y="20523"/>
                  </a:lnTo>
                  <a:lnTo>
                    <a:pt x="0" y="40474"/>
                  </a:lnTo>
                  <a:lnTo>
                    <a:pt x="0" y="451777"/>
                  </a:lnTo>
                  <a:lnTo>
                    <a:pt x="20485" y="486092"/>
                  </a:lnTo>
                  <a:lnTo>
                    <a:pt x="42608" y="492252"/>
                  </a:lnTo>
                  <a:lnTo>
                    <a:pt x="1966671" y="492252"/>
                  </a:lnTo>
                  <a:lnTo>
                    <a:pt x="2000885" y="475132"/>
                  </a:lnTo>
                  <a:lnTo>
                    <a:pt x="2009292" y="451777"/>
                  </a:lnTo>
                  <a:lnTo>
                    <a:pt x="2009292" y="40474"/>
                  </a:lnTo>
                  <a:lnTo>
                    <a:pt x="1988820" y="6159"/>
                  </a:lnTo>
                  <a:lnTo>
                    <a:pt x="1966671" y="0"/>
                  </a:lnTo>
                  <a:close/>
                </a:path>
              </a:pathLst>
            </a:custGeom>
            <a:solidFill>
              <a:srgbClr val="3F3F3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743661" y="4945252"/>
              <a:ext cx="2035175" cy="518159"/>
            </a:xfrm>
            <a:custGeom>
              <a:avLst/>
              <a:gdLst/>
              <a:ahLst/>
              <a:cxnLst/>
              <a:rect l="l" t="t" r="r" b="b"/>
              <a:pathLst>
                <a:path w="2035175" h="518160">
                  <a:moveTo>
                    <a:pt x="1979510" y="0"/>
                  </a:moveTo>
                  <a:lnTo>
                    <a:pt x="55118" y="0"/>
                  </a:lnTo>
                  <a:lnTo>
                    <a:pt x="52285" y="76"/>
                  </a:lnTo>
                  <a:lnTo>
                    <a:pt x="14300" y="18110"/>
                  </a:lnTo>
                  <a:lnTo>
                    <a:pt x="0" y="52374"/>
                  </a:lnTo>
                  <a:lnTo>
                    <a:pt x="0" y="465277"/>
                  </a:lnTo>
                  <a:lnTo>
                    <a:pt x="18046" y="503301"/>
                  </a:lnTo>
                  <a:lnTo>
                    <a:pt x="55118" y="517652"/>
                  </a:lnTo>
                  <a:lnTo>
                    <a:pt x="1979510" y="517652"/>
                  </a:lnTo>
                  <a:lnTo>
                    <a:pt x="2016607" y="503301"/>
                  </a:lnTo>
                  <a:lnTo>
                    <a:pt x="2025897" y="492252"/>
                  </a:lnTo>
                  <a:lnTo>
                    <a:pt x="55448" y="492252"/>
                  </a:lnTo>
                  <a:lnTo>
                    <a:pt x="53886" y="492213"/>
                  </a:lnTo>
                  <a:lnTo>
                    <a:pt x="25361" y="463677"/>
                  </a:lnTo>
                  <a:lnTo>
                    <a:pt x="25361" y="53975"/>
                  </a:lnTo>
                  <a:lnTo>
                    <a:pt x="53886" y="25438"/>
                  </a:lnTo>
                  <a:lnTo>
                    <a:pt x="55448" y="25400"/>
                  </a:lnTo>
                  <a:lnTo>
                    <a:pt x="2025897" y="25400"/>
                  </a:lnTo>
                  <a:lnTo>
                    <a:pt x="2023734" y="22199"/>
                  </a:lnTo>
                  <a:lnTo>
                    <a:pt x="1987765" y="622"/>
                  </a:lnTo>
                  <a:lnTo>
                    <a:pt x="1982343" y="76"/>
                  </a:lnTo>
                  <a:lnTo>
                    <a:pt x="1979510" y="0"/>
                  </a:lnTo>
                  <a:close/>
                </a:path>
                <a:path w="2035175" h="518160">
                  <a:moveTo>
                    <a:pt x="2025897" y="25400"/>
                  </a:moveTo>
                  <a:lnTo>
                    <a:pt x="1979180" y="25400"/>
                  </a:lnTo>
                  <a:lnTo>
                    <a:pt x="1980742" y="25438"/>
                  </a:lnTo>
                  <a:lnTo>
                    <a:pt x="1983943" y="25768"/>
                  </a:lnTo>
                  <a:lnTo>
                    <a:pt x="2009279" y="53975"/>
                  </a:lnTo>
                  <a:lnTo>
                    <a:pt x="2009279" y="463677"/>
                  </a:lnTo>
                  <a:lnTo>
                    <a:pt x="1980742" y="492213"/>
                  </a:lnTo>
                  <a:lnTo>
                    <a:pt x="1979180" y="492252"/>
                  </a:lnTo>
                  <a:lnTo>
                    <a:pt x="2025897" y="492252"/>
                  </a:lnTo>
                  <a:lnTo>
                    <a:pt x="2034641" y="465277"/>
                  </a:lnTo>
                  <a:lnTo>
                    <a:pt x="2034641" y="52374"/>
                  </a:lnTo>
                  <a:lnTo>
                    <a:pt x="2026720" y="26619"/>
                  </a:lnTo>
                  <a:lnTo>
                    <a:pt x="2025897" y="25400"/>
                  </a:lnTo>
                  <a:close/>
                </a:path>
              </a:pathLst>
            </a:custGeom>
            <a:solidFill>
              <a:srgbClr val="1FE2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7" name="object 37"/>
          <p:cNvSpPr txBox="1"/>
          <p:nvPr/>
        </p:nvSpPr>
        <p:spPr>
          <a:xfrm>
            <a:off x="1077977" y="4416044"/>
            <a:ext cx="1366520" cy="9055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spc="-114" dirty="0">
                <a:solidFill>
                  <a:srgbClr val="FFFFFF"/>
                </a:solidFill>
                <a:latin typeface="DejaVu Sans"/>
                <a:cs typeface="DejaVu Sans"/>
              </a:rPr>
              <a:t>Dimension</a:t>
            </a:r>
            <a:r>
              <a:rPr sz="1400" spc="30" dirty="0">
                <a:solidFill>
                  <a:srgbClr val="FFFFFF"/>
                </a:solidFill>
                <a:latin typeface="DejaVu Sans"/>
                <a:cs typeface="DejaVu Sans"/>
              </a:rPr>
              <a:t> </a:t>
            </a:r>
            <a:r>
              <a:rPr sz="1400" spc="-90" dirty="0">
                <a:solidFill>
                  <a:srgbClr val="FFFFFF"/>
                </a:solidFill>
                <a:latin typeface="DejaVu Sans"/>
                <a:cs typeface="DejaVu Sans"/>
              </a:rPr>
              <a:t>Filters</a:t>
            </a:r>
            <a:endParaRPr sz="1400">
              <a:latin typeface="DejaVu Sans"/>
              <a:cs typeface="DejaVu Sans"/>
            </a:endParaRPr>
          </a:p>
          <a:p>
            <a:pPr>
              <a:lnSpc>
                <a:spcPct val="100000"/>
              </a:lnSpc>
            </a:pPr>
            <a:endParaRPr sz="1700">
              <a:latin typeface="DejaVu Sans"/>
              <a:cs typeface="DejaVu Sans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350">
              <a:latin typeface="DejaVu Sans"/>
              <a:cs typeface="DejaVu Sans"/>
            </a:endParaRPr>
          </a:p>
          <a:p>
            <a:pPr marL="59055">
              <a:lnSpc>
                <a:spcPct val="100000"/>
              </a:lnSpc>
            </a:pPr>
            <a:r>
              <a:rPr sz="1400" b="1" spc="-185" dirty="0">
                <a:solidFill>
                  <a:srgbClr val="1FE2D7"/>
                </a:solidFill>
                <a:latin typeface="DejaVu Sans"/>
                <a:cs typeface="DejaVu Sans"/>
              </a:rPr>
              <a:t>Measure</a:t>
            </a:r>
            <a:r>
              <a:rPr sz="1400" spc="-50" dirty="0">
                <a:solidFill>
                  <a:srgbClr val="1FE2D7"/>
                </a:solidFill>
                <a:latin typeface="DejaVu Sans"/>
                <a:cs typeface="DejaVu Sans"/>
              </a:rPr>
              <a:t> </a:t>
            </a:r>
            <a:r>
              <a:rPr sz="1400" b="1" spc="-105" dirty="0">
                <a:solidFill>
                  <a:srgbClr val="1FE2D7"/>
                </a:solidFill>
                <a:latin typeface="DejaVu Sans"/>
                <a:cs typeface="DejaVu Sans"/>
              </a:rPr>
              <a:t>Filters</a:t>
            </a:r>
            <a:endParaRPr sz="1400">
              <a:latin typeface="DejaVu Sans"/>
              <a:cs typeface="DejaVu Sans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1679448" y="5431535"/>
            <a:ext cx="173355" cy="115570"/>
          </a:xfrm>
          <a:custGeom>
            <a:avLst/>
            <a:gdLst/>
            <a:ahLst/>
            <a:cxnLst/>
            <a:rect l="l" t="t" r="r" b="b"/>
            <a:pathLst>
              <a:path w="173355" h="115570">
                <a:moveTo>
                  <a:pt x="172974" y="0"/>
                </a:moveTo>
                <a:lnTo>
                  <a:pt x="0" y="0"/>
                </a:lnTo>
                <a:lnTo>
                  <a:pt x="86487" y="115062"/>
                </a:lnTo>
                <a:lnTo>
                  <a:pt x="172974" y="0"/>
                </a:lnTo>
                <a:close/>
              </a:path>
            </a:pathLst>
          </a:custGeom>
          <a:solidFill>
            <a:srgbClr val="3F3F3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755954" y="5628894"/>
            <a:ext cx="2009775" cy="492759"/>
          </a:xfrm>
          <a:custGeom>
            <a:avLst/>
            <a:gdLst/>
            <a:ahLst/>
            <a:cxnLst/>
            <a:rect l="l" t="t" r="r" b="b"/>
            <a:pathLst>
              <a:path w="2009775" h="492760">
                <a:moveTo>
                  <a:pt x="1966671" y="0"/>
                </a:moveTo>
                <a:lnTo>
                  <a:pt x="42608" y="0"/>
                </a:lnTo>
                <a:lnTo>
                  <a:pt x="40411" y="50"/>
                </a:lnTo>
                <a:lnTo>
                  <a:pt x="6121" y="20535"/>
                </a:lnTo>
                <a:lnTo>
                  <a:pt x="0" y="40462"/>
                </a:lnTo>
                <a:lnTo>
                  <a:pt x="0" y="451789"/>
                </a:lnTo>
                <a:lnTo>
                  <a:pt x="20485" y="486079"/>
                </a:lnTo>
                <a:lnTo>
                  <a:pt x="42608" y="492252"/>
                </a:lnTo>
                <a:lnTo>
                  <a:pt x="1966671" y="492252"/>
                </a:lnTo>
                <a:lnTo>
                  <a:pt x="2000885" y="475119"/>
                </a:lnTo>
                <a:lnTo>
                  <a:pt x="2009292" y="451789"/>
                </a:lnTo>
                <a:lnTo>
                  <a:pt x="2009292" y="40462"/>
                </a:lnTo>
                <a:lnTo>
                  <a:pt x="1988820" y="6172"/>
                </a:lnTo>
                <a:lnTo>
                  <a:pt x="1966671" y="0"/>
                </a:lnTo>
                <a:close/>
              </a:path>
            </a:pathLst>
          </a:custGeom>
          <a:solidFill>
            <a:srgbClr val="3F3F3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1090424" y="5753859"/>
            <a:ext cx="1341755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spc="-110" dirty="0">
                <a:solidFill>
                  <a:srgbClr val="FFFFFF"/>
                </a:solidFill>
                <a:latin typeface="DejaVu Sans"/>
                <a:cs typeface="DejaVu Sans"/>
              </a:rPr>
              <a:t>Table</a:t>
            </a:r>
            <a:r>
              <a:rPr sz="1400" spc="5" dirty="0">
                <a:solidFill>
                  <a:srgbClr val="FFFFFF"/>
                </a:solidFill>
                <a:latin typeface="DejaVu Sans"/>
                <a:cs typeface="DejaVu Sans"/>
              </a:rPr>
              <a:t> </a:t>
            </a:r>
            <a:r>
              <a:rPr sz="1400" spc="-100" dirty="0">
                <a:solidFill>
                  <a:srgbClr val="FFFFFF"/>
                </a:solidFill>
                <a:latin typeface="DejaVu Sans"/>
                <a:cs typeface="DejaVu Sans"/>
              </a:rPr>
              <a:t>Calc</a:t>
            </a:r>
            <a:r>
              <a:rPr sz="1400" spc="-5" dirty="0">
                <a:solidFill>
                  <a:srgbClr val="FFFFFF"/>
                </a:solidFill>
                <a:latin typeface="DejaVu Sans"/>
                <a:cs typeface="DejaVu Sans"/>
              </a:rPr>
              <a:t> </a:t>
            </a:r>
            <a:r>
              <a:rPr sz="1400" spc="-105" dirty="0">
                <a:solidFill>
                  <a:srgbClr val="FFFFFF"/>
                </a:solidFill>
                <a:latin typeface="DejaVu Sans"/>
                <a:cs typeface="DejaVu Sans"/>
              </a:rPr>
              <a:t>Filters</a:t>
            </a:r>
            <a:endParaRPr sz="1400">
              <a:latin typeface="DejaVu Sans"/>
              <a:cs typeface="DejaVu Sans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785110">
              <a:lnSpc>
                <a:spcPct val="100000"/>
              </a:lnSpc>
              <a:spcBef>
                <a:spcPts val="100"/>
              </a:spcBef>
            </a:pPr>
            <a:r>
              <a:rPr b="1" spc="-420" dirty="0">
                <a:latin typeface="DejaVu Sans"/>
                <a:cs typeface="DejaVu Sans"/>
              </a:rPr>
              <a:t>Measure</a:t>
            </a:r>
            <a:r>
              <a:rPr spc="-175" dirty="0"/>
              <a:t> </a:t>
            </a:r>
            <a:r>
              <a:rPr b="1" spc="-325" dirty="0">
                <a:latin typeface="DejaVu Sans"/>
                <a:cs typeface="DejaVu Sans"/>
              </a:rPr>
              <a:t>Filter</a:t>
            </a:r>
            <a:r>
              <a:rPr spc="-175" dirty="0"/>
              <a:t> </a:t>
            </a:r>
            <a:r>
              <a:rPr b="1" spc="-370" dirty="0">
                <a:latin typeface="DejaVu Sans"/>
                <a:cs typeface="DejaVu Sans"/>
              </a:rPr>
              <a:t>Card</a:t>
            </a:r>
            <a:r>
              <a:rPr spc="-170" dirty="0"/>
              <a:t> </a:t>
            </a:r>
            <a:r>
              <a:rPr b="1" spc="-555" dirty="0">
                <a:latin typeface="DejaVu Sans"/>
                <a:cs typeface="DejaVu Sans"/>
              </a:rPr>
              <a:t>Modes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5646" y="813815"/>
            <a:ext cx="11760708" cy="45720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1313688" y="2052035"/>
            <a:ext cx="2141220" cy="3449320"/>
            <a:chOff x="1313688" y="2052035"/>
            <a:chExt cx="2141220" cy="344932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48652" y="2052035"/>
              <a:ext cx="2098723" cy="344887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60170" y="2063495"/>
              <a:ext cx="2029205" cy="337946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13688" y="3755097"/>
              <a:ext cx="2141220" cy="866432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347851" y="3789692"/>
              <a:ext cx="2044064" cy="768350"/>
            </a:xfrm>
            <a:custGeom>
              <a:avLst/>
              <a:gdLst/>
              <a:ahLst/>
              <a:cxnLst/>
              <a:rect l="l" t="t" r="r" b="b"/>
              <a:pathLst>
                <a:path w="2044064" h="768350">
                  <a:moveTo>
                    <a:pt x="2043938" y="0"/>
                  </a:moveTo>
                  <a:lnTo>
                    <a:pt x="2018538" y="0"/>
                  </a:lnTo>
                  <a:lnTo>
                    <a:pt x="2018538" y="25400"/>
                  </a:lnTo>
                  <a:lnTo>
                    <a:pt x="2018538" y="742950"/>
                  </a:lnTo>
                  <a:lnTo>
                    <a:pt x="25400" y="742950"/>
                  </a:lnTo>
                  <a:lnTo>
                    <a:pt x="25400" y="25400"/>
                  </a:lnTo>
                  <a:lnTo>
                    <a:pt x="2018538" y="25400"/>
                  </a:lnTo>
                  <a:lnTo>
                    <a:pt x="2018538" y="0"/>
                  </a:lnTo>
                  <a:lnTo>
                    <a:pt x="0" y="0"/>
                  </a:lnTo>
                  <a:lnTo>
                    <a:pt x="0" y="25400"/>
                  </a:lnTo>
                  <a:lnTo>
                    <a:pt x="0" y="742950"/>
                  </a:lnTo>
                  <a:lnTo>
                    <a:pt x="0" y="768350"/>
                  </a:lnTo>
                  <a:lnTo>
                    <a:pt x="2043938" y="768350"/>
                  </a:lnTo>
                  <a:lnTo>
                    <a:pt x="2043938" y="743318"/>
                  </a:lnTo>
                  <a:lnTo>
                    <a:pt x="2043938" y="742950"/>
                  </a:lnTo>
                  <a:lnTo>
                    <a:pt x="2043938" y="25400"/>
                  </a:lnTo>
                  <a:lnTo>
                    <a:pt x="2043938" y="25006"/>
                  </a:lnTo>
                  <a:lnTo>
                    <a:pt x="2043938" y="0"/>
                  </a:lnTo>
                  <a:close/>
                </a:path>
              </a:pathLst>
            </a:custGeom>
            <a:solidFill>
              <a:srgbClr val="1FE2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687322" y="1183639"/>
            <a:ext cx="9191625" cy="16160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spc="-170" dirty="0">
                <a:solidFill>
                  <a:srgbClr val="3F3F3F"/>
                </a:solidFill>
                <a:latin typeface="DejaVu Sans"/>
                <a:cs typeface="DejaVu Sans"/>
              </a:rPr>
              <a:t>Measure</a:t>
            </a:r>
            <a:r>
              <a:rPr sz="2000" spc="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130" dirty="0">
                <a:solidFill>
                  <a:srgbClr val="3F3F3F"/>
                </a:solidFill>
                <a:latin typeface="DejaVu Sans"/>
                <a:cs typeface="DejaVu Sans"/>
              </a:rPr>
              <a:t>Filters</a:t>
            </a:r>
            <a:r>
              <a:rPr sz="2000" spc="-3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210" dirty="0">
                <a:solidFill>
                  <a:srgbClr val="3F3F3F"/>
                </a:solidFill>
                <a:latin typeface="DejaVu Sans"/>
                <a:cs typeface="DejaVu Sans"/>
              </a:rPr>
              <a:t>can</a:t>
            </a:r>
            <a:r>
              <a:rPr sz="2000" spc="3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190" dirty="0">
                <a:solidFill>
                  <a:srgbClr val="3F3F3F"/>
                </a:solidFill>
                <a:latin typeface="DejaVu Sans"/>
                <a:cs typeface="DejaVu Sans"/>
              </a:rPr>
              <a:t>be</a:t>
            </a:r>
            <a:r>
              <a:rPr sz="2000" spc="3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150" dirty="0">
                <a:solidFill>
                  <a:srgbClr val="3F3F3F"/>
                </a:solidFill>
                <a:latin typeface="DejaVu Sans"/>
                <a:cs typeface="DejaVu Sans"/>
              </a:rPr>
              <a:t>configured</a:t>
            </a:r>
            <a:r>
              <a:rPr sz="2000" spc="2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190" dirty="0">
                <a:solidFill>
                  <a:srgbClr val="3F3F3F"/>
                </a:solidFill>
                <a:latin typeface="DejaVu Sans"/>
                <a:cs typeface="DejaVu Sans"/>
              </a:rPr>
              <a:t>using</a:t>
            </a:r>
            <a:r>
              <a:rPr sz="2000" spc="4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185" dirty="0">
                <a:solidFill>
                  <a:srgbClr val="3F3F3F"/>
                </a:solidFill>
                <a:latin typeface="DejaVu Sans"/>
                <a:cs typeface="DejaVu Sans"/>
              </a:rPr>
              <a:t>several</a:t>
            </a:r>
            <a:r>
              <a:rPr sz="2000" spc="2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125" dirty="0">
                <a:solidFill>
                  <a:srgbClr val="3F3F3F"/>
                </a:solidFill>
                <a:latin typeface="DejaVu Sans"/>
                <a:cs typeface="DejaVu Sans"/>
              </a:rPr>
              <a:t>different</a:t>
            </a:r>
            <a:r>
              <a:rPr sz="2000" spc="2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170" dirty="0">
                <a:solidFill>
                  <a:srgbClr val="3F3F3F"/>
                </a:solidFill>
                <a:latin typeface="DejaVu Sans"/>
                <a:cs typeface="DejaVu Sans"/>
              </a:rPr>
              <a:t>types</a:t>
            </a:r>
            <a:r>
              <a:rPr sz="2000" spc="2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dirty="0">
                <a:solidFill>
                  <a:srgbClr val="3F3F3F"/>
                </a:solidFill>
                <a:latin typeface="DejaVu Sans"/>
                <a:cs typeface="DejaVu Sans"/>
              </a:rPr>
              <a:t>of </a:t>
            </a:r>
            <a:r>
              <a:rPr sz="2000" b="1" spc="-270" dirty="0">
                <a:solidFill>
                  <a:srgbClr val="3F3F3F"/>
                </a:solidFill>
                <a:latin typeface="DejaVu Sans"/>
                <a:cs typeface="DejaVu Sans"/>
              </a:rPr>
              <a:t>card</a:t>
            </a:r>
            <a:r>
              <a:rPr sz="2000" spc="-114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b="1" spc="-325" dirty="0">
                <a:solidFill>
                  <a:srgbClr val="3F3F3F"/>
                </a:solidFill>
                <a:latin typeface="DejaVu Sans"/>
                <a:cs typeface="DejaVu Sans"/>
              </a:rPr>
              <a:t>modes:</a:t>
            </a:r>
            <a:endParaRPr sz="2000">
              <a:latin typeface="DejaVu Sans"/>
              <a:cs typeface="DejaVu Sans"/>
            </a:endParaRPr>
          </a:p>
          <a:p>
            <a:pPr>
              <a:lnSpc>
                <a:spcPct val="100000"/>
              </a:lnSpc>
            </a:pPr>
            <a:endParaRPr sz="2400">
              <a:latin typeface="DejaVu Sans"/>
              <a:cs typeface="DejaVu Sans"/>
            </a:endParaRPr>
          </a:p>
          <a:p>
            <a:pPr marL="6028055">
              <a:lnSpc>
                <a:spcPct val="100000"/>
              </a:lnSpc>
              <a:spcBef>
                <a:spcPts val="1790"/>
              </a:spcBef>
            </a:pPr>
            <a:r>
              <a:rPr sz="1600" b="1" spc="-245" dirty="0">
                <a:solidFill>
                  <a:srgbClr val="3F3F3F"/>
                </a:solidFill>
                <a:latin typeface="DejaVu Sans"/>
                <a:cs typeface="DejaVu Sans"/>
              </a:rPr>
              <a:t>Range</a:t>
            </a:r>
            <a:r>
              <a:rPr sz="1600" spc="-9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b="1" spc="-175" dirty="0">
                <a:solidFill>
                  <a:srgbClr val="3F3F3F"/>
                </a:solidFill>
                <a:latin typeface="DejaVu Sans"/>
                <a:cs typeface="DejaVu Sans"/>
              </a:rPr>
              <a:t>of</a:t>
            </a:r>
            <a:r>
              <a:rPr sz="1600" spc="-7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b="1" spc="-55" dirty="0">
                <a:solidFill>
                  <a:srgbClr val="3F3F3F"/>
                </a:solidFill>
                <a:latin typeface="DejaVu Sans"/>
                <a:cs typeface="DejaVu Sans"/>
              </a:rPr>
              <a:t>Values</a:t>
            </a:r>
            <a:endParaRPr sz="1600">
              <a:latin typeface="DejaVu Sans"/>
              <a:cs typeface="DejaVu Sans"/>
            </a:endParaRPr>
          </a:p>
          <a:p>
            <a:pPr marL="6028055" marR="5080">
              <a:lnSpc>
                <a:spcPts val="1510"/>
              </a:lnSpc>
              <a:spcBef>
                <a:spcPts val="625"/>
              </a:spcBef>
            </a:pPr>
            <a:r>
              <a:rPr sz="1400" i="1" dirty="0">
                <a:solidFill>
                  <a:srgbClr val="3F3F3F"/>
                </a:solidFill>
                <a:latin typeface="Nimbus Roman No9 L"/>
                <a:cs typeface="Nimbus Roman No9 L"/>
              </a:rPr>
              <a:t>A</a:t>
            </a:r>
            <a:r>
              <a:rPr sz="1400" spc="2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spc="-25" dirty="0">
                <a:solidFill>
                  <a:srgbClr val="3F3F3F"/>
                </a:solidFill>
                <a:latin typeface="Nimbus Roman No9 L"/>
                <a:cs typeface="Nimbus Roman No9 L"/>
              </a:rPr>
              <a:t>pair</a:t>
            </a:r>
            <a:r>
              <a:rPr sz="1400" spc="3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dirty="0">
                <a:solidFill>
                  <a:srgbClr val="3F3F3F"/>
                </a:solidFill>
                <a:latin typeface="Nimbus Roman No9 L"/>
                <a:cs typeface="Nimbus Roman No9 L"/>
              </a:rPr>
              <a:t>of</a:t>
            </a:r>
            <a:r>
              <a:rPr sz="1400" spc="1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spc="-25" dirty="0">
                <a:solidFill>
                  <a:srgbClr val="3F3F3F"/>
                </a:solidFill>
                <a:latin typeface="Nimbus Roman No9 L"/>
                <a:cs typeface="Nimbus Roman No9 L"/>
              </a:rPr>
              <a:t>sliders</a:t>
            </a:r>
            <a:r>
              <a:rPr sz="1400" spc="2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dirty="0">
                <a:solidFill>
                  <a:srgbClr val="3F3F3F"/>
                </a:solidFill>
                <a:latin typeface="Nimbus Roman No9 L"/>
                <a:cs typeface="Nimbus Roman No9 L"/>
              </a:rPr>
              <a:t>that</a:t>
            </a:r>
            <a:r>
              <a:rPr sz="1400" spc="3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dirty="0">
                <a:solidFill>
                  <a:srgbClr val="3F3F3F"/>
                </a:solidFill>
                <a:latin typeface="Nimbus Roman No9 L"/>
                <a:cs typeface="Nimbus Roman No9 L"/>
              </a:rPr>
              <a:t>determine</a:t>
            </a:r>
            <a:r>
              <a:rPr sz="1400" spc="2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dirty="0">
                <a:solidFill>
                  <a:srgbClr val="3F3F3F"/>
                </a:solidFill>
                <a:latin typeface="Nimbus Roman No9 L"/>
                <a:cs typeface="Nimbus Roman No9 L"/>
              </a:rPr>
              <a:t>the</a:t>
            </a:r>
            <a:r>
              <a:rPr sz="1400" spc="2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dirty="0">
                <a:solidFill>
                  <a:srgbClr val="3F3F3F"/>
                </a:solidFill>
                <a:latin typeface="Nimbus Roman No9 L"/>
                <a:cs typeface="Nimbus Roman No9 L"/>
              </a:rPr>
              <a:t>range</a:t>
            </a:r>
            <a:r>
              <a:rPr sz="1400" spc="2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spc="-370" dirty="0">
                <a:solidFill>
                  <a:srgbClr val="3F3F3F"/>
                </a:solidFill>
                <a:latin typeface="Nimbus Roman No9 L"/>
                <a:cs typeface="Nimbus Roman No9 L"/>
              </a:rPr>
              <a:t>of</a:t>
            </a:r>
            <a:r>
              <a:rPr sz="140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dirty="0">
                <a:solidFill>
                  <a:srgbClr val="3F3F3F"/>
                </a:solidFill>
                <a:latin typeface="Nimbus Roman No9 L"/>
                <a:cs typeface="Nimbus Roman No9 L"/>
              </a:rPr>
              <a:t>values</a:t>
            </a:r>
            <a:r>
              <a:rPr sz="1400" spc="1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dirty="0">
                <a:solidFill>
                  <a:srgbClr val="3F3F3F"/>
                </a:solidFill>
                <a:latin typeface="Nimbus Roman No9 L"/>
                <a:cs typeface="Nimbus Roman No9 L"/>
              </a:rPr>
              <a:t>or</a:t>
            </a:r>
            <a:r>
              <a:rPr sz="1400" spc="2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dirty="0">
                <a:solidFill>
                  <a:srgbClr val="3F3F3F"/>
                </a:solidFill>
                <a:latin typeface="Nimbus Roman No9 L"/>
                <a:cs typeface="Nimbus Roman No9 L"/>
              </a:rPr>
              <a:t>dates</a:t>
            </a:r>
            <a:r>
              <a:rPr sz="1400" spc="3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dirty="0">
                <a:solidFill>
                  <a:srgbClr val="3F3F3F"/>
                </a:solidFill>
                <a:latin typeface="Nimbus Roman No9 L"/>
                <a:cs typeface="Nimbus Roman No9 L"/>
              </a:rPr>
              <a:t>for</a:t>
            </a:r>
            <a:r>
              <a:rPr sz="1400" spc="1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dirty="0">
                <a:solidFill>
                  <a:srgbClr val="3F3F3F"/>
                </a:solidFill>
                <a:latin typeface="Nimbus Roman No9 L"/>
                <a:cs typeface="Nimbus Roman No9 L"/>
              </a:rPr>
              <a:t>the</a:t>
            </a:r>
            <a:r>
              <a:rPr sz="1400" spc="2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dirty="0">
                <a:solidFill>
                  <a:srgbClr val="3F3F3F"/>
                </a:solidFill>
                <a:latin typeface="Nimbus Roman No9 L"/>
                <a:cs typeface="Nimbus Roman No9 L"/>
              </a:rPr>
              <a:t>measure</a:t>
            </a:r>
            <a:r>
              <a:rPr sz="1400" spc="3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spc="-10" dirty="0">
                <a:solidFill>
                  <a:srgbClr val="3F3F3F"/>
                </a:solidFill>
                <a:latin typeface="Nimbus Roman No9 L"/>
                <a:cs typeface="Nimbus Roman No9 L"/>
              </a:rPr>
              <a:t>chosen</a:t>
            </a:r>
            <a:endParaRPr sz="1400">
              <a:latin typeface="Nimbus Roman No9 L"/>
              <a:cs typeface="Nimbus Roman No9 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703059" y="3575668"/>
            <a:ext cx="3666490" cy="793750"/>
          </a:xfrm>
          <a:prstGeom prst="rect">
            <a:avLst/>
          </a:prstGeom>
        </p:spPr>
        <p:txBody>
          <a:bodyPr vert="horz" wrap="square" lIns="0" tIns="762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600" b="1" spc="-140" dirty="0">
                <a:solidFill>
                  <a:srgbClr val="3F3F3F"/>
                </a:solidFill>
                <a:latin typeface="DejaVu Sans"/>
                <a:cs typeface="DejaVu Sans"/>
              </a:rPr>
              <a:t>At</a:t>
            </a:r>
            <a:r>
              <a:rPr sz="1600" spc="-7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b="1" spc="-35" dirty="0">
                <a:solidFill>
                  <a:srgbClr val="3F3F3F"/>
                </a:solidFill>
                <a:latin typeface="DejaVu Sans"/>
                <a:cs typeface="DejaVu Sans"/>
              </a:rPr>
              <a:t>Least</a:t>
            </a:r>
            <a:endParaRPr sz="1600">
              <a:latin typeface="DejaVu Sans"/>
              <a:cs typeface="DejaVu Sans"/>
            </a:endParaRPr>
          </a:p>
          <a:p>
            <a:pPr marL="12700" marR="5080">
              <a:lnSpc>
                <a:spcPts val="1510"/>
              </a:lnSpc>
              <a:spcBef>
                <a:spcPts val="625"/>
              </a:spcBef>
            </a:pPr>
            <a:r>
              <a:rPr sz="1400" i="1" dirty="0">
                <a:solidFill>
                  <a:srgbClr val="3F3F3F"/>
                </a:solidFill>
                <a:latin typeface="Nimbus Roman No9 L"/>
                <a:cs typeface="Nimbus Roman No9 L"/>
              </a:rPr>
              <a:t>A</a:t>
            </a:r>
            <a:r>
              <a:rPr sz="1400" spc="5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spc="-25" dirty="0">
                <a:solidFill>
                  <a:srgbClr val="3F3F3F"/>
                </a:solidFill>
                <a:latin typeface="Nimbus Roman No9 L"/>
                <a:cs typeface="Nimbus Roman No9 L"/>
              </a:rPr>
              <a:t>single</a:t>
            </a:r>
            <a:r>
              <a:rPr sz="1400" spc="5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dirty="0">
                <a:solidFill>
                  <a:srgbClr val="3F3F3F"/>
                </a:solidFill>
                <a:latin typeface="Nimbus Roman No9 L"/>
                <a:cs typeface="Nimbus Roman No9 L"/>
              </a:rPr>
              <a:t>left</a:t>
            </a:r>
            <a:r>
              <a:rPr sz="1400" spc="3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spc="-30" dirty="0">
                <a:solidFill>
                  <a:srgbClr val="3F3F3F"/>
                </a:solidFill>
                <a:latin typeface="Nimbus Roman No9 L"/>
                <a:cs typeface="Nimbus Roman No9 L"/>
              </a:rPr>
              <a:t>slider</a:t>
            </a:r>
            <a:r>
              <a:rPr sz="1400" spc="5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dirty="0">
                <a:solidFill>
                  <a:srgbClr val="3F3F3F"/>
                </a:solidFill>
                <a:latin typeface="Nimbus Roman No9 L"/>
                <a:cs typeface="Nimbus Roman No9 L"/>
              </a:rPr>
              <a:t>that</a:t>
            </a:r>
            <a:r>
              <a:rPr sz="1400" spc="5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dirty="0">
                <a:solidFill>
                  <a:srgbClr val="3F3F3F"/>
                </a:solidFill>
                <a:latin typeface="Nimbus Roman No9 L"/>
                <a:cs typeface="Nimbus Roman No9 L"/>
              </a:rPr>
              <a:t>impacts</a:t>
            </a:r>
            <a:r>
              <a:rPr sz="1400" spc="7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dirty="0">
                <a:solidFill>
                  <a:srgbClr val="3F3F3F"/>
                </a:solidFill>
                <a:latin typeface="Nimbus Roman No9 L"/>
                <a:cs typeface="Nimbus Roman No9 L"/>
              </a:rPr>
              <a:t>the</a:t>
            </a:r>
            <a:r>
              <a:rPr sz="1400" spc="4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dirty="0">
                <a:solidFill>
                  <a:srgbClr val="3F3F3F"/>
                </a:solidFill>
                <a:latin typeface="Nimbus Roman No9 L"/>
                <a:cs typeface="Nimbus Roman No9 L"/>
              </a:rPr>
              <a:t>minimum</a:t>
            </a:r>
            <a:r>
              <a:rPr sz="1400" spc="2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spc="-135" dirty="0">
                <a:solidFill>
                  <a:srgbClr val="3F3F3F"/>
                </a:solidFill>
                <a:latin typeface="Nimbus Roman No9 L"/>
                <a:cs typeface="Nimbus Roman No9 L"/>
              </a:rPr>
              <a:t>value</a:t>
            </a:r>
            <a:r>
              <a:rPr sz="1400" spc="-13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spc="-10" dirty="0">
                <a:solidFill>
                  <a:srgbClr val="3F3F3F"/>
                </a:solidFill>
                <a:latin typeface="Nimbus Roman No9 L"/>
                <a:cs typeface="Nimbus Roman No9 L"/>
              </a:rPr>
              <a:t>(great</a:t>
            </a:r>
            <a:r>
              <a:rPr sz="1400" spc="3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dirty="0">
                <a:solidFill>
                  <a:srgbClr val="3F3F3F"/>
                </a:solidFill>
                <a:latin typeface="Nimbus Roman No9 L"/>
                <a:cs typeface="Nimbus Roman No9 L"/>
              </a:rPr>
              <a:t>for</a:t>
            </a:r>
            <a:r>
              <a:rPr sz="1400" spc="2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dirty="0">
                <a:solidFill>
                  <a:srgbClr val="3F3F3F"/>
                </a:solidFill>
                <a:latin typeface="Nimbus Roman No9 L"/>
                <a:cs typeface="Nimbus Roman No9 L"/>
              </a:rPr>
              <a:t>starting</a:t>
            </a:r>
            <a:r>
              <a:rPr sz="1400" spc="6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dirty="0">
                <a:solidFill>
                  <a:srgbClr val="3F3F3F"/>
                </a:solidFill>
                <a:latin typeface="Nimbus Roman No9 L"/>
                <a:cs typeface="Nimbus Roman No9 L"/>
              </a:rPr>
              <a:t>dates</a:t>
            </a:r>
            <a:r>
              <a:rPr sz="1400" spc="4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dirty="0">
                <a:solidFill>
                  <a:srgbClr val="3F3F3F"/>
                </a:solidFill>
                <a:latin typeface="Nimbus Roman No9 L"/>
                <a:cs typeface="Nimbus Roman No9 L"/>
              </a:rPr>
              <a:t>open-ended</a:t>
            </a:r>
            <a:r>
              <a:rPr sz="1400" spc="3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dirty="0">
                <a:solidFill>
                  <a:srgbClr val="3F3F3F"/>
                </a:solidFill>
                <a:latin typeface="Nimbus Roman No9 L"/>
                <a:cs typeface="Nimbus Roman No9 L"/>
              </a:rPr>
              <a:t>max</a:t>
            </a:r>
            <a:r>
              <a:rPr sz="1400" spc="4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spc="-10" dirty="0">
                <a:solidFill>
                  <a:srgbClr val="3F3F3F"/>
                </a:solidFill>
                <a:latin typeface="Nimbus Roman No9 L"/>
                <a:cs typeface="Nimbus Roman No9 L"/>
              </a:rPr>
              <a:t>ranges)</a:t>
            </a:r>
            <a:endParaRPr sz="1400">
              <a:latin typeface="Nimbus Roman No9 L"/>
              <a:cs typeface="Nimbus Roman No9 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703059" y="5186472"/>
            <a:ext cx="3801110" cy="794385"/>
          </a:xfrm>
          <a:prstGeom prst="rect">
            <a:avLst/>
          </a:prstGeom>
        </p:spPr>
        <p:txBody>
          <a:bodyPr vert="horz" wrap="square" lIns="0" tIns="768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05"/>
              </a:spcBef>
            </a:pPr>
            <a:r>
              <a:rPr sz="1600" b="1" spc="-140" dirty="0">
                <a:solidFill>
                  <a:srgbClr val="3F3F3F"/>
                </a:solidFill>
                <a:latin typeface="DejaVu Sans"/>
                <a:cs typeface="DejaVu Sans"/>
              </a:rPr>
              <a:t>At</a:t>
            </a:r>
            <a:r>
              <a:rPr sz="1600" spc="-7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b="1" spc="-20" dirty="0">
                <a:solidFill>
                  <a:srgbClr val="3F3F3F"/>
                </a:solidFill>
                <a:latin typeface="DejaVu Sans"/>
                <a:cs typeface="DejaVu Sans"/>
              </a:rPr>
              <a:t>Most</a:t>
            </a:r>
            <a:endParaRPr sz="1600">
              <a:latin typeface="DejaVu Sans"/>
              <a:cs typeface="DejaVu Sans"/>
            </a:endParaRPr>
          </a:p>
          <a:p>
            <a:pPr marL="12700" marR="5080">
              <a:lnSpc>
                <a:spcPts val="1510"/>
              </a:lnSpc>
              <a:spcBef>
                <a:spcPts val="625"/>
              </a:spcBef>
            </a:pPr>
            <a:r>
              <a:rPr sz="1400" i="1" dirty="0">
                <a:solidFill>
                  <a:srgbClr val="3F3F3F"/>
                </a:solidFill>
                <a:latin typeface="Nimbus Roman No9 L"/>
                <a:cs typeface="Nimbus Roman No9 L"/>
              </a:rPr>
              <a:t>A</a:t>
            </a:r>
            <a:r>
              <a:rPr sz="1400" spc="4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spc="-25" dirty="0">
                <a:solidFill>
                  <a:srgbClr val="3F3F3F"/>
                </a:solidFill>
                <a:latin typeface="Nimbus Roman No9 L"/>
                <a:cs typeface="Nimbus Roman No9 L"/>
              </a:rPr>
              <a:t>single</a:t>
            </a:r>
            <a:r>
              <a:rPr sz="1400" spc="4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spc="-10" dirty="0">
                <a:solidFill>
                  <a:srgbClr val="3F3F3F"/>
                </a:solidFill>
                <a:latin typeface="Nimbus Roman No9 L"/>
                <a:cs typeface="Nimbus Roman No9 L"/>
              </a:rPr>
              <a:t>right</a:t>
            </a:r>
            <a:r>
              <a:rPr sz="1400" spc="5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spc="-30" dirty="0">
                <a:solidFill>
                  <a:srgbClr val="3F3F3F"/>
                </a:solidFill>
                <a:latin typeface="Nimbus Roman No9 L"/>
                <a:cs typeface="Nimbus Roman No9 L"/>
              </a:rPr>
              <a:t>slider</a:t>
            </a:r>
            <a:r>
              <a:rPr sz="1400" spc="4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dirty="0">
                <a:solidFill>
                  <a:srgbClr val="3F3F3F"/>
                </a:solidFill>
                <a:latin typeface="Nimbus Roman No9 L"/>
                <a:cs typeface="Nimbus Roman No9 L"/>
              </a:rPr>
              <a:t>that</a:t>
            </a:r>
            <a:r>
              <a:rPr sz="1400" spc="5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dirty="0">
                <a:solidFill>
                  <a:srgbClr val="3F3F3F"/>
                </a:solidFill>
                <a:latin typeface="Nimbus Roman No9 L"/>
                <a:cs typeface="Nimbus Roman No9 L"/>
              </a:rPr>
              <a:t>impacts</a:t>
            </a:r>
            <a:r>
              <a:rPr sz="1400" spc="5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dirty="0">
                <a:solidFill>
                  <a:srgbClr val="3F3F3F"/>
                </a:solidFill>
                <a:latin typeface="Nimbus Roman No9 L"/>
                <a:cs typeface="Nimbus Roman No9 L"/>
              </a:rPr>
              <a:t>the</a:t>
            </a:r>
            <a:r>
              <a:rPr sz="1400" spc="2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dirty="0">
                <a:solidFill>
                  <a:srgbClr val="3F3F3F"/>
                </a:solidFill>
                <a:latin typeface="Nimbus Roman No9 L"/>
                <a:cs typeface="Nimbus Roman No9 L"/>
              </a:rPr>
              <a:t>maximum</a:t>
            </a:r>
            <a:r>
              <a:rPr sz="1400" spc="2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spc="-135" dirty="0">
                <a:solidFill>
                  <a:srgbClr val="3F3F3F"/>
                </a:solidFill>
                <a:latin typeface="Nimbus Roman No9 L"/>
                <a:cs typeface="Nimbus Roman No9 L"/>
              </a:rPr>
              <a:t>value</a:t>
            </a:r>
            <a:r>
              <a:rPr sz="1400" spc="-13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spc="-10" dirty="0">
                <a:solidFill>
                  <a:srgbClr val="3F3F3F"/>
                </a:solidFill>
                <a:latin typeface="Nimbus Roman No9 L"/>
                <a:cs typeface="Nimbus Roman No9 L"/>
              </a:rPr>
              <a:t>(great</a:t>
            </a:r>
            <a:r>
              <a:rPr sz="140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dirty="0">
                <a:solidFill>
                  <a:srgbClr val="3F3F3F"/>
                </a:solidFill>
                <a:latin typeface="Nimbus Roman No9 L"/>
                <a:cs typeface="Nimbus Roman No9 L"/>
              </a:rPr>
              <a:t>for</a:t>
            </a:r>
            <a:r>
              <a:rPr sz="1400" spc="-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dirty="0">
                <a:solidFill>
                  <a:srgbClr val="3F3F3F"/>
                </a:solidFill>
                <a:latin typeface="Nimbus Roman No9 L"/>
                <a:cs typeface="Nimbus Roman No9 L"/>
              </a:rPr>
              <a:t>ending</a:t>
            </a:r>
            <a:r>
              <a:rPr sz="1400" spc="3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dirty="0">
                <a:solidFill>
                  <a:srgbClr val="3F3F3F"/>
                </a:solidFill>
                <a:latin typeface="Nimbus Roman No9 L"/>
                <a:cs typeface="Nimbus Roman No9 L"/>
              </a:rPr>
              <a:t>dates</a:t>
            </a:r>
            <a:r>
              <a:rPr sz="1400" spc="1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dirty="0">
                <a:solidFill>
                  <a:srgbClr val="3F3F3F"/>
                </a:solidFill>
                <a:latin typeface="Nimbus Roman No9 L"/>
                <a:cs typeface="Nimbus Roman No9 L"/>
              </a:rPr>
              <a:t>or</a:t>
            </a:r>
            <a:r>
              <a:rPr sz="1400" spc="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dirty="0">
                <a:solidFill>
                  <a:srgbClr val="3F3F3F"/>
                </a:solidFill>
                <a:latin typeface="Nimbus Roman No9 L"/>
                <a:cs typeface="Nimbus Roman No9 L"/>
              </a:rPr>
              <a:t>open-ended</a:t>
            </a:r>
            <a:r>
              <a:rPr sz="1400" spc="1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dirty="0">
                <a:solidFill>
                  <a:srgbClr val="3F3F3F"/>
                </a:solidFill>
                <a:latin typeface="Nimbus Roman No9 L"/>
                <a:cs typeface="Nimbus Roman No9 L"/>
              </a:rPr>
              <a:t>min</a:t>
            </a:r>
            <a:r>
              <a:rPr sz="1400" spc="1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spc="-10" dirty="0">
                <a:solidFill>
                  <a:srgbClr val="3F3F3F"/>
                </a:solidFill>
                <a:latin typeface="Nimbus Roman No9 L"/>
                <a:cs typeface="Nimbus Roman No9 L"/>
              </a:rPr>
              <a:t>ranges)</a:t>
            </a:r>
            <a:endParaRPr sz="1400">
              <a:latin typeface="Nimbus Roman No9 L"/>
              <a:cs typeface="Nimbus Roman No9 L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4302190" y="2052039"/>
            <a:ext cx="2171065" cy="984250"/>
            <a:chOff x="4302190" y="2052039"/>
            <a:chExt cx="2171065" cy="984250"/>
          </a:xfrm>
        </p:grpSpPr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302190" y="2052039"/>
              <a:ext cx="2171061" cy="983820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313682" y="2063495"/>
              <a:ext cx="2101595" cy="914399"/>
            </a:xfrm>
            <a:prstGeom prst="rect">
              <a:avLst/>
            </a:prstGeom>
          </p:spPr>
        </p:pic>
      </p:grpSp>
      <p:grpSp>
        <p:nvGrpSpPr>
          <p:cNvPr id="15" name="object 15"/>
          <p:cNvGrpSpPr/>
          <p:nvPr/>
        </p:nvGrpSpPr>
        <p:grpSpPr>
          <a:xfrm>
            <a:off x="4306781" y="3621590"/>
            <a:ext cx="2160905" cy="1017269"/>
            <a:chOff x="4306781" y="3621590"/>
            <a:chExt cx="2160905" cy="1017269"/>
          </a:xfrm>
        </p:grpSpPr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306781" y="3621590"/>
              <a:ext cx="2160355" cy="1016861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318254" y="3633216"/>
              <a:ext cx="2090927" cy="947165"/>
            </a:xfrm>
            <a:prstGeom prst="rect">
              <a:avLst/>
            </a:prstGeom>
          </p:spPr>
        </p:pic>
      </p:grpSp>
      <p:grpSp>
        <p:nvGrpSpPr>
          <p:cNvPr id="18" name="object 18"/>
          <p:cNvGrpSpPr/>
          <p:nvPr/>
        </p:nvGrpSpPr>
        <p:grpSpPr>
          <a:xfrm>
            <a:off x="4300675" y="5232505"/>
            <a:ext cx="2172970" cy="1017905"/>
            <a:chOff x="4300675" y="5232505"/>
            <a:chExt cx="2172970" cy="1017905"/>
          </a:xfrm>
        </p:grpSpPr>
        <p:pic>
          <p:nvPicPr>
            <p:cNvPr id="19" name="object 1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300675" y="5232505"/>
              <a:ext cx="2172566" cy="1017591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312157" y="5244083"/>
              <a:ext cx="2103119" cy="947927"/>
            </a:xfrm>
            <a:prstGeom prst="rect">
              <a:avLst/>
            </a:prstGeom>
          </p:spPr>
        </p:pic>
      </p:grpSp>
      <p:sp>
        <p:nvSpPr>
          <p:cNvPr id="21" name="object 21"/>
          <p:cNvSpPr/>
          <p:nvPr/>
        </p:nvSpPr>
        <p:spPr>
          <a:xfrm>
            <a:off x="3366389" y="2391155"/>
            <a:ext cx="834390" cy="3173095"/>
          </a:xfrm>
          <a:custGeom>
            <a:avLst/>
            <a:gdLst/>
            <a:ahLst/>
            <a:cxnLst/>
            <a:rect l="l" t="t" r="r" b="b"/>
            <a:pathLst>
              <a:path w="834389" h="3173095">
                <a:moveTo>
                  <a:pt x="680339" y="135636"/>
                </a:moveTo>
                <a:lnTo>
                  <a:pt x="680085" y="136017"/>
                </a:lnTo>
                <a:lnTo>
                  <a:pt x="680339" y="135636"/>
                </a:lnTo>
                <a:close/>
              </a:path>
              <a:path w="834389" h="3173095">
                <a:moveTo>
                  <a:pt x="834136" y="3138297"/>
                </a:moveTo>
                <a:lnTo>
                  <a:pt x="804697" y="3121876"/>
                </a:lnTo>
                <a:lnTo>
                  <a:pt x="759714" y="3096768"/>
                </a:lnTo>
                <a:lnTo>
                  <a:pt x="758583" y="3121876"/>
                </a:lnTo>
                <a:lnTo>
                  <a:pt x="752919" y="3121533"/>
                </a:lnTo>
                <a:lnTo>
                  <a:pt x="750824" y="3121406"/>
                </a:lnTo>
                <a:lnTo>
                  <a:pt x="751586" y="3121533"/>
                </a:lnTo>
                <a:lnTo>
                  <a:pt x="731748" y="3118993"/>
                </a:lnTo>
                <a:lnTo>
                  <a:pt x="730758" y="3118866"/>
                </a:lnTo>
                <a:lnTo>
                  <a:pt x="731393" y="3118993"/>
                </a:lnTo>
                <a:lnTo>
                  <a:pt x="710692" y="3115437"/>
                </a:lnTo>
                <a:lnTo>
                  <a:pt x="711454" y="3115564"/>
                </a:lnTo>
                <a:lnTo>
                  <a:pt x="710907" y="3115437"/>
                </a:lnTo>
                <a:lnTo>
                  <a:pt x="690880" y="3110738"/>
                </a:lnTo>
                <a:lnTo>
                  <a:pt x="691642" y="3110865"/>
                </a:lnTo>
                <a:lnTo>
                  <a:pt x="691222" y="3110738"/>
                </a:lnTo>
                <a:lnTo>
                  <a:pt x="672680" y="3105023"/>
                </a:lnTo>
                <a:lnTo>
                  <a:pt x="671449" y="3104642"/>
                </a:lnTo>
                <a:lnTo>
                  <a:pt x="672338" y="3105023"/>
                </a:lnTo>
                <a:lnTo>
                  <a:pt x="652741" y="3097263"/>
                </a:lnTo>
                <a:lnTo>
                  <a:pt x="634174" y="3088094"/>
                </a:lnTo>
                <a:lnTo>
                  <a:pt x="614857" y="3076498"/>
                </a:lnTo>
                <a:lnTo>
                  <a:pt x="605663" y="3069971"/>
                </a:lnTo>
                <a:lnTo>
                  <a:pt x="606044" y="3070225"/>
                </a:lnTo>
                <a:lnTo>
                  <a:pt x="605701" y="3069971"/>
                </a:lnTo>
                <a:lnTo>
                  <a:pt x="596392" y="3062859"/>
                </a:lnTo>
                <a:lnTo>
                  <a:pt x="596900" y="3063240"/>
                </a:lnTo>
                <a:lnTo>
                  <a:pt x="596442" y="3062859"/>
                </a:lnTo>
                <a:lnTo>
                  <a:pt x="587819" y="3055620"/>
                </a:lnTo>
                <a:lnTo>
                  <a:pt x="587375" y="3055239"/>
                </a:lnTo>
                <a:lnTo>
                  <a:pt x="587756" y="3055620"/>
                </a:lnTo>
                <a:lnTo>
                  <a:pt x="578624" y="3047238"/>
                </a:lnTo>
                <a:lnTo>
                  <a:pt x="578358" y="3046984"/>
                </a:lnTo>
                <a:lnTo>
                  <a:pt x="569849" y="3038475"/>
                </a:lnTo>
                <a:lnTo>
                  <a:pt x="569341" y="3037967"/>
                </a:lnTo>
                <a:lnTo>
                  <a:pt x="569722" y="3038475"/>
                </a:lnTo>
                <a:lnTo>
                  <a:pt x="560451" y="3028442"/>
                </a:lnTo>
                <a:lnTo>
                  <a:pt x="560832" y="3028823"/>
                </a:lnTo>
                <a:lnTo>
                  <a:pt x="560501" y="3028442"/>
                </a:lnTo>
                <a:lnTo>
                  <a:pt x="551878" y="3018409"/>
                </a:lnTo>
                <a:lnTo>
                  <a:pt x="551561" y="3018028"/>
                </a:lnTo>
                <a:lnTo>
                  <a:pt x="551815" y="3018409"/>
                </a:lnTo>
                <a:lnTo>
                  <a:pt x="542798" y="3006979"/>
                </a:lnTo>
                <a:lnTo>
                  <a:pt x="543179" y="3007360"/>
                </a:lnTo>
                <a:lnTo>
                  <a:pt x="542899" y="3006979"/>
                </a:lnTo>
                <a:lnTo>
                  <a:pt x="534428" y="2995422"/>
                </a:lnTo>
                <a:lnTo>
                  <a:pt x="525526" y="2982341"/>
                </a:lnTo>
                <a:lnTo>
                  <a:pt x="525907" y="2982849"/>
                </a:lnTo>
                <a:lnTo>
                  <a:pt x="525589" y="2982341"/>
                </a:lnTo>
                <a:lnTo>
                  <a:pt x="517525" y="2969260"/>
                </a:lnTo>
                <a:lnTo>
                  <a:pt x="517144" y="2968625"/>
                </a:lnTo>
                <a:lnTo>
                  <a:pt x="517398" y="2969260"/>
                </a:lnTo>
                <a:lnTo>
                  <a:pt x="509092" y="2953893"/>
                </a:lnTo>
                <a:lnTo>
                  <a:pt x="508889" y="2953512"/>
                </a:lnTo>
                <a:lnTo>
                  <a:pt x="509016" y="2953893"/>
                </a:lnTo>
                <a:lnTo>
                  <a:pt x="500811" y="2937383"/>
                </a:lnTo>
                <a:lnTo>
                  <a:pt x="500634" y="2937002"/>
                </a:lnTo>
                <a:lnTo>
                  <a:pt x="500761" y="2937383"/>
                </a:lnTo>
                <a:lnTo>
                  <a:pt x="492544" y="2919476"/>
                </a:lnTo>
                <a:lnTo>
                  <a:pt x="492379" y="2919095"/>
                </a:lnTo>
                <a:lnTo>
                  <a:pt x="492506" y="2919476"/>
                </a:lnTo>
                <a:lnTo>
                  <a:pt x="484479" y="2900299"/>
                </a:lnTo>
                <a:lnTo>
                  <a:pt x="484441" y="2900172"/>
                </a:lnTo>
                <a:lnTo>
                  <a:pt x="484403" y="2900045"/>
                </a:lnTo>
                <a:lnTo>
                  <a:pt x="476465" y="2880106"/>
                </a:lnTo>
                <a:lnTo>
                  <a:pt x="476427" y="2879953"/>
                </a:lnTo>
                <a:lnTo>
                  <a:pt x="468464" y="2858897"/>
                </a:lnTo>
                <a:lnTo>
                  <a:pt x="468376" y="2858643"/>
                </a:lnTo>
                <a:lnTo>
                  <a:pt x="468376" y="2858897"/>
                </a:lnTo>
                <a:lnTo>
                  <a:pt x="460590" y="2836799"/>
                </a:lnTo>
                <a:lnTo>
                  <a:pt x="460565" y="2836672"/>
                </a:lnTo>
                <a:lnTo>
                  <a:pt x="460629" y="2836799"/>
                </a:lnTo>
                <a:lnTo>
                  <a:pt x="460540" y="2836545"/>
                </a:lnTo>
                <a:lnTo>
                  <a:pt x="452793" y="2813812"/>
                </a:lnTo>
                <a:lnTo>
                  <a:pt x="452831" y="2813685"/>
                </a:lnTo>
                <a:lnTo>
                  <a:pt x="445173" y="2790063"/>
                </a:lnTo>
                <a:lnTo>
                  <a:pt x="445135" y="2789936"/>
                </a:lnTo>
                <a:lnTo>
                  <a:pt x="445135" y="2790063"/>
                </a:lnTo>
                <a:lnTo>
                  <a:pt x="437515" y="2765679"/>
                </a:lnTo>
                <a:lnTo>
                  <a:pt x="429933" y="2740914"/>
                </a:lnTo>
                <a:lnTo>
                  <a:pt x="429983" y="2740787"/>
                </a:lnTo>
                <a:lnTo>
                  <a:pt x="415036" y="2689860"/>
                </a:lnTo>
                <a:lnTo>
                  <a:pt x="400202" y="2637917"/>
                </a:lnTo>
                <a:lnTo>
                  <a:pt x="400177" y="2637790"/>
                </a:lnTo>
                <a:lnTo>
                  <a:pt x="400177" y="2637917"/>
                </a:lnTo>
                <a:lnTo>
                  <a:pt x="385699" y="2585593"/>
                </a:lnTo>
                <a:lnTo>
                  <a:pt x="373011" y="2540508"/>
                </a:lnTo>
                <a:lnTo>
                  <a:pt x="371094" y="2533650"/>
                </a:lnTo>
                <a:lnTo>
                  <a:pt x="358495" y="2489962"/>
                </a:lnTo>
                <a:lnTo>
                  <a:pt x="356489" y="2482977"/>
                </a:lnTo>
                <a:lnTo>
                  <a:pt x="349250" y="2458212"/>
                </a:lnTo>
                <a:lnTo>
                  <a:pt x="344131" y="2441448"/>
                </a:lnTo>
                <a:lnTo>
                  <a:pt x="341884" y="2434082"/>
                </a:lnTo>
                <a:lnTo>
                  <a:pt x="336905" y="2418207"/>
                </a:lnTo>
                <a:lnTo>
                  <a:pt x="334518" y="2410587"/>
                </a:lnTo>
                <a:lnTo>
                  <a:pt x="327152" y="2387727"/>
                </a:lnTo>
                <a:lnTo>
                  <a:pt x="322516" y="2374011"/>
                </a:lnTo>
                <a:lnTo>
                  <a:pt x="319786" y="2365883"/>
                </a:lnTo>
                <a:lnTo>
                  <a:pt x="312420" y="2344801"/>
                </a:lnTo>
                <a:lnTo>
                  <a:pt x="308216" y="2333752"/>
                </a:lnTo>
                <a:lnTo>
                  <a:pt x="304800" y="2324735"/>
                </a:lnTo>
                <a:lnTo>
                  <a:pt x="297180" y="2305812"/>
                </a:lnTo>
                <a:lnTo>
                  <a:pt x="293903" y="2298192"/>
                </a:lnTo>
                <a:lnTo>
                  <a:pt x="289560" y="2288032"/>
                </a:lnTo>
                <a:lnTo>
                  <a:pt x="281813" y="2271522"/>
                </a:lnTo>
                <a:lnTo>
                  <a:pt x="279882" y="2267712"/>
                </a:lnTo>
                <a:lnTo>
                  <a:pt x="274066" y="2256155"/>
                </a:lnTo>
                <a:lnTo>
                  <a:pt x="272630" y="2253488"/>
                </a:lnTo>
                <a:lnTo>
                  <a:pt x="266192" y="2241423"/>
                </a:lnTo>
                <a:lnTo>
                  <a:pt x="258445" y="2227453"/>
                </a:lnTo>
                <a:lnTo>
                  <a:pt x="250698" y="2213864"/>
                </a:lnTo>
                <a:lnTo>
                  <a:pt x="243370" y="2201799"/>
                </a:lnTo>
                <a:lnTo>
                  <a:pt x="235204" y="2188337"/>
                </a:lnTo>
                <a:lnTo>
                  <a:pt x="219583" y="2164969"/>
                </a:lnTo>
                <a:lnTo>
                  <a:pt x="215049" y="2158746"/>
                </a:lnTo>
                <a:lnTo>
                  <a:pt x="203962" y="2143506"/>
                </a:lnTo>
                <a:lnTo>
                  <a:pt x="201053" y="2139823"/>
                </a:lnTo>
                <a:lnTo>
                  <a:pt x="188468" y="2123821"/>
                </a:lnTo>
                <a:lnTo>
                  <a:pt x="172720" y="2105787"/>
                </a:lnTo>
                <a:lnTo>
                  <a:pt x="159829" y="2092071"/>
                </a:lnTo>
                <a:lnTo>
                  <a:pt x="157099" y="2089150"/>
                </a:lnTo>
                <a:lnTo>
                  <a:pt x="146380" y="2078609"/>
                </a:lnTo>
                <a:lnTo>
                  <a:pt x="141478" y="2073783"/>
                </a:lnTo>
                <a:lnTo>
                  <a:pt x="132892" y="2066036"/>
                </a:lnTo>
                <a:lnTo>
                  <a:pt x="125857" y="2059686"/>
                </a:lnTo>
                <a:lnTo>
                  <a:pt x="110109" y="2046478"/>
                </a:lnTo>
                <a:lnTo>
                  <a:pt x="94615" y="2034159"/>
                </a:lnTo>
                <a:lnTo>
                  <a:pt x="91909" y="2032127"/>
                </a:lnTo>
                <a:lnTo>
                  <a:pt x="79121" y="2022475"/>
                </a:lnTo>
                <a:lnTo>
                  <a:pt x="63500" y="2011426"/>
                </a:lnTo>
                <a:lnTo>
                  <a:pt x="32893" y="1990217"/>
                </a:lnTo>
                <a:lnTo>
                  <a:pt x="18415" y="2011045"/>
                </a:lnTo>
                <a:lnTo>
                  <a:pt x="49022" y="2032254"/>
                </a:lnTo>
                <a:lnTo>
                  <a:pt x="48895" y="2032127"/>
                </a:lnTo>
                <a:lnTo>
                  <a:pt x="64135" y="2043049"/>
                </a:lnTo>
                <a:lnTo>
                  <a:pt x="63881" y="2042922"/>
                </a:lnTo>
                <a:lnTo>
                  <a:pt x="64046" y="2043049"/>
                </a:lnTo>
                <a:lnTo>
                  <a:pt x="79248" y="2054352"/>
                </a:lnTo>
                <a:lnTo>
                  <a:pt x="78994" y="2054225"/>
                </a:lnTo>
                <a:lnTo>
                  <a:pt x="79146" y="2054352"/>
                </a:lnTo>
                <a:lnTo>
                  <a:pt x="94234" y="2066290"/>
                </a:lnTo>
                <a:lnTo>
                  <a:pt x="93980" y="2066036"/>
                </a:lnTo>
                <a:lnTo>
                  <a:pt x="109347" y="2078990"/>
                </a:lnTo>
                <a:lnTo>
                  <a:pt x="138899" y="2106892"/>
                </a:lnTo>
                <a:lnTo>
                  <a:pt x="153987" y="2122932"/>
                </a:lnTo>
                <a:lnTo>
                  <a:pt x="169037" y="2140331"/>
                </a:lnTo>
                <a:lnTo>
                  <a:pt x="183896" y="2159127"/>
                </a:lnTo>
                <a:lnTo>
                  <a:pt x="183642" y="2158746"/>
                </a:lnTo>
                <a:lnTo>
                  <a:pt x="198869" y="2179675"/>
                </a:lnTo>
                <a:lnTo>
                  <a:pt x="213868" y="2202307"/>
                </a:lnTo>
                <a:lnTo>
                  <a:pt x="213614" y="2201799"/>
                </a:lnTo>
                <a:lnTo>
                  <a:pt x="228981" y="2226945"/>
                </a:lnTo>
                <a:lnTo>
                  <a:pt x="228727" y="2226564"/>
                </a:lnTo>
                <a:lnTo>
                  <a:pt x="228942" y="2226945"/>
                </a:lnTo>
                <a:lnTo>
                  <a:pt x="236347" y="2239899"/>
                </a:lnTo>
                <a:lnTo>
                  <a:pt x="236220" y="2239772"/>
                </a:lnTo>
                <a:lnTo>
                  <a:pt x="236283" y="2239899"/>
                </a:lnTo>
                <a:lnTo>
                  <a:pt x="243840" y="2253615"/>
                </a:lnTo>
                <a:lnTo>
                  <a:pt x="243840" y="2253488"/>
                </a:lnTo>
                <a:lnTo>
                  <a:pt x="251460" y="2267966"/>
                </a:lnTo>
                <a:lnTo>
                  <a:pt x="258838" y="2282596"/>
                </a:lnTo>
                <a:lnTo>
                  <a:pt x="266446" y="2298700"/>
                </a:lnTo>
                <a:lnTo>
                  <a:pt x="266319" y="2298192"/>
                </a:lnTo>
                <a:lnTo>
                  <a:pt x="273812" y="2315718"/>
                </a:lnTo>
                <a:lnTo>
                  <a:pt x="273685" y="2315591"/>
                </a:lnTo>
                <a:lnTo>
                  <a:pt x="273735" y="2315718"/>
                </a:lnTo>
                <a:lnTo>
                  <a:pt x="281305" y="2334133"/>
                </a:lnTo>
                <a:lnTo>
                  <a:pt x="288544" y="2353564"/>
                </a:lnTo>
                <a:lnTo>
                  <a:pt x="288417" y="2353310"/>
                </a:lnTo>
                <a:lnTo>
                  <a:pt x="288505" y="2353564"/>
                </a:lnTo>
                <a:lnTo>
                  <a:pt x="295783" y="2374265"/>
                </a:lnTo>
                <a:lnTo>
                  <a:pt x="295783" y="2374011"/>
                </a:lnTo>
                <a:lnTo>
                  <a:pt x="303149" y="2395728"/>
                </a:lnTo>
                <a:lnTo>
                  <a:pt x="303022" y="2395601"/>
                </a:lnTo>
                <a:lnTo>
                  <a:pt x="303060" y="2395728"/>
                </a:lnTo>
                <a:lnTo>
                  <a:pt x="310388" y="2418334"/>
                </a:lnTo>
                <a:lnTo>
                  <a:pt x="310388" y="2418207"/>
                </a:lnTo>
                <a:lnTo>
                  <a:pt x="317627" y="2441575"/>
                </a:lnTo>
                <a:lnTo>
                  <a:pt x="317627" y="2441448"/>
                </a:lnTo>
                <a:lnTo>
                  <a:pt x="324866" y="2465451"/>
                </a:lnTo>
                <a:lnTo>
                  <a:pt x="332105" y="2490089"/>
                </a:lnTo>
                <a:lnTo>
                  <a:pt x="332105" y="2489962"/>
                </a:lnTo>
                <a:lnTo>
                  <a:pt x="346583" y="2540635"/>
                </a:lnTo>
                <a:lnTo>
                  <a:pt x="346583" y="2540508"/>
                </a:lnTo>
                <a:lnTo>
                  <a:pt x="361188" y="2592451"/>
                </a:lnTo>
                <a:lnTo>
                  <a:pt x="375793" y="2644775"/>
                </a:lnTo>
                <a:lnTo>
                  <a:pt x="390652" y="2696972"/>
                </a:lnTo>
                <a:lnTo>
                  <a:pt x="405638" y="2748026"/>
                </a:lnTo>
                <a:lnTo>
                  <a:pt x="420878" y="2797683"/>
                </a:lnTo>
                <a:lnTo>
                  <a:pt x="436499" y="2844927"/>
                </a:lnTo>
                <a:lnTo>
                  <a:pt x="452755" y="2889123"/>
                </a:lnTo>
                <a:lnTo>
                  <a:pt x="469265" y="2929636"/>
                </a:lnTo>
                <a:lnTo>
                  <a:pt x="486410" y="2965450"/>
                </a:lnTo>
                <a:lnTo>
                  <a:pt x="513461" y="3009900"/>
                </a:lnTo>
                <a:lnTo>
                  <a:pt x="541655" y="3045460"/>
                </a:lnTo>
                <a:lnTo>
                  <a:pt x="570738" y="3074543"/>
                </a:lnTo>
                <a:lnTo>
                  <a:pt x="601091" y="3097784"/>
                </a:lnTo>
                <a:lnTo>
                  <a:pt x="642239" y="3120390"/>
                </a:lnTo>
                <a:lnTo>
                  <a:pt x="684530" y="3135376"/>
                </a:lnTo>
                <a:lnTo>
                  <a:pt x="727329" y="3144139"/>
                </a:lnTo>
                <a:lnTo>
                  <a:pt x="757440" y="3147326"/>
                </a:lnTo>
                <a:lnTo>
                  <a:pt x="756285" y="3172841"/>
                </a:lnTo>
                <a:lnTo>
                  <a:pt x="834136" y="3138297"/>
                </a:lnTo>
                <a:close/>
              </a:path>
              <a:path w="834389" h="3173095">
                <a:moveTo>
                  <a:pt x="834136" y="1522095"/>
                </a:moveTo>
                <a:lnTo>
                  <a:pt x="754253" y="1492377"/>
                </a:lnTo>
                <a:lnTo>
                  <a:pt x="757034" y="1517865"/>
                </a:lnTo>
                <a:lnTo>
                  <a:pt x="731266" y="1520952"/>
                </a:lnTo>
                <a:lnTo>
                  <a:pt x="661670" y="1532763"/>
                </a:lnTo>
                <a:lnTo>
                  <a:pt x="590169" y="1551051"/>
                </a:lnTo>
                <a:lnTo>
                  <a:pt x="553212" y="1563370"/>
                </a:lnTo>
                <a:lnTo>
                  <a:pt x="514731" y="1579372"/>
                </a:lnTo>
                <a:lnTo>
                  <a:pt x="474853" y="1598930"/>
                </a:lnTo>
                <a:lnTo>
                  <a:pt x="434340" y="1620901"/>
                </a:lnTo>
                <a:lnTo>
                  <a:pt x="353695" y="1667256"/>
                </a:lnTo>
                <a:lnTo>
                  <a:pt x="353695" y="1667129"/>
                </a:lnTo>
                <a:lnTo>
                  <a:pt x="334137" y="1678305"/>
                </a:lnTo>
                <a:lnTo>
                  <a:pt x="334264" y="1678178"/>
                </a:lnTo>
                <a:lnTo>
                  <a:pt x="334022" y="1678305"/>
                </a:lnTo>
                <a:lnTo>
                  <a:pt x="314833" y="1688846"/>
                </a:lnTo>
                <a:lnTo>
                  <a:pt x="315087" y="1688846"/>
                </a:lnTo>
                <a:lnTo>
                  <a:pt x="296418" y="1698625"/>
                </a:lnTo>
                <a:lnTo>
                  <a:pt x="296164" y="1698752"/>
                </a:lnTo>
                <a:lnTo>
                  <a:pt x="278333" y="1707794"/>
                </a:lnTo>
                <a:lnTo>
                  <a:pt x="260731" y="1716151"/>
                </a:lnTo>
                <a:lnTo>
                  <a:pt x="261239" y="1715897"/>
                </a:lnTo>
                <a:lnTo>
                  <a:pt x="260629" y="1716151"/>
                </a:lnTo>
                <a:lnTo>
                  <a:pt x="244094" y="1723136"/>
                </a:lnTo>
                <a:lnTo>
                  <a:pt x="244475" y="1723009"/>
                </a:lnTo>
                <a:lnTo>
                  <a:pt x="228092" y="1729486"/>
                </a:lnTo>
                <a:lnTo>
                  <a:pt x="228473" y="1729359"/>
                </a:lnTo>
                <a:lnTo>
                  <a:pt x="212572" y="1735035"/>
                </a:lnTo>
                <a:lnTo>
                  <a:pt x="182372" y="1744853"/>
                </a:lnTo>
                <a:lnTo>
                  <a:pt x="182880" y="1744599"/>
                </a:lnTo>
                <a:lnTo>
                  <a:pt x="153974" y="1752676"/>
                </a:lnTo>
                <a:lnTo>
                  <a:pt x="126492" y="1759077"/>
                </a:lnTo>
                <a:lnTo>
                  <a:pt x="127000" y="1758950"/>
                </a:lnTo>
                <a:lnTo>
                  <a:pt x="100203" y="1764284"/>
                </a:lnTo>
                <a:lnTo>
                  <a:pt x="100584" y="1764157"/>
                </a:lnTo>
                <a:lnTo>
                  <a:pt x="74422" y="1768475"/>
                </a:lnTo>
                <a:lnTo>
                  <a:pt x="74676" y="1768475"/>
                </a:lnTo>
                <a:lnTo>
                  <a:pt x="49149" y="1772158"/>
                </a:lnTo>
                <a:lnTo>
                  <a:pt x="49276" y="1772158"/>
                </a:lnTo>
                <a:lnTo>
                  <a:pt x="24003" y="1775460"/>
                </a:lnTo>
                <a:lnTo>
                  <a:pt x="27305" y="1800606"/>
                </a:lnTo>
                <a:lnTo>
                  <a:pt x="78486" y="1793494"/>
                </a:lnTo>
                <a:lnTo>
                  <a:pt x="132080" y="1783842"/>
                </a:lnTo>
                <a:lnTo>
                  <a:pt x="189865" y="1769110"/>
                </a:lnTo>
                <a:lnTo>
                  <a:pt x="204635" y="1764284"/>
                </a:lnTo>
                <a:lnTo>
                  <a:pt x="220586" y="1759077"/>
                </a:lnTo>
                <a:lnTo>
                  <a:pt x="237236" y="1753108"/>
                </a:lnTo>
                <a:lnTo>
                  <a:pt x="253873" y="1746631"/>
                </a:lnTo>
                <a:lnTo>
                  <a:pt x="258102" y="1744853"/>
                </a:lnTo>
                <a:lnTo>
                  <a:pt x="271399" y="1739265"/>
                </a:lnTo>
                <a:lnTo>
                  <a:pt x="289306" y="1730629"/>
                </a:lnTo>
                <a:lnTo>
                  <a:pt x="291858" y="1729359"/>
                </a:lnTo>
                <a:lnTo>
                  <a:pt x="304647" y="1723009"/>
                </a:lnTo>
                <a:lnTo>
                  <a:pt x="346583" y="1700403"/>
                </a:lnTo>
                <a:lnTo>
                  <a:pt x="404406" y="1667256"/>
                </a:lnTo>
                <a:lnTo>
                  <a:pt x="446786" y="1642999"/>
                </a:lnTo>
                <a:lnTo>
                  <a:pt x="446659" y="1643126"/>
                </a:lnTo>
                <a:lnTo>
                  <a:pt x="446887" y="1642999"/>
                </a:lnTo>
                <a:lnTo>
                  <a:pt x="466852" y="1631950"/>
                </a:lnTo>
                <a:lnTo>
                  <a:pt x="466725" y="1632077"/>
                </a:lnTo>
                <a:lnTo>
                  <a:pt x="466953" y="1631950"/>
                </a:lnTo>
                <a:lnTo>
                  <a:pt x="486549" y="1621536"/>
                </a:lnTo>
                <a:lnTo>
                  <a:pt x="506095" y="1611630"/>
                </a:lnTo>
                <a:lnTo>
                  <a:pt x="506349" y="1611503"/>
                </a:lnTo>
                <a:lnTo>
                  <a:pt x="505968" y="1611630"/>
                </a:lnTo>
                <a:lnTo>
                  <a:pt x="525145" y="1602613"/>
                </a:lnTo>
                <a:lnTo>
                  <a:pt x="525424" y="1602486"/>
                </a:lnTo>
                <a:lnTo>
                  <a:pt x="543902" y="1594358"/>
                </a:lnTo>
                <a:lnTo>
                  <a:pt x="544195" y="1594231"/>
                </a:lnTo>
                <a:lnTo>
                  <a:pt x="543687" y="1594358"/>
                </a:lnTo>
                <a:lnTo>
                  <a:pt x="562229" y="1587119"/>
                </a:lnTo>
                <a:lnTo>
                  <a:pt x="561848" y="1587373"/>
                </a:lnTo>
                <a:lnTo>
                  <a:pt x="562559" y="1587119"/>
                </a:lnTo>
                <a:lnTo>
                  <a:pt x="632498" y="1565592"/>
                </a:lnTo>
                <a:lnTo>
                  <a:pt x="701167" y="1551305"/>
                </a:lnTo>
                <a:lnTo>
                  <a:pt x="700786" y="1551305"/>
                </a:lnTo>
                <a:lnTo>
                  <a:pt x="734949" y="1546098"/>
                </a:lnTo>
                <a:lnTo>
                  <a:pt x="734441" y="1546098"/>
                </a:lnTo>
                <a:lnTo>
                  <a:pt x="759777" y="1543062"/>
                </a:lnTo>
                <a:lnTo>
                  <a:pt x="762508" y="1568196"/>
                </a:lnTo>
                <a:lnTo>
                  <a:pt x="801547" y="1543062"/>
                </a:lnTo>
                <a:lnTo>
                  <a:pt x="834136" y="1522095"/>
                </a:lnTo>
                <a:close/>
              </a:path>
              <a:path w="834389" h="3173095">
                <a:moveTo>
                  <a:pt x="834136" y="33274"/>
                </a:moveTo>
                <a:lnTo>
                  <a:pt x="755650" y="0"/>
                </a:lnTo>
                <a:lnTo>
                  <a:pt x="757351" y="26822"/>
                </a:lnTo>
                <a:lnTo>
                  <a:pt x="747141" y="28702"/>
                </a:lnTo>
                <a:lnTo>
                  <a:pt x="710311" y="54864"/>
                </a:lnTo>
                <a:lnTo>
                  <a:pt x="681228" y="88519"/>
                </a:lnTo>
                <a:lnTo>
                  <a:pt x="658495" y="122809"/>
                </a:lnTo>
                <a:lnTo>
                  <a:pt x="634746" y="166116"/>
                </a:lnTo>
                <a:lnTo>
                  <a:pt x="618236" y="200533"/>
                </a:lnTo>
                <a:lnTo>
                  <a:pt x="600837" y="240665"/>
                </a:lnTo>
                <a:lnTo>
                  <a:pt x="582803" y="289052"/>
                </a:lnTo>
                <a:lnTo>
                  <a:pt x="563880" y="345313"/>
                </a:lnTo>
                <a:lnTo>
                  <a:pt x="544068" y="408178"/>
                </a:lnTo>
                <a:lnTo>
                  <a:pt x="523748" y="476377"/>
                </a:lnTo>
                <a:lnTo>
                  <a:pt x="502793" y="549021"/>
                </a:lnTo>
                <a:lnTo>
                  <a:pt x="492125" y="586613"/>
                </a:lnTo>
                <a:lnTo>
                  <a:pt x="470662" y="663575"/>
                </a:lnTo>
                <a:lnTo>
                  <a:pt x="448945" y="741680"/>
                </a:lnTo>
                <a:lnTo>
                  <a:pt x="426974" y="820166"/>
                </a:lnTo>
                <a:lnTo>
                  <a:pt x="405130" y="897636"/>
                </a:lnTo>
                <a:lnTo>
                  <a:pt x="405130" y="897509"/>
                </a:lnTo>
                <a:lnTo>
                  <a:pt x="405091" y="897636"/>
                </a:lnTo>
                <a:lnTo>
                  <a:pt x="394208" y="935482"/>
                </a:lnTo>
                <a:lnTo>
                  <a:pt x="394208" y="935355"/>
                </a:lnTo>
                <a:lnTo>
                  <a:pt x="394169" y="935482"/>
                </a:lnTo>
                <a:lnTo>
                  <a:pt x="383286" y="972693"/>
                </a:lnTo>
                <a:lnTo>
                  <a:pt x="383286" y="972566"/>
                </a:lnTo>
                <a:lnTo>
                  <a:pt x="383247" y="972693"/>
                </a:lnTo>
                <a:lnTo>
                  <a:pt x="372364" y="1009015"/>
                </a:lnTo>
                <a:lnTo>
                  <a:pt x="361696" y="1044321"/>
                </a:lnTo>
                <a:lnTo>
                  <a:pt x="351028" y="1078611"/>
                </a:lnTo>
                <a:lnTo>
                  <a:pt x="351028" y="1078484"/>
                </a:lnTo>
                <a:lnTo>
                  <a:pt x="350977" y="1078611"/>
                </a:lnTo>
                <a:lnTo>
                  <a:pt x="340360" y="1111504"/>
                </a:lnTo>
                <a:lnTo>
                  <a:pt x="340360" y="1111377"/>
                </a:lnTo>
                <a:lnTo>
                  <a:pt x="340309" y="1111504"/>
                </a:lnTo>
                <a:lnTo>
                  <a:pt x="329946" y="1142873"/>
                </a:lnTo>
                <a:lnTo>
                  <a:pt x="329946" y="1142746"/>
                </a:lnTo>
                <a:lnTo>
                  <a:pt x="329895" y="1142873"/>
                </a:lnTo>
                <a:lnTo>
                  <a:pt x="319659" y="1172591"/>
                </a:lnTo>
                <a:lnTo>
                  <a:pt x="319659" y="1172464"/>
                </a:lnTo>
                <a:lnTo>
                  <a:pt x="319608" y="1172591"/>
                </a:lnTo>
                <a:lnTo>
                  <a:pt x="309372" y="1200658"/>
                </a:lnTo>
                <a:lnTo>
                  <a:pt x="309499" y="1200404"/>
                </a:lnTo>
                <a:lnTo>
                  <a:pt x="299339" y="1226693"/>
                </a:lnTo>
                <a:lnTo>
                  <a:pt x="299466" y="1226439"/>
                </a:lnTo>
                <a:lnTo>
                  <a:pt x="289560" y="1250823"/>
                </a:lnTo>
                <a:lnTo>
                  <a:pt x="289687" y="1250569"/>
                </a:lnTo>
                <a:lnTo>
                  <a:pt x="284734" y="1261872"/>
                </a:lnTo>
                <a:lnTo>
                  <a:pt x="284861" y="1261745"/>
                </a:lnTo>
                <a:lnTo>
                  <a:pt x="280035" y="1272413"/>
                </a:lnTo>
                <a:lnTo>
                  <a:pt x="280162" y="1272286"/>
                </a:lnTo>
                <a:lnTo>
                  <a:pt x="270510" y="1292606"/>
                </a:lnTo>
                <a:lnTo>
                  <a:pt x="270637" y="1292479"/>
                </a:lnTo>
                <a:lnTo>
                  <a:pt x="261226" y="1311427"/>
                </a:lnTo>
                <a:lnTo>
                  <a:pt x="251714" y="1329690"/>
                </a:lnTo>
                <a:lnTo>
                  <a:pt x="251841" y="1329563"/>
                </a:lnTo>
                <a:lnTo>
                  <a:pt x="242316" y="1346708"/>
                </a:lnTo>
                <a:lnTo>
                  <a:pt x="242443" y="1346454"/>
                </a:lnTo>
                <a:lnTo>
                  <a:pt x="242290" y="1346708"/>
                </a:lnTo>
                <a:lnTo>
                  <a:pt x="233172" y="1362710"/>
                </a:lnTo>
                <a:lnTo>
                  <a:pt x="233299" y="1362456"/>
                </a:lnTo>
                <a:lnTo>
                  <a:pt x="233133" y="1362710"/>
                </a:lnTo>
                <a:lnTo>
                  <a:pt x="224028" y="1377823"/>
                </a:lnTo>
                <a:lnTo>
                  <a:pt x="224155" y="1377442"/>
                </a:lnTo>
                <a:lnTo>
                  <a:pt x="223901" y="1377823"/>
                </a:lnTo>
                <a:lnTo>
                  <a:pt x="214884" y="1391793"/>
                </a:lnTo>
                <a:lnTo>
                  <a:pt x="215011" y="1391539"/>
                </a:lnTo>
                <a:lnTo>
                  <a:pt x="214833" y="1391793"/>
                </a:lnTo>
                <a:lnTo>
                  <a:pt x="205740" y="1405128"/>
                </a:lnTo>
                <a:lnTo>
                  <a:pt x="205994" y="1404874"/>
                </a:lnTo>
                <a:lnTo>
                  <a:pt x="196850" y="1417447"/>
                </a:lnTo>
                <a:lnTo>
                  <a:pt x="197104" y="1417193"/>
                </a:lnTo>
                <a:lnTo>
                  <a:pt x="187960" y="1429004"/>
                </a:lnTo>
                <a:lnTo>
                  <a:pt x="188087" y="1428750"/>
                </a:lnTo>
                <a:lnTo>
                  <a:pt x="187871" y="1429004"/>
                </a:lnTo>
                <a:lnTo>
                  <a:pt x="178943" y="1439799"/>
                </a:lnTo>
                <a:lnTo>
                  <a:pt x="179324" y="1439545"/>
                </a:lnTo>
                <a:lnTo>
                  <a:pt x="170180" y="1449832"/>
                </a:lnTo>
                <a:lnTo>
                  <a:pt x="170434" y="1449578"/>
                </a:lnTo>
                <a:lnTo>
                  <a:pt x="161417" y="1459230"/>
                </a:lnTo>
                <a:lnTo>
                  <a:pt x="161925" y="1458849"/>
                </a:lnTo>
                <a:lnTo>
                  <a:pt x="152781" y="1467866"/>
                </a:lnTo>
                <a:lnTo>
                  <a:pt x="144145" y="1475994"/>
                </a:lnTo>
                <a:lnTo>
                  <a:pt x="144653" y="1475613"/>
                </a:lnTo>
                <a:lnTo>
                  <a:pt x="135636" y="1483360"/>
                </a:lnTo>
                <a:lnTo>
                  <a:pt x="136144" y="1482979"/>
                </a:lnTo>
                <a:lnTo>
                  <a:pt x="118364" y="1496822"/>
                </a:lnTo>
                <a:lnTo>
                  <a:pt x="101473" y="1508252"/>
                </a:lnTo>
                <a:lnTo>
                  <a:pt x="102235" y="1507871"/>
                </a:lnTo>
                <a:lnTo>
                  <a:pt x="84709" y="1518158"/>
                </a:lnTo>
                <a:lnTo>
                  <a:pt x="85344" y="1517650"/>
                </a:lnTo>
                <a:lnTo>
                  <a:pt x="67945" y="1526413"/>
                </a:lnTo>
                <a:lnTo>
                  <a:pt x="68580" y="1526159"/>
                </a:lnTo>
                <a:lnTo>
                  <a:pt x="51054" y="1533906"/>
                </a:lnTo>
                <a:lnTo>
                  <a:pt x="51562" y="1533779"/>
                </a:lnTo>
                <a:lnTo>
                  <a:pt x="34163" y="1540637"/>
                </a:lnTo>
                <a:lnTo>
                  <a:pt x="34671" y="1540383"/>
                </a:lnTo>
                <a:lnTo>
                  <a:pt x="0" y="1552829"/>
                </a:lnTo>
                <a:lnTo>
                  <a:pt x="8636" y="1576705"/>
                </a:lnTo>
                <a:lnTo>
                  <a:pt x="43434" y="1564259"/>
                </a:lnTo>
                <a:lnTo>
                  <a:pt x="61087" y="1557274"/>
                </a:lnTo>
                <a:lnTo>
                  <a:pt x="79121" y="1549273"/>
                </a:lnTo>
                <a:lnTo>
                  <a:pt x="96393" y="1540637"/>
                </a:lnTo>
                <a:lnTo>
                  <a:pt x="97155" y="1540256"/>
                </a:lnTo>
                <a:lnTo>
                  <a:pt x="108127" y="1533779"/>
                </a:lnTo>
                <a:lnTo>
                  <a:pt x="115443" y="1529461"/>
                </a:lnTo>
                <a:lnTo>
                  <a:pt x="120332" y="1526159"/>
                </a:lnTo>
                <a:lnTo>
                  <a:pt x="132219" y="1518158"/>
                </a:lnTo>
                <a:lnTo>
                  <a:pt x="133731" y="1517142"/>
                </a:lnTo>
                <a:lnTo>
                  <a:pt x="145542" y="1507871"/>
                </a:lnTo>
                <a:lnTo>
                  <a:pt x="152019" y="1502791"/>
                </a:lnTo>
                <a:lnTo>
                  <a:pt x="159499" y="1496314"/>
                </a:lnTo>
                <a:lnTo>
                  <a:pt x="161417" y="1494663"/>
                </a:lnTo>
                <a:lnTo>
                  <a:pt x="170561" y="1486027"/>
                </a:lnTo>
                <a:lnTo>
                  <a:pt x="173647" y="1482979"/>
                </a:lnTo>
                <a:lnTo>
                  <a:pt x="179959" y="1476756"/>
                </a:lnTo>
                <a:lnTo>
                  <a:pt x="181013" y="1475613"/>
                </a:lnTo>
                <a:lnTo>
                  <a:pt x="189230" y="1466723"/>
                </a:lnTo>
                <a:lnTo>
                  <a:pt x="196151" y="1458849"/>
                </a:lnTo>
                <a:lnTo>
                  <a:pt x="198501" y="1456182"/>
                </a:lnTo>
                <a:lnTo>
                  <a:pt x="203860" y="1449578"/>
                </a:lnTo>
                <a:lnTo>
                  <a:pt x="207899" y="1444625"/>
                </a:lnTo>
                <a:lnTo>
                  <a:pt x="211848" y="1439545"/>
                </a:lnTo>
                <a:lnTo>
                  <a:pt x="217297" y="1432560"/>
                </a:lnTo>
                <a:lnTo>
                  <a:pt x="226695" y="1419606"/>
                </a:lnTo>
                <a:lnTo>
                  <a:pt x="228320" y="1417193"/>
                </a:lnTo>
                <a:lnTo>
                  <a:pt x="236093" y="1405763"/>
                </a:lnTo>
                <a:lnTo>
                  <a:pt x="236664" y="1404874"/>
                </a:lnTo>
                <a:lnTo>
                  <a:pt x="264541" y="1359027"/>
                </a:lnTo>
                <a:lnTo>
                  <a:pt x="280339" y="1329563"/>
                </a:lnTo>
                <a:lnTo>
                  <a:pt x="283718" y="1323086"/>
                </a:lnTo>
                <a:lnTo>
                  <a:pt x="293370" y="1303655"/>
                </a:lnTo>
                <a:lnTo>
                  <a:pt x="298640" y="1292479"/>
                </a:lnTo>
                <a:lnTo>
                  <a:pt x="303149" y="1282954"/>
                </a:lnTo>
                <a:lnTo>
                  <a:pt x="307975" y="1272286"/>
                </a:lnTo>
                <a:lnTo>
                  <a:pt x="312508" y="1261745"/>
                </a:lnTo>
                <a:lnTo>
                  <a:pt x="313055" y="1260475"/>
                </a:lnTo>
                <a:lnTo>
                  <a:pt x="317055" y="1250569"/>
                </a:lnTo>
                <a:lnTo>
                  <a:pt x="322961" y="1235964"/>
                </a:lnTo>
                <a:lnTo>
                  <a:pt x="326644" y="1226439"/>
                </a:lnTo>
                <a:lnTo>
                  <a:pt x="333248" y="1209421"/>
                </a:lnTo>
                <a:lnTo>
                  <a:pt x="336511" y="1200404"/>
                </a:lnTo>
                <a:lnTo>
                  <a:pt x="353949" y="1151001"/>
                </a:lnTo>
                <a:lnTo>
                  <a:pt x="375285" y="1086104"/>
                </a:lnTo>
                <a:lnTo>
                  <a:pt x="396748" y="1016381"/>
                </a:lnTo>
                <a:lnTo>
                  <a:pt x="418592" y="942467"/>
                </a:lnTo>
                <a:lnTo>
                  <a:pt x="429514" y="904494"/>
                </a:lnTo>
                <a:lnTo>
                  <a:pt x="451485" y="827024"/>
                </a:lnTo>
                <a:lnTo>
                  <a:pt x="473329" y="748538"/>
                </a:lnTo>
                <a:lnTo>
                  <a:pt x="516597" y="593598"/>
                </a:lnTo>
                <a:lnTo>
                  <a:pt x="516661" y="593471"/>
                </a:lnTo>
                <a:lnTo>
                  <a:pt x="537718" y="519303"/>
                </a:lnTo>
                <a:lnTo>
                  <a:pt x="548132" y="483489"/>
                </a:lnTo>
                <a:lnTo>
                  <a:pt x="558253" y="448945"/>
                </a:lnTo>
                <a:lnTo>
                  <a:pt x="558330" y="448818"/>
                </a:lnTo>
                <a:lnTo>
                  <a:pt x="568286" y="415671"/>
                </a:lnTo>
                <a:lnTo>
                  <a:pt x="568363" y="415544"/>
                </a:lnTo>
                <a:lnTo>
                  <a:pt x="578307" y="383667"/>
                </a:lnTo>
                <a:lnTo>
                  <a:pt x="578396" y="383540"/>
                </a:lnTo>
                <a:lnTo>
                  <a:pt x="587959" y="353187"/>
                </a:lnTo>
                <a:lnTo>
                  <a:pt x="588048" y="353060"/>
                </a:lnTo>
                <a:lnTo>
                  <a:pt x="597484" y="324485"/>
                </a:lnTo>
                <a:lnTo>
                  <a:pt x="597535" y="324358"/>
                </a:lnTo>
                <a:lnTo>
                  <a:pt x="597408" y="324485"/>
                </a:lnTo>
                <a:lnTo>
                  <a:pt x="606755" y="297561"/>
                </a:lnTo>
                <a:lnTo>
                  <a:pt x="606806" y="297434"/>
                </a:lnTo>
                <a:lnTo>
                  <a:pt x="606679" y="297561"/>
                </a:lnTo>
                <a:lnTo>
                  <a:pt x="615721" y="272796"/>
                </a:lnTo>
                <a:lnTo>
                  <a:pt x="615823" y="272542"/>
                </a:lnTo>
                <a:lnTo>
                  <a:pt x="615696" y="272796"/>
                </a:lnTo>
                <a:lnTo>
                  <a:pt x="624459" y="249936"/>
                </a:lnTo>
                <a:lnTo>
                  <a:pt x="624459" y="250190"/>
                </a:lnTo>
                <a:lnTo>
                  <a:pt x="624560" y="249936"/>
                </a:lnTo>
                <a:lnTo>
                  <a:pt x="628713" y="239649"/>
                </a:lnTo>
                <a:lnTo>
                  <a:pt x="628827" y="239522"/>
                </a:lnTo>
                <a:lnTo>
                  <a:pt x="632904" y="229870"/>
                </a:lnTo>
                <a:lnTo>
                  <a:pt x="633018" y="229743"/>
                </a:lnTo>
                <a:lnTo>
                  <a:pt x="641286" y="211201"/>
                </a:lnTo>
                <a:lnTo>
                  <a:pt x="641400" y="211074"/>
                </a:lnTo>
                <a:lnTo>
                  <a:pt x="649351" y="193929"/>
                </a:lnTo>
                <a:lnTo>
                  <a:pt x="657377" y="177622"/>
                </a:lnTo>
                <a:lnTo>
                  <a:pt x="665213" y="162687"/>
                </a:lnTo>
                <a:lnTo>
                  <a:pt x="665353" y="162433"/>
                </a:lnTo>
                <a:lnTo>
                  <a:pt x="665099" y="162687"/>
                </a:lnTo>
                <a:lnTo>
                  <a:pt x="672973" y="148463"/>
                </a:lnTo>
                <a:lnTo>
                  <a:pt x="672846" y="148717"/>
                </a:lnTo>
                <a:lnTo>
                  <a:pt x="672985" y="148463"/>
                </a:lnTo>
                <a:lnTo>
                  <a:pt x="680046" y="136144"/>
                </a:lnTo>
                <a:lnTo>
                  <a:pt x="680085" y="136017"/>
                </a:lnTo>
                <a:lnTo>
                  <a:pt x="687539" y="124206"/>
                </a:lnTo>
                <a:lnTo>
                  <a:pt x="687705" y="123952"/>
                </a:lnTo>
                <a:lnTo>
                  <a:pt x="687451" y="124206"/>
                </a:lnTo>
                <a:lnTo>
                  <a:pt x="694817" y="113030"/>
                </a:lnTo>
                <a:lnTo>
                  <a:pt x="694563" y="113538"/>
                </a:lnTo>
                <a:lnTo>
                  <a:pt x="694918" y="113030"/>
                </a:lnTo>
                <a:lnTo>
                  <a:pt x="701802" y="103378"/>
                </a:lnTo>
                <a:lnTo>
                  <a:pt x="701548" y="103759"/>
                </a:lnTo>
                <a:lnTo>
                  <a:pt x="701840" y="103378"/>
                </a:lnTo>
                <a:lnTo>
                  <a:pt x="708355" y="94869"/>
                </a:lnTo>
                <a:lnTo>
                  <a:pt x="708660" y="94488"/>
                </a:lnTo>
                <a:lnTo>
                  <a:pt x="708279" y="94869"/>
                </a:lnTo>
                <a:lnTo>
                  <a:pt x="715264" y="86487"/>
                </a:lnTo>
                <a:lnTo>
                  <a:pt x="714883" y="86995"/>
                </a:lnTo>
                <a:lnTo>
                  <a:pt x="715340" y="86487"/>
                </a:lnTo>
                <a:lnTo>
                  <a:pt x="721741" y="79375"/>
                </a:lnTo>
                <a:lnTo>
                  <a:pt x="727583" y="73533"/>
                </a:lnTo>
                <a:lnTo>
                  <a:pt x="728141" y="73025"/>
                </a:lnTo>
                <a:lnTo>
                  <a:pt x="734187" y="67564"/>
                </a:lnTo>
                <a:lnTo>
                  <a:pt x="733806" y="67945"/>
                </a:lnTo>
                <a:lnTo>
                  <a:pt x="734263" y="67564"/>
                </a:lnTo>
                <a:lnTo>
                  <a:pt x="751967" y="54991"/>
                </a:lnTo>
                <a:lnTo>
                  <a:pt x="751205" y="55372"/>
                </a:lnTo>
                <a:lnTo>
                  <a:pt x="755954" y="52806"/>
                </a:lnTo>
                <a:lnTo>
                  <a:pt x="758964" y="52247"/>
                </a:lnTo>
                <a:lnTo>
                  <a:pt x="760476" y="76073"/>
                </a:lnTo>
                <a:lnTo>
                  <a:pt x="801471" y="52247"/>
                </a:lnTo>
                <a:lnTo>
                  <a:pt x="834136" y="33274"/>
                </a:lnTo>
                <a:close/>
              </a:path>
            </a:pathLst>
          </a:custGeom>
          <a:solidFill>
            <a:srgbClr val="1FE2D7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190365">
              <a:lnSpc>
                <a:spcPct val="100000"/>
              </a:lnSpc>
              <a:spcBef>
                <a:spcPts val="100"/>
              </a:spcBef>
            </a:pPr>
            <a:r>
              <a:rPr b="1" spc="-395" dirty="0">
                <a:latin typeface="DejaVu Sans"/>
                <a:cs typeface="DejaVu Sans"/>
              </a:rPr>
              <a:t>Date</a:t>
            </a:r>
            <a:r>
              <a:rPr spc="-170" dirty="0"/>
              <a:t> </a:t>
            </a:r>
            <a:r>
              <a:rPr b="1" spc="-390" dirty="0">
                <a:latin typeface="DejaVu Sans"/>
                <a:cs typeface="DejaVu Sans"/>
              </a:rPr>
              <a:t>Filters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5646" y="813815"/>
            <a:ext cx="11760708" cy="4572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687322" y="1240789"/>
            <a:ext cx="10847705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b="1" spc="-245" dirty="0">
                <a:solidFill>
                  <a:srgbClr val="3F3F3F"/>
                </a:solidFill>
                <a:latin typeface="DejaVu Sans"/>
                <a:cs typeface="DejaVu Sans"/>
              </a:rPr>
              <a:t>Date</a:t>
            </a:r>
            <a:r>
              <a:rPr sz="2000" spc="-10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b="1" spc="-220" dirty="0">
                <a:solidFill>
                  <a:srgbClr val="3F3F3F"/>
                </a:solidFill>
                <a:latin typeface="DejaVu Sans"/>
                <a:cs typeface="DejaVu Sans"/>
              </a:rPr>
              <a:t>Filters</a:t>
            </a:r>
            <a:r>
              <a:rPr sz="2000" spc="-12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210" dirty="0">
                <a:solidFill>
                  <a:srgbClr val="3F3F3F"/>
                </a:solidFill>
                <a:latin typeface="DejaVu Sans"/>
                <a:cs typeface="DejaVu Sans"/>
              </a:rPr>
              <a:t>can</a:t>
            </a:r>
            <a:r>
              <a:rPr sz="2000" spc="3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185" dirty="0">
                <a:solidFill>
                  <a:srgbClr val="3F3F3F"/>
                </a:solidFill>
                <a:latin typeface="DejaVu Sans"/>
                <a:cs typeface="DejaVu Sans"/>
              </a:rPr>
              <a:t>be</a:t>
            </a:r>
            <a:r>
              <a:rPr sz="2000" spc="2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145" dirty="0">
                <a:solidFill>
                  <a:srgbClr val="3F3F3F"/>
                </a:solidFill>
                <a:latin typeface="DejaVu Sans"/>
                <a:cs typeface="DejaVu Sans"/>
              </a:rPr>
              <a:t>either</a:t>
            </a:r>
            <a:r>
              <a:rPr sz="2000" spc="-1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175" dirty="0">
                <a:solidFill>
                  <a:srgbClr val="3F3F3F"/>
                </a:solidFill>
                <a:latin typeface="DejaVu Sans"/>
                <a:cs typeface="DejaVu Sans"/>
              </a:rPr>
              <a:t>continuous</a:t>
            </a:r>
            <a:r>
              <a:rPr sz="200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30" dirty="0">
                <a:solidFill>
                  <a:srgbClr val="3F3F3F"/>
                </a:solidFill>
                <a:latin typeface="DejaVu Sans"/>
                <a:cs typeface="DejaVu Sans"/>
              </a:rPr>
              <a:t>or</a:t>
            </a:r>
            <a:r>
              <a:rPr sz="2000" spc="-6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175" dirty="0">
                <a:solidFill>
                  <a:srgbClr val="3F3F3F"/>
                </a:solidFill>
                <a:latin typeface="DejaVu Sans"/>
                <a:cs typeface="DejaVu Sans"/>
              </a:rPr>
              <a:t>discrete,</a:t>
            </a:r>
            <a:r>
              <a:rPr sz="2000" spc="1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204" dirty="0">
                <a:solidFill>
                  <a:srgbClr val="3F3F3F"/>
                </a:solidFill>
                <a:latin typeface="DejaVu Sans"/>
                <a:cs typeface="DejaVu Sans"/>
              </a:rPr>
              <a:t>and</a:t>
            </a:r>
            <a:r>
              <a:rPr sz="2000" spc="3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160" dirty="0">
                <a:solidFill>
                  <a:srgbClr val="3F3F3F"/>
                </a:solidFill>
                <a:latin typeface="DejaVu Sans"/>
                <a:cs typeface="DejaVu Sans"/>
              </a:rPr>
              <a:t>include</a:t>
            </a:r>
            <a:r>
              <a:rPr sz="2000" spc="1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125" dirty="0">
                <a:solidFill>
                  <a:srgbClr val="3F3F3F"/>
                </a:solidFill>
                <a:latin typeface="DejaVu Sans"/>
                <a:cs typeface="DejaVu Sans"/>
              </a:rPr>
              <a:t>their</a:t>
            </a:r>
            <a:r>
              <a:rPr sz="2000" spc="3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120" dirty="0">
                <a:solidFill>
                  <a:srgbClr val="3F3F3F"/>
                </a:solidFill>
                <a:latin typeface="DejaVu Sans"/>
                <a:cs typeface="DejaVu Sans"/>
              </a:rPr>
              <a:t>own</a:t>
            </a:r>
            <a:r>
              <a:rPr sz="2000" spc="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155" dirty="0">
                <a:solidFill>
                  <a:srgbClr val="3F3F3F"/>
                </a:solidFill>
                <a:latin typeface="DejaVu Sans"/>
                <a:cs typeface="DejaVu Sans"/>
              </a:rPr>
              <a:t>set</a:t>
            </a:r>
            <a:r>
              <a:rPr sz="2000" spc="2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dirty="0">
                <a:solidFill>
                  <a:srgbClr val="3F3F3F"/>
                </a:solidFill>
                <a:latin typeface="DejaVu Sans"/>
                <a:cs typeface="DejaVu Sans"/>
              </a:rPr>
              <a:t>of</a:t>
            </a:r>
            <a:r>
              <a:rPr sz="2000" spc="1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150" dirty="0">
                <a:solidFill>
                  <a:srgbClr val="3F3F3F"/>
                </a:solidFill>
                <a:latin typeface="DejaVu Sans"/>
                <a:cs typeface="DejaVu Sans"/>
              </a:rPr>
              <a:t>date-</a:t>
            </a:r>
            <a:r>
              <a:rPr sz="2000" spc="-145" dirty="0">
                <a:solidFill>
                  <a:srgbClr val="3F3F3F"/>
                </a:solidFill>
                <a:latin typeface="DejaVu Sans"/>
                <a:cs typeface="DejaVu Sans"/>
              </a:rPr>
              <a:t>specific</a:t>
            </a:r>
            <a:r>
              <a:rPr sz="2000" spc="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425" dirty="0">
                <a:solidFill>
                  <a:srgbClr val="3F3F3F"/>
                </a:solidFill>
                <a:latin typeface="DejaVu Sans"/>
                <a:cs typeface="DejaVu Sans"/>
              </a:rPr>
              <a:t>options</a:t>
            </a:r>
            <a:endParaRPr sz="2000">
              <a:latin typeface="DejaVu Sans"/>
              <a:cs typeface="DejaVu Sans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7968207" y="4439234"/>
            <a:ext cx="3616325" cy="1336040"/>
            <a:chOff x="7968207" y="4439234"/>
            <a:chExt cx="3616325" cy="1336040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968207" y="4439234"/>
              <a:ext cx="3615743" cy="1335505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8014741" y="4447793"/>
              <a:ext cx="3531870" cy="1251585"/>
            </a:xfrm>
            <a:custGeom>
              <a:avLst/>
              <a:gdLst/>
              <a:ahLst/>
              <a:cxnLst/>
              <a:rect l="l" t="t" r="r" b="b"/>
              <a:pathLst>
                <a:path w="3531870" h="1251585">
                  <a:moveTo>
                    <a:pt x="3445865" y="0"/>
                  </a:moveTo>
                  <a:lnTo>
                    <a:pt x="85953" y="0"/>
                  </a:lnTo>
                  <a:lnTo>
                    <a:pt x="83731" y="25"/>
                  </a:lnTo>
                  <a:lnTo>
                    <a:pt x="46799" y="9398"/>
                  </a:lnTo>
                  <a:lnTo>
                    <a:pt x="15836" y="36195"/>
                  </a:lnTo>
                  <a:lnTo>
                    <a:pt x="660" y="75031"/>
                  </a:lnTo>
                  <a:lnTo>
                    <a:pt x="0" y="83756"/>
                  </a:lnTo>
                  <a:lnTo>
                    <a:pt x="0" y="1167434"/>
                  </a:lnTo>
                  <a:lnTo>
                    <a:pt x="11366" y="1208011"/>
                  </a:lnTo>
                  <a:lnTo>
                    <a:pt x="39611" y="1237653"/>
                  </a:lnTo>
                  <a:lnTo>
                    <a:pt x="79336" y="1250950"/>
                  </a:lnTo>
                  <a:lnTo>
                    <a:pt x="85953" y="1251204"/>
                  </a:lnTo>
                  <a:lnTo>
                    <a:pt x="3445865" y="1251204"/>
                  </a:lnTo>
                  <a:lnTo>
                    <a:pt x="3485007" y="1241793"/>
                  </a:lnTo>
                  <a:lnTo>
                    <a:pt x="3515982" y="1214983"/>
                  </a:lnTo>
                  <a:lnTo>
                    <a:pt x="3531158" y="1176159"/>
                  </a:lnTo>
                  <a:lnTo>
                    <a:pt x="3531819" y="1167434"/>
                  </a:lnTo>
                  <a:lnTo>
                    <a:pt x="3531819" y="83756"/>
                  </a:lnTo>
                  <a:lnTo>
                    <a:pt x="3522446" y="46824"/>
                  </a:lnTo>
                  <a:lnTo>
                    <a:pt x="3495637" y="15862"/>
                  </a:lnTo>
                  <a:lnTo>
                    <a:pt x="3456813" y="685"/>
                  </a:lnTo>
                  <a:lnTo>
                    <a:pt x="344586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8875014" y="4649978"/>
            <a:ext cx="2450465" cy="909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-170" dirty="0">
                <a:solidFill>
                  <a:srgbClr val="3F3F3F"/>
                </a:solidFill>
                <a:latin typeface="DejaVu Sans"/>
                <a:cs typeface="DejaVu Sans"/>
              </a:rPr>
              <a:t>PRO</a:t>
            </a:r>
            <a:r>
              <a:rPr sz="1600" spc="-7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b="1" spc="-20" dirty="0">
                <a:solidFill>
                  <a:srgbClr val="3F3F3F"/>
                </a:solidFill>
                <a:latin typeface="DejaVu Sans"/>
                <a:cs typeface="DejaVu Sans"/>
              </a:rPr>
              <a:t>TIP</a:t>
            </a:r>
            <a:r>
              <a:rPr sz="1600" spc="-20" dirty="0">
                <a:solidFill>
                  <a:srgbClr val="3F3F3F"/>
                </a:solidFill>
                <a:latin typeface="DejaVu Sans"/>
                <a:cs typeface="DejaVu Sans"/>
              </a:rPr>
              <a:t>:</a:t>
            </a:r>
            <a:endParaRPr sz="1600">
              <a:latin typeface="DejaVu Sans"/>
              <a:cs typeface="DejaVu Sans"/>
            </a:endParaRPr>
          </a:p>
          <a:p>
            <a:pPr marL="12700" marR="5080">
              <a:lnSpc>
                <a:spcPct val="100000"/>
              </a:lnSpc>
              <a:spcBef>
                <a:spcPts val="5"/>
              </a:spcBef>
            </a:pPr>
            <a:r>
              <a:rPr sz="1400" spc="-105" dirty="0">
                <a:solidFill>
                  <a:srgbClr val="252525"/>
                </a:solidFill>
                <a:latin typeface="DejaVu Sans"/>
                <a:cs typeface="DejaVu Sans"/>
              </a:rPr>
              <a:t>Right-click</a:t>
            </a:r>
            <a:r>
              <a:rPr sz="1400" spc="35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400" spc="-140" dirty="0">
                <a:solidFill>
                  <a:srgbClr val="252525"/>
                </a:solidFill>
                <a:latin typeface="DejaVu Sans"/>
                <a:cs typeface="DejaVu Sans"/>
              </a:rPr>
              <a:t>and</a:t>
            </a:r>
            <a:r>
              <a:rPr sz="1400" spc="45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400" spc="-155" dirty="0">
                <a:solidFill>
                  <a:srgbClr val="252525"/>
                </a:solidFill>
                <a:latin typeface="DejaVu Sans"/>
                <a:cs typeface="DejaVu Sans"/>
              </a:rPr>
              <a:t>drag</a:t>
            </a:r>
            <a:r>
              <a:rPr sz="1400" spc="35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400" spc="-80" dirty="0">
                <a:solidFill>
                  <a:srgbClr val="252525"/>
                </a:solidFill>
                <a:latin typeface="DejaVu Sans"/>
                <a:cs typeface="DejaVu Sans"/>
              </a:rPr>
              <a:t>into</a:t>
            </a:r>
            <a:r>
              <a:rPr sz="1400" spc="30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400" spc="-25" dirty="0">
                <a:solidFill>
                  <a:srgbClr val="252525"/>
                </a:solidFill>
                <a:latin typeface="DejaVu Sans"/>
                <a:cs typeface="DejaVu Sans"/>
              </a:rPr>
              <a:t>the </a:t>
            </a:r>
            <a:r>
              <a:rPr sz="1400" spc="-75" dirty="0">
                <a:solidFill>
                  <a:srgbClr val="252525"/>
                </a:solidFill>
                <a:latin typeface="DejaVu Sans"/>
                <a:cs typeface="DejaVu Sans"/>
              </a:rPr>
              <a:t>filter</a:t>
            </a:r>
            <a:r>
              <a:rPr sz="1400" spc="-30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400" spc="-95" dirty="0">
                <a:solidFill>
                  <a:srgbClr val="252525"/>
                </a:solidFill>
                <a:latin typeface="DejaVu Sans"/>
                <a:cs typeface="DejaVu Sans"/>
              </a:rPr>
              <a:t>shelf</a:t>
            </a:r>
            <a:r>
              <a:rPr sz="1400" spc="10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400" spc="-30" dirty="0">
                <a:solidFill>
                  <a:srgbClr val="252525"/>
                </a:solidFill>
                <a:latin typeface="DejaVu Sans"/>
                <a:cs typeface="DejaVu Sans"/>
              </a:rPr>
              <a:t>to</a:t>
            </a:r>
            <a:r>
              <a:rPr sz="1400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400" spc="-114" dirty="0">
                <a:solidFill>
                  <a:srgbClr val="252525"/>
                </a:solidFill>
                <a:latin typeface="DejaVu Sans"/>
                <a:cs typeface="DejaVu Sans"/>
              </a:rPr>
              <a:t>choose</a:t>
            </a:r>
            <a:r>
              <a:rPr sz="1400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400" spc="-125" dirty="0">
                <a:solidFill>
                  <a:srgbClr val="252525"/>
                </a:solidFill>
                <a:latin typeface="DejaVu Sans"/>
                <a:cs typeface="DejaVu Sans"/>
              </a:rPr>
              <a:t>discrete</a:t>
            </a:r>
            <a:r>
              <a:rPr sz="1400" spc="-5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400" spc="-360" dirty="0">
                <a:solidFill>
                  <a:srgbClr val="252525"/>
                </a:solidFill>
                <a:latin typeface="DejaVu Sans"/>
                <a:cs typeface="DejaVu Sans"/>
              </a:rPr>
              <a:t>or</a:t>
            </a:r>
            <a:r>
              <a:rPr sz="1400" spc="-125" dirty="0">
                <a:solidFill>
                  <a:srgbClr val="252525"/>
                </a:solidFill>
                <a:latin typeface="DejaVu Sans"/>
                <a:cs typeface="DejaVu Sans"/>
              </a:rPr>
              <a:t> continuous</a:t>
            </a:r>
            <a:r>
              <a:rPr sz="1400" spc="60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400" spc="-20" dirty="0">
                <a:solidFill>
                  <a:srgbClr val="252525"/>
                </a:solidFill>
                <a:latin typeface="DejaVu Sans"/>
                <a:cs typeface="DejaVu Sans"/>
              </a:rPr>
              <a:t>dates</a:t>
            </a:r>
            <a:endParaRPr sz="1400">
              <a:latin typeface="DejaVu Sans"/>
              <a:cs typeface="DejaVu Sans"/>
            </a:endParaRP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053578" y="4619244"/>
            <a:ext cx="742187" cy="769619"/>
          </a:xfrm>
          <a:prstGeom prst="rect">
            <a:avLst/>
          </a:prstGeom>
        </p:spPr>
      </p:pic>
      <p:grpSp>
        <p:nvGrpSpPr>
          <p:cNvPr id="10" name="object 10"/>
          <p:cNvGrpSpPr/>
          <p:nvPr/>
        </p:nvGrpSpPr>
        <p:grpSpPr>
          <a:xfrm>
            <a:off x="994375" y="1981878"/>
            <a:ext cx="2681605" cy="1459230"/>
            <a:chOff x="994375" y="1981878"/>
            <a:chExt cx="2681605" cy="1459230"/>
          </a:xfrm>
        </p:grpSpPr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94375" y="1981878"/>
              <a:ext cx="2681547" cy="1458635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05840" y="1993391"/>
              <a:ext cx="2612135" cy="1389125"/>
            </a:xfrm>
            <a:prstGeom prst="rect">
              <a:avLst/>
            </a:prstGeom>
          </p:spPr>
        </p:pic>
      </p:grpSp>
      <p:grpSp>
        <p:nvGrpSpPr>
          <p:cNvPr id="13" name="object 13"/>
          <p:cNvGrpSpPr/>
          <p:nvPr/>
        </p:nvGrpSpPr>
        <p:grpSpPr>
          <a:xfrm>
            <a:off x="997400" y="4366950"/>
            <a:ext cx="2691130" cy="1459230"/>
            <a:chOff x="997400" y="4366950"/>
            <a:chExt cx="2691130" cy="1459230"/>
          </a:xfrm>
        </p:grpSpPr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97400" y="4366950"/>
              <a:ext cx="2690736" cy="1458635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08888" y="4378452"/>
              <a:ext cx="2621279" cy="1389125"/>
            </a:xfrm>
            <a:prstGeom prst="rect">
              <a:avLst/>
            </a:prstGeom>
          </p:spPr>
        </p:pic>
      </p:grpSp>
      <p:grpSp>
        <p:nvGrpSpPr>
          <p:cNvPr id="16" name="object 16"/>
          <p:cNvGrpSpPr/>
          <p:nvPr/>
        </p:nvGrpSpPr>
        <p:grpSpPr>
          <a:xfrm>
            <a:off x="4654276" y="1981878"/>
            <a:ext cx="2698750" cy="1459230"/>
            <a:chOff x="4654276" y="1981878"/>
            <a:chExt cx="2698750" cy="1459230"/>
          </a:xfrm>
        </p:grpSpPr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654276" y="1981878"/>
              <a:ext cx="2698280" cy="1458635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665725" y="1993391"/>
              <a:ext cx="2628899" cy="1389125"/>
            </a:xfrm>
            <a:prstGeom prst="rect">
              <a:avLst/>
            </a:prstGeom>
          </p:spPr>
        </p:pic>
      </p:grpSp>
      <p:grpSp>
        <p:nvGrpSpPr>
          <p:cNvPr id="19" name="object 19"/>
          <p:cNvGrpSpPr/>
          <p:nvPr/>
        </p:nvGrpSpPr>
        <p:grpSpPr>
          <a:xfrm>
            <a:off x="4648143" y="4361611"/>
            <a:ext cx="2704465" cy="1459865"/>
            <a:chOff x="4648143" y="4361611"/>
            <a:chExt cx="2704465" cy="1459865"/>
          </a:xfrm>
        </p:grpSpPr>
        <p:pic>
          <p:nvPicPr>
            <p:cNvPr id="20" name="object 2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648143" y="4361611"/>
              <a:ext cx="2704452" cy="1459383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659630" y="4373118"/>
              <a:ext cx="2634995" cy="1389887"/>
            </a:xfrm>
            <a:prstGeom prst="rect">
              <a:avLst/>
            </a:prstGeom>
          </p:spPr>
        </p:pic>
      </p:grpSp>
      <p:grpSp>
        <p:nvGrpSpPr>
          <p:cNvPr id="22" name="object 22"/>
          <p:cNvGrpSpPr/>
          <p:nvPr/>
        </p:nvGrpSpPr>
        <p:grpSpPr>
          <a:xfrm>
            <a:off x="8330149" y="1981878"/>
            <a:ext cx="2709545" cy="1459230"/>
            <a:chOff x="8330149" y="1981878"/>
            <a:chExt cx="2709545" cy="1459230"/>
          </a:xfrm>
        </p:grpSpPr>
        <p:pic>
          <p:nvPicPr>
            <p:cNvPr id="23" name="object 2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330149" y="1981878"/>
              <a:ext cx="2708978" cy="1458635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341614" y="1993391"/>
              <a:ext cx="2639567" cy="1389125"/>
            </a:xfrm>
            <a:prstGeom prst="rect">
              <a:avLst/>
            </a:prstGeom>
          </p:spPr>
        </p:pic>
      </p:grpSp>
      <p:sp>
        <p:nvSpPr>
          <p:cNvPr id="25" name="object 25"/>
          <p:cNvSpPr txBox="1"/>
          <p:nvPr/>
        </p:nvSpPr>
        <p:spPr>
          <a:xfrm>
            <a:off x="1114042" y="3398515"/>
            <a:ext cx="3143885" cy="547370"/>
          </a:xfrm>
          <a:prstGeom prst="rect">
            <a:avLst/>
          </a:prstGeom>
        </p:spPr>
        <p:txBody>
          <a:bodyPr vert="horz" wrap="square" lIns="0" tIns="800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30"/>
              </a:spcBef>
            </a:pPr>
            <a:r>
              <a:rPr sz="1400" b="1" spc="-170" dirty="0">
                <a:solidFill>
                  <a:srgbClr val="3F3F3F"/>
                </a:solidFill>
                <a:latin typeface="DejaVu Sans"/>
                <a:cs typeface="DejaVu Sans"/>
              </a:rPr>
              <a:t>Relative</a:t>
            </a:r>
            <a:r>
              <a:rPr sz="1400" spc="-5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b="1" spc="-10" dirty="0">
                <a:solidFill>
                  <a:srgbClr val="3F3F3F"/>
                </a:solidFill>
                <a:latin typeface="DejaVu Sans"/>
                <a:cs typeface="DejaVu Sans"/>
              </a:rPr>
              <a:t>Dates</a:t>
            </a:r>
            <a:endParaRPr sz="1400">
              <a:latin typeface="DejaVu Sans"/>
              <a:cs typeface="DejaVu Sans"/>
            </a:endParaRPr>
          </a:p>
          <a:p>
            <a:pPr marL="12700">
              <a:lnSpc>
                <a:spcPct val="100000"/>
              </a:lnSpc>
              <a:spcBef>
                <a:spcPts val="459"/>
              </a:spcBef>
            </a:pPr>
            <a:r>
              <a:rPr sz="1200" i="1" spc="-10" dirty="0">
                <a:solidFill>
                  <a:srgbClr val="3F3F3F"/>
                </a:solidFill>
                <a:latin typeface="Nimbus Roman No9 L"/>
                <a:cs typeface="Nimbus Roman No9 L"/>
              </a:rPr>
              <a:t>Various</a:t>
            </a:r>
            <a:r>
              <a:rPr sz="1200" spc="1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spc="-10" dirty="0">
                <a:solidFill>
                  <a:srgbClr val="3F3F3F"/>
                </a:solidFill>
                <a:latin typeface="Nimbus Roman No9 L"/>
                <a:cs typeface="Nimbus Roman No9 L"/>
              </a:rPr>
              <a:t>intervals</a:t>
            </a:r>
            <a:r>
              <a:rPr sz="1200" spc="1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spc="-10" dirty="0">
                <a:solidFill>
                  <a:srgbClr val="3F3F3F"/>
                </a:solidFill>
                <a:latin typeface="Nimbus Roman No9 L"/>
                <a:cs typeface="Nimbus Roman No9 L"/>
              </a:rPr>
              <a:t>(last</a:t>
            </a:r>
            <a:r>
              <a:rPr sz="1200" spc="1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N</a:t>
            </a:r>
            <a:r>
              <a:rPr sz="120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days,</a:t>
            </a:r>
            <a:r>
              <a:rPr sz="1200" spc="2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weeks,</a:t>
            </a:r>
            <a:r>
              <a:rPr sz="120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months,</a:t>
            </a:r>
            <a:r>
              <a:rPr sz="1200" spc="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spc="-85" dirty="0">
                <a:solidFill>
                  <a:srgbClr val="3F3F3F"/>
                </a:solidFill>
                <a:latin typeface="Nimbus Roman No9 L"/>
                <a:cs typeface="Nimbus Roman No9 L"/>
              </a:rPr>
              <a:t>etc.)</a:t>
            </a:r>
            <a:endParaRPr sz="1200">
              <a:latin typeface="Nimbus Roman No9 L"/>
              <a:cs typeface="Nimbus Roman No9 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093722" y="5776209"/>
            <a:ext cx="2504440" cy="547370"/>
          </a:xfrm>
          <a:prstGeom prst="rect">
            <a:avLst/>
          </a:prstGeom>
        </p:spPr>
        <p:txBody>
          <a:bodyPr vert="horz" wrap="square" lIns="0" tIns="800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30"/>
              </a:spcBef>
            </a:pPr>
            <a:r>
              <a:rPr sz="1400" b="1" spc="-220" dirty="0">
                <a:solidFill>
                  <a:srgbClr val="3F3F3F"/>
                </a:solidFill>
                <a:latin typeface="DejaVu Sans"/>
                <a:cs typeface="DejaVu Sans"/>
              </a:rPr>
              <a:t>Range</a:t>
            </a:r>
            <a:r>
              <a:rPr sz="1400" spc="-6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b="1" spc="-155" dirty="0">
                <a:solidFill>
                  <a:srgbClr val="3F3F3F"/>
                </a:solidFill>
                <a:latin typeface="DejaVu Sans"/>
                <a:cs typeface="DejaVu Sans"/>
              </a:rPr>
              <a:t>of</a:t>
            </a:r>
            <a:r>
              <a:rPr sz="1400" spc="-7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b="1" spc="-10" dirty="0">
                <a:solidFill>
                  <a:srgbClr val="3F3F3F"/>
                </a:solidFill>
                <a:latin typeface="DejaVu Sans"/>
                <a:cs typeface="DejaVu Sans"/>
              </a:rPr>
              <a:t>Dates</a:t>
            </a:r>
            <a:endParaRPr sz="1400">
              <a:latin typeface="DejaVu Sans"/>
              <a:cs typeface="DejaVu Sans"/>
            </a:endParaRPr>
          </a:p>
          <a:p>
            <a:pPr marL="12700">
              <a:lnSpc>
                <a:spcPct val="100000"/>
              </a:lnSpc>
              <a:spcBef>
                <a:spcPts val="459"/>
              </a:spcBef>
            </a:pPr>
            <a:r>
              <a:rPr sz="1200" i="1" spc="-55" dirty="0">
                <a:solidFill>
                  <a:srgbClr val="3F3F3F"/>
                </a:solidFill>
                <a:latin typeface="Nimbus Roman No9 L"/>
                <a:cs typeface="Nimbus Roman No9 L"/>
              </a:rPr>
              <a:t>Pair</a:t>
            </a:r>
            <a:r>
              <a:rPr sz="1200" spc="4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of</a:t>
            </a:r>
            <a:r>
              <a:rPr sz="1200" spc="3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spc="-20" dirty="0">
                <a:solidFill>
                  <a:srgbClr val="3F3F3F"/>
                </a:solidFill>
                <a:latin typeface="Nimbus Roman No9 L"/>
                <a:cs typeface="Nimbus Roman No9 L"/>
              </a:rPr>
              <a:t>sliders</a:t>
            </a:r>
            <a:r>
              <a:rPr sz="1200" spc="5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to</a:t>
            </a:r>
            <a:r>
              <a:rPr sz="1200" spc="3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determine</a:t>
            </a:r>
            <a:r>
              <a:rPr sz="1200" spc="5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a</a:t>
            </a:r>
            <a:r>
              <a:rPr sz="1200" spc="3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date</a:t>
            </a:r>
            <a:r>
              <a:rPr sz="1200" spc="4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spc="-105" dirty="0">
                <a:solidFill>
                  <a:srgbClr val="3F3F3F"/>
                </a:solidFill>
                <a:latin typeface="Nimbus Roman No9 L"/>
                <a:cs typeface="Nimbus Roman No9 L"/>
              </a:rPr>
              <a:t>range</a:t>
            </a:r>
            <a:endParaRPr sz="1200">
              <a:latin typeface="Nimbus Roman No9 L"/>
              <a:cs typeface="Nimbus Roman No9 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4755132" y="3398515"/>
            <a:ext cx="2322830" cy="547370"/>
          </a:xfrm>
          <a:prstGeom prst="rect">
            <a:avLst/>
          </a:prstGeom>
        </p:spPr>
        <p:txBody>
          <a:bodyPr vert="horz" wrap="square" lIns="0" tIns="800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30"/>
              </a:spcBef>
            </a:pPr>
            <a:r>
              <a:rPr sz="1400" b="1" spc="-185" dirty="0">
                <a:solidFill>
                  <a:srgbClr val="3F3F3F"/>
                </a:solidFill>
                <a:latin typeface="DejaVu Sans"/>
                <a:cs typeface="DejaVu Sans"/>
              </a:rPr>
              <a:t>Starting</a:t>
            </a:r>
            <a:r>
              <a:rPr sz="1400" spc="-5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b="1" spc="-20" dirty="0">
                <a:solidFill>
                  <a:srgbClr val="3F3F3F"/>
                </a:solidFill>
                <a:latin typeface="DejaVu Sans"/>
                <a:cs typeface="DejaVu Sans"/>
              </a:rPr>
              <a:t>Date</a:t>
            </a:r>
            <a:endParaRPr sz="1400">
              <a:latin typeface="DejaVu Sans"/>
              <a:cs typeface="DejaVu Sans"/>
            </a:endParaRPr>
          </a:p>
          <a:p>
            <a:pPr marL="12700">
              <a:lnSpc>
                <a:spcPct val="100000"/>
              </a:lnSpc>
              <a:spcBef>
                <a:spcPts val="459"/>
              </a:spcBef>
            </a:pPr>
            <a:r>
              <a:rPr sz="1200" i="1" spc="-25" dirty="0">
                <a:solidFill>
                  <a:srgbClr val="3F3F3F"/>
                </a:solidFill>
                <a:latin typeface="Nimbus Roman No9 L"/>
                <a:cs typeface="Nimbus Roman No9 L"/>
              </a:rPr>
              <a:t>Single</a:t>
            </a:r>
            <a:r>
              <a:rPr sz="1200" spc="1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left</a:t>
            </a:r>
            <a:r>
              <a:rPr sz="1200" spc="1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spc="-25" dirty="0">
                <a:solidFill>
                  <a:srgbClr val="3F3F3F"/>
                </a:solidFill>
                <a:latin typeface="Nimbus Roman No9 L"/>
                <a:cs typeface="Nimbus Roman No9 L"/>
              </a:rPr>
              <a:t>slider</a:t>
            </a:r>
            <a:r>
              <a:rPr sz="1200" spc="2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to</a:t>
            </a:r>
            <a:r>
              <a:rPr sz="1200" spc="1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set</a:t>
            </a:r>
            <a:r>
              <a:rPr sz="1200" spc="1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a</a:t>
            </a:r>
            <a:r>
              <a:rPr sz="1200" spc="1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starting</a:t>
            </a:r>
            <a:r>
              <a:rPr sz="1200" spc="2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spc="-75" dirty="0">
                <a:solidFill>
                  <a:srgbClr val="3F3F3F"/>
                </a:solidFill>
                <a:latin typeface="Nimbus Roman No9 L"/>
                <a:cs typeface="Nimbus Roman No9 L"/>
              </a:rPr>
              <a:t>date</a:t>
            </a:r>
            <a:endParaRPr sz="1200">
              <a:latin typeface="Nimbus Roman No9 L"/>
              <a:cs typeface="Nimbus Roman No9 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4759453" y="5774859"/>
            <a:ext cx="2419985" cy="548640"/>
          </a:xfrm>
          <a:prstGeom prst="rect">
            <a:avLst/>
          </a:prstGeom>
        </p:spPr>
        <p:txBody>
          <a:bodyPr vert="horz" wrap="square" lIns="0" tIns="806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35"/>
              </a:spcBef>
            </a:pPr>
            <a:r>
              <a:rPr sz="1400" b="1" spc="-204" dirty="0">
                <a:solidFill>
                  <a:srgbClr val="3F3F3F"/>
                </a:solidFill>
                <a:latin typeface="DejaVu Sans"/>
                <a:cs typeface="DejaVu Sans"/>
              </a:rPr>
              <a:t>Ending</a:t>
            </a:r>
            <a:r>
              <a:rPr sz="1400" spc="-2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b="1" spc="-20" dirty="0">
                <a:solidFill>
                  <a:srgbClr val="3F3F3F"/>
                </a:solidFill>
                <a:latin typeface="DejaVu Sans"/>
                <a:cs typeface="DejaVu Sans"/>
              </a:rPr>
              <a:t>Date</a:t>
            </a:r>
            <a:endParaRPr sz="1400">
              <a:latin typeface="DejaVu Sans"/>
              <a:cs typeface="DejaVu Sans"/>
            </a:endParaRPr>
          </a:p>
          <a:p>
            <a:pPr marL="12700">
              <a:lnSpc>
                <a:spcPct val="100000"/>
              </a:lnSpc>
              <a:spcBef>
                <a:spcPts val="459"/>
              </a:spcBef>
            </a:pPr>
            <a:r>
              <a:rPr sz="1200" i="1" spc="-25" dirty="0">
                <a:solidFill>
                  <a:srgbClr val="3F3F3F"/>
                </a:solidFill>
                <a:latin typeface="Nimbus Roman No9 L"/>
                <a:cs typeface="Nimbus Roman No9 L"/>
              </a:rPr>
              <a:t>Single</a:t>
            </a:r>
            <a:r>
              <a:rPr sz="1200" spc="-1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spc="-10" dirty="0">
                <a:solidFill>
                  <a:srgbClr val="3F3F3F"/>
                </a:solidFill>
                <a:latin typeface="Nimbus Roman No9 L"/>
                <a:cs typeface="Nimbus Roman No9 L"/>
              </a:rPr>
              <a:t>right</a:t>
            </a:r>
            <a:r>
              <a:rPr sz="1200" spc="-1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spc="-20" dirty="0">
                <a:solidFill>
                  <a:srgbClr val="3F3F3F"/>
                </a:solidFill>
                <a:latin typeface="Nimbus Roman No9 L"/>
                <a:cs typeface="Nimbus Roman No9 L"/>
              </a:rPr>
              <a:t>slider</a:t>
            </a:r>
            <a:r>
              <a:rPr sz="1200" spc="-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to</a:t>
            </a:r>
            <a:r>
              <a:rPr sz="1200" spc="-1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set</a:t>
            </a:r>
            <a:r>
              <a:rPr sz="1200" spc="-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an</a:t>
            </a:r>
            <a:r>
              <a:rPr sz="1200" spc="-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ending</a:t>
            </a:r>
            <a:r>
              <a:rPr sz="120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spc="-75" dirty="0">
                <a:solidFill>
                  <a:srgbClr val="3F3F3F"/>
                </a:solidFill>
                <a:latin typeface="Nimbus Roman No9 L"/>
                <a:cs typeface="Nimbus Roman No9 L"/>
              </a:rPr>
              <a:t>date</a:t>
            </a:r>
            <a:endParaRPr sz="1200">
              <a:latin typeface="Nimbus Roman No9 L"/>
              <a:cs typeface="Nimbus Roman No9 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8431785" y="3395467"/>
            <a:ext cx="1609725" cy="547370"/>
          </a:xfrm>
          <a:prstGeom prst="rect">
            <a:avLst/>
          </a:prstGeom>
        </p:spPr>
        <p:txBody>
          <a:bodyPr vert="horz" wrap="square" lIns="0" tIns="800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30"/>
              </a:spcBef>
            </a:pPr>
            <a:r>
              <a:rPr sz="1400" b="1" spc="-50" dirty="0">
                <a:solidFill>
                  <a:srgbClr val="3F3F3F"/>
                </a:solidFill>
                <a:latin typeface="DejaVu Sans"/>
                <a:cs typeface="DejaVu Sans"/>
              </a:rPr>
              <a:t>Special</a:t>
            </a:r>
            <a:endParaRPr sz="1400">
              <a:latin typeface="DejaVu Sans"/>
              <a:cs typeface="DejaVu Sans"/>
            </a:endParaRPr>
          </a:p>
          <a:p>
            <a:pPr marL="12700">
              <a:lnSpc>
                <a:spcPct val="100000"/>
              </a:lnSpc>
              <a:spcBef>
                <a:spcPts val="459"/>
              </a:spcBef>
            </a:pPr>
            <a:r>
              <a:rPr sz="1200" i="1" spc="-20" dirty="0">
                <a:solidFill>
                  <a:srgbClr val="3F3F3F"/>
                </a:solidFill>
                <a:latin typeface="Nimbus Roman No9 L"/>
                <a:cs typeface="Nimbus Roman No9 L"/>
              </a:rPr>
              <a:t>Null,</a:t>
            </a:r>
            <a:r>
              <a:rPr sz="1200" spc="-4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non-</a:t>
            </a:r>
            <a:r>
              <a:rPr sz="1200" i="1" spc="-20" dirty="0">
                <a:solidFill>
                  <a:srgbClr val="3F3F3F"/>
                </a:solidFill>
                <a:latin typeface="Nimbus Roman No9 L"/>
                <a:cs typeface="Nimbus Roman No9 L"/>
              </a:rPr>
              <a:t>null,</a:t>
            </a:r>
            <a:r>
              <a:rPr sz="1200" spc="-4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or</a:t>
            </a:r>
            <a:r>
              <a:rPr sz="1200" spc="-4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spc="-45" dirty="0">
                <a:solidFill>
                  <a:srgbClr val="3F3F3F"/>
                </a:solidFill>
                <a:latin typeface="Nimbus Roman No9 L"/>
                <a:cs typeface="Nimbus Roman No9 L"/>
              </a:rPr>
              <a:t>all</a:t>
            </a:r>
            <a:r>
              <a:rPr sz="1200" spc="-5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spc="-25" dirty="0">
                <a:solidFill>
                  <a:srgbClr val="3F3F3F"/>
                </a:solidFill>
                <a:latin typeface="Nimbus Roman No9 L"/>
                <a:cs typeface="Nimbus Roman No9 L"/>
              </a:rPr>
              <a:t>dates</a:t>
            </a:r>
            <a:endParaRPr sz="1200">
              <a:latin typeface="Nimbus Roman No9 L"/>
              <a:cs typeface="Nimbus Roman No9 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220085">
              <a:lnSpc>
                <a:spcPct val="100000"/>
              </a:lnSpc>
              <a:spcBef>
                <a:spcPts val="95"/>
              </a:spcBef>
            </a:pPr>
            <a:r>
              <a:rPr b="1" spc="-375" dirty="0">
                <a:latin typeface="DejaVu Sans"/>
                <a:cs typeface="DejaVu Sans"/>
              </a:rPr>
              <a:t>Meet</a:t>
            </a:r>
            <a:r>
              <a:rPr spc="-175" dirty="0"/>
              <a:t> </a:t>
            </a:r>
            <a:r>
              <a:rPr b="1" spc="-475" dirty="0">
                <a:latin typeface="DejaVu Sans"/>
                <a:cs typeface="DejaVu Sans"/>
              </a:rPr>
              <a:t>Tableau</a:t>
            </a:r>
            <a:r>
              <a:rPr spc="-175" dirty="0"/>
              <a:t> </a:t>
            </a:r>
            <a:r>
              <a:rPr b="1" spc="-480" dirty="0">
                <a:latin typeface="DejaVu Sans"/>
                <a:cs typeface="DejaVu Sans"/>
              </a:rPr>
              <a:t>Desktop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5646" y="830579"/>
            <a:ext cx="11760708" cy="4572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49452" y="1351025"/>
            <a:ext cx="3937253" cy="81533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028191" y="2458212"/>
            <a:ext cx="5422265" cy="1778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2000" spc="-185" dirty="0">
                <a:solidFill>
                  <a:srgbClr val="3F3F3F"/>
                </a:solidFill>
                <a:latin typeface="DejaVu Sans"/>
                <a:cs typeface="DejaVu Sans"/>
              </a:rPr>
              <a:t>Tableau</a:t>
            </a:r>
            <a:r>
              <a:rPr sz="2000" spc="2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145" dirty="0">
                <a:solidFill>
                  <a:srgbClr val="3F3F3F"/>
                </a:solidFill>
                <a:latin typeface="DejaVu Sans"/>
                <a:cs typeface="DejaVu Sans"/>
              </a:rPr>
              <a:t>Desktop</a:t>
            </a:r>
            <a:r>
              <a:rPr sz="2000" spc="-1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114" dirty="0">
                <a:solidFill>
                  <a:srgbClr val="3F3F3F"/>
                </a:solidFill>
                <a:latin typeface="DejaVu Sans"/>
                <a:cs typeface="DejaVu Sans"/>
              </a:rPr>
              <a:t>is</a:t>
            </a:r>
            <a:r>
              <a:rPr sz="2000" spc="-4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160" dirty="0">
                <a:solidFill>
                  <a:srgbClr val="3F3F3F"/>
                </a:solidFill>
                <a:latin typeface="DejaVu Sans"/>
                <a:cs typeface="DejaVu Sans"/>
              </a:rPr>
              <a:t>part</a:t>
            </a:r>
            <a:r>
              <a:rPr sz="2000" spc="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dirty="0">
                <a:solidFill>
                  <a:srgbClr val="3F3F3F"/>
                </a:solidFill>
                <a:latin typeface="DejaVu Sans"/>
                <a:cs typeface="DejaVu Sans"/>
              </a:rPr>
              <a:t>of</a:t>
            </a:r>
            <a:r>
              <a:rPr sz="2000" spc="-1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140" dirty="0">
                <a:solidFill>
                  <a:srgbClr val="3F3F3F"/>
                </a:solidFill>
                <a:latin typeface="DejaVu Sans"/>
                <a:cs typeface="DejaVu Sans"/>
              </a:rPr>
              <a:t>the</a:t>
            </a:r>
            <a:r>
              <a:rPr sz="2000" spc="-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200" dirty="0">
                <a:solidFill>
                  <a:srgbClr val="3F3F3F"/>
                </a:solidFill>
                <a:latin typeface="DejaVu Sans"/>
                <a:cs typeface="DejaVu Sans"/>
              </a:rPr>
              <a:t>Tableau</a:t>
            </a:r>
            <a:r>
              <a:rPr sz="200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10" dirty="0">
                <a:solidFill>
                  <a:srgbClr val="3F3F3F"/>
                </a:solidFill>
                <a:latin typeface="DejaVu Sans"/>
                <a:cs typeface="DejaVu Sans"/>
              </a:rPr>
              <a:t>Creator </a:t>
            </a:r>
            <a:r>
              <a:rPr sz="2000" spc="-185" dirty="0">
                <a:solidFill>
                  <a:srgbClr val="3F3F3F"/>
                </a:solidFill>
                <a:latin typeface="DejaVu Sans"/>
                <a:cs typeface="DejaVu Sans"/>
              </a:rPr>
              <a:t>business</a:t>
            </a:r>
            <a:r>
              <a:rPr sz="2000" spc="4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165" dirty="0">
                <a:solidFill>
                  <a:srgbClr val="3F3F3F"/>
                </a:solidFill>
                <a:latin typeface="DejaVu Sans"/>
                <a:cs typeface="DejaVu Sans"/>
              </a:rPr>
              <a:t>intelligence</a:t>
            </a:r>
            <a:r>
              <a:rPr sz="2000" spc="2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140" dirty="0">
                <a:solidFill>
                  <a:srgbClr val="3F3F3F"/>
                </a:solidFill>
                <a:latin typeface="DejaVu Sans"/>
                <a:cs typeface="DejaVu Sans"/>
              </a:rPr>
              <a:t>role,</a:t>
            </a:r>
            <a:r>
              <a:rPr sz="2000" spc="3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140" dirty="0">
                <a:solidFill>
                  <a:srgbClr val="3F3F3F"/>
                </a:solidFill>
                <a:latin typeface="DejaVu Sans"/>
                <a:cs typeface="DejaVu Sans"/>
              </a:rPr>
              <a:t>which</a:t>
            </a:r>
            <a:r>
              <a:rPr sz="2000" spc="3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165" dirty="0">
                <a:solidFill>
                  <a:srgbClr val="3F3F3F"/>
                </a:solidFill>
                <a:latin typeface="DejaVu Sans"/>
                <a:cs typeface="DejaVu Sans"/>
              </a:rPr>
              <a:t>includes</a:t>
            </a:r>
            <a:r>
              <a:rPr sz="2000" spc="3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285" dirty="0">
                <a:solidFill>
                  <a:srgbClr val="3F3F3F"/>
                </a:solidFill>
                <a:latin typeface="DejaVu Sans"/>
                <a:cs typeface="DejaVu Sans"/>
              </a:rPr>
              <a:t>desktop </a:t>
            </a:r>
            <a:r>
              <a:rPr sz="2000" spc="-204" dirty="0">
                <a:solidFill>
                  <a:srgbClr val="3F3F3F"/>
                </a:solidFill>
                <a:latin typeface="DejaVu Sans"/>
                <a:cs typeface="DejaVu Sans"/>
              </a:rPr>
              <a:t>data</a:t>
            </a:r>
            <a:r>
              <a:rPr sz="2000" spc="5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155" dirty="0">
                <a:solidFill>
                  <a:srgbClr val="3F3F3F"/>
                </a:solidFill>
                <a:latin typeface="DejaVu Sans"/>
                <a:cs typeface="DejaVu Sans"/>
              </a:rPr>
              <a:t>connection</a:t>
            </a:r>
            <a:r>
              <a:rPr sz="2000" spc="5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204" dirty="0">
                <a:solidFill>
                  <a:srgbClr val="3F3F3F"/>
                </a:solidFill>
                <a:latin typeface="DejaVu Sans"/>
                <a:cs typeface="DejaVu Sans"/>
              </a:rPr>
              <a:t>and</a:t>
            </a:r>
            <a:r>
              <a:rPr sz="2000" spc="5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165" dirty="0">
                <a:solidFill>
                  <a:srgbClr val="3F3F3F"/>
                </a:solidFill>
                <a:latin typeface="DejaVu Sans"/>
                <a:cs typeface="DejaVu Sans"/>
              </a:rPr>
              <a:t>visualization</a:t>
            </a:r>
            <a:r>
              <a:rPr sz="2000" spc="7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170" dirty="0">
                <a:solidFill>
                  <a:srgbClr val="3F3F3F"/>
                </a:solidFill>
                <a:latin typeface="DejaVu Sans"/>
                <a:cs typeface="DejaVu Sans"/>
              </a:rPr>
              <a:t>capabilities</a:t>
            </a:r>
            <a:r>
              <a:rPr sz="2000" spc="5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25" dirty="0">
                <a:solidFill>
                  <a:srgbClr val="3F3F3F"/>
                </a:solidFill>
                <a:latin typeface="DejaVu Sans"/>
                <a:cs typeface="DejaVu Sans"/>
              </a:rPr>
              <a:t>as </a:t>
            </a:r>
            <a:r>
              <a:rPr sz="2000" spc="-130" dirty="0">
                <a:solidFill>
                  <a:srgbClr val="3F3F3F"/>
                </a:solidFill>
                <a:latin typeface="DejaVu Sans"/>
                <a:cs typeface="DejaVu Sans"/>
              </a:rPr>
              <a:t>well</a:t>
            </a:r>
            <a:r>
              <a:rPr sz="2000" spc="-1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235" dirty="0">
                <a:solidFill>
                  <a:srgbClr val="3F3F3F"/>
                </a:solidFill>
                <a:latin typeface="DejaVu Sans"/>
                <a:cs typeface="DejaVu Sans"/>
              </a:rPr>
              <a:t>as</a:t>
            </a:r>
            <a:r>
              <a:rPr sz="2000" spc="2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140" dirty="0">
                <a:solidFill>
                  <a:srgbClr val="3F3F3F"/>
                </a:solidFill>
                <a:latin typeface="DejaVu Sans"/>
                <a:cs typeface="DejaVu Sans"/>
              </a:rPr>
              <a:t>online</a:t>
            </a:r>
            <a:r>
              <a:rPr sz="2000" spc="1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55" dirty="0">
                <a:solidFill>
                  <a:srgbClr val="3F3F3F"/>
                </a:solidFill>
                <a:latin typeface="DejaVu Sans"/>
                <a:cs typeface="DejaVu Sans"/>
              </a:rPr>
              <a:t>sharing.</a:t>
            </a:r>
            <a:endParaRPr sz="2000">
              <a:latin typeface="DejaVu Sans"/>
              <a:cs typeface="DejaVu Sans"/>
            </a:endParaRPr>
          </a:p>
          <a:p>
            <a:pPr marL="12700">
              <a:lnSpc>
                <a:spcPct val="100000"/>
              </a:lnSpc>
              <a:spcBef>
                <a:spcPts val="1805"/>
              </a:spcBef>
            </a:pPr>
            <a:r>
              <a:rPr sz="2000" spc="-70" dirty="0">
                <a:solidFill>
                  <a:srgbClr val="3F3F3F"/>
                </a:solidFill>
                <a:latin typeface="DejaVu Sans"/>
                <a:cs typeface="DejaVu Sans"/>
              </a:rPr>
              <a:t>More</a:t>
            </a:r>
            <a:r>
              <a:rPr sz="2000" spc="-9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125" dirty="0">
                <a:solidFill>
                  <a:srgbClr val="3F3F3F"/>
                </a:solidFill>
                <a:latin typeface="DejaVu Sans"/>
                <a:cs typeface="DejaVu Sans"/>
              </a:rPr>
              <a:t>information</a:t>
            </a:r>
            <a:r>
              <a:rPr sz="2000" spc="-7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140" dirty="0">
                <a:solidFill>
                  <a:srgbClr val="3F3F3F"/>
                </a:solidFill>
                <a:latin typeface="DejaVu Sans"/>
                <a:cs typeface="DejaVu Sans"/>
              </a:rPr>
              <a:t>at</a:t>
            </a:r>
            <a:r>
              <a:rPr sz="2000" spc="-7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b="1" spc="-280" dirty="0">
                <a:solidFill>
                  <a:srgbClr val="3F3F3F"/>
                </a:solidFill>
                <a:latin typeface="DejaVu Sans"/>
                <a:cs typeface="DejaVu Sans"/>
              </a:rPr>
              <a:t>tableausoftware.com</a:t>
            </a:r>
            <a:endParaRPr sz="2000">
              <a:latin typeface="DejaVu Sans"/>
              <a:cs typeface="DejaVu Sans"/>
            </a:endParaRP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23772" y="4962144"/>
            <a:ext cx="4712207" cy="1895855"/>
          </a:xfrm>
          <a:prstGeom prst="rect">
            <a:avLst/>
          </a:prstGeom>
        </p:spPr>
      </p:pic>
      <p:grpSp>
        <p:nvGrpSpPr>
          <p:cNvPr id="7" name="object 7"/>
          <p:cNvGrpSpPr/>
          <p:nvPr/>
        </p:nvGrpSpPr>
        <p:grpSpPr>
          <a:xfrm>
            <a:off x="7003550" y="1543814"/>
            <a:ext cx="4611370" cy="4629150"/>
            <a:chOff x="7003550" y="1543814"/>
            <a:chExt cx="4611370" cy="4629150"/>
          </a:xfrm>
        </p:grpSpPr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003550" y="1543814"/>
              <a:ext cx="4610850" cy="4629147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9975367" y="2683509"/>
              <a:ext cx="685165" cy="482600"/>
            </a:xfrm>
            <a:custGeom>
              <a:avLst/>
              <a:gdLst/>
              <a:ahLst/>
              <a:cxnLst/>
              <a:rect l="l" t="t" r="r" b="b"/>
              <a:pathLst>
                <a:path w="685165" h="482600">
                  <a:moveTo>
                    <a:pt x="351256" y="0"/>
                  </a:moveTo>
                  <a:lnTo>
                    <a:pt x="333730" y="0"/>
                  </a:lnTo>
                  <a:lnTo>
                    <a:pt x="282905" y="3810"/>
                  </a:lnTo>
                  <a:lnTo>
                    <a:pt x="203695" y="20320"/>
                  </a:lnTo>
                  <a:lnTo>
                    <a:pt x="160439" y="36830"/>
                  </a:lnTo>
                  <a:lnTo>
                    <a:pt x="121031" y="57150"/>
                  </a:lnTo>
                  <a:lnTo>
                    <a:pt x="88823" y="78740"/>
                  </a:lnTo>
                  <a:lnTo>
                    <a:pt x="83337" y="83820"/>
                  </a:lnTo>
                  <a:lnTo>
                    <a:pt x="78041" y="87630"/>
                  </a:lnTo>
                  <a:lnTo>
                    <a:pt x="72898" y="92710"/>
                  </a:lnTo>
                  <a:lnTo>
                    <a:pt x="67894" y="96520"/>
                  </a:lnTo>
                  <a:lnTo>
                    <a:pt x="63030" y="101600"/>
                  </a:lnTo>
                  <a:lnTo>
                    <a:pt x="58331" y="106680"/>
                  </a:lnTo>
                  <a:lnTo>
                    <a:pt x="53784" y="111760"/>
                  </a:lnTo>
                  <a:lnTo>
                    <a:pt x="49390" y="115570"/>
                  </a:lnTo>
                  <a:lnTo>
                    <a:pt x="45161" y="120650"/>
                  </a:lnTo>
                  <a:lnTo>
                    <a:pt x="41097" y="127000"/>
                  </a:lnTo>
                  <a:lnTo>
                    <a:pt x="37198" y="132080"/>
                  </a:lnTo>
                  <a:lnTo>
                    <a:pt x="33464" y="137160"/>
                  </a:lnTo>
                  <a:lnTo>
                    <a:pt x="29921" y="142240"/>
                  </a:lnTo>
                  <a:lnTo>
                    <a:pt x="26543" y="147320"/>
                  </a:lnTo>
                  <a:lnTo>
                    <a:pt x="23355" y="153670"/>
                  </a:lnTo>
                  <a:lnTo>
                    <a:pt x="20345" y="158750"/>
                  </a:lnTo>
                  <a:lnTo>
                    <a:pt x="17538" y="165100"/>
                  </a:lnTo>
                  <a:lnTo>
                    <a:pt x="14922" y="170180"/>
                  </a:lnTo>
                  <a:lnTo>
                    <a:pt x="12496" y="176530"/>
                  </a:lnTo>
                  <a:lnTo>
                    <a:pt x="10274" y="182880"/>
                  </a:lnTo>
                  <a:lnTo>
                    <a:pt x="8255" y="187960"/>
                  </a:lnTo>
                  <a:lnTo>
                    <a:pt x="6451" y="194310"/>
                  </a:lnTo>
                  <a:lnTo>
                    <a:pt x="241" y="232410"/>
                  </a:lnTo>
                  <a:lnTo>
                    <a:pt x="0" y="238760"/>
                  </a:lnTo>
                  <a:lnTo>
                    <a:pt x="0" y="245110"/>
                  </a:lnTo>
                  <a:lnTo>
                    <a:pt x="4864" y="283210"/>
                  </a:lnTo>
                  <a:lnTo>
                    <a:pt x="6451" y="288290"/>
                  </a:lnTo>
                  <a:lnTo>
                    <a:pt x="8255" y="294640"/>
                  </a:lnTo>
                  <a:lnTo>
                    <a:pt x="10274" y="300990"/>
                  </a:lnTo>
                  <a:lnTo>
                    <a:pt x="12496" y="307340"/>
                  </a:lnTo>
                  <a:lnTo>
                    <a:pt x="14922" y="312420"/>
                  </a:lnTo>
                  <a:lnTo>
                    <a:pt x="17538" y="318770"/>
                  </a:lnTo>
                  <a:lnTo>
                    <a:pt x="20345" y="323850"/>
                  </a:lnTo>
                  <a:lnTo>
                    <a:pt x="23355" y="330200"/>
                  </a:lnTo>
                  <a:lnTo>
                    <a:pt x="26543" y="335280"/>
                  </a:lnTo>
                  <a:lnTo>
                    <a:pt x="49390" y="367030"/>
                  </a:lnTo>
                  <a:lnTo>
                    <a:pt x="67894" y="386080"/>
                  </a:lnTo>
                  <a:lnTo>
                    <a:pt x="72898" y="391160"/>
                  </a:lnTo>
                  <a:lnTo>
                    <a:pt x="78041" y="396240"/>
                  </a:lnTo>
                  <a:lnTo>
                    <a:pt x="83337" y="400050"/>
                  </a:lnTo>
                  <a:lnTo>
                    <a:pt x="88823" y="403860"/>
                  </a:lnTo>
                  <a:lnTo>
                    <a:pt x="108851" y="419100"/>
                  </a:lnTo>
                  <a:lnTo>
                    <a:pt x="121031" y="426720"/>
                  </a:lnTo>
                  <a:lnTo>
                    <a:pt x="133705" y="433070"/>
                  </a:lnTo>
                  <a:lnTo>
                    <a:pt x="146850" y="440690"/>
                  </a:lnTo>
                  <a:lnTo>
                    <a:pt x="188887" y="457200"/>
                  </a:lnTo>
                  <a:lnTo>
                    <a:pt x="250278" y="474980"/>
                  </a:lnTo>
                  <a:lnTo>
                    <a:pt x="316611" y="482600"/>
                  </a:lnTo>
                  <a:lnTo>
                    <a:pt x="368376" y="482600"/>
                  </a:lnTo>
                  <a:lnTo>
                    <a:pt x="434708" y="474980"/>
                  </a:lnTo>
                  <a:lnTo>
                    <a:pt x="496100" y="457200"/>
                  </a:lnTo>
                  <a:lnTo>
                    <a:pt x="529983" y="444500"/>
                  </a:lnTo>
                  <a:lnTo>
                    <a:pt x="318592" y="444500"/>
                  </a:lnTo>
                  <a:lnTo>
                    <a:pt x="287540" y="441960"/>
                  </a:lnTo>
                  <a:lnTo>
                    <a:pt x="243052" y="434340"/>
                  </a:lnTo>
                  <a:lnTo>
                    <a:pt x="201549" y="421640"/>
                  </a:lnTo>
                  <a:lnTo>
                    <a:pt x="163601" y="406400"/>
                  </a:lnTo>
                  <a:lnTo>
                    <a:pt x="129755" y="387350"/>
                  </a:lnTo>
                  <a:lnTo>
                    <a:pt x="119430" y="379730"/>
                  </a:lnTo>
                  <a:lnTo>
                    <a:pt x="112077" y="374650"/>
                  </a:lnTo>
                  <a:lnTo>
                    <a:pt x="89877" y="354330"/>
                  </a:lnTo>
                  <a:lnTo>
                    <a:pt x="85864" y="350520"/>
                  </a:lnTo>
                  <a:lnTo>
                    <a:pt x="82003" y="346710"/>
                  </a:lnTo>
                  <a:lnTo>
                    <a:pt x="78282" y="342900"/>
                  </a:lnTo>
                  <a:lnTo>
                    <a:pt x="74726" y="337820"/>
                  </a:lnTo>
                  <a:lnTo>
                    <a:pt x="71335" y="334010"/>
                  </a:lnTo>
                  <a:lnTo>
                    <a:pt x="68084" y="328930"/>
                  </a:lnTo>
                  <a:lnTo>
                    <a:pt x="64998" y="325120"/>
                  </a:lnTo>
                  <a:lnTo>
                    <a:pt x="62077" y="320040"/>
                  </a:lnTo>
                  <a:lnTo>
                    <a:pt x="59309" y="316230"/>
                  </a:lnTo>
                  <a:lnTo>
                    <a:pt x="56705" y="311150"/>
                  </a:lnTo>
                  <a:lnTo>
                    <a:pt x="54267" y="307340"/>
                  </a:lnTo>
                  <a:lnTo>
                    <a:pt x="51993" y="302260"/>
                  </a:lnTo>
                  <a:lnTo>
                    <a:pt x="49898" y="297180"/>
                  </a:lnTo>
                  <a:lnTo>
                    <a:pt x="47955" y="293370"/>
                  </a:lnTo>
                  <a:lnTo>
                    <a:pt x="46189" y="288290"/>
                  </a:lnTo>
                  <a:lnTo>
                    <a:pt x="44589" y="283210"/>
                  </a:lnTo>
                  <a:lnTo>
                    <a:pt x="43167" y="278130"/>
                  </a:lnTo>
                  <a:lnTo>
                    <a:pt x="41910" y="274320"/>
                  </a:lnTo>
                  <a:lnTo>
                    <a:pt x="38100" y="238760"/>
                  </a:lnTo>
                  <a:lnTo>
                    <a:pt x="38290" y="233680"/>
                  </a:lnTo>
                  <a:lnTo>
                    <a:pt x="46189" y="195580"/>
                  </a:lnTo>
                  <a:lnTo>
                    <a:pt x="47955" y="190500"/>
                  </a:lnTo>
                  <a:lnTo>
                    <a:pt x="49898" y="185420"/>
                  </a:lnTo>
                  <a:lnTo>
                    <a:pt x="51993" y="181610"/>
                  </a:lnTo>
                  <a:lnTo>
                    <a:pt x="54267" y="176530"/>
                  </a:lnTo>
                  <a:lnTo>
                    <a:pt x="56705" y="171450"/>
                  </a:lnTo>
                  <a:lnTo>
                    <a:pt x="59309" y="167640"/>
                  </a:lnTo>
                  <a:lnTo>
                    <a:pt x="62077" y="162560"/>
                  </a:lnTo>
                  <a:lnTo>
                    <a:pt x="64998" y="158750"/>
                  </a:lnTo>
                  <a:lnTo>
                    <a:pt x="68084" y="153670"/>
                  </a:lnTo>
                  <a:lnTo>
                    <a:pt x="71335" y="149860"/>
                  </a:lnTo>
                  <a:lnTo>
                    <a:pt x="74726" y="144780"/>
                  </a:lnTo>
                  <a:lnTo>
                    <a:pt x="78282" y="140970"/>
                  </a:lnTo>
                  <a:lnTo>
                    <a:pt x="82003" y="137160"/>
                  </a:lnTo>
                  <a:lnTo>
                    <a:pt x="85864" y="132080"/>
                  </a:lnTo>
                  <a:lnTo>
                    <a:pt x="119430" y="104140"/>
                  </a:lnTo>
                  <a:lnTo>
                    <a:pt x="129755" y="96520"/>
                  </a:lnTo>
                  <a:lnTo>
                    <a:pt x="163601" y="77470"/>
                  </a:lnTo>
                  <a:lnTo>
                    <a:pt x="201549" y="60960"/>
                  </a:lnTo>
                  <a:lnTo>
                    <a:pt x="257581" y="45720"/>
                  </a:lnTo>
                  <a:lnTo>
                    <a:pt x="287540" y="41910"/>
                  </a:lnTo>
                  <a:lnTo>
                    <a:pt x="302945" y="39370"/>
                  </a:lnTo>
                  <a:lnTo>
                    <a:pt x="318592" y="39370"/>
                  </a:lnTo>
                  <a:lnTo>
                    <a:pt x="334556" y="38100"/>
                  </a:lnTo>
                  <a:lnTo>
                    <a:pt x="527265" y="38100"/>
                  </a:lnTo>
                  <a:lnTo>
                    <a:pt x="481291" y="20320"/>
                  </a:lnTo>
                  <a:lnTo>
                    <a:pt x="434708" y="8890"/>
                  </a:lnTo>
                  <a:lnTo>
                    <a:pt x="402082" y="3810"/>
                  </a:lnTo>
                  <a:lnTo>
                    <a:pt x="351256" y="0"/>
                  </a:lnTo>
                  <a:close/>
                </a:path>
                <a:path w="685165" h="482600">
                  <a:moveTo>
                    <a:pt x="527265" y="38100"/>
                  </a:moveTo>
                  <a:lnTo>
                    <a:pt x="350431" y="38100"/>
                  </a:lnTo>
                  <a:lnTo>
                    <a:pt x="366395" y="39370"/>
                  </a:lnTo>
                  <a:lnTo>
                    <a:pt x="382041" y="39370"/>
                  </a:lnTo>
                  <a:lnTo>
                    <a:pt x="397446" y="41910"/>
                  </a:lnTo>
                  <a:lnTo>
                    <a:pt x="456133" y="53340"/>
                  </a:lnTo>
                  <a:lnTo>
                    <a:pt x="496519" y="66040"/>
                  </a:lnTo>
                  <a:lnTo>
                    <a:pt x="533158" y="83820"/>
                  </a:lnTo>
                  <a:lnTo>
                    <a:pt x="565556" y="104140"/>
                  </a:lnTo>
                  <a:lnTo>
                    <a:pt x="572909" y="109220"/>
                  </a:lnTo>
                  <a:lnTo>
                    <a:pt x="602983" y="137160"/>
                  </a:lnTo>
                  <a:lnTo>
                    <a:pt x="606691" y="140970"/>
                  </a:lnTo>
                  <a:lnTo>
                    <a:pt x="610260" y="144780"/>
                  </a:lnTo>
                  <a:lnTo>
                    <a:pt x="613664" y="149860"/>
                  </a:lnTo>
                  <a:lnTo>
                    <a:pt x="616902" y="153670"/>
                  </a:lnTo>
                  <a:lnTo>
                    <a:pt x="619988" y="158750"/>
                  </a:lnTo>
                  <a:lnTo>
                    <a:pt x="622909" y="162560"/>
                  </a:lnTo>
                  <a:lnTo>
                    <a:pt x="625678" y="167640"/>
                  </a:lnTo>
                  <a:lnTo>
                    <a:pt x="628281" y="171450"/>
                  </a:lnTo>
                  <a:lnTo>
                    <a:pt x="630720" y="176530"/>
                  </a:lnTo>
                  <a:lnTo>
                    <a:pt x="632993" y="181610"/>
                  </a:lnTo>
                  <a:lnTo>
                    <a:pt x="635088" y="185420"/>
                  </a:lnTo>
                  <a:lnTo>
                    <a:pt x="637032" y="190500"/>
                  </a:lnTo>
                  <a:lnTo>
                    <a:pt x="638797" y="195580"/>
                  </a:lnTo>
                  <a:lnTo>
                    <a:pt x="640397" y="199390"/>
                  </a:lnTo>
                  <a:lnTo>
                    <a:pt x="646887" y="238760"/>
                  </a:lnTo>
                  <a:lnTo>
                    <a:pt x="646839" y="245110"/>
                  </a:lnTo>
                  <a:lnTo>
                    <a:pt x="641819" y="278130"/>
                  </a:lnTo>
                  <a:lnTo>
                    <a:pt x="640397" y="283210"/>
                  </a:lnTo>
                  <a:lnTo>
                    <a:pt x="638797" y="288290"/>
                  </a:lnTo>
                  <a:lnTo>
                    <a:pt x="637032" y="293370"/>
                  </a:lnTo>
                  <a:lnTo>
                    <a:pt x="635088" y="297180"/>
                  </a:lnTo>
                  <a:lnTo>
                    <a:pt x="632993" y="302260"/>
                  </a:lnTo>
                  <a:lnTo>
                    <a:pt x="630720" y="307340"/>
                  </a:lnTo>
                  <a:lnTo>
                    <a:pt x="628281" y="311150"/>
                  </a:lnTo>
                  <a:lnTo>
                    <a:pt x="625678" y="316230"/>
                  </a:lnTo>
                  <a:lnTo>
                    <a:pt x="622909" y="320040"/>
                  </a:lnTo>
                  <a:lnTo>
                    <a:pt x="619988" y="325120"/>
                  </a:lnTo>
                  <a:lnTo>
                    <a:pt x="616902" y="328930"/>
                  </a:lnTo>
                  <a:lnTo>
                    <a:pt x="613664" y="334010"/>
                  </a:lnTo>
                  <a:lnTo>
                    <a:pt x="610260" y="337820"/>
                  </a:lnTo>
                  <a:lnTo>
                    <a:pt x="606691" y="342900"/>
                  </a:lnTo>
                  <a:lnTo>
                    <a:pt x="602983" y="346710"/>
                  </a:lnTo>
                  <a:lnTo>
                    <a:pt x="599122" y="350520"/>
                  </a:lnTo>
                  <a:lnTo>
                    <a:pt x="595109" y="354330"/>
                  </a:lnTo>
                  <a:lnTo>
                    <a:pt x="590943" y="359410"/>
                  </a:lnTo>
                  <a:lnTo>
                    <a:pt x="565556" y="379730"/>
                  </a:lnTo>
                  <a:lnTo>
                    <a:pt x="555231" y="387350"/>
                  </a:lnTo>
                  <a:lnTo>
                    <a:pt x="521385" y="406400"/>
                  </a:lnTo>
                  <a:lnTo>
                    <a:pt x="483438" y="421640"/>
                  </a:lnTo>
                  <a:lnTo>
                    <a:pt x="441934" y="434340"/>
                  </a:lnTo>
                  <a:lnTo>
                    <a:pt x="397446" y="441960"/>
                  </a:lnTo>
                  <a:lnTo>
                    <a:pt x="366395" y="444500"/>
                  </a:lnTo>
                  <a:lnTo>
                    <a:pt x="529983" y="444500"/>
                  </a:lnTo>
                  <a:lnTo>
                    <a:pt x="538137" y="440690"/>
                  </a:lnTo>
                  <a:lnTo>
                    <a:pt x="551281" y="433070"/>
                  </a:lnTo>
                  <a:lnTo>
                    <a:pt x="563956" y="426720"/>
                  </a:lnTo>
                  <a:lnTo>
                    <a:pt x="576135" y="419100"/>
                  </a:lnTo>
                  <a:lnTo>
                    <a:pt x="596163" y="403860"/>
                  </a:lnTo>
                  <a:lnTo>
                    <a:pt x="601649" y="400050"/>
                  </a:lnTo>
                  <a:lnTo>
                    <a:pt x="606945" y="396240"/>
                  </a:lnTo>
                  <a:lnTo>
                    <a:pt x="612089" y="391160"/>
                  </a:lnTo>
                  <a:lnTo>
                    <a:pt x="617093" y="386080"/>
                  </a:lnTo>
                  <a:lnTo>
                    <a:pt x="621957" y="382270"/>
                  </a:lnTo>
                  <a:lnTo>
                    <a:pt x="647788" y="351790"/>
                  </a:lnTo>
                  <a:lnTo>
                    <a:pt x="658444" y="335280"/>
                  </a:lnTo>
                  <a:lnTo>
                    <a:pt x="661631" y="330200"/>
                  </a:lnTo>
                  <a:lnTo>
                    <a:pt x="664641" y="323850"/>
                  </a:lnTo>
                  <a:lnTo>
                    <a:pt x="667448" y="318770"/>
                  </a:lnTo>
                  <a:lnTo>
                    <a:pt x="670077" y="312420"/>
                  </a:lnTo>
                  <a:lnTo>
                    <a:pt x="672490" y="307340"/>
                  </a:lnTo>
                  <a:lnTo>
                    <a:pt x="674712" y="300990"/>
                  </a:lnTo>
                  <a:lnTo>
                    <a:pt x="676732" y="294640"/>
                  </a:lnTo>
                  <a:lnTo>
                    <a:pt x="678535" y="288290"/>
                  </a:lnTo>
                  <a:lnTo>
                    <a:pt x="680123" y="283210"/>
                  </a:lnTo>
                  <a:lnTo>
                    <a:pt x="684987" y="245110"/>
                  </a:lnTo>
                  <a:lnTo>
                    <a:pt x="684987" y="238760"/>
                  </a:lnTo>
                  <a:lnTo>
                    <a:pt x="680123" y="200660"/>
                  </a:lnTo>
                  <a:lnTo>
                    <a:pt x="674712" y="182880"/>
                  </a:lnTo>
                  <a:lnTo>
                    <a:pt x="672490" y="176530"/>
                  </a:lnTo>
                  <a:lnTo>
                    <a:pt x="670077" y="170180"/>
                  </a:lnTo>
                  <a:lnTo>
                    <a:pt x="667448" y="165100"/>
                  </a:lnTo>
                  <a:lnTo>
                    <a:pt x="664641" y="158750"/>
                  </a:lnTo>
                  <a:lnTo>
                    <a:pt x="661631" y="153670"/>
                  </a:lnTo>
                  <a:lnTo>
                    <a:pt x="658444" y="147320"/>
                  </a:lnTo>
                  <a:lnTo>
                    <a:pt x="655066" y="142240"/>
                  </a:lnTo>
                  <a:lnTo>
                    <a:pt x="651522" y="137160"/>
                  </a:lnTo>
                  <a:lnTo>
                    <a:pt x="647788" y="132080"/>
                  </a:lnTo>
                  <a:lnTo>
                    <a:pt x="643890" y="127000"/>
                  </a:lnTo>
                  <a:lnTo>
                    <a:pt x="639826" y="120650"/>
                  </a:lnTo>
                  <a:lnTo>
                    <a:pt x="635596" y="115570"/>
                  </a:lnTo>
                  <a:lnTo>
                    <a:pt x="631202" y="111760"/>
                  </a:lnTo>
                  <a:lnTo>
                    <a:pt x="626656" y="106680"/>
                  </a:lnTo>
                  <a:lnTo>
                    <a:pt x="621957" y="101600"/>
                  </a:lnTo>
                  <a:lnTo>
                    <a:pt x="617093" y="96520"/>
                  </a:lnTo>
                  <a:lnTo>
                    <a:pt x="612089" y="92710"/>
                  </a:lnTo>
                  <a:lnTo>
                    <a:pt x="606945" y="87630"/>
                  </a:lnTo>
                  <a:lnTo>
                    <a:pt x="601649" y="83820"/>
                  </a:lnTo>
                  <a:lnTo>
                    <a:pt x="596163" y="78740"/>
                  </a:lnTo>
                  <a:lnTo>
                    <a:pt x="587768" y="72390"/>
                  </a:lnTo>
                  <a:lnTo>
                    <a:pt x="576135" y="64770"/>
                  </a:lnTo>
                  <a:lnTo>
                    <a:pt x="563956" y="57150"/>
                  </a:lnTo>
                  <a:lnTo>
                    <a:pt x="551281" y="49530"/>
                  </a:lnTo>
                  <a:lnTo>
                    <a:pt x="538137" y="43180"/>
                  </a:lnTo>
                  <a:lnTo>
                    <a:pt x="527265" y="38100"/>
                  </a:lnTo>
                  <a:close/>
                </a:path>
              </a:pathLst>
            </a:custGeom>
            <a:solidFill>
              <a:srgbClr val="1FE2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79470">
              <a:lnSpc>
                <a:spcPct val="100000"/>
              </a:lnSpc>
              <a:spcBef>
                <a:spcPts val="100"/>
              </a:spcBef>
            </a:pPr>
            <a:r>
              <a:rPr b="1" spc="-370" dirty="0">
                <a:latin typeface="DejaVu Sans"/>
                <a:cs typeface="DejaVu Sans"/>
              </a:rPr>
              <a:t>Discrete</a:t>
            </a:r>
            <a:r>
              <a:rPr spc="-180" dirty="0"/>
              <a:t> </a:t>
            </a:r>
            <a:r>
              <a:rPr b="1" spc="-395" dirty="0">
                <a:latin typeface="DejaVu Sans"/>
                <a:cs typeface="DejaVu Sans"/>
              </a:rPr>
              <a:t>Date</a:t>
            </a:r>
            <a:r>
              <a:rPr spc="-175" dirty="0"/>
              <a:t> </a:t>
            </a:r>
            <a:r>
              <a:rPr b="1" spc="-420" dirty="0">
                <a:latin typeface="DejaVu Sans"/>
                <a:cs typeface="DejaVu Sans"/>
              </a:rPr>
              <a:t>Filters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5646" y="813815"/>
            <a:ext cx="11760708" cy="4572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687322" y="1311401"/>
            <a:ext cx="10566400" cy="604520"/>
          </a:xfrm>
          <a:prstGeom prst="rect">
            <a:avLst/>
          </a:prstGeom>
        </p:spPr>
        <p:txBody>
          <a:bodyPr vert="horz" wrap="square" lIns="0" tIns="46990" rIns="0" bIns="0" rtlCol="0">
            <a:spAutoFit/>
          </a:bodyPr>
          <a:lstStyle/>
          <a:p>
            <a:pPr marL="12700" marR="5080">
              <a:lnSpc>
                <a:spcPts val="2160"/>
              </a:lnSpc>
              <a:spcBef>
                <a:spcPts val="370"/>
              </a:spcBef>
            </a:pPr>
            <a:r>
              <a:rPr sz="2000" b="1" spc="-235" dirty="0">
                <a:solidFill>
                  <a:srgbClr val="3F3F3F"/>
                </a:solidFill>
                <a:latin typeface="DejaVu Sans"/>
                <a:cs typeface="DejaVu Sans"/>
              </a:rPr>
              <a:t>Discrete</a:t>
            </a:r>
            <a:r>
              <a:rPr sz="2000" spc="-10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b="1" spc="-270" dirty="0">
                <a:solidFill>
                  <a:srgbClr val="3F3F3F"/>
                </a:solidFill>
                <a:latin typeface="DejaVu Sans"/>
                <a:cs typeface="DejaVu Sans"/>
              </a:rPr>
              <a:t>date</a:t>
            </a:r>
            <a:r>
              <a:rPr sz="2000" spc="-10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b="1" spc="-204" dirty="0">
                <a:solidFill>
                  <a:srgbClr val="3F3F3F"/>
                </a:solidFill>
                <a:latin typeface="DejaVu Sans"/>
                <a:cs typeface="DejaVu Sans"/>
              </a:rPr>
              <a:t>filters</a:t>
            </a:r>
            <a:r>
              <a:rPr sz="2000" spc="-12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150" dirty="0">
                <a:solidFill>
                  <a:srgbClr val="3F3F3F"/>
                </a:solidFill>
                <a:latin typeface="DejaVu Sans"/>
                <a:cs typeface="DejaVu Sans"/>
              </a:rPr>
              <a:t>provide</a:t>
            </a:r>
            <a:r>
              <a:rPr sz="2000" spc="-1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185" dirty="0">
                <a:solidFill>
                  <a:srgbClr val="3F3F3F"/>
                </a:solidFill>
                <a:latin typeface="DejaVu Sans"/>
                <a:cs typeface="DejaVu Sans"/>
              </a:rPr>
              <a:t>similar</a:t>
            </a:r>
            <a:r>
              <a:rPr sz="2000" spc="2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140" dirty="0">
                <a:solidFill>
                  <a:srgbClr val="3F3F3F"/>
                </a:solidFill>
                <a:latin typeface="DejaVu Sans"/>
                <a:cs typeface="DejaVu Sans"/>
              </a:rPr>
              <a:t>options</a:t>
            </a:r>
            <a:r>
              <a:rPr sz="2000" spc="-20" dirty="0">
                <a:solidFill>
                  <a:srgbClr val="3F3F3F"/>
                </a:solidFill>
                <a:latin typeface="DejaVu Sans"/>
                <a:cs typeface="DejaVu Sans"/>
              </a:rPr>
              <a:t> to</a:t>
            </a:r>
            <a:r>
              <a:rPr sz="2000" spc="1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180" dirty="0">
                <a:solidFill>
                  <a:srgbClr val="3F3F3F"/>
                </a:solidFill>
                <a:latin typeface="DejaVu Sans"/>
                <a:cs typeface="DejaVu Sans"/>
              </a:rPr>
              <a:t>regular</a:t>
            </a:r>
            <a:r>
              <a:rPr sz="2000" spc="2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160" dirty="0">
                <a:solidFill>
                  <a:srgbClr val="3F3F3F"/>
                </a:solidFill>
                <a:latin typeface="DejaVu Sans"/>
                <a:cs typeface="DejaVu Sans"/>
              </a:rPr>
              <a:t>discrete</a:t>
            </a:r>
            <a:r>
              <a:rPr sz="2000" spc="2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145" dirty="0">
                <a:solidFill>
                  <a:srgbClr val="3F3F3F"/>
                </a:solidFill>
                <a:latin typeface="DejaVu Sans"/>
                <a:cs typeface="DejaVu Sans"/>
              </a:rPr>
              <a:t>fields,</a:t>
            </a:r>
            <a:r>
              <a:rPr sz="2000" spc="1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130" dirty="0">
                <a:solidFill>
                  <a:srgbClr val="3F3F3F"/>
                </a:solidFill>
                <a:latin typeface="DejaVu Sans"/>
                <a:cs typeface="DejaVu Sans"/>
              </a:rPr>
              <a:t>but</a:t>
            </a:r>
            <a:r>
              <a:rPr sz="2000" spc="3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210" dirty="0">
                <a:solidFill>
                  <a:srgbClr val="3F3F3F"/>
                </a:solidFill>
                <a:latin typeface="DejaVu Sans"/>
                <a:cs typeface="DejaVu Sans"/>
              </a:rPr>
              <a:t>can</a:t>
            </a:r>
            <a:r>
              <a:rPr sz="2000" spc="2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175" dirty="0">
                <a:solidFill>
                  <a:srgbClr val="3F3F3F"/>
                </a:solidFill>
                <a:latin typeface="DejaVu Sans"/>
                <a:cs typeface="DejaVu Sans"/>
              </a:rPr>
              <a:t>also</a:t>
            </a:r>
            <a:r>
              <a:rPr sz="2000" spc="1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195" dirty="0">
                <a:solidFill>
                  <a:srgbClr val="3F3F3F"/>
                </a:solidFill>
                <a:latin typeface="DejaVu Sans"/>
                <a:cs typeface="DejaVu Sans"/>
              </a:rPr>
              <a:t>be</a:t>
            </a:r>
            <a:r>
              <a:rPr sz="2000" spc="2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405" dirty="0">
                <a:solidFill>
                  <a:srgbClr val="3F3F3F"/>
                </a:solidFill>
                <a:latin typeface="DejaVu Sans"/>
                <a:cs typeface="DejaVu Sans"/>
              </a:rPr>
              <a:t>aggregated </a:t>
            </a:r>
            <a:r>
              <a:rPr sz="2000" spc="-110" dirty="0">
                <a:solidFill>
                  <a:srgbClr val="3F3F3F"/>
                </a:solidFill>
                <a:latin typeface="DejaVu Sans"/>
                <a:cs typeface="DejaVu Sans"/>
              </a:rPr>
              <a:t>with</a:t>
            </a:r>
            <a:r>
              <a:rPr sz="2000" spc="-5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170" dirty="0">
                <a:solidFill>
                  <a:srgbClr val="3F3F3F"/>
                </a:solidFill>
                <a:latin typeface="DejaVu Sans"/>
                <a:cs typeface="DejaVu Sans"/>
              </a:rPr>
              <a:t>count,</a:t>
            </a:r>
            <a:r>
              <a:rPr sz="2000" spc="1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175" dirty="0">
                <a:solidFill>
                  <a:srgbClr val="3F3F3F"/>
                </a:solidFill>
                <a:latin typeface="DejaVu Sans"/>
                <a:cs typeface="DejaVu Sans"/>
              </a:rPr>
              <a:t>countd,</a:t>
            </a:r>
            <a:r>
              <a:rPr sz="2000" spc="1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229" dirty="0">
                <a:solidFill>
                  <a:srgbClr val="3F3F3F"/>
                </a:solidFill>
                <a:latin typeface="DejaVu Sans"/>
                <a:cs typeface="DejaVu Sans"/>
              </a:rPr>
              <a:t>min,</a:t>
            </a:r>
            <a:r>
              <a:rPr sz="2000" spc="2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285" dirty="0">
                <a:solidFill>
                  <a:srgbClr val="3F3F3F"/>
                </a:solidFill>
                <a:latin typeface="DejaVu Sans"/>
                <a:cs typeface="DejaVu Sans"/>
              </a:rPr>
              <a:t>max,</a:t>
            </a:r>
            <a:r>
              <a:rPr sz="2000" spc="2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30" dirty="0">
                <a:solidFill>
                  <a:srgbClr val="3F3F3F"/>
                </a:solidFill>
                <a:latin typeface="DejaVu Sans"/>
                <a:cs typeface="DejaVu Sans"/>
              </a:rPr>
              <a:t>or</a:t>
            </a:r>
            <a:r>
              <a:rPr sz="2000" spc="-6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40" dirty="0">
                <a:solidFill>
                  <a:srgbClr val="3F3F3F"/>
                </a:solidFill>
                <a:latin typeface="DejaVu Sans"/>
                <a:cs typeface="DejaVu Sans"/>
              </a:rPr>
              <a:t>attribute</a:t>
            </a:r>
            <a:endParaRPr sz="2000">
              <a:latin typeface="DejaVu Sans"/>
              <a:cs typeface="DejaVu Sans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060633" y="2377415"/>
            <a:ext cx="3134995" cy="3806825"/>
            <a:chOff x="1060633" y="2377415"/>
            <a:chExt cx="3134995" cy="3806825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60633" y="2377415"/>
              <a:ext cx="2619897" cy="380623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72134" y="2388869"/>
              <a:ext cx="2550414" cy="373684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31570" y="3173730"/>
              <a:ext cx="1331976" cy="1457706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165733" y="2420111"/>
              <a:ext cx="3029585" cy="2148205"/>
            </a:xfrm>
            <a:custGeom>
              <a:avLst/>
              <a:gdLst/>
              <a:ahLst/>
              <a:cxnLst/>
              <a:rect l="l" t="t" r="r" b="b"/>
              <a:pathLst>
                <a:path w="3029585" h="2148204">
                  <a:moveTo>
                    <a:pt x="3029458" y="42799"/>
                  </a:moveTo>
                  <a:lnTo>
                    <a:pt x="2999511" y="25400"/>
                  </a:lnTo>
                  <a:lnTo>
                    <a:pt x="2955798" y="0"/>
                  </a:lnTo>
                  <a:lnTo>
                    <a:pt x="2954223" y="25400"/>
                  </a:lnTo>
                  <a:lnTo>
                    <a:pt x="2952242" y="25273"/>
                  </a:lnTo>
                  <a:lnTo>
                    <a:pt x="2925445" y="25146"/>
                  </a:lnTo>
                  <a:lnTo>
                    <a:pt x="2898394" y="26035"/>
                  </a:lnTo>
                  <a:lnTo>
                    <a:pt x="2842387" y="32385"/>
                  </a:lnTo>
                  <a:lnTo>
                    <a:pt x="2798826" y="42291"/>
                  </a:lnTo>
                  <a:lnTo>
                    <a:pt x="2753614" y="57785"/>
                  </a:lnTo>
                  <a:lnTo>
                    <a:pt x="2706751" y="79756"/>
                  </a:lnTo>
                  <a:lnTo>
                    <a:pt x="2657856" y="108966"/>
                  </a:lnTo>
                  <a:lnTo>
                    <a:pt x="2623947" y="132969"/>
                  </a:lnTo>
                  <a:lnTo>
                    <a:pt x="2589149" y="160909"/>
                  </a:lnTo>
                  <a:lnTo>
                    <a:pt x="2552954" y="193040"/>
                  </a:lnTo>
                  <a:lnTo>
                    <a:pt x="2515108" y="231775"/>
                  </a:lnTo>
                  <a:lnTo>
                    <a:pt x="2475738" y="278003"/>
                  </a:lnTo>
                  <a:lnTo>
                    <a:pt x="2435098" y="330581"/>
                  </a:lnTo>
                  <a:lnTo>
                    <a:pt x="2393188" y="388366"/>
                  </a:lnTo>
                  <a:lnTo>
                    <a:pt x="2350262" y="450596"/>
                  </a:lnTo>
                  <a:lnTo>
                    <a:pt x="2328418" y="482981"/>
                  </a:lnTo>
                  <a:lnTo>
                    <a:pt x="2306447" y="516128"/>
                  </a:lnTo>
                  <a:lnTo>
                    <a:pt x="2171446" y="721614"/>
                  </a:lnTo>
                  <a:lnTo>
                    <a:pt x="2171446" y="721487"/>
                  </a:lnTo>
                  <a:lnTo>
                    <a:pt x="2171357" y="721614"/>
                  </a:lnTo>
                  <a:lnTo>
                    <a:pt x="2125980" y="789686"/>
                  </a:lnTo>
                  <a:lnTo>
                    <a:pt x="2125980" y="789559"/>
                  </a:lnTo>
                  <a:lnTo>
                    <a:pt x="2125891" y="789686"/>
                  </a:lnTo>
                  <a:lnTo>
                    <a:pt x="2103120" y="822960"/>
                  </a:lnTo>
                  <a:lnTo>
                    <a:pt x="2103247" y="822833"/>
                  </a:lnTo>
                  <a:lnTo>
                    <a:pt x="2080514" y="855599"/>
                  </a:lnTo>
                  <a:lnTo>
                    <a:pt x="2080641" y="855472"/>
                  </a:lnTo>
                  <a:lnTo>
                    <a:pt x="2057781" y="887603"/>
                  </a:lnTo>
                  <a:lnTo>
                    <a:pt x="2057908" y="887476"/>
                  </a:lnTo>
                  <a:lnTo>
                    <a:pt x="2035302" y="918718"/>
                  </a:lnTo>
                  <a:lnTo>
                    <a:pt x="2035429" y="918464"/>
                  </a:lnTo>
                  <a:lnTo>
                    <a:pt x="2035238" y="918718"/>
                  </a:lnTo>
                  <a:lnTo>
                    <a:pt x="2012950" y="948563"/>
                  </a:lnTo>
                  <a:lnTo>
                    <a:pt x="2013077" y="948436"/>
                  </a:lnTo>
                  <a:lnTo>
                    <a:pt x="1990725" y="977392"/>
                  </a:lnTo>
                  <a:lnTo>
                    <a:pt x="1990852" y="977265"/>
                  </a:lnTo>
                  <a:lnTo>
                    <a:pt x="1968627" y="1004951"/>
                  </a:lnTo>
                  <a:lnTo>
                    <a:pt x="1968754" y="1004697"/>
                  </a:lnTo>
                  <a:lnTo>
                    <a:pt x="1968538" y="1004951"/>
                  </a:lnTo>
                  <a:lnTo>
                    <a:pt x="1946783" y="1030986"/>
                  </a:lnTo>
                  <a:lnTo>
                    <a:pt x="1946910" y="1030732"/>
                  </a:lnTo>
                  <a:lnTo>
                    <a:pt x="1946681" y="1030986"/>
                  </a:lnTo>
                  <a:lnTo>
                    <a:pt x="1925193" y="1055497"/>
                  </a:lnTo>
                  <a:lnTo>
                    <a:pt x="1925447" y="1055116"/>
                  </a:lnTo>
                  <a:lnTo>
                    <a:pt x="1925078" y="1055497"/>
                  </a:lnTo>
                  <a:lnTo>
                    <a:pt x="1903793" y="1078166"/>
                  </a:lnTo>
                  <a:lnTo>
                    <a:pt x="1882648" y="1099058"/>
                  </a:lnTo>
                  <a:lnTo>
                    <a:pt x="1883029" y="1098804"/>
                  </a:lnTo>
                  <a:lnTo>
                    <a:pt x="1861947" y="1118108"/>
                  </a:lnTo>
                  <a:lnTo>
                    <a:pt x="1862328" y="1117854"/>
                  </a:lnTo>
                  <a:lnTo>
                    <a:pt x="1841500" y="1135634"/>
                  </a:lnTo>
                  <a:lnTo>
                    <a:pt x="1841754" y="1135380"/>
                  </a:lnTo>
                  <a:lnTo>
                    <a:pt x="1841436" y="1135634"/>
                  </a:lnTo>
                  <a:lnTo>
                    <a:pt x="1820926" y="1152144"/>
                  </a:lnTo>
                  <a:lnTo>
                    <a:pt x="1821053" y="1152017"/>
                  </a:lnTo>
                  <a:lnTo>
                    <a:pt x="1820875" y="1152144"/>
                  </a:lnTo>
                  <a:lnTo>
                    <a:pt x="1800352" y="1167892"/>
                  </a:lnTo>
                  <a:lnTo>
                    <a:pt x="1800606" y="1167638"/>
                  </a:lnTo>
                  <a:lnTo>
                    <a:pt x="1800250" y="1167892"/>
                  </a:lnTo>
                  <a:lnTo>
                    <a:pt x="1779905" y="1182624"/>
                  </a:lnTo>
                  <a:lnTo>
                    <a:pt x="1780159" y="1182370"/>
                  </a:lnTo>
                  <a:lnTo>
                    <a:pt x="1779778" y="1182624"/>
                  </a:lnTo>
                  <a:lnTo>
                    <a:pt x="1759458" y="1196467"/>
                  </a:lnTo>
                  <a:lnTo>
                    <a:pt x="1759712" y="1196340"/>
                  </a:lnTo>
                  <a:lnTo>
                    <a:pt x="1739138" y="1209548"/>
                  </a:lnTo>
                  <a:lnTo>
                    <a:pt x="1739519" y="1209421"/>
                  </a:lnTo>
                  <a:lnTo>
                    <a:pt x="1718945" y="1221867"/>
                  </a:lnTo>
                  <a:lnTo>
                    <a:pt x="1719199" y="1221740"/>
                  </a:lnTo>
                  <a:lnTo>
                    <a:pt x="1698625" y="1233424"/>
                  </a:lnTo>
                  <a:lnTo>
                    <a:pt x="1699006" y="1233170"/>
                  </a:lnTo>
                  <a:lnTo>
                    <a:pt x="1698523" y="1233424"/>
                  </a:lnTo>
                  <a:lnTo>
                    <a:pt x="1678686" y="1243965"/>
                  </a:lnTo>
                  <a:lnTo>
                    <a:pt x="1678432" y="1244092"/>
                  </a:lnTo>
                  <a:lnTo>
                    <a:pt x="1658569" y="1254150"/>
                  </a:lnTo>
                  <a:lnTo>
                    <a:pt x="1638300" y="1263650"/>
                  </a:lnTo>
                  <a:lnTo>
                    <a:pt x="1638554" y="1263523"/>
                  </a:lnTo>
                  <a:lnTo>
                    <a:pt x="1638249" y="1263650"/>
                  </a:lnTo>
                  <a:lnTo>
                    <a:pt x="1618234" y="1272286"/>
                  </a:lnTo>
                  <a:lnTo>
                    <a:pt x="1618488" y="1272159"/>
                  </a:lnTo>
                  <a:lnTo>
                    <a:pt x="1618170" y="1272286"/>
                  </a:lnTo>
                  <a:lnTo>
                    <a:pt x="1598295" y="1280414"/>
                  </a:lnTo>
                  <a:lnTo>
                    <a:pt x="1598422" y="1280287"/>
                  </a:lnTo>
                  <a:lnTo>
                    <a:pt x="1578229" y="1288034"/>
                  </a:lnTo>
                  <a:lnTo>
                    <a:pt x="1578610" y="1287780"/>
                  </a:lnTo>
                  <a:lnTo>
                    <a:pt x="1538224" y="1301496"/>
                  </a:lnTo>
                  <a:lnTo>
                    <a:pt x="1538732" y="1301242"/>
                  </a:lnTo>
                  <a:lnTo>
                    <a:pt x="1498511" y="1313040"/>
                  </a:lnTo>
                  <a:lnTo>
                    <a:pt x="1458849" y="1322832"/>
                  </a:lnTo>
                  <a:lnTo>
                    <a:pt x="1459230" y="1322705"/>
                  </a:lnTo>
                  <a:lnTo>
                    <a:pt x="1419098" y="1331214"/>
                  </a:lnTo>
                  <a:lnTo>
                    <a:pt x="1419479" y="1331087"/>
                  </a:lnTo>
                  <a:lnTo>
                    <a:pt x="1379347" y="1338199"/>
                  </a:lnTo>
                  <a:lnTo>
                    <a:pt x="1379728" y="1338199"/>
                  </a:lnTo>
                  <a:lnTo>
                    <a:pt x="1339723" y="1344422"/>
                  </a:lnTo>
                  <a:lnTo>
                    <a:pt x="1339977" y="1344295"/>
                  </a:lnTo>
                  <a:lnTo>
                    <a:pt x="1300099" y="1349756"/>
                  </a:lnTo>
                  <a:lnTo>
                    <a:pt x="1300353" y="1349756"/>
                  </a:lnTo>
                  <a:lnTo>
                    <a:pt x="1234694" y="1357693"/>
                  </a:lnTo>
                  <a:lnTo>
                    <a:pt x="1234694" y="813320"/>
                  </a:lnTo>
                  <a:lnTo>
                    <a:pt x="1234694" y="813181"/>
                  </a:lnTo>
                  <a:lnTo>
                    <a:pt x="1234694" y="787920"/>
                  </a:lnTo>
                  <a:lnTo>
                    <a:pt x="1209294" y="787920"/>
                  </a:lnTo>
                  <a:lnTo>
                    <a:pt x="1209294" y="813320"/>
                  </a:lnTo>
                  <a:lnTo>
                    <a:pt x="1209294" y="2122690"/>
                  </a:lnTo>
                  <a:lnTo>
                    <a:pt x="25400" y="2122690"/>
                  </a:lnTo>
                  <a:lnTo>
                    <a:pt x="25400" y="813320"/>
                  </a:lnTo>
                  <a:lnTo>
                    <a:pt x="1209294" y="813320"/>
                  </a:lnTo>
                  <a:lnTo>
                    <a:pt x="1209294" y="787920"/>
                  </a:lnTo>
                  <a:lnTo>
                    <a:pt x="0" y="787920"/>
                  </a:lnTo>
                  <a:lnTo>
                    <a:pt x="0" y="813320"/>
                  </a:lnTo>
                  <a:lnTo>
                    <a:pt x="0" y="2122690"/>
                  </a:lnTo>
                  <a:lnTo>
                    <a:pt x="0" y="2148090"/>
                  </a:lnTo>
                  <a:lnTo>
                    <a:pt x="1234694" y="2148090"/>
                  </a:lnTo>
                  <a:lnTo>
                    <a:pt x="1234694" y="2122805"/>
                  </a:lnTo>
                  <a:lnTo>
                    <a:pt x="1234694" y="1383207"/>
                  </a:lnTo>
                  <a:lnTo>
                    <a:pt x="1303401" y="1374902"/>
                  </a:lnTo>
                  <a:lnTo>
                    <a:pt x="1343533" y="1369441"/>
                  </a:lnTo>
                  <a:lnTo>
                    <a:pt x="1383665" y="1363218"/>
                  </a:lnTo>
                  <a:lnTo>
                    <a:pt x="1424178" y="1356106"/>
                  </a:lnTo>
                  <a:lnTo>
                    <a:pt x="1464691" y="1347470"/>
                  </a:lnTo>
                  <a:lnTo>
                    <a:pt x="1477035" y="1344422"/>
                  </a:lnTo>
                  <a:lnTo>
                    <a:pt x="1505331" y="1337437"/>
                  </a:lnTo>
                  <a:lnTo>
                    <a:pt x="1526806" y="1331214"/>
                  </a:lnTo>
                  <a:lnTo>
                    <a:pt x="1546098" y="1325626"/>
                  </a:lnTo>
                  <a:lnTo>
                    <a:pt x="1554340" y="1322832"/>
                  </a:lnTo>
                  <a:lnTo>
                    <a:pt x="1586992" y="1311783"/>
                  </a:lnTo>
                  <a:lnTo>
                    <a:pt x="1607566" y="1304036"/>
                  </a:lnTo>
                  <a:lnTo>
                    <a:pt x="1613789" y="1301496"/>
                  </a:lnTo>
                  <a:lnTo>
                    <a:pt x="1628140" y="1295654"/>
                  </a:lnTo>
                  <a:lnTo>
                    <a:pt x="1645627" y="1288034"/>
                  </a:lnTo>
                  <a:lnTo>
                    <a:pt x="1648841" y="1286637"/>
                  </a:lnTo>
                  <a:lnTo>
                    <a:pt x="1662176" y="1280414"/>
                  </a:lnTo>
                  <a:lnTo>
                    <a:pt x="1669542" y="1276985"/>
                  </a:lnTo>
                  <a:lnTo>
                    <a:pt x="1690243" y="1266571"/>
                  </a:lnTo>
                  <a:lnTo>
                    <a:pt x="1711071" y="1255522"/>
                  </a:lnTo>
                  <a:lnTo>
                    <a:pt x="1731441" y="1243965"/>
                  </a:lnTo>
                  <a:lnTo>
                    <a:pt x="1731899" y="1243711"/>
                  </a:lnTo>
                  <a:lnTo>
                    <a:pt x="1752727" y="1231011"/>
                  </a:lnTo>
                  <a:lnTo>
                    <a:pt x="1767154" y="1221740"/>
                  </a:lnTo>
                  <a:lnTo>
                    <a:pt x="1773682" y="1217549"/>
                  </a:lnTo>
                  <a:lnTo>
                    <a:pt x="1785645" y="1209421"/>
                  </a:lnTo>
                  <a:lnTo>
                    <a:pt x="1794637" y="1203325"/>
                  </a:lnTo>
                  <a:lnTo>
                    <a:pt x="1804314" y="1196340"/>
                  </a:lnTo>
                  <a:lnTo>
                    <a:pt x="1836674" y="1172083"/>
                  </a:lnTo>
                  <a:lnTo>
                    <a:pt x="1878965" y="1137031"/>
                  </a:lnTo>
                  <a:lnTo>
                    <a:pt x="1899869" y="1117854"/>
                  </a:lnTo>
                  <a:lnTo>
                    <a:pt x="1900428" y="1117346"/>
                  </a:lnTo>
                  <a:lnTo>
                    <a:pt x="1919071" y="1098804"/>
                  </a:lnTo>
                  <a:lnTo>
                    <a:pt x="1922145" y="1095756"/>
                  </a:lnTo>
                  <a:lnTo>
                    <a:pt x="1943989" y="1072388"/>
                  </a:lnTo>
                  <a:lnTo>
                    <a:pt x="1966087" y="1047496"/>
                  </a:lnTo>
                  <a:lnTo>
                    <a:pt x="1988312" y="1020953"/>
                  </a:lnTo>
                  <a:lnTo>
                    <a:pt x="2010791" y="993013"/>
                  </a:lnTo>
                  <a:lnTo>
                    <a:pt x="2022957" y="977265"/>
                  </a:lnTo>
                  <a:lnTo>
                    <a:pt x="2033270" y="963930"/>
                  </a:lnTo>
                  <a:lnTo>
                    <a:pt x="2044852" y="948436"/>
                  </a:lnTo>
                  <a:lnTo>
                    <a:pt x="2055876" y="933704"/>
                  </a:lnTo>
                  <a:lnTo>
                    <a:pt x="2078482" y="902335"/>
                  </a:lnTo>
                  <a:lnTo>
                    <a:pt x="2089048" y="887476"/>
                  </a:lnTo>
                  <a:lnTo>
                    <a:pt x="2101342" y="870204"/>
                  </a:lnTo>
                  <a:lnTo>
                    <a:pt x="2111514" y="855472"/>
                  </a:lnTo>
                  <a:lnTo>
                    <a:pt x="2134031" y="822833"/>
                  </a:lnTo>
                  <a:lnTo>
                    <a:pt x="2192655" y="735584"/>
                  </a:lnTo>
                  <a:lnTo>
                    <a:pt x="2238121" y="666623"/>
                  </a:lnTo>
                  <a:lnTo>
                    <a:pt x="2283079" y="597662"/>
                  </a:lnTo>
                  <a:lnTo>
                    <a:pt x="2327656" y="530098"/>
                  </a:lnTo>
                  <a:lnTo>
                    <a:pt x="2327529" y="530098"/>
                  </a:lnTo>
                  <a:lnTo>
                    <a:pt x="2349500" y="497078"/>
                  </a:lnTo>
                  <a:lnTo>
                    <a:pt x="2349500" y="497205"/>
                  </a:lnTo>
                  <a:lnTo>
                    <a:pt x="2349576" y="497078"/>
                  </a:lnTo>
                  <a:lnTo>
                    <a:pt x="2371344" y="464820"/>
                  </a:lnTo>
                  <a:lnTo>
                    <a:pt x="2392807" y="433451"/>
                  </a:lnTo>
                  <a:lnTo>
                    <a:pt x="2413927" y="403098"/>
                  </a:lnTo>
                  <a:lnTo>
                    <a:pt x="2414016" y="402971"/>
                  </a:lnTo>
                  <a:lnTo>
                    <a:pt x="2413889" y="403098"/>
                  </a:lnTo>
                  <a:lnTo>
                    <a:pt x="2434869" y="373761"/>
                  </a:lnTo>
                  <a:lnTo>
                    <a:pt x="2434971" y="373634"/>
                  </a:lnTo>
                  <a:lnTo>
                    <a:pt x="2434844" y="373761"/>
                  </a:lnTo>
                  <a:lnTo>
                    <a:pt x="2455443" y="345821"/>
                  </a:lnTo>
                  <a:lnTo>
                    <a:pt x="2455545" y="345694"/>
                  </a:lnTo>
                  <a:lnTo>
                    <a:pt x="2455418" y="345821"/>
                  </a:lnTo>
                  <a:lnTo>
                    <a:pt x="2475738" y="318897"/>
                  </a:lnTo>
                  <a:lnTo>
                    <a:pt x="2475611" y="319151"/>
                  </a:lnTo>
                  <a:lnTo>
                    <a:pt x="2475801" y="318897"/>
                  </a:lnTo>
                  <a:lnTo>
                    <a:pt x="2495473" y="294005"/>
                  </a:lnTo>
                  <a:lnTo>
                    <a:pt x="2495677" y="293751"/>
                  </a:lnTo>
                  <a:lnTo>
                    <a:pt x="2495423" y="294005"/>
                  </a:lnTo>
                  <a:lnTo>
                    <a:pt x="2515108" y="270256"/>
                  </a:lnTo>
                  <a:lnTo>
                    <a:pt x="2514854" y="270637"/>
                  </a:lnTo>
                  <a:lnTo>
                    <a:pt x="2515184" y="270256"/>
                  </a:lnTo>
                  <a:lnTo>
                    <a:pt x="2534031" y="248666"/>
                  </a:lnTo>
                  <a:lnTo>
                    <a:pt x="2533777" y="249047"/>
                  </a:lnTo>
                  <a:lnTo>
                    <a:pt x="2534132" y="248666"/>
                  </a:lnTo>
                  <a:lnTo>
                    <a:pt x="2552484" y="229082"/>
                  </a:lnTo>
                  <a:lnTo>
                    <a:pt x="2570226" y="211709"/>
                  </a:lnTo>
                  <a:lnTo>
                    <a:pt x="2570632" y="211328"/>
                  </a:lnTo>
                  <a:lnTo>
                    <a:pt x="2588133" y="195326"/>
                  </a:lnTo>
                  <a:lnTo>
                    <a:pt x="2587879" y="195580"/>
                  </a:lnTo>
                  <a:lnTo>
                    <a:pt x="2588171" y="195326"/>
                  </a:lnTo>
                  <a:lnTo>
                    <a:pt x="2605506" y="180340"/>
                  </a:lnTo>
                  <a:lnTo>
                    <a:pt x="2605659" y="180213"/>
                  </a:lnTo>
                  <a:lnTo>
                    <a:pt x="2605405" y="180340"/>
                  </a:lnTo>
                  <a:lnTo>
                    <a:pt x="2622512" y="166370"/>
                  </a:lnTo>
                  <a:lnTo>
                    <a:pt x="2622677" y="166243"/>
                  </a:lnTo>
                  <a:lnTo>
                    <a:pt x="2622423" y="166370"/>
                  </a:lnTo>
                  <a:lnTo>
                    <a:pt x="2639110" y="153289"/>
                  </a:lnTo>
                  <a:lnTo>
                    <a:pt x="2639441" y="153035"/>
                  </a:lnTo>
                  <a:lnTo>
                    <a:pt x="2639060" y="153289"/>
                  </a:lnTo>
                  <a:lnTo>
                    <a:pt x="2655824" y="141097"/>
                  </a:lnTo>
                  <a:lnTo>
                    <a:pt x="2655570" y="141351"/>
                  </a:lnTo>
                  <a:lnTo>
                    <a:pt x="2655938" y="141097"/>
                  </a:lnTo>
                  <a:lnTo>
                    <a:pt x="2671889" y="130175"/>
                  </a:lnTo>
                  <a:lnTo>
                    <a:pt x="2672080" y="130048"/>
                  </a:lnTo>
                  <a:lnTo>
                    <a:pt x="2671699" y="130175"/>
                  </a:lnTo>
                  <a:lnTo>
                    <a:pt x="2687624" y="120015"/>
                  </a:lnTo>
                  <a:lnTo>
                    <a:pt x="2687828" y="119888"/>
                  </a:lnTo>
                  <a:lnTo>
                    <a:pt x="2687574" y="120015"/>
                  </a:lnTo>
                  <a:lnTo>
                    <a:pt x="2703449" y="110490"/>
                  </a:lnTo>
                  <a:lnTo>
                    <a:pt x="2703068" y="110744"/>
                  </a:lnTo>
                  <a:lnTo>
                    <a:pt x="2703525" y="110490"/>
                  </a:lnTo>
                  <a:lnTo>
                    <a:pt x="2718574" y="102235"/>
                  </a:lnTo>
                  <a:lnTo>
                    <a:pt x="2718816" y="102108"/>
                  </a:lnTo>
                  <a:lnTo>
                    <a:pt x="2718435" y="102235"/>
                  </a:lnTo>
                  <a:lnTo>
                    <a:pt x="2733548" y="94551"/>
                  </a:lnTo>
                  <a:lnTo>
                    <a:pt x="2748661" y="87376"/>
                  </a:lnTo>
                  <a:lnTo>
                    <a:pt x="2748280" y="87630"/>
                  </a:lnTo>
                  <a:lnTo>
                    <a:pt x="2748877" y="87376"/>
                  </a:lnTo>
                  <a:lnTo>
                    <a:pt x="2763088" y="81407"/>
                  </a:lnTo>
                  <a:lnTo>
                    <a:pt x="2763393" y="81280"/>
                  </a:lnTo>
                  <a:lnTo>
                    <a:pt x="2762885" y="81407"/>
                  </a:lnTo>
                  <a:lnTo>
                    <a:pt x="2777401" y="75946"/>
                  </a:lnTo>
                  <a:lnTo>
                    <a:pt x="2777744" y="75819"/>
                  </a:lnTo>
                  <a:lnTo>
                    <a:pt x="2791599" y="70993"/>
                  </a:lnTo>
                  <a:lnTo>
                    <a:pt x="2791968" y="70866"/>
                  </a:lnTo>
                  <a:lnTo>
                    <a:pt x="2791460" y="70993"/>
                  </a:lnTo>
                  <a:lnTo>
                    <a:pt x="2846959" y="57327"/>
                  </a:lnTo>
                  <a:lnTo>
                    <a:pt x="2873883" y="53467"/>
                  </a:lnTo>
                  <a:lnTo>
                    <a:pt x="2873121" y="53467"/>
                  </a:lnTo>
                  <a:lnTo>
                    <a:pt x="2900045" y="51308"/>
                  </a:lnTo>
                  <a:lnTo>
                    <a:pt x="2899410" y="51308"/>
                  </a:lnTo>
                  <a:lnTo>
                    <a:pt x="2926003" y="50546"/>
                  </a:lnTo>
                  <a:lnTo>
                    <a:pt x="2951099" y="50673"/>
                  </a:lnTo>
                  <a:lnTo>
                    <a:pt x="2952661" y="50774"/>
                  </a:lnTo>
                  <a:lnTo>
                    <a:pt x="2951099" y="76073"/>
                  </a:lnTo>
                  <a:lnTo>
                    <a:pt x="3011208" y="50546"/>
                  </a:lnTo>
                  <a:lnTo>
                    <a:pt x="3029458" y="42799"/>
                  </a:lnTo>
                  <a:close/>
                </a:path>
              </a:pathLst>
            </a:custGeom>
            <a:solidFill>
              <a:srgbClr val="1FE2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4346698" y="2339086"/>
            <a:ext cx="1962150" cy="1687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-185" dirty="0">
                <a:solidFill>
                  <a:srgbClr val="3F3F3F"/>
                </a:solidFill>
                <a:latin typeface="DejaVu Sans"/>
                <a:cs typeface="DejaVu Sans"/>
              </a:rPr>
              <a:t>Discrete</a:t>
            </a:r>
            <a:r>
              <a:rPr sz="1600" spc="-6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b="1" spc="-200" dirty="0">
                <a:solidFill>
                  <a:srgbClr val="3F3F3F"/>
                </a:solidFill>
                <a:latin typeface="DejaVu Sans"/>
                <a:cs typeface="DejaVu Sans"/>
              </a:rPr>
              <a:t>Date</a:t>
            </a:r>
            <a:r>
              <a:rPr sz="1600" spc="-5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b="1" spc="-195" dirty="0">
                <a:solidFill>
                  <a:srgbClr val="3F3F3F"/>
                </a:solidFill>
                <a:latin typeface="DejaVu Sans"/>
                <a:cs typeface="DejaVu Sans"/>
              </a:rPr>
              <a:t>Filters:</a:t>
            </a:r>
            <a:endParaRPr sz="1600">
              <a:latin typeface="DejaVu Sans"/>
              <a:cs typeface="DejaVu Sans"/>
            </a:endParaRPr>
          </a:p>
          <a:p>
            <a:pPr marL="298450" indent="-285750">
              <a:lnSpc>
                <a:spcPct val="100000"/>
              </a:lnSpc>
              <a:spcBef>
                <a:spcPts val="1035"/>
              </a:spcBef>
              <a:buFont typeface="DejaVu Sans"/>
              <a:buChar char="•"/>
              <a:tabLst>
                <a:tab pos="297815" algn="l"/>
                <a:tab pos="298450" algn="l"/>
              </a:tabLst>
            </a:pPr>
            <a:r>
              <a:rPr sz="1400" i="1" spc="-10" dirty="0">
                <a:solidFill>
                  <a:srgbClr val="3F3F3F"/>
                </a:solidFill>
                <a:latin typeface="Nimbus Roman No9 L"/>
                <a:cs typeface="Nimbus Roman No9 L"/>
              </a:rPr>
              <a:t>Years</a:t>
            </a:r>
            <a:endParaRPr sz="1400">
              <a:latin typeface="Nimbus Roman No9 L"/>
              <a:cs typeface="Nimbus Roman No9 L"/>
            </a:endParaRPr>
          </a:p>
          <a:p>
            <a:pPr marL="298450" indent="-285750">
              <a:lnSpc>
                <a:spcPct val="100000"/>
              </a:lnSpc>
              <a:spcBef>
                <a:spcPts val="430"/>
              </a:spcBef>
              <a:buFont typeface="DejaVu Sans"/>
              <a:buChar char="•"/>
              <a:tabLst>
                <a:tab pos="297815" algn="l"/>
                <a:tab pos="298450" algn="l"/>
              </a:tabLst>
            </a:pPr>
            <a:r>
              <a:rPr sz="1400" i="1" spc="-10" dirty="0">
                <a:solidFill>
                  <a:srgbClr val="3F3F3F"/>
                </a:solidFill>
                <a:latin typeface="Nimbus Roman No9 L"/>
                <a:cs typeface="Nimbus Roman No9 L"/>
              </a:rPr>
              <a:t>Quarters</a:t>
            </a:r>
            <a:endParaRPr sz="1400">
              <a:latin typeface="Nimbus Roman No9 L"/>
              <a:cs typeface="Nimbus Roman No9 L"/>
            </a:endParaRPr>
          </a:p>
          <a:p>
            <a:pPr marL="298450" indent="-285750">
              <a:lnSpc>
                <a:spcPct val="100000"/>
              </a:lnSpc>
              <a:spcBef>
                <a:spcPts val="434"/>
              </a:spcBef>
              <a:buFont typeface="DejaVu Sans"/>
              <a:buChar char="•"/>
              <a:tabLst>
                <a:tab pos="297815" algn="l"/>
                <a:tab pos="298450" algn="l"/>
              </a:tabLst>
            </a:pPr>
            <a:r>
              <a:rPr sz="1400" i="1" spc="-10" dirty="0">
                <a:solidFill>
                  <a:srgbClr val="3F3F3F"/>
                </a:solidFill>
                <a:latin typeface="Nimbus Roman No9 L"/>
                <a:cs typeface="Nimbus Roman No9 L"/>
              </a:rPr>
              <a:t>Months</a:t>
            </a:r>
            <a:endParaRPr sz="1400">
              <a:latin typeface="Nimbus Roman No9 L"/>
              <a:cs typeface="Nimbus Roman No9 L"/>
            </a:endParaRPr>
          </a:p>
          <a:p>
            <a:pPr marL="298450" indent="-285750">
              <a:lnSpc>
                <a:spcPct val="100000"/>
              </a:lnSpc>
              <a:spcBef>
                <a:spcPts val="430"/>
              </a:spcBef>
              <a:buFont typeface="DejaVu Sans"/>
              <a:buChar char="•"/>
              <a:tabLst>
                <a:tab pos="297815" algn="l"/>
                <a:tab pos="298450" algn="l"/>
              </a:tabLst>
            </a:pPr>
            <a:r>
              <a:rPr sz="1400" i="1" spc="-20" dirty="0">
                <a:solidFill>
                  <a:srgbClr val="3F3F3F"/>
                </a:solidFill>
                <a:latin typeface="Nimbus Roman No9 L"/>
                <a:cs typeface="Nimbus Roman No9 L"/>
              </a:rPr>
              <a:t>Days</a:t>
            </a:r>
            <a:endParaRPr sz="1400">
              <a:latin typeface="Nimbus Roman No9 L"/>
              <a:cs typeface="Nimbus Roman No9 L"/>
            </a:endParaRPr>
          </a:p>
          <a:p>
            <a:pPr marL="298450" indent="-285750">
              <a:lnSpc>
                <a:spcPct val="100000"/>
              </a:lnSpc>
              <a:spcBef>
                <a:spcPts val="430"/>
              </a:spcBef>
              <a:buFont typeface="DejaVu Sans"/>
              <a:buChar char="•"/>
              <a:tabLst>
                <a:tab pos="297815" algn="l"/>
                <a:tab pos="298450" algn="l"/>
              </a:tabLst>
            </a:pPr>
            <a:r>
              <a:rPr sz="1400" i="1" spc="-20" dirty="0">
                <a:solidFill>
                  <a:srgbClr val="3F3F3F"/>
                </a:solidFill>
                <a:latin typeface="Nimbus Roman No9 L"/>
                <a:cs typeface="Nimbus Roman No9 L"/>
              </a:rPr>
              <a:t>Etc.</a:t>
            </a:r>
            <a:endParaRPr sz="1400">
              <a:latin typeface="Nimbus Roman No9 L"/>
              <a:cs typeface="Nimbus Roman No9 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502906" y="2339086"/>
            <a:ext cx="1689100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-200" dirty="0">
                <a:solidFill>
                  <a:srgbClr val="3F3F3F"/>
                </a:solidFill>
                <a:latin typeface="DejaVu Sans"/>
                <a:cs typeface="DejaVu Sans"/>
              </a:rPr>
              <a:t>Date</a:t>
            </a:r>
            <a:r>
              <a:rPr sz="1600" spc="-6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b="1" spc="-215" dirty="0">
                <a:solidFill>
                  <a:srgbClr val="3F3F3F"/>
                </a:solidFill>
                <a:latin typeface="DejaVu Sans"/>
                <a:cs typeface="DejaVu Sans"/>
              </a:rPr>
              <a:t>Aggregation:</a:t>
            </a:r>
            <a:endParaRPr sz="1600">
              <a:latin typeface="DejaVu Sans"/>
              <a:cs typeface="DejaVu San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502906" y="2659579"/>
            <a:ext cx="1459865" cy="1366520"/>
          </a:xfrm>
          <a:prstGeom prst="rect">
            <a:avLst/>
          </a:prstGeom>
        </p:spPr>
        <p:txBody>
          <a:bodyPr vert="horz" wrap="square" lIns="0" tIns="67310" rIns="0" bIns="0" rtlCol="0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530"/>
              </a:spcBef>
              <a:buFont typeface="DejaVu Sans"/>
              <a:buChar char="•"/>
              <a:tabLst>
                <a:tab pos="297815" algn="l"/>
                <a:tab pos="298450" algn="l"/>
              </a:tabLst>
            </a:pPr>
            <a:r>
              <a:rPr sz="1400" i="1" spc="-10" dirty="0">
                <a:solidFill>
                  <a:srgbClr val="3F3F3F"/>
                </a:solidFill>
                <a:latin typeface="Nimbus Roman No9 L"/>
                <a:cs typeface="Nimbus Roman No9 L"/>
              </a:rPr>
              <a:t>Count</a:t>
            </a:r>
            <a:endParaRPr sz="1400">
              <a:latin typeface="Nimbus Roman No9 L"/>
              <a:cs typeface="Nimbus Roman No9 L"/>
            </a:endParaRPr>
          </a:p>
          <a:p>
            <a:pPr marL="298450" indent="-285750">
              <a:lnSpc>
                <a:spcPct val="100000"/>
              </a:lnSpc>
              <a:spcBef>
                <a:spcPts val="434"/>
              </a:spcBef>
              <a:buFont typeface="DejaVu Sans"/>
              <a:buChar char="•"/>
              <a:tabLst>
                <a:tab pos="297815" algn="l"/>
                <a:tab pos="298450" algn="l"/>
              </a:tabLst>
            </a:pPr>
            <a:r>
              <a:rPr sz="1400" i="1" dirty="0">
                <a:solidFill>
                  <a:srgbClr val="3F3F3F"/>
                </a:solidFill>
                <a:latin typeface="Nimbus Roman No9 L"/>
                <a:cs typeface="Nimbus Roman No9 L"/>
              </a:rPr>
              <a:t>Count</a:t>
            </a:r>
            <a:r>
              <a:rPr sz="1400" spc="9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spc="-30" dirty="0">
                <a:solidFill>
                  <a:srgbClr val="3F3F3F"/>
                </a:solidFill>
                <a:latin typeface="Nimbus Roman No9 L"/>
                <a:cs typeface="Nimbus Roman No9 L"/>
              </a:rPr>
              <a:t>(Distinct)</a:t>
            </a:r>
            <a:endParaRPr sz="1400">
              <a:latin typeface="Nimbus Roman No9 L"/>
              <a:cs typeface="Nimbus Roman No9 L"/>
            </a:endParaRPr>
          </a:p>
          <a:p>
            <a:pPr marL="298450" indent="-285750">
              <a:lnSpc>
                <a:spcPct val="100000"/>
              </a:lnSpc>
              <a:spcBef>
                <a:spcPts val="430"/>
              </a:spcBef>
              <a:buFont typeface="DejaVu Sans"/>
              <a:buChar char="•"/>
              <a:tabLst>
                <a:tab pos="297815" algn="l"/>
                <a:tab pos="298450" algn="l"/>
              </a:tabLst>
            </a:pPr>
            <a:r>
              <a:rPr sz="1400" i="1" spc="-10" dirty="0">
                <a:solidFill>
                  <a:srgbClr val="3F3F3F"/>
                </a:solidFill>
                <a:latin typeface="Nimbus Roman No9 L"/>
                <a:cs typeface="Nimbus Roman No9 L"/>
              </a:rPr>
              <a:t>Minimum</a:t>
            </a:r>
            <a:endParaRPr sz="1400">
              <a:latin typeface="Nimbus Roman No9 L"/>
              <a:cs typeface="Nimbus Roman No9 L"/>
            </a:endParaRPr>
          </a:p>
          <a:p>
            <a:pPr marL="298450" indent="-285750">
              <a:lnSpc>
                <a:spcPct val="100000"/>
              </a:lnSpc>
              <a:spcBef>
                <a:spcPts val="430"/>
              </a:spcBef>
              <a:buFont typeface="DejaVu Sans"/>
              <a:buChar char="•"/>
              <a:tabLst>
                <a:tab pos="297815" algn="l"/>
                <a:tab pos="298450" algn="l"/>
              </a:tabLst>
            </a:pPr>
            <a:r>
              <a:rPr sz="1400" i="1" spc="-10" dirty="0">
                <a:solidFill>
                  <a:srgbClr val="3F3F3F"/>
                </a:solidFill>
                <a:latin typeface="Nimbus Roman No9 L"/>
                <a:cs typeface="Nimbus Roman No9 L"/>
              </a:rPr>
              <a:t>Maximum</a:t>
            </a:r>
            <a:endParaRPr sz="1400">
              <a:latin typeface="Nimbus Roman No9 L"/>
              <a:cs typeface="Nimbus Roman No9 L"/>
            </a:endParaRPr>
          </a:p>
          <a:p>
            <a:pPr marL="298450" indent="-285750">
              <a:lnSpc>
                <a:spcPct val="100000"/>
              </a:lnSpc>
              <a:spcBef>
                <a:spcPts val="434"/>
              </a:spcBef>
              <a:buFont typeface="DejaVu Sans"/>
              <a:buChar char="•"/>
              <a:tabLst>
                <a:tab pos="297815" algn="l"/>
                <a:tab pos="298450" algn="l"/>
              </a:tabLst>
            </a:pPr>
            <a:r>
              <a:rPr sz="1400" i="1" spc="-10" dirty="0">
                <a:solidFill>
                  <a:srgbClr val="3F3F3F"/>
                </a:solidFill>
                <a:latin typeface="Nimbus Roman No9 L"/>
                <a:cs typeface="Nimbus Roman No9 L"/>
              </a:rPr>
              <a:t>Attribute</a:t>
            </a:r>
            <a:endParaRPr sz="1400">
              <a:latin typeface="Nimbus Roman No9 L"/>
              <a:cs typeface="Nimbus Roman No9 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502906" y="4324096"/>
            <a:ext cx="3757929" cy="430530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12700" marR="5080">
              <a:lnSpc>
                <a:spcPts val="1510"/>
              </a:lnSpc>
              <a:spcBef>
                <a:spcPts val="290"/>
              </a:spcBef>
            </a:pPr>
            <a:r>
              <a:rPr sz="1400" i="1" spc="-30" dirty="0">
                <a:solidFill>
                  <a:srgbClr val="3F3F3F"/>
                </a:solidFill>
                <a:latin typeface="Nimbus Roman No9 L"/>
                <a:cs typeface="Nimbus Roman No9 L"/>
              </a:rPr>
              <a:t>NOTE:</a:t>
            </a:r>
            <a:r>
              <a:rPr sz="1400" spc="3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dirty="0">
                <a:solidFill>
                  <a:srgbClr val="3F3F3F"/>
                </a:solidFill>
                <a:latin typeface="Nimbus Roman No9 L"/>
                <a:cs typeface="Nimbus Roman No9 L"/>
              </a:rPr>
              <a:t>These</a:t>
            </a:r>
            <a:r>
              <a:rPr sz="1400" spc="3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dirty="0">
                <a:solidFill>
                  <a:srgbClr val="3F3F3F"/>
                </a:solidFill>
                <a:latin typeface="Nimbus Roman No9 L"/>
                <a:cs typeface="Nimbus Roman No9 L"/>
              </a:rPr>
              <a:t>are</a:t>
            </a:r>
            <a:r>
              <a:rPr sz="1400" spc="3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spc="-25" dirty="0">
                <a:solidFill>
                  <a:srgbClr val="3F3F3F"/>
                </a:solidFill>
                <a:latin typeface="Nimbus Roman No9 L"/>
                <a:cs typeface="Nimbus Roman No9 L"/>
              </a:rPr>
              <a:t>rarely</a:t>
            </a:r>
            <a:r>
              <a:rPr sz="1400" spc="3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dirty="0">
                <a:solidFill>
                  <a:srgbClr val="3F3F3F"/>
                </a:solidFill>
                <a:latin typeface="Nimbus Roman No9 L"/>
                <a:cs typeface="Nimbus Roman No9 L"/>
              </a:rPr>
              <a:t>used</a:t>
            </a:r>
            <a:r>
              <a:rPr sz="1400" spc="2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spc="105" dirty="0">
                <a:solidFill>
                  <a:srgbClr val="3F3F3F"/>
                </a:solidFill>
                <a:latin typeface="Nimbus Roman No9 L"/>
                <a:cs typeface="Nimbus Roman No9 L"/>
              </a:rPr>
              <a:t>–</a:t>
            </a:r>
            <a:r>
              <a:rPr sz="1400" i="1" spc="25" dirty="0">
                <a:solidFill>
                  <a:srgbClr val="3F3F3F"/>
                </a:solidFill>
                <a:latin typeface="Nimbus Roman No9 L"/>
                <a:cs typeface="Nimbus Roman No9 L"/>
              </a:rPr>
              <a:t> </a:t>
            </a:r>
            <a:r>
              <a:rPr sz="1400" i="1" dirty="0">
                <a:solidFill>
                  <a:srgbClr val="3F3F3F"/>
                </a:solidFill>
                <a:latin typeface="Nimbus Roman No9 L"/>
                <a:cs typeface="Nimbus Roman No9 L"/>
              </a:rPr>
              <a:t>most</a:t>
            </a:r>
            <a:r>
              <a:rPr sz="1400" spc="1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dirty="0">
                <a:solidFill>
                  <a:srgbClr val="3F3F3F"/>
                </a:solidFill>
                <a:latin typeface="Nimbus Roman No9 L"/>
                <a:cs typeface="Nimbus Roman No9 L"/>
              </a:rPr>
              <a:t>often</a:t>
            </a:r>
            <a:r>
              <a:rPr sz="1400" spc="1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spc="-10" dirty="0">
                <a:solidFill>
                  <a:srgbClr val="3F3F3F"/>
                </a:solidFill>
                <a:latin typeface="Nimbus Roman No9 L"/>
                <a:cs typeface="Nimbus Roman No9 L"/>
              </a:rPr>
              <a:t>these</a:t>
            </a:r>
            <a:r>
              <a:rPr sz="1400" spc="-1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spc="-10" dirty="0">
                <a:solidFill>
                  <a:srgbClr val="3F3F3F"/>
                </a:solidFill>
                <a:latin typeface="Nimbus Roman No9 L"/>
                <a:cs typeface="Nimbus Roman No9 L"/>
              </a:rPr>
              <a:t>calculations</a:t>
            </a:r>
            <a:r>
              <a:rPr sz="1400" spc="-3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dirty="0">
                <a:solidFill>
                  <a:srgbClr val="3F3F3F"/>
                </a:solidFill>
                <a:latin typeface="Nimbus Roman No9 L"/>
                <a:cs typeface="Nimbus Roman No9 L"/>
              </a:rPr>
              <a:t>are</a:t>
            </a:r>
            <a:r>
              <a:rPr sz="1400" spc="-3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dirty="0">
                <a:solidFill>
                  <a:srgbClr val="3F3F3F"/>
                </a:solidFill>
                <a:latin typeface="Nimbus Roman No9 L"/>
                <a:cs typeface="Nimbus Roman No9 L"/>
              </a:rPr>
              <a:t>done</a:t>
            </a:r>
            <a:r>
              <a:rPr sz="1400" spc="-3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dirty="0">
                <a:solidFill>
                  <a:srgbClr val="3F3F3F"/>
                </a:solidFill>
                <a:latin typeface="Nimbus Roman No9 L"/>
                <a:cs typeface="Nimbus Roman No9 L"/>
              </a:rPr>
              <a:t>in</a:t>
            </a:r>
            <a:r>
              <a:rPr sz="1400" spc="-3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dirty="0">
                <a:solidFill>
                  <a:srgbClr val="3F3F3F"/>
                </a:solidFill>
                <a:latin typeface="Nimbus Roman No9 L"/>
                <a:cs typeface="Nimbus Roman No9 L"/>
              </a:rPr>
              <a:t>calculated</a:t>
            </a:r>
            <a:r>
              <a:rPr sz="1400" spc="-2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spc="-10" dirty="0">
                <a:solidFill>
                  <a:srgbClr val="3F3F3F"/>
                </a:solidFill>
                <a:latin typeface="Nimbus Roman No9 L"/>
                <a:cs typeface="Nimbus Roman No9 L"/>
              </a:rPr>
              <a:t>fields</a:t>
            </a:r>
            <a:r>
              <a:rPr sz="1400" spc="-4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dirty="0">
                <a:solidFill>
                  <a:srgbClr val="3F3F3F"/>
                </a:solidFill>
                <a:latin typeface="Nimbus Roman No9 L"/>
                <a:cs typeface="Nimbus Roman No9 L"/>
              </a:rPr>
              <a:t>(not</a:t>
            </a:r>
            <a:r>
              <a:rPr sz="1400" spc="-3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spc="-100" dirty="0">
                <a:solidFill>
                  <a:srgbClr val="3F3F3F"/>
                </a:solidFill>
                <a:latin typeface="Nimbus Roman No9 L"/>
                <a:cs typeface="Nimbus Roman No9 L"/>
              </a:rPr>
              <a:t>filters)</a:t>
            </a:r>
            <a:endParaRPr sz="1400">
              <a:latin typeface="Nimbus Roman No9 L"/>
              <a:cs typeface="Nimbus Roman No9 L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1131569" y="2464307"/>
            <a:ext cx="6202680" cy="3032760"/>
            <a:chOff x="1131569" y="2464307"/>
            <a:chExt cx="6202680" cy="3032760"/>
          </a:xfrm>
        </p:grpSpPr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31569" y="4508715"/>
              <a:ext cx="1331976" cy="988352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1165733" y="2464307"/>
              <a:ext cx="6168390" cy="2970530"/>
            </a:xfrm>
            <a:custGeom>
              <a:avLst/>
              <a:gdLst/>
              <a:ahLst/>
              <a:cxnLst/>
              <a:rect l="l" t="t" r="r" b="b"/>
              <a:pathLst>
                <a:path w="6168390" h="2970529">
                  <a:moveTo>
                    <a:pt x="1234694" y="2078494"/>
                  </a:moveTo>
                  <a:lnTo>
                    <a:pt x="0" y="2078494"/>
                  </a:lnTo>
                  <a:lnTo>
                    <a:pt x="0" y="2103894"/>
                  </a:lnTo>
                  <a:lnTo>
                    <a:pt x="0" y="2944634"/>
                  </a:lnTo>
                  <a:lnTo>
                    <a:pt x="0" y="2970034"/>
                  </a:lnTo>
                  <a:lnTo>
                    <a:pt x="1234694" y="2970034"/>
                  </a:lnTo>
                  <a:lnTo>
                    <a:pt x="1234694" y="2944634"/>
                  </a:lnTo>
                  <a:lnTo>
                    <a:pt x="25400" y="2944634"/>
                  </a:lnTo>
                  <a:lnTo>
                    <a:pt x="25400" y="2103894"/>
                  </a:lnTo>
                  <a:lnTo>
                    <a:pt x="1234694" y="2103894"/>
                  </a:lnTo>
                  <a:lnTo>
                    <a:pt x="1234694" y="2078494"/>
                  </a:lnTo>
                  <a:close/>
                </a:path>
                <a:path w="6168390" h="2970529">
                  <a:moveTo>
                    <a:pt x="6168136" y="32385"/>
                  </a:moveTo>
                  <a:lnTo>
                    <a:pt x="6089396" y="0"/>
                  </a:lnTo>
                  <a:lnTo>
                    <a:pt x="6091275" y="25501"/>
                  </a:lnTo>
                  <a:lnTo>
                    <a:pt x="6069965" y="27432"/>
                  </a:lnTo>
                  <a:lnTo>
                    <a:pt x="6017895" y="35306"/>
                  </a:lnTo>
                  <a:lnTo>
                    <a:pt x="5962269" y="48006"/>
                  </a:lnTo>
                  <a:lnTo>
                    <a:pt x="5922518" y="59944"/>
                  </a:lnTo>
                  <a:lnTo>
                    <a:pt x="5880608" y="75184"/>
                  </a:lnTo>
                  <a:lnTo>
                    <a:pt x="5835904" y="94107"/>
                  </a:lnTo>
                  <a:lnTo>
                    <a:pt x="5788152" y="117221"/>
                  </a:lnTo>
                  <a:lnTo>
                    <a:pt x="5737225" y="145034"/>
                  </a:lnTo>
                  <a:lnTo>
                    <a:pt x="5682361" y="177927"/>
                  </a:lnTo>
                  <a:lnTo>
                    <a:pt x="5623560" y="216535"/>
                  </a:lnTo>
                  <a:lnTo>
                    <a:pt x="5560441" y="260985"/>
                  </a:lnTo>
                  <a:lnTo>
                    <a:pt x="5527040" y="285750"/>
                  </a:lnTo>
                  <a:lnTo>
                    <a:pt x="5492496" y="312039"/>
                  </a:lnTo>
                  <a:lnTo>
                    <a:pt x="5456682" y="340106"/>
                  </a:lnTo>
                  <a:lnTo>
                    <a:pt x="5419344" y="370078"/>
                  </a:lnTo>
                  <a:lnTo>
                    <a:pt x="5380863" y="402844"/>
                  </a:lnTo>
                  <a:lnTo>
                    <a:pt x="5341493" y="438785"/>
                  </a:lnTo>
                  <a:lnTo>
                    <a:pt x="5300980" y="477901"/>
                  </a:lnTo>
                  <a:lnTo>
                    <a:pt x="5259705" y="519811"/>
                  </a:lnTo>
                  <a:lnTo>
                    <a:pt x="5217541" y="564515"/>
                  </a:lnTo>
                  <a:lnTo>
                    <a:pt x="5174361" y="611505"/>
                  </a:lnTo>
                  <a:lnTo>
                    <a:pt x="5130419" y="660654"/>
                  </a:lnTo>
                  <a:lnTo>
                    <a:pt x="5085461" y="711835"/>
                  </a:lnTo>
                  <a:lnTo>
                    <a:pt x="4978819" y="836041"/>
                  </a:lnTo>
                  <a:lnTo>
                    <a:pt x="4797044" y="1049274"/>
                  </a:lnTo>
                  <a:lnTo>
                    <a:pt x="4797171" y="1049274"/>
                  </a:lnTo>
                  <a:lnTo>
                    <a:pt x="4693793" y="1168146"/>
                  </a:lnTo>
                  <a:lnTo>
                    <a:pt x="4693920" y="1168019"/>
                  </a:lnTo>
                  <a:lnTo>
                    <a:pt x="4586986" y="1287399"/>
                  </a:lnTo>
                  <a:lnTo>
                    <a:pt x="4587240" y="1287145"/>
                  </a:lnTo>
                  <a:lnTo>
                    <a:pt x="4476877" y="1405255"/>
                  </a:lnTo>
                  <a:lnTo>
                    <a:pt x="4363669" y="1519859"/>
                  </a:lnTo>
                  <a:lnTo>
                    <a:pt x="4305554" y="1575562"/>
                  </a:lnTo>
                  <a:lnTo>
                    <a:pt x="4305808" y="1575435"/>
                  </a:lnTo>
                  <a:lnTo>
                    <a:pt x="4246753" y="1629791"/>
                  </a:lnTo>
                  <a:lnTo>
                    <a:pt x="4247007" y="1629664"/>
                  </a:lnTo>
                  <a:lnTo>
                    <a:pt x="4187190" y="1682369"/>
                  </a:lnTo>
                  <a:lnTo>
                    <a:pt x="4187444" y="1682242"/>
                  </a:lnTo>
                  <a:lnTo>
                    <a:pt x="4126738" y="1733296"/>
                  </a:lnTo>
                  <a:lnTo>
                    <a:pt x="4126992" y="1733042"/>
                  </a:lnTo>
                  <a:lnTo>
                    <a:pt x="4126661" y="1733296"/>
                  </a:lnTo>
                  <a:lnTo>
                    <a:pt x="4065524" y="1781937"/>
                  </a:lnTo>
                  <a:lnTo>
                    <a:pt x="4065905" y="1781683"/>
                  </a:lnTo>
                  <a:lnTo>
                    <a:pt x="4003548" y="1828292"/>
                  </a:lnTo>
                  <a:lnTo>
                    <a:pt x="4003929" y="1828165"/>
                  </a:lnTo>
                  <a:lnTo>
                    <a:pt x="3940937" y="1872272"/>
                  </a:lnTo>
                  <a:lnTo>
                    <a:pt x="3877691" y="1913382"/>
                  </a:lnTo>
                  <a:lnTo>
                    <a:pt x="3877259" y="1913636"/>
                  </a:lnTo>
                  <a:lnTo>
                    <a:pt x="3813048" y="1951863"/>
                  </a:lnTo>
                  <a:lnTo>
                    <a:pt x="3813556" y="1951609"/>
                  </a:lnTo>
                  <a:lnTo>
                    <a:pt x="3748024" y="1987169"/>
                  </a:lnTo>
                  <a:lnTo>
                    <a:pt x="3748405" y="1986915"/>
                  </a:lnTo>
                  <a:lnTo>
                    <a:pt x="3681984" y="2020062"/>
                  </a:lnTo>
                  <a:lnTo>
                    <a:pt x="3614547" y="2051558"/>
                  </a:lnTo>
                  <a:lnTo>
                    <a:pt x="3614928" y="2051304"/>
                  </a:lnTo>
                  <a:lnTo>
                    <a:pt x="3475990" y="2110105"/>
                  </a:lnTo>
                  <a:lnTo>
                    <a:pt x="3476498" y="2109851"/>
                  </a:lnTo>
                  <a:lnTo>
                    <a:pt x="3333165" y="2163038"/>
                  </a:lnTo>
                  <a:lnTo>
                    <a:pt x="3186303" y="2211070"/>
                  </a:lnTo>
                  <a:lnTo>
                    <a:pt x="3185858" y="2211197"/>
                  </a:lnTo>
                  <a:lnTo>
                    <a:pt x="3035046" y="2254504"/>
                  </a:lnTo>
                  <a:lnTo>
                    <a:pt x="3035427" y="2254504"/>
                  </a:lnTo>
                  <a:lnTo>
                    <a:pt x="2880487" y="2293620"/>
                  </a:lnTo>
                  <a:lnTo>
                    <a:pt x="2880741" y="2293493"/>
                  </a:lnTo>
                  <a:lnTo>
                    <a:pt x="2722753" y="2328799"/>
                  </a:lnTo>
                  <a:lnTo>
                    <a:pt x="2723007" y="2328799"/>
                  </a:lnTo>
                  <a:lnTo>
                    <a:pt x="2562098" y="2360549"/>
                  </a:lnTo>
                  <a:lnTo>
                    <a:pt x="2562352" y="2360422"/>
                  </a:lnTo>
                  <a:lnTo>
                    <a:pt x="2398903" y="2388997"/>
                  </a:lnTo>
                  <a:lnTo>
                    <a:pt x="2399157" y="2388997"/>
                  </a:lnTo>
                  <a:lnTo>
                    <a:pt x="2233422" y="2414905"/>
                  </a:lnTo>
                  <a:lnTo>
                    <a:pt x="2233549" y="2414905"/>
                  </a:lnTo>
                  <a:lnTo>
                    <a:pt x="2065909" y="2438400"/>
                  </a:lnTo>
                  <a:lnTo>
                    <a:pt x="2066163" y="2438400"/>
                  </a:lnTo>
                  <a:lnTo>
                    <a:pt x="1896872" y="2459863"/>
                  </a:lnTo>
                  <a:lnTo>
                    <a:pt x="1896999" y="2459863"/>
                  </a:lnTo>
                  <a:lnTo>
                    <a:pt x="1726438" y="2479929"/>
                  </a:lnTo>
                  <a:lnTo>
                    <a:pt x="1726565" y="2479929"/>
                  </a:lnTo>
                  <a:lnTo>
                    <a:pt x="1234694" y="2531897"/>
                  </a:lnTo>
                  <a:lnTo>
                    <a:pt x="1234694" y="2104009"/>
                  </a:lnTo>
                  <a:lnTo>
                    <a:pt x="1209294" y="2104009"/>
                  </a:lnTo>
                  <a:lnTo>
                    <a:pt x="1209294" y="2944241"/>
                  </a:lnTo>
                  <a:lnTo>
                    <a:pt x="1234694" y="2944241"/>
                  </a:lnTo>
                  <a:lnTo>
                    <a:pt x="1234694" y="2557310"/>
                  </a:lnTo>
                  <a:lnTo>
                    <a:pt x="1729359" y="2505075"/>
                  </a:lnTo>
                  <a:lnTo>
                    <a:pt x="1900047" y="2485136"/>
                  </a:lnTo>
                  <a:lnTo>
                    <a:pt x="2069465" y="2463546"/>
                  </a:lnTo>
                  <a:lnTo>
                    <a:pt x="2237232" y="2440051"/>
                  </a:lnTo>
                  <a:lnTo>
                    <a:pt x="2403221" y="2414016"/>
                  </a:lnTo>
                  <a:lnTo>
                    <a:pt x="2566924" y="2385441"/>
                  </a:lnTo>
                  <a:lnTo>
                    <a:pt x="2693263" y="2360549"/>
                  </a:lnTo>
                  <a:lnTo>
                    <a:pt x="2728087" y="2353691"/>
                  </a:lnTo>
                  <a:lnTo>
                    <a:pt x="2886456" y="2318258"/>
                  </a:lnTo>
                  <a:lnTo>
                    <a:pt x="2983966" y="2293620"/>
                  </a:lnTo>
                  <a:lnTo>
                    <a:pt x="3041777" y="2279015"/>
                  </a:lnTo>
                  <a:lnTo>
                    <a:pt x="3193542" y="2235327"/>
                  </a:lnTo>
                  <a:lnTo>
                    <a:pt x="3341624" y="2187067"/>
                  </a:lnTo>
                  <a:lnTo>
                    <a:pt x="3485642" y="2133600"/>
                  </a:lnTo>
                  <a:lnTo>
                    <a:pt x="3541230" y="2110105"/>
                  </a:lnTo>
                  <a:lnTo>
                    <a:pt x="3625088" y="2074672"/>
                  </a:lnTo>
                  <a:lnTo>
                    <a:pt x="3674440" y="2051558"/>
                  </a:lnTo>
                  <a:lnTo>
                    <a:pt x="3693160" y="2042795"/>
                  </a:lnTo>
                  <a:lnTo>
                    <a:pt x="3759962" y="2009648"/>
                  </a:lnTo>
                  <a:lnTo>
                    <a:pt x="3801326" y="1987169"/>
                  </a:lnTo>
                  <a:lnTo>
                    <a:pt x="3825875" y="1973834"/>
                  </a:lnTo>
                  <a:lnTo>
                    <a:pt x="3863060" y="1951609"/>
                  </a:lnTo>
                  <a:lnTo>
                    <a:pt x="3890899" y="1934972"/>
                  </a:lnTo>
                  <a:lnTo>
                    <a:pt x="3955288" y="1893189"/>
                  </a:lnTo>
                  <a:lnTo>
                    <a:pt x="4018661" y="1848739"/>
                  </a:lnTo>
                  <a:lnTo>
                    <a:pt x="4046143" y="1828165"/>
                  </a:lnTo>
                  <a:lnTo>
                    <a:pt x="4081272" y="1801876"/>
                  </a:lnTo>
                  <a:lnTo>
                    <a:pt x="4106684" y="1781683"/>
                  </a:lnTo>
                  <a:lnTo>
                    <a:pt x="4142994" y="1752854"/>
                  </a:lnTo>
                  <a:lnTo>
                    <a:pt x="4203954" y="1701546"/>
                  </a:lnTo>
                  <a:lnTo>
                    <a:pt x="4225798" y="1682242"/>
                  </a:lnTo>
                  <a:lnTo>
                    <a:pt x="4263898" y="1648587"/>
                  </a:lnTo>
                  <a:lnTo>
                    <a:pt x="4284396" y="1629664"/>
                  </a:lnTo>
                  <a:lnTo>
                    <a:pt x="4323080" y="1593977"/>
                  </a:lnTo>
                  <a:lnTo>
                    <a:pt x="4342371" y="1575435"/>
                  </a:lnTo>
                  <a:lnTo>
                    <a:pt x="4381373" y="1537970"/>
                  </a:lnTo>
                  <a:lnTo>
                    <a:pt x="4495419" y="1422654"/>
                  </a:lnTo>
                  <a:lnTo>
                    <a:pt x="4511903" y="1405001"/>
                  </a:lnTo>
                  <a:lnTo>
                    <a:pt x="4605909" y="1304417"/>
                  </a:lnTo>
                  <a:lnTo>
                    <a:pt x="4621352" y="1287145"/>
                  </a:lnTo>
                  <a:lnTo>
                    <a:pt x="4712843" y="1184910"/>
                  </a:lnTo>
                  <a:lnTo>
                    <a:pt x="4727511" y="1168019"/>
                  </a:lnTo>
                  <a:lnTo>
                    <a:pt x="4816348" y="1065784"/>
                  </a:lnTo>
                  <a:lnTo>
                    <a:pt x="5012182" y="835914"/>
                  </a:lnTo>
                  <a:lnTo>
                    <a:pt x="5012182" y="836041"/>
                  </a:lnTo>
                  <a:lnTo>
                    <a:pt x="5012283" y="835914"/>
                  </a:lnTo>
                  <a:lnTo>
                    <a:pt x="5058918" y="781431"/>
                  </a:lnTo>
                  <a:lnTo>
                    <a:pt x="5104638" y="728472"/>
                  </a:lnTo>
                  <a:lnTo>
                    <a:pt x="5104638" y="728599"/>
                  </a:lnTo>
                  <a:lnTo>
                    <a:pt x="5104739" y="728472"/>
                  </a:lnTo>
                  <a:lnTo>
                    <a:pt x="5149354" y="677545"/>
                  </a:lnTo>
                  <a:lnTo>
                    <a:pt x="5193169" y="628523"/>
                  </a:lnTo>
                  <a:lnTo>
                    <a:pt x="5236083" y="581787"/>
                  </a:lnTo>
                  <a:lnTo>
                    <a:pt x="5278120" y="537337"/>
                  </a:lnTo>
                  <a:lnTo>
                    <a:pt x="5277993" y="537591"/>
                  </a:lnTo>
                  <a:lnTo>
                    <a:pt x="5278234" y="537337"/>
                  </a:lnTo>
                  <a:lnTo>
                    <a:pt x="5318849" y="495973"/>
                  </a:lnTo>
                  <a:lnTo>
                    <a:pt x="5358752" y="457454"/>
                  </a:lnTo>
                  <a:lnTo>
                    <a:pt x="5359019" y="457200"/>
                  </a:lnTo>
                  <a:lnTo>
                    <a:pt x="5358638" y="457454"/>
                  </a:lnTo>
                  <a:lnTo>
                    <a:pt x="5397601" y="422021"/>
                  </a:lnTo>
                  <a:lnTo>
                    <a:pt x="5397881" y="421767"/>
                  </a:lnTo>
                  <a:lnTo>
                    <a:pt x="5397500" y="422021"/>
                  </a:lnTo>
                  <a:lnTo>
                    <a:pt x="5435727" y="389509"/>
                  </a:lnTo>
                  <a:lnTo>
                    <a:pt x="5435473" y="389763"/>
                  </a:lnTo>
                  <a:lnTo>
                    <a:pt x="5435778" y="389509"/>
                  </a:lnTo>
                  <a:lnTo>
                    <a:pt x="5472430" y="359918"/>
                  </a:lnTo>
                  <a:lnTo>
                    <a:pt x="5472303" y="360045"/>
                  </a:lnTo>
                  <a:lnTo>
                    <a:pt x="5472455" y="359918"/>
                  </a:lnTo>
                  <a:lnTo>
                    <a:pt x="5508117" y="331978"/>
                  </a:lnTo>
                  <a:lnTo>
                    <a:pt x="5507990" y="332105"/>
                  </a:lnTo>
                  <a:lnTo>
                    <a:pt x="5508155" y="331978"/>
                  </a:lnTo>
                  <a:lnTo>
                    <a:pt x="5542280" y="305943"/>
                  </a:lnTo>
                  <a:lnTo>
                    <a:pt x="5542153" y="306070"/>
                  </a:lnTo>
                  <a:lnTo>
                    <a:pt x="5542318" y="305943"/>
                  </a:lnTo>
                  <a:lnTo>
                    <a:pt x="5575427" y="281432"/>
                  </a:lnTo>
                  <a:lnTo>
                    <a:pt x="5575300" y="281559"/>
                  </a:lnTo>
                  <a:lnTo>
                    <a:pt x="5575478" y="281432"/>
                  </a:lnTo>
                  <a:lnTo>
                    <a:pt x="5607126" y="258826"/>
                  </a:lnTo>
                  <a:lnTo>
                    <a:pt x="5607304" y="258699"/>
                  </a:lnTo>
                  <a:lnTo>
                    <a:pt x="5607050" y="258826"/>
                  </a:lnTo>
                  <a:lnTo>
                    <a:pt x="5637911" y="237490"/>
                  </a:lnTo>
                  <a:lnTo>
                    <a:pt x="5637784" y="237490"/>
                  </a:lnTo>
                  <a:lnTo>
                    <a:pt x="5667311" y="217805"/>
                  </a:lnTo>
                  <a:lnTo>
                    <a:pt x="5667502" y="217678"/>
                  </a:lnTo>
                  <a:lnTo>
                    <a:pt x="5667248" y="217805"/>
                  </a:lnTo>
                  <a:lnTo>
                    <a:pt x="5695747" y="199517"/>
                  </a:lnTo>
                  <a:lnTo>
                    <a:pt x="5695950" y="199390"/>
                  </a:lnTo>
                  <a:lnTo>
                    <a:pt x="5695696" y="199517"/>
                  </a:lnTo>
                  <a:lnTo>
                    <a:pt x="5723293" y="182753"/>
                  </a:lnTo>
                  <a:lnTo>
                    <a:pt x="5723509" y="182626"/>
                  </a:lnTo>
                  <a:lnTo>
                    <a:pt x="5723255" y="182753"/>
                  </a:lnTo>
                  <a:lnTo>
                    <a:pt x="5749696" y="167259"/>
                  </a:lnTo>
                  <a:lnTo>
                    <a:pt x="5749925" y="167132"/>
                  </a:lnTo>
                  <a:lnTo>
                    <a:pt x="5749671" y="167259"/>
                  </a:lnTo>
                  <a:lnTo>
                    <a:pt x="5775223" y="152908"/>
                  </a:lnTo>
                  <a:lnTo>
                    <a:pt x="5799721" y="139827"/>
                  </a:lnTo>
                  <a:lnTo>
                    <a:pt x="5799963" y="139700"/>
                  </a:lnTo>
                  <a:lnTo>
                    <a:pt x="5799582" y="139827"/>
                  </a:lnTo>
                  <a:lnTo>
                    <a:pt x="5823585" y="128016"/>
                  </a:lnTo>
                  <a:lnTo>
                    <a:pt x="5823458" y="128016"/>
                  </a:lnTo>
                  <a:lnTo>
                    <a:pt x="5846292" y="117221"/>
                  </a:lnTo>
                  <a:lnTo>
                    <a:pt x="5846572" y="117094"/>
                  </a:lnTo>
                  <a:lnTo>
                    <a:pt x="5846191" y="117221"/>
                  </a:lnTo>
                  <a:lnTo>
                    <a:pt x="5868378" y="107569"/>
                  </a:lnTo>
                  <a:lnTo>
                    <a:pt x="5868670" y="107442"/>
                  </a:lnTo>
                  <a:lnTo>
                    <a:pt x="5868289" y="107569"/>
                  </a:lnTo>
                  <a:lnTo>
                    <a:pt x="5890006" y="98679"/>
                  </a:lnTo>
                  <a:lnTo>
                    <a:pt x="5889752" y="98806"/>
                  </a:lnTo>
                  <a:lnTo>
                    <a:pt x="5890082" y="98679"/>
                  </a:lnTo>
                  <a:lnTo>
                    <a:pt x="5910364" y="91059"/>
                  </a:lnTo>
                  <a:lnTo>
                    <a:pt x="5910707" y="90932"/>
                  </a:lnTo>
                  <a:lnTo>
                    <a:pt x="5930773" y="84074"/>
                  </a:lnTo>
                  <a:lnTo>
                    <a:pt x="5930392" y="84074"/>
                  </a:lnTo>
                  <a:lnTo>
                    <a:pt x="5949797" y="77978"/>
                  </a:lnTo>
                  <a:lnTo>
                    <a:pt x="5950204" y="77851"/>
                  </a:lnTo>
                  <a:lnTo>
                    <a:pt x="5949696" y="77978"/>
                  </a:lnTo>
                  <a:lnTo>
                    <a:pt x="5969000" y="72517"/>
                  </a:lnTo>
                  <a:lnTo>
                    <a:pt x="5968619" y="72644"/>
                  </a:lnTo>
                  <a:lnTo>
                    <a:pt x="5969101" y="72517"/>
                  </a:lnTo>
                  <a:lnTo>
                    <a:pt x="5987288" y="67818"/>
                  </a:lnTo>
                  <a:lnTo>
                    <a:pt x="5987034" y="67945"/>
                  </a:lnTo>
                  <a:lnTo>
                    <a:pt x="5987580" y="67818"/>
                  </a:lnTo>
                  <a:lnTo>
                    <a:pt x="6005195" y="63754"/>
                  </a:lnTo>
                  <a:lnTo>
                    <a:pt x="6004814" y="63754"/>
                  </a:lnTo>
                  <a:lnTo>
                    <a:pt x="6022721" y="60325"/>
                  </a:lnTo>
                  <a:lnTo>
                    <a:pt x="6022340" y="60325"/>
                  </a:lnTo>
                  <a:lnTo>
                    <a:pt x="6039866" y="57277"/>
                  </a:lnTo>
                  <a:lnTo>
                    <a:pt x="6039358" y="57404"/>
                  </a:lnTo>
                  <a:lnTo>
                    <a:pt x="6040247" y="57277"/>
                  </a:lnTo>
                  <a:lnTo>
                    <a:pt x="6073267" y="52578"/>
                  </a:lnTo>
                  <a:lnTo>
                    <a:pt x="6072632" y="52705"/>
                  </a:lnTo>
                  <a:lnTo>
                    <a:pt x="6074016" y="52578"/>
                  </a:lnTo>
                  <a:lnTo>
                    <a:pt x="6093142" y="50825"/>
                  </a:lnTo>
                  <a:lnTo>
                    <a:pt x="6094984" y="75946"/>
                  </a:lnTo>
                  <a:lnTo>
                    <a:pt x="6137160" y="50825"/>
                  </a:lnTo>
                  <a:lnTo>
                    <a:pt x="6168136" y="32385"/>
                  </a:lnTo>
                  <a:close/>
                </a:path>
              </a:pathLst>
            </a:custGeom>
            <a:solidFill>
              <a:srgbClr val="1FE2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16835">
              <a:lnSpc>
                <a:spcPct val="100000"/>
              </a:lnSpc>
              <a:spcBef>
                <a:spcPts val="100"/>
              </a:spcBef>
            </a:pPr>
            <a:r>
              <a:rPr b="1" spc="-325" dirty="0">
                <a:latin typeface="DejaVu Sans"/>
                <a:cs typeface="DejaVu Sans"/>
              </a:rPr>
              <a:t>PRO</a:t>
            </a:r>
            <a:r>
              <a:rPr spc="-165" dirty="0"/>
              <a:t> </a:t>
            </a:r>
            <a:r>
              <a:rPr b="1" spc="-315" dirty="0">
                <a:latin typeface="DejaVu Sans"/>
                <a:cs typeface="DejaVu Sans"/>
              </a:rPr>
              <a:t>TIP:</a:t>
            </a:r>
            <a:r>
              <a:rPr spc="-165" dirty="0"/>
              <a:t> </a:t>
            </a:r>
            <a:r>
              <a:rPr spc="-105" dirty="0"/>
              <a:t>Filter</a:t>
            </a:r>
            <a:r>
              <a:rPr spc="-160" dirty="0"/>
              <a:t> </a:t>
            </a:r>
            <a:r>
              <a:rPr spc="-135" dirty="0"/>
              <a:t>to</a:t>
            </a:r>
            <a:r>
              <a:rPr spc="-175" dirty="0"/>
              <a:t> </a:t>
            </a:r>
            <a:r>
              <a:rPr spc="-204" dirty="0"/>
              <a:t>Latest</a:t>
            </a:r>
            <a:r>
              <a:rPr spc="-175" dirty="0"/>
              <a:t> </a:t>
            </a:r>
            <a:r>
              <a:rPr spc="-470" dirty="0"/>
              <a:t>Date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5646" y="813815"/>
            <a:ext cx="11760708" cy="45720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1212294" y="1380713"/>
            <a:ext cx="3917950" cy="4721860"/>
            <a:chOff x="1212294" y="1380713"/>
            <a:chExt cx="3917950" cy="472186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12294" y="1380713"/>
              <a:ext cx="3499198" cy="4721413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23771" y="1392174"/>
              <a:ext cx="3429761" cy="465200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39011" y="5369052"/>
              <a:ext cx="2577846" cy="374192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273175" y="5402592"/>
              <a:ext cx="2480945" cy="276860"/>
            </a:xfrm>
            <a:custGeom>
              <a:avLst/>
              <a:gdLst/>
              <a:ahLst/>
              <a:cxnLst/>
              <a:rect l="l" t="t" r="r" b="b"/>
              <a:pathLst>
                <a:path w="2480945" h="276860">
                  <a:moveTo>
                    <a:pt x="2480564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0" y="251460"/>
                  </a:lnTo>
                  <a:lnTo>
                    <a:pt x="0" y="276860"/>
                  </a:lnTo>
                  <a:lnTo>
                    <a:pt x="2480564" y="276860"/>
                  </a:lnTo>
                  <a:lnTo>
                    <a:pt x="2480564" y="252082"/>
                  </a:lnTo>
                  <a:lnTo>
                    <a:pt x="2480564" y="251460"/>
                  </a:lnTo>
                  <a:lnTo>
                    <a:pt x="2480564" y="26022"/>
                  </a:lnTo>
                  <a:lnTo>
                    <a:pt x="2455164" y="26022"/>
                  </a:lnTo>
                  <a:lnTo>
                    <a:pt x="2455164" y="251460"/>
                  </a:lnTo>
                  <a:lnTo>
                    <a:pt x="25400" y="251460"/>
                  </a:lnTo>
                  <a:lnTo>
                    <a:pt x="25400" y="25400"/>
                  </a:lnTo>
                  <a:lnTo>
                    <a:pt x="2480564" y="25400"/>
                  </a:lnTo>
                  <a:lnTo>
                    <a:pt x="2480564" y="0"/>
                  </a:lnTo>
                  <a:close/>
                </a:path>
              </a:pathLst>
            </a:custGeom>
            <a:solidFill>
              <a:srgbClr val="1FE2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500119" y="3134613"/>
              <a:ext cx="1630045" cy="2277745"/>
            </a:xfrm>
            <a:custGeom>
              <a:avLst/>
              <a:gdLst/>
              <a:ahLst/>
              <a:cxnLst/>
              <a:rect l="l" t="t" r="r" b="b"/>
              <a:pathLst>
                <a:path w="1630045" h="2277745">
                  <a:moveTo>
                    <a:pt x="1553337" y="0"/>
                  </a:moveTo>
                  <a:lnTo>
                    <a:pt x="1553679" y="25768"/>
                  </a:lnTo>
                  <a:lnTo>
                    <a:pt x="1521968" y="27051"/>
                  </a:lnTo>
                  <a:lnTo>
                    <a:pt x="1485011" y="30353"/>
                  </a:lnTo>
                  <a:lnTo>
                    <a:pt x="1428369" y="40005"/>
                  </a:lnTo>
                  <a:lnTo>
                    <a:pt x="1389761" y="50038"/>
                  </a:lnTo>
                  <a:lnTo>
                    <a:pt x="1350264" y="63754"/>
                  </a:lnTo>
                  <a:lnTo>
                    <a:pt x="1310005" y="81661"/>
                  </a:lnTo>
                  <a:lnTo>
                    <a:pt x="1268689" y="104419"/>
                  </a:lnTo>
                  <a:lnTo>
                    <a:pt x="1226566" y="132080"/>
                  </a:lnTo>
                  <a:lnTo>
                    <a:pt x="1183132" y="165735"/>
                  </a:lnTo>
                  <a:lnTo>
                    <a:pt x="1138428" y="205613"/>
                  </a:lnTo>
                  <a:lnTo>
                    <a:pt x="1092454" y="252349"/>
                  </a:lnTo>
                  <a:lnTo>
                    <a:pt x="1044829" y="306324"/>
                  </a:lnTo>
                  <a:lnTo>
                    <a:pt x="1020445" y="336296"/>
                  </a:lnTo>
                  <a:lnTo>
                    <a:pt x="995807" y="368300"/>
                  </a:lnTo>
                  <a:lnTo>
                    <a:pt x="970534" y="402336"/>
                  </a:lnTo>
                  <a:lnTo>
                    <a:pt x="944880" y="438531"/>
                  </a:lnTo>
                  <a:lnTo>
                    <a:pt x="918718" y="476758"/>
                  </a:lnTo>
                  <a:lnTo>
                    <a:pt x="892302" y="517144"/>
                  </a:lnTo>
                  <a:lnTo>
                    <a:pt x="865251" y="559435"/>
                  </a:lnTo>
                  <a:lnTo>
                    <a:pt x="837946" y="603631"/>
                  </a:lnTo>
                  <a:lnTo>
                    <a:pt x="810260" y="649605"/>
                  </a:lnTo>
                  <a:lnTo>
                    <a:pt x="782193" y="697357"/>
                  </a:lnTo>
                  <a:lnTo>
                    <a:pt x="753745" y="746887"/>
                  </a:lnTo>
                  <a:lnTo>
                    <a:pt x="724916" y="797941"/>
                  </a:lnTo>
                  <a:lnTo>
                    <a:pt x="695833" y="850646"/>
                  </a:lnTo>
                  <a:lnTo>
                    <a:pt x="636651" y="960374"/>
                  </a:lnTo>
                  <a:lnTo>
                    <a:pt x="576199" y="1075563"/>
                  </a:lnTo>
                  <a:lnTo>
                    <a:pt x="514858" y="1195578"/>
                  </a:lnTo>
                  <a:lnTo>
                    <a:pt x="452501" y="1319911"/>
                  </a:lnTo>
                  <a:lnTo>
                    <a:pt x="389382" y="1448181"/>
                  </a:lnTo>
                  <a:lnTo>
                    <a:pt x="325628" y="1579626"/>
                  </a:lnTo>
                  <a:lnTo>
                    <a:pt x="261239" y="1713738"/>
                  </a:lnTo>
                  <a:lnTo>
                    <a:pt x="196342" y="1850136"/>
                  </a:lnTo>
                  <a:lnTo>
                    <a:pt x="131064" y="1988185"/>
                  </a:lnTo>
                  <a:lnTo>
                    <a:pt x="0" y="2266696"/>
                  </a:lnTo>
                  <a:lnTo>
                    <a:pt x="22987" y="2277618"/>
                  </a:lnTo>
                  <a:lnTo>
                    <a:pt x="219202" y="1860931"/>
                  </a:lnTo>
                  <a:lnTo>
                    <a:pt x="284038" y="1724787"/>
                  </a:lnTo>
                  <a:lnTo>
                    <a:pt x="284159" y="1724660"/>
                  </a:lnTo>
                  <a:lnTo>
                    <a:pt x="348488" y="1590675"/>
                  </a:lnTo>
                  <a:lnTo>
                    <a:pt x="412242" y="1459357"/>
                  </a:lnTo>
                  <a:lnTo>
                    <a:pt x="475234" y="1331214"/>
                  </a:lnTo>
                  <a:lnTo>
                    <a:pt x="537591" y="1207008"/>
                  </a:lnTo>
                  <a:lnTo>
                    <a:pt x="537464" y="1207008"/>
                  </a:lnTo>
                  <a:lnTo>
                    <a:pt x="598805" y="1087120"/>
                  </a:lnTo>
                  <a:lnTo>
                    <a:pt x="659063" y="972312"/>
                  </a:lnTo>
                  <a:lnTo>
                    <a:pt x="718185" y="862838"/>
                  </a:lnTo>
                  <a:lnTo>
                    <a:pt x="718058" y="862838"/>
                  </a:lnTo>
                  <a:lnTo>
                    <a:pt x="747141" y="810260"/>
                  </a:lnTo>
                  <a:lnTo>
                    <a:pt x="775843" y="759333"/>
                  </a:lnTo>
                  <a:lnTo>
                    <a:pt x="804164" y="710057"/>
                  </a:lnTo>
                  <a:lnTo>
                    <a:pt x="832104" y="662559"/>
                  </a:lnTo>
                  <a:lnTo>
                    <a:pt x="859663" y="616839"/>
                  </a:lnTo>
                  <a:lnTo>
                    <a:pt x="886841" y="572770"/>
                  </a:lnTo>
                  <a:lnTo>
                    <a:pt x="913556" y="530987"/>
                  </a:lnTo>
                  <a:lnTo>
                    <a:pt x="939843" y="490982"/>
                  </a:lnTo>
                  <a:lnTo>
                    <a:pt x="965835" y="452882"/>
                  </a:lnTo>
                  <a:lnTo>
                    <a:pt x="991055" y="417322"/>
                  </a:lnTo>
                  <a:lnTo>
                    <a:pt x="1016032" y="383667"/>
                  </a:lnTo>
                  <a:lnTo>
                    <a:pt x="1015873" y="383667"/>
                  </a:lnTo>
                  <a:lnTo>
                    <a:pt x="1040313" y="352171"/>
                  </a:lnTo>
                  <a:lnTo>
                    <a:pt x="1064306" y="322707"/>
                  </a:lnTo>
                  <a:lnTo>
                    <a:pt x="1087791" y="295275"/>
                  </a:lnTo>
                  <a:lnTo>
                    <a:pt x="1110892" y="269748"/>
                  </a:lnTo>
                  <a:lnTo>
                    <a:pt x="1133792" y="245935"/>
                  </a:lnTo>
                  <a:lnTo>
                    <a:pt x="1156081" y="223901"/>
                  </a:lnTo>
                  <a:lnTo>
                    <a:pt x="1177775" y="203962"/>
                  </a:lnTo>
                  <a:lnTo>
                    <a:pt x="1199219" y="185420"/>
                  </a:lnTo>
                  <a:lnTo>
                    <a:pt x="1220406" y="168402"/>
                  </a:lnTo>
                  <a:lnTo>
                    <a:pt x="1241209" y="152908"/>
                  </a:lnTo>
                  <a:lnTo>
                    <a:pt x="1241044" y="152908"/>
                  </a:lnTo>
                  <a:lnTo>
                    <a:pt x="1261624" y="138938"/>
                  </a:lnTo>
                  <a:lnTo>
                    <a:pt x="1261491" y="138938"/>
                  </a:lnTo>
                  <a:lnTo>
                    <a:pt x="1282065" y="125984"/>
                  </a:lnTo>
                  <a:lnTo>
                    <a:pt x="1301562" y="114808"/>
                  </a:lnTo>
                  <a:lnTo>
                    <a:pt x="1321336" y="104394"/>
                  </a:lnTo>
                  <a:lnTo>
                    <a:pt x="1340866" y="95250"/>
                  </a:lnTo>
                  <a:lnTo>
                    <a:pt x="1359916" y="87249"/>
                  </a:lnTo>
                  <a:lnTo>
                    <a:pt x="1360085" y="87249"/>
                  </a:lnTo>
                  <a:lnTo>
                    <a:pt x="1378373" y="80391"/>
                  </a:lnTo>
                  <a:lnTo>
                    <a:pt x="1378204" y="80391"/>
                  </a:lnTo>
                  <a:lnTo>
                    <a:pt x="1396981" y="74422"/>
                  </a:lnTo>
                  <a:lnTo>
                    <a:pt x="1415656" y="69126"/>
                  </a:lnTo>
                  <a:lnTo>
                    <a:pt x="1434084" y="64770"/>
                  </a:lnTo>
                  <a:lnTo>
                    <a:pt x="1433703" y="64770"/>
                  </a:lnTo>
                  <a:lnTo>
                    <a:pt x="1452245" y="60960"/>
                  </a:lnTo>
                  <a:lnTo>
                    <a:pt x="1452631" y="60960"/>
                  </a:lnTo>
                  <a:lnTo>
                    <a:pt x="1470279" y="58039"/>
                  </a:lnTo>
                  <a:lnTo>
                    <a:pt x="1469898" y="58039"/>
                  </a:lnTo>
                  <a:lnTo>
                    <a:pt x="1488186" y="55626"/>
                  </a:lnTo>
                  <a:lnTo>
                    <a:pt x="1487678" y="55626"/>
                  </a:lnTo>
                  <a:lnTo>
                    <a:pt x="1524000" y="52324"/>
                  </a:lnTo>
                  <a:lnTo>
                    <a:pt x="1523238" y="52324"/>
                  </a:lnTo>
                  <a:lnTo>
                    <a:pt x="1554022" y="51168"/>
                  </a:lnTo>
                  <a:lnTo>
                    <a:pt x="1602948" y="51168"/>
                  </a:lnTo>
                  <a:lnTo>
                    <a:pt x="1630045" y="37211"/>
                  </a:lnTo>
                  <a:lnTo>
                    <a:pt x="1553337" y="0"/>
                  </a:lnTo>
                  <a:close/>
                </a:path>
                <a:path w="1630045" h="2277745">
                  <a:moveTo>
                    <a:pt x="284159" y="1724660"/>
                  </a:moveTo>
                  <a:lnTo>
                    <a:pt x="284099" y="1724787"/>
                  </a:lnTo>
                  <a:lnTo>
                    <a:pt x="284159" y="1724660"/>
                  </a:lnTo>
                  <a:close/>
                </a:path>
                <a:path w="1630045" h="2277745">
                  <a:moveTo>
                    <a:pt x="598871" y="1087120"/>
                  </a:moveTo>
                  <a:lnTo>
                    <a:pt x="598805" y="1087247"/>
                  </a:lnTo>
                  <a:lnTo>
                    <a:pt x="598871" y="1087120"/>
                  </a:lnTo>
                  <a:close/>
                </a:path>
                <a:path w="1630045" h="2277745">
                  <a:moveTo>
                    <a:pt x="659130" y="972185"/>
                  </a:moveTo>
                  <a:lnTo>
                    <a:pt x="659003" y="972312"/>
                  </a:lnTo>
                  <a:lnTo>
                    <a:pt x="659130" y="972185"/>
                  </a:lnTo>
                  <a:close/>
                </a:path>
                <a:path w="1630045" h="2277745">
                  <a:moveTo>
                    <a:pt x="747212" y="810260"/>
                  </a:moveTo>
                  <a:lnTo>
                    <a:pt x="747141" y="810387"/>
                  </a:lnTo>
                  <a:lnTo>
                    <a:pt x="747212" y="810260"/>
                  </a:lnTo>
                  <a:close/>
                </a:path>
                <a:path w="1630045" h="2277745">
                  <a:moveTo>
                    <a:pt x="775915" y="759333"/>
                  </a:moveTo>
                  <a:lnTo>
                    <a:pt x="775843" y="759460"/>
                  </a:lnTo>
                  <a:lnTo>
                    <a:pt x="775915" y="759333"/>
                  </a:lnTo>
                  <a:close/>
                </a:path>
                <a:path w="1630045" h="2277745">
                  <a:moveTo>
                    <a:pt x="804238" y="710057"/>
                  </a:moveTo>
                  <a:lnTo>
                    <a:pt x="804164" y="710184"/>
                  </a:lnTo>
                  <a:lnTo>
                    <a:pt x="804238" y="710057"/>
                  </a:lnTo>
                  <a:close/>
                </a:path>
                <a:path w="1630045" h="2277745">
                  <a:moveTo>
                    <a:pt x="832180" y="662559"/>
                  </a:moveTo>
                  <a:lnTo>
                    <a:pt x="832104" y="662686"/>
                  </a:lnTo>
                  <a:lnTo>
                    <a:pt x="832180" y="662559"/>
                  </a:lnTo>
                  <a:close/>
                </a:path>
                <a:path w="1630045" h="2277745">
                  <a:moveTo>
                    <a:pt x="859741" y="616839"/>
                  </a:moveTo>
                  <a:lnTo>
                    <a:pt x="859663" y="616966"/>
                  </a:lnTo>
                  <a:lnTo>
                    <a:pt x="859741" y="616839"/>
                  </a:lnTo>
                  <a:close/>
                </a:path>
                <a:path w="1630045" h="2277745">
                  <a:moveTo>
                    <a:pt x="886876" y="572770"/>
                  </a:moveTo>
                  <a:lnTo>
                    <a:pt x="886714" y="573024"/>
                  </a:lnTo>
                  <a:lnTo>
                    <a:pt x="886876" y="572770"/>
                  </a:lnTo>
                  <a:close/>
                </a:path>
                <a:path w="1630045" h="2277745">
                  <a:moveTo>
                    <a:pt x="913638" y="530860"/>
                  </a:moveTo>
                  <a:lnTo>
                    <a:pt x="913511" y="530987"/>
                  </a:lnTo>
                  <a:lnTo>
                    <a:pt x="913638" y="530860"/>
                  </a:lnTo>
                  <a:close/>
                </a:path>
                <a:path w="1630045" h="2277745">
                  <a:moveTo>
                    <a:pt x="939927" y="490855"/>
                  </a:moveTo>
                  <a:lnTo>
                    <a:pt x="939800" y="490982"/>
                  </a:lnTo>
                  <a:lnTo>
                    <a:pt x="939927" y="490855"/>
                  </a:lnTo>
                  <a:close/>
                </a:path>
                <a:path w="1630045" h="2277745">
                  <a:moveTo>
                    <a:pt x="965887" y="452882"/>
                  </a:moveTo>
                  <a:lnTo>
                    <a:pt x="965708" y="453136"/>
                  </a:lnTo>
                  <a:lnTo>
                    <a:pt x="965887" y="452882"/>
                  </a:lnTo>
                  <a:close/>
                </a:path>
                <a:path w="1630045" h="2277745">
                  <a:moveTo>
                    <a:pt x="991235" y="417068"/>
                  </a:moveTo>
                  <a:lnTo>
                    <a:pt x="990981" y="417322"/>
                  </a:lnTo>
                  <a:lnTo>
                    <a:pt x="991235" y="417068"/>
                  </a:lnTo>
                  <a:close/>
                </a:path>
                <a:path w="1630045" h="2277745">
                  <a:moveTo>
                    <a:pt x="1016127" y="383540"/>
                  </a:moveTo>
                  <a:lnTo>
                    <a:pt x="1015873" y="383667"/>
                  </a:lnTo>
                  <a:lnTo>
                    <a:pt x="1016032" y="383667"/>
                  </a:lnTo>
                  <a:lnTo>
                    <a:pt x="1016127" y="383540"/>
                  </a:lnTo>
                  <a:close/>
                </a:path>
                <a:path w="1630045" h="2277745">
                  <a:moveTo>
                    <a:pt x="1040511" y="351917"/>
                  </a:moveTo>
                  <a:lnTo>
                    <a:pt x="1040257" y="352171"/>
                  </a:lnTo>
                  <a:lnTo>
                    <a:pt x="1040511" y="351917"/>
                  </a:lnTo>
                  <a:close/>
                </a:path>
                <a:path w="1630045" h="2277745">
                  <a:moveTo>
                    <a:pt x="1064514" y="322453"/>
                  </a:moveTo>
                  <a:lnTo>
                    <a:pt x="1064260" y="322707"/>
                  </a:lnTo>
                  <a:lnTo>
                    <a:pt x="1064514" y="322453"/>
                  </a:lnTo>
                  <a:close/>
                </a:path>
                <a:path w="1630045" h="2277745">
                  <a:moveTo>
                    <a:pt x="1088009" y="295021"/>
                  </a:moveTo>
                  <a:lnTo>
                    <a:pt x="1087755" y="295275"/>
                  </a:lnTo>
                  <a:lnTo>
                    <a:pt x="1088009" y="295021"/>
                  </a:lnTo>
                  <a:close/>
                </a:path>
                <a:path w="1630045" h="2277745">
                  <a:moveTo>
                    <a:pt x="1111123" y="269494"/>
                  </a:moveTo>
                  <a:lnTo>
                    <a:pt x="1110869" y="269748"/>
                  </a:lnTo>
                  <a:lnTo>
                    <a:pt x="1111123" y="269494"/>
                  </a:lnTo>
                  <a:close/>
                </a:path>
                <a:path w="1630045" h="2277745">
                  <a:moveTo>
                    <a:pt x="1156103" y="223901"/>
                  </a:moveTo>
                  <a:lnTo>
                    <a:pt x="1155827" y="224155"/>
                  </a:lnTo>
                  <a:lnTo>
                    <a:pt x="1156103" y="223901"/>
                  </a:lnTo>
                  <a:close/>
                </a:path>
                <a:path w="1630045" h="2277745">
                  <a:moveTo>
                    <a:pt x="1178052" y="203708"/>
                  </a:moveTo>
                  <a:lnTo>
                    <a:pt x="1177671" y="203962"/>
                  </a:lnTo>
                  <a:lnTo>
                    <a:pt x="1178052" y="203708"/>
                  </a:lnTo>
                  <a:close/>
                </a:path>
                <a:path w="1630045" h="2277745">
                  <a:moveTo>
                    <a:pt x="1199515" y="185166"/>
                  </a:moveTo>
                  <a:lnTo>
                    <a:pt x="1199134" y="185420"/>
                  </a:lnTo>
                  <a:lnTo>
                    <a:pt x="1199515" y="185166"/>
                  </a:lnTo>
                  <a:close/>
                </a:path>
                <a:path w="1630045" h="2277745">
                  <a:moveTo>
                    <a:pt x="1220724" y="168148"/>
                  </a:moveTo>
                  <a:lnTo>
                    <a:pt x="1220343" y="168402"/>
                  </a:lnTo>
                  <a:lnTo>
                    <a:pt x="1220724" y="168148"/>
                  </a:lnTo>
                  <a:close/>
                </a:path>
                <a:path w="1630045" h="2277745">
                  <a:moveTo>
                    <a:pt x="1241552" y="152654"/>
                  </a:moveTo>
                  <a:lnTo>
                    <a:pt x="1241044" y="152908"/>
                  </a:lnTo>
                  <a:lnTo>
                    <a:pt x="1241209" y="152908"/>
                  </a:lnTo>
                  <a:lnTo>
                    <a:pt x="1241552" y="152654"/>
                  </a:lnTo>
                  <a:close/>
                </a:path>
                <a:path w="1630045" h="2277745">
                  <a:moveTo>
                    <a:pt x="1261999" y="138684"/>
                  </a:moveTo>
                  <a:lnTo>
                    <a:pt x="1261491" y="138938"/>
                  </a:lnTo>
                  <a:lnTo>
                    <a:pt x="1261624" y="138938"/>
                  </a:lnTo>
                  <a:lnTo>
                    <a:pt x="1261999" y="138684"/>
                  </a:lnTo>
                  <a:close/>
                </a:path>
                <a:path w="1630045" h="2277745">
                  <a:moveTo>
                    <a:pt x="1282125" y="125984"/>
                  </a:moveTo>
                  <a:lnTo>
                    <a:pt x="1281684" y="126238"/>
                  </a:lnTo>
                  <a:lnTo>
                    <a:pt x="1282125" y="125984"/>
                  </a:lnTo>
                  <a:close/>
                </a:path>
                <a:path w="1630045" h="2277745">
                  <a:moveTo>
                    <a:pt x="1302004" y="114554"/>
                  </a:moveTo>
                  <a:lnTo>
                    <a:pt x="1301496" y="114808"/>
                  </a:lnTo>
                  <a:lnTo>
                    <a:pt x="1302004" y="114554"/>
                  </a:lnTo>
                  <a:close/>
                </a:path>
                <a:path w="1630045" h="2277745">
                  <a:moveTo>
                    <a:pt x="1340959" y="95250"/>
                  </a:moveTo>
                  <a:lnTo>
                    <a:pt x="1340358" y="95504"/>
                  </a:lnTo>
                  <a:lnTo>
                    <a:pt x="1340959" y="95250"/>
                  </a:lnTo>
                  <a:close/>
                </a:path>
                <a:path w="1630045" h="2277745">
                  <a:moveTo>
                    <a:pt x="1360085" y="87249"/>
                  </a:moveTo>
                  <a:lnTo>
                    <a:pt x="1359916" y="87249"/>
                  </a:lnTo>
                  <a:lnTo>
                    <a:pt x="1359408" y="87503"/>
                  </a:lnTo>
                  <a:lnTo>
                    <a:pt x="1360085" y="87249"/>
                  </a:lnTo>
                  <a:close/>
                </a:path>
                <a:path w="1630045" h="2277745">
                  <a:moveTo>
                    <a:pt x="1378712" y="80264"/>
                  </a:moveTo>
                  <a:lnTo>
                    <a:pt x="1378204" y="80391"/>
                  </a:lnTo>
                  <a:lnTo>
                    <a:pt x="1378373" y="80391"/>
                  </a:lnTo>
                  <a:lnTo>
                    <a:pt x="1378712" y="80264"/>
                  </a:lnTo>
                  <a:close/>
                </a:path>
                <a:path w="1630045" h="2277745">
                  <a:moveTo>
                    <a:pt x="1602948" y="51168"/>
                  </a:moveTo>
                  <a:lnTo>
                    <a:pt x="1554022" y="51168"/>
                  </a:lnTo>
                  <a:lnTo>
                    <a:pt x="1554353" y="76200"/>
                  </a:lnTo>
                  <a:lnTo>
                    <a:pt x="1602948" y="51168"/>
                  </a:lnTo>
                  <a:close/>
                </a:path>
                <a:path w="1630045" h="2277745">
                  <a:moveTo>
                    <a:pt x="1397381" y="74295"/>
                  </a:moveTo>
                  <a:lnTo>
                    <a:pt x="1396873" y="74422"/>
                  </a:lnTo>
                  <a:lnTo>
                    <a:pt x="1397381" y="74295"/>
                  </a:lnTo>
                  <a:close/>
                </a:path>
                <a:path w="1630045" h="2277745">
                  <a:moveTo>
                    <a:pt x="1452631" y="60960"/>
                  </a:moveTo>
                  <a:lnTo>
                    <a:pt x="1452245" y="60960"/>
                  </a:lnTo>
                  <a:lnTo>
                    <a:pt x="1451864" y="61087"/>
                  </a:lnTo>
                  <a:lnTo>
                    <a:pt x="1452631" y="60960"/>
                  </a:lnTo>
                  <a:close/>
                </a:path>
              </a:pathLst>
            </a:custGeom>
            <a:solidFill>
              <a:srgbClr val="1FE2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65" dirty="0"/>
              <a:t>Filter</a:t>
            </a:r>
            <a:r>
              <a:rPr b="0" spc="-65" dirty="0">
                <a:latin typeface="DejaVu Sans"/>
                <a:cs typeface="DejaVu Sans"/>
              </a:rPr>
              <a:t> </a:t>
            </a:r>
            <a:r>
              <a:rPr spc="-175" dirty="0"/>
              <a:t>to</a:t>
            </a:r>
            <a:r>
              <a:rPr b="0" spc="-65" dirty="0">
                <a:latin typeface="DejaVu Sans"/>
                <a:cs typeface="DejaVu Sans"/>
              </a:rPr>
              <a:t> </a:t>
            </a:r>
            <a:r>
              <a:rPr spc="-210" dirty="0"/>
              <a:t>Latest</a:t>
            </a:r>
            <a:r>
              <a:rPr b="0" spc="-75" dirty="0">
                <a:latin typeface="DejaVu Sans"/>
                <a:cs typeface="DejaVu Sans"/>
              </a:rPr>
              <a:t> </a:t>
            </a:r>
            <a:r>
              <a:rPr spc="-200" dirty="0"/>
              <a:t>Date</a:t>
            </a:r>
            <a:r>
              <a:rPr b="0" spc="-65" dirty="0">
                <a:latin typeface="DejaVu Sans"/>
                <a:cs typeface="DejaVu Sans"/>
              </a:rPr>
              <a:t> </a:t>
            </a:r>
            <a:r>
              <a:rPr spc="-215" dirty="0"/>
              <a:t>Value</a:t>
            </a:r>
            <a:r>
              <a:rPr b="0" spc="-80" dirty="0">
                <a:latin typeface="DejaVu Sans"/>
                <a:cs typeface="DejaVu Sans"/>
              </a:rPr>
              <a:t> </a:t>
            </a:r>
            <a:r>
              <a:rPr spc="-210" dirty="0"/>
              <a:t>When</a:t>
            </a:r>
            <a:r>
              <a:rPr b="0" spc="-70" dirty="0">
                <a:latin typeface="DejaVu Sans"/>
                <a:cs typeface="DejaVu Sans"/>
              </a:rPr>
              <a:t> </a:t>
            </a:r>
            <a:r>
              <a:rPr spc="-190" dirty="0"/>
              <a:t>Workbook</a:t>
            </a:r>
            <a:r>
              <a:rPr b="0" spc="-60" dirty="0">
                <a:latin typeface="DejaVu Sans"/>
                <a:cs typeface="DejaVu Sans"/>
              </a:rPr>
              <a:t> </a:t>
            </a:r>
            <a:r>
              <a:rPr spc="-195" dirty="0"/>
              <a:t>is</a:t>
            </a:r>
            <a:r>
              <a:rPr b="0" spc="-75" dirty="0">
                <a:latin typeface="DejaVu Sans"/>
                <a:cs typeface="DejaVu Sans"/>
              </a:rPr>
              <a:t> </a:t>
            </a:r>
            <a:r>
              <a:rPr spc="-40" dirty="0"/>
              <a:t>Opened:</a:t>
            </a: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500"/>
          </a:p>
          <a:p>
            <a:pPr marL="12700" marR="95250">
              <a:lnSpc>
                <a:spcPts val="1510"/>
              </a:lnSpc>
              <a:spcBef>
                <a:spcPts val="5"/>
              </a:spcBef>
            </a:pPr>
            <a:r>
              <a:rPr sz="1400" b="0" i="1" spc="55" dirty="0">
                <a:latin typeface="Nimbus Roman No9 L"/>
                <a:cs typeface="Nimbus Roman No9 L"/>
              </a:rPr>
              <a:t>When</a:t>
            </a:r>
            <a:r>
              <a:rPr sz="1400" b="0" spc="30" dirty="0">
                <a:latin typeface="DejaVu Sans"/>
                <a:cs typeface="DejaVu Sans"/>
              </a:rPr>
              <a:t> </a:t>
            </a:r>
            <a:r>
              <a:rPr sz="1400" b="0" i="1" spc="-10" dirty="0">
                <a:latin typeface="Nimbus Roman No9 L"/>
                <a:cs typeface="Nimbus Roman No9 L"/>
              </a:rPr>
              <a:t>applied,</a:t>
            </a:r>
            <a:r>
              <a:rPr sz="1400" b="0" spc="45" dirty="0">
                <a:latin typeface="DejaVu Sans"/>
                <a:cs typeface="DejaVu Sans"/>
              </a:rPr>
              <a:t> </a:t>
            </a:r>
            <a:r>
              <a:rPr sz="1400" b="0" i="1" dirty="0">
                <a:latin typeface="Nimbus Roman No9 L"/>
                <a:cs typeface="Nimbus Roman No9 L"/>
              </a:rPr>
              <a:t>the</a:t>
            </a:r>
            <a:r>
              <a:rPr sz="1400" b="0" spc="25" dirty="0">
                <a:latin typeface="DejaVu Sans"/>
                <a:cs typeface="DejaVu Sans"/>
              </a:rPr>
              <a:t> </a:t>
            </a:r>
            <a:r>
              <a:rPr sz="1400" b="0" i="1" dirty="0">
                <a:latin typeface="Nimbus Roman No9 L"/>
                <a:cs typeface="Nimbus Roman No9 L"/>
              </a:rPr>
              <a:t>latest</a:t>
            </a:r>
            <a:r>
              <a:rPr sz="1400" b="0" spc="20" dirty="0">
                <a:latin typeface="DejaVu Sans"/>
                <a:cs typeface="DejaVu Sans"/>
              </a:rPr>
              <a:t> </a:t>
            </a:r>
            <a:r>
              <a:rPr sz="1400" b="0" i="1" dirty="0">
                <a:latin typeface="Nimbus Roman No9 L"/>
                <a:cs typeface="Nimbus Roman No9 L"/>
              </a:rPr>
              <a:t>date</a:t>
            </a:r>
            <a:r>
              <a:rPr sz="1400" b="0" spc="30" dirty="0">
                <a:latin typeface="DejaVu Sans"/>
                <a:cs typeface="DejaVu Sans"/>
              </a:rPr>
              <a:t> </a:t>
            </a:r>
            <a:r>
              <a:rPr sz="1400" b="0" i="1" dirty="0">
                <a:latin typeface="Nimbus Roman No9 L"/>
                <a:cs typeface="Nimbus Roman No9 L"/>
              </a:rPr>
              <a:t>in</a:t>
            </a:r>
            <a:r>
              <a:rPr sz="1400" b="0" spc="35" dirty="0">
                <a:latin typeface="DejaVu Sans"/>
                <a:cs typeface="DejaVu Sans"/>
              </a:rPr>
              <a:t> </a:t>
            </a:r>
            <a:r>
              <a:rPr sz="1400" b="0" i="1" dirty="0">
                <a:latin typeface="Nimbus Roman No9 L"/>
                <a:cs typeface="Nimbus Roman No9 L"/>
              </a:rPr>
              <a:t>the</a:t>
            </a:r>
            <a:r>
              <a:rPr sz="1400" b="0" spc="35" dirty="0">
                <a:latin typeface="DejaVu Sans"/>
                <a:cs typeface="DejaVu Sans"/>
              </a:rPr>
              <a:t> </a:t>
            </a:r>
            <a:r>
              <a:rPr sz="1400" b="0" i="1" dirty="0">
                <a:latin typeface="Nimbus Roman No9 L"/>
                <a:cs typeface="Nimbus Roman No9 L"/>
              </a:rPr>
              <a:t>selected</a:t>
            </a:r>
            <a:r>
              <a:rPr sz="1400" b="0" spc="10" dirty="0">
                <a:latin typeface="DejaVu Sans"/>
                <a:cs typeface="DejaVu Sans"/>
              </a:rPr>
              <a:t> </a:t>
            </a:r>
            <a:r>
              <a:rPr sz="1400" b="0" i="1" spc="-10" dirty="0">
                <a:latin typeface="Nimbus Roman No9 L"/>
                <a:cs typeface="Nimbus Roman No9 L"/>
              </a:rPr>
              <a:t>field</a:t>
            </a:r>
            <a:r>
              <a:rPr sz="1400" b="0" spc="15" dirty="0">
                <a:latin typeface="DejaVu Sans"/>
                <a:cs typeface="DejaVu Sans"/>
              </a:rPr>
              <a:t> </a:t>
            </a:r>
            <a:r>
              <a:rPr sz="1400" b="0" i="1" spc="-55" dirty="0">
                <a:latin typeface="Nimbus Roman No9 L"/>
                <a:cs typeface="Nimbus Roman No9 L"/>
              </a:rPr>
              <a:t>will</a:t>
            </a:r>
            <a:r>
              <a:rPr sz="1400" b="0" spc="30" dirty="0">
                <a:latin typeface="DejaVu Sans"/>
                <a:cs typeface="DejaVu Sans"/>
              </a:rPr>
              <a:t> </a:t>
            </a:r>
            <a:r>
              <a:rPr sz="1400" b="0" i="1" dirty="0">
                <a:latin typeface="Nimbus Roman No9 L"/>
                <a:cs typeface="Nimbus Roman No9 L"/>
              </a:rPr>
              <a:t>be</a:t>
            </a:r>
            <a:r>
              <a:rPr sz="1400" b="0" spc="35" dirty="0">
                <a:latin typeface="DejaVu Sans"/>
                <a:cs typeface="DejaVu Sans"/>
              </a:rPr>
              <a:t> </a:t>
            </a:r>
            <a:r>
              <a:rPr sz="1400" b="0" i="1" dirty="0">
                <a:latin typeface="Nimbus Roman No9 L"/>
                <a:cs typeface="Nimbus Roman No9 L"/>
              </a:rPr>
              <a:t>automatically</a:t>
            </a:r>
            <a:r>
              <a:rPr sz="1400" b="0" spc="30" dirty="0">
                <a:latin typeface="DejaVu Sans"/>
                <a:cs typeface="DejaVu Sans"/>
              </a:rPr>
              <a:t> </a:t>
            </a:r>
            <a:r>
              <a:rPr sz="1400" b="0" i="1" dirty="0">
                <a:latin typeface="Nimbus Roman No9 L"/>
                <a:cs typeface="Nimbus Roman No9 L"/>
              </a:rPr>
              <a:t>be</a:t>
            </a:r>
            <a:r>
              <a:rPr sz="1400" b="0" spc="30" dirty="0">
                <a:latin typeface="DejaVu Sans"/>
                <a:cs typeface="DejaVu Sans"/>
              </a:rPr>
              <a:t> </a:t>
            </a:r>
            <a:r>
              <a:rPr sz="1400" b="0" i="1" spc="-325" dirty="0">
                <a:latin typeface="Nimbus Roman No9 L"/>
                <a:cs typeface="Nimbus Roman No9 L"/>
              </a:rPr>
              <a:t>pre-</a:t>
            </a:r>
            <a:r>
              <a:rPr sz="1400" b="0" dirty="0">
                <a:latin typeface="DejaVu Sans"/>
                <a:cs typeface="DejaVu Sans"/>
              </a:rPr>
              <a:t> </a:t>
            </a:r>
            <a:r>
              <a:rPr sz="1400" b="0" i="1" dirty="0">
                <a:latin typeface="Nimbus Roman No9 L"/>
                <a:cs typeface="Nimbus Roman No9 L"/>
              </a:rPr>
              <a:t>filtered</a:t>
            </a:r>
            <a:r>
              <a:rPr sz="1400" b="0" spc="-5" dirty="0">
                <a:latin typeface="DejaVu Sans"/>
                <a:cs typeface="DejaVu Sans"/>
              </a:rPr>
              <a:t> </a:t>
            </a:r>
            <a:r>
              <a:rPr sz="1400" b="0" i="1" dirty="0">
                <a:latin typeface="Nimbus Roman No9 L"/>
                <a:cs typeface="Nimbus Roman No9 L"/>
              </a:rPr>
              <a:t>when</a:t>
            </a:r>
            <a:r>
              <a:rPr sz="1400" b="0" spc="25" dirty="0">
                <a:latin typeface="DejaVu Sans"/>
                <a:cs typeface="DejaVu Sans"/>
              </a:rPr>
              <a:t> </a:t>
            </a:r>
            <a:r>
              <a:rPr sz="1400" b="0" i="1" dirty="0">
                <a:latin typeface="Nimbus Roman No9 L"/>
                <a:cs typeface="Nimbus Roman No9 L"/>
              </a:rPr>
              <a:t>the</a:t>
            </a:r>
            <a:r>
              <a:rPr sz="1400" b="0" spc="5" dirty="0">
                <a:latin typeface="DejaVu Sans"/>
                <a:cs typeface="DejaVu Sans"/>
              </a:rPr>
              <a:t> </a:t>
            </a:r>
            <a:r>
              <a:rPr sz="1400" b="0" i="1" dirty="0">
                <a:latin typeface="Nimbus Roman No9 L"/>
                <a:cs typeface="Nimbus Roman No9 L"/>
              </a:rPr>
              <a:t>workbook</a:t>
            </a:r>
            <a:r>
              <a:rPr sz="1400" b="0" spc="15" dirty="0">
                <a:latin typeface="DejaVu Sans"/>
                <a:cs typeface="DejaVu Sans"/>
              </a:rPr>
              <a:t> </a:t>
            </a:r>
            <a:r>
              <a:rPr sz="1400" b="0" i="1" dirty="0">
                <a:latin typeface="Nimbus Roman No9 L"/>
                <a:cs typeface="Nimbus Roman No9 L"/>
              </a:rPr>
              <a:t>is</a:t>
            </a:r>
            <a:r>
              <a:rPr sz="1400" b="0" spc="15" dirty="0">
                <a:latin typeface="DejaVu Sans"/>
                <a:cs typeface="DejaVu Sans"/>
              </a:rPr>
              <a:t> </a:t>
            </a:r>
            <a:r>
              <a:rPr sz="1400" b="0" i="1" spc="-10" dirty="0">
                <a:latin typeface="Nimbus Roman No9 L"/>
                <a:cs typeface="Nimbus Roman No9 L"/>
              </a:rPr>
              <a:t>opened</a:t>
            </a:r>
            <a:endParaRPr sz="1400">
              <a:latin typeface="Nimbus Roman No9 L"/>
              <a:cs typeface="Nimbus Roman No9 L"/>
            </a:endParaRPr>
          </a:p>
          <a:p>
            <a:pPr marL="12700" marR="5080">
              <a:lnSpc>
                <a:spcPts val="1510"/>
              </a:lnSpc>
              <a:spcBef>
                <a:spcPts val="1515"/>
              </a:spcBef>
            </a:pPr>
            <a:r>
              <a:rPr sz="1400" b="0" i="1" spc="-30" dirty="0">
                <a:latin typeface="Nimbus Roman No9 L"/>
                <a:cs typeface="Nimbus Roman No9 L"/>
              </a:rPr>
              <a:t>NOTE:</a:t>
            </a:r>
            <a:r>
              <a:rPr sz="1400" b="0" spc="25" dirty="0">
                <a:latin typeface="DejaVu Sans"/>
                <a:cs typeface="DejaVu Sans"/>
              </a:rPr>
              <a:t> </a:t>
            </a:r>
            <a:r>
              <a:rPr sz="1400" b="0" i="1" dirty="0">
                <a:latin typeface="Nimbus Roman No9 L"/>
                <a:cs typeface="Nimbus Roman No9 L"/>
              </a:rPr>
              <a:t>This</a:t>
            </a:r>
            <a:r>
              <a:rPr sz="1400" b="0" spc="40" dirty="0">
                <a:latin typeface="DejaVu Sans"/>
                <a:cs typeface="DejaVu Sans"/>
              </a:rPr>
              <a:t> </a:t>
            </a:r>
            <a:r>
              <a:rPr sz="1400" b="0" i="1" dirty="0">
                <a:latin typeface="Nimbus Roman No9 L"/>
                <a:cs typeface="Nimbus Roman No9 L"/>
              </a:rPr>
              <a:t>option</a:t>
            </a:r>
            <a:r>
              <a:rPr sz="1400" b="0" spc="30" dirty="0">
                <a:latin typeface="DejaVu Sans"/>
                <a:cs typeface="DejaVu Sans"/>
              </a:rPr>
              <a:t> </a:t>
            </a:r>
            <a:r>
              <a:rPr sz="1400" b="0" i="1" spc="-10" dirty="0">
                <a:latin typeface="Nimbus Roman No9 L"/>
                <a:cs typeface="Nimbus Roman No9 L"/>
              </a:rPr>
              <a:t>overrules</a:t>
            </a:r>
            <a:r>
              <a:rPr sz="1400" b="0" spc="5" dirty="0">
                <a:latin typeface="DejaVu Sans"/>
                <a:cs typeface="DejaVu Sans"/>
              </a:rPr>
              <a:t> </a:t>
            </a:r>
            <a:r>
              <a:rPr sz="1400" b="0" i="1" dirty="0">
                <a:latin typeface="Nimbus Roman No9 L"/>
                <a:cs typeface="Nimbus Roman No9 L"/>
              </a:rPr>
              <a:t>dimension</a:t>
            </a:r>
            <a:r>
              <a:rPr sz="1400" b="0" spc="15" dirty="0">
                <a:latin typeface="DejaVu Sans"/>
                <a:cs typeface="DejaVu Sans"/>
              </a:rPr>
              <a:t> </a:t>
            </a:r>
            <a:r>
              <a:rPr sz="1400" b="0" i="1" dirty="0">
                <a:latin typeface="Nimbus Roman No9 L"/>
                <a:cs typeface="Nimbus Roman No9 L"/>
              </a:rPr>
              <a:t>and</a:t>
            </a:r>
            <a:r>
              <a:rPr sz="1400" b="0" spc="35" dirty="0">
                <a:latin typeface="DejaVu Sans"/>
                <a:cs typeface="DejaVu Sans"/>
              </a:rPr>
              <a:t> </a:t>
            </a:r>
            <a:r>
              <a:rPr sz="1400" b="0" i="1" dirty="0">
                <a:latin typeface="Nimbus Roman No9 L"/>
                <a:cs typeface="Nimbus Roman No9 L"/>
              </a:rPr>
              <a:t>context</a:t>
            </a:r>
            <a:r>
              <a:rPr sz="1400" b="0" spc="10" dirty="0">
                <a:latin typeface="DejaVu Sans"/>
                <a:cs typeface="DejaVu Sans"/>
              </a:rPr>
              <a:t> </a:t>
            </a:r>
            <a:r>
              <a:rPr sz="1400" b="0" i="1" spc="-10" dirty="0">
                <a:latin typeface="Nimbus Roman No9 L"/>
                <a:cs typeface="Nimbus Roman No9 L"/>
              </a:rPr>
              <a:t>filters</a:t>
            </a:r>
            <a:r>
              <a:rPr sz="1400" b="0" spc="30" dirty="0">
                <a:latin typeface="DejaVu Sans"/>
                <a:cs typeface="DejaVu Sans"/>
              </a:rPr>
              <a:t> </a:t>
            </a:r>
            <a:r>
              <a:rPr sz="1400" b="0" i="1" dirty="0">
                <a:latin typeface="Nimbus Roman No9 L"/>
                <a:cs typeface="Nimbus Roman No9 L"/>
              </a:rPr>
              <a:t>and</a:t>
            </a:r>
            <a:r>
              <a:rPr sz="1400" b="0" spc="30" dirty="0">
                <a:latin typeface="DejaVu Sans"/>
                <a:cs typeface="DejaVu Sans"/>
              </a:rPr>
              <a:t> </a:t>
            </a:r>
            <a:r>
              <a:rPr sz="1400" b="0" i="1" dirty="0">
                <a:latin typeface="Nimbus Roman No9 L"/>
                <a:cs typeface="Nimbus Roman No9 L"/>
              </a:rPr>
              <a:t>chooses</a:t>
            </a:r>
            <a:r>
              <a:rPr sz="1400" b="0" spc="10" dirty="0">
                <a:latin typeface="DejaVu Sans"/>
                <a:cs typeface="DejaVu Sans"/>
              </a:rPr>
              <a:t> </a:t>
            </a:r>
            <a:r>
              <a:rPr sz="1400" b="0" i="1" dirty="0">
                <a:latin typeface="Nimbus Roman No9 L"/>
                <a:cs typeface="Nimbus Roman No9 L"/>
              </a:rPr>
              <a:t>the</a:t>
            </a:r>
            <a:r>
              <a:rPr sz="1400" b="0" spc="20" dirty="0">
                <a:latin typeface="DejaVu Sans"/>
                <a:cs typeface="DejaVu Sans"/>
              </a:rPr>
              <a:t> </a:t>
            </a:r>
            <a:r>
              <a:rPr sz="1400" b="0" i="1" spc="-340" dirty="0">
                <a:latin typeface="Nimbus Roman No9 L"/>
                <a:cs typeface="Nimbus Roman No9 L"/>
              </a:rPr>
              <a:t>max</a:t>
            </a:r>
            <a:r>
              <a:rPr sz="1400" b="0" dirty="0">
                <a:latin typeface="DejaVu Sans"/>
                <a:cs typeface="DejaVu Sans"/>
              </a:rPr>
              <a:t> </a:t>
            </a:r>
            <a:r>
              <a:rPr sz="1400" b="0" i="1" dirty="0">
                <a:latin typeface="Nimbus Roman No9 L"/>
                <a:cs typeface="Nimbus Roman No9 L"/>
              </a:rPr>
              <a:t>date</a:t>
            </a:r>
            <a:r>
              <a:rPr sz="1400" b="0" spc="45" dirty="0">
                <a:latin typeface="DejaVu Sans"/>
                <a:cs typeface="DejaVu Sans"/>
              </a:rPr>
              <a:t> </a:t>
            </a:r>
            <a:r>
              <a:rPr sz="1400" b="0" i="1" dirty="0">
                <a:latin typeface="Nimbus Roman No9 L"/>
                <a:cs typeface="Nimbus Roman No9 L"/>
              </a:rPr>
              <a:t>in</a:t>
            </a:r>
            <a:r>
              <a:rPr sz="1400" b="0" spc="55" dirty="0">
                <a:latin typeface="DejaVu Sans"/>
                <a:cs typeface="DejaVu Sans"/>
              </a:rPr>
              <a:t> </a:t>
            </a:r>
            <a:r>
              <a:rPr sz="1400" b="0" i="1" dirty="0">
                <a:latin typeface="Nimbus Roman No9 L"/>
                <a:cs typeface="Nimbus Roman No9 L"/>
              </a:rPr>
              <a:t>the</a:t>
            </a:r>
            <a:r>
              <a:rPr sz="1400" b="0" spc="35" dirty="0">
                <a:latin typeface="DejaVu Sans"/>
                <a:cs typeface="DejaVu Sans"/>
              </a:rPr>
              <a:t> </a:t>
            </a:r>
            <a:r>
              <a:rPr sz="1400" b="0" i="1" dirty="0">
                <a:latin typeface="Nimbus Roman No9 L"/>
                <a:cs typeface="Nimbus Roman No9 L"/>
              </a:rPr>
              <a:t>entire</a:t>
            </a:r>
            <a:r>
              <a:rPr sz="1400" b="0" spc="45" dirty="0">
                <a:latin typeface="DejaVu Sans"/>
                <a:cs typeface="DejaVu Sans"/>
              </a:rPr>
              <a:t> </a:t>
            </a:r>
            <a:r>
              <a:rPr sz="1400" b="0" i="1" dirty="0">
                <a:latin typeface="Nimbus Roman No9 L"/>
                <a:cs typeface="Nimbus Roman No9 L"/>
              </a:rPr>
              <a:t>data</a:t>
            </a:r>
            <a:r>
              <a:rPr sz="1400" b="0" spc="55" dirty="0">
                <a:latin typeface="DejaVu Sans"/>
                <a:cs typeface="DejaVu Sans"/>
              </a:rPr>
              <a:t> </a:t>
            </a:r>
            <a:r>
              <a:rPr sz="1400" b="0" i="1" spc="-10" dirty="0">
                <a:latin typeface="Nimbus Roman No9 L"/>
                <a:cs typeface="Nimbus Roman No9 L"/>
              </a:rPr>
              <a:t>source</a:t>
            </a:r>
            <a:endParaRPr sz="1400">
              <a:latin typeface="Nimbus Roman No9 L"/>
              <a:cs typeface="Nimbus Roman No9 L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353820">
              <a:lnSpc>
                <a:spcPct val="100000"/>
              </a:lnSpc>
              <a:spcBef>
                <a:spcPts val="95"/>
              </a:spcBef>
            </a:pPr>
            <a:r>
              <a:rPr spc="-50" dirty="0"/>
              <a:t>HOMEWORK:</a:t>
            </a:r>
            <a:r>
              <a:rPr spc="-204" dirty="0"/>
              <a:t> </a:t>
            </a:r>
            <a:r>
              <a:rPr spc="-210" dirty="0"/>
              <a:t>Sorting,</a:t>
            </a:r>
            <a:r>
              <a:rPr spc="-45" dirty="0"/>
              <a:t> </a:t>
            </a:r>
            <a:r>
              <a:rPr spc="-204" dirty="0"/>
              <a:t>Grouping</a:t>
            </a:r>
            <a:r>
              <a:rPr spc="-50" dirty="0"/>
              <a:t> </a:t>
            </a:r>
            <a:r>
              <a:rPr dirty="0"/>
              <a:t>&amp;</a:t>
            </a:r>
            <a:r>
              <a:rPr spc="-105" dirty="0"/>
              <a:t> </a:t>
            </a:r>
            <a:r>
              <a:rPr spc="-275" dirty="0"/>
              <a:t>Filtering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5646" y="830579"/>
            <a:ext cx="11760708" cy="4572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193288" y="1598167"/>
            <a:ext cx="735901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600" spc="-75" dirty="0">
                <a:solidFill>
                  <a:srgbClr val="252525"/>
                </a:solidFill>
                <a:latin typeface="DejaVu Sans"/>
                <a:cs typeface="DejaVu Sans"/>
              </a:rPr>
              <a:t>Your</a:t>
            </a:r>
            <a:r>
              <a:rPr sz="1600" spc="-45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125" dirty="0">
                <a:solidFill>
                  <a:srgbClr val="252525"/>
                </a:solidFill>
                <a:latin typeface="DejaVu Sans"/>
                <a:cs typeface="DejaVu Sans"/>
              </a:rPr>
              <a:t>good</a:t>
            </a:r>
            <a:r>
              <a:rPr sz="1600" spc="10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105" dirty="0">
                <a:solidFill>
                  <a:srgbClr val="252525"/>
                </a:solidFill>
                <a:latin typeface="DejaVu Sans"/>
                <a:cs typeface="DejaVu Sans"/>
              </a:rPr>
              <a:t>friend</a:t>
            </a:r>
            <a:r>
              <a:rPr sz="1600" spc="25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90" dirty="0">
                <a:solidFill>
                  <a:srgbClr val="252525"/>
                </a:solidFill>
                <a:latin typeface="DejaVu Sans"/>
                <a:cs typeface="DejaVu Sans"/>
              </a:rPr>
              <a:t>Allie</a:t>
            </a:r>
            <a:r>
              <a:rPr sz="1600" spc="10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110" dirty="0">
                <a:solidFill>
                  <a:srgbClr val="252525"/>
                </a:solidFill>
                <a:latin typeface="DejaVu Sans"/>
                <a:cs typeface="DejaVu Sans"/>
              </a:rPr>
              <a:t>just</a:t>
            </a:r>
            <a:r>
              <a:rPr sz="1600" spc="20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150" dirty="0">
                <a:solidFill>
                  <a:srgbClr val="252525"/>
                </a:solidFill>
                <a:latin typeface="DejaVu Sans"/>
                <a:cs typeface="DejaVu Sans"/>
              </a:rPr>
              <a:t>launched</a:t>
            </a:r>
            <a:r>
              <a:rPr sz="1600" spc="20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210" dirty="0">
                <a:solidFill>
                  <a:srgbClr val="252525"/>
                </a:solidFill>
                <a:latin typeface="DejaVu Sans"/>
                <a:cs typeface="DejaVu Sans"/>
              </a:rPr>
              <a:t>a</a:t>
            </a:r>
            <a:r>
              <a:rPr sz="1600" spc="35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140" dirty="0">
                <a:solidFill>
                  <a:srgbClr val="252525"/>
                </a:solidFill>
                <a:latin typeface="DejaVu Sans"/>
                <a:cs typeface="DejaVu Sans"/>
              </a:rPr>
              <a:t>career</a:t>
            </a:r>
            <a:r>
              <a:rPr sz="1600" spc="20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190" dirty="0">
                <a:solidFill>
                  <a:srgbClr val="252525"/>
                </a:solidFill>
                <a:latin typeface="DejaVu Sans"/>
                <a:cs typeface="DejaVu Sans"/>
              </a:rPr>
              <a:t>as</a:t>
            </a:r>
            <a:r>
              <a:rPr sz="1600" spc="25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215" dirty="0">
                <a:solidFill>
                  <a:srgbClr val="252525"/>
                </a:solidFill>
                <a:latin typeface="DejaVu Sans"/>
                <a:cs typeface="DejaVu Sans"/>
              </a:rPr>
              <a:t>a</a:t>
            </a:r>
            <a:r>
              <a:rPr sz="1600" spc="40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140" dirty="0">
                <a:solidFill>
                  <a:srgbClr val="252525"/>
                </a:solidFill>
                <a:latin typeface="DejaVu Sans"/>
                <a:cs typeface="DejaVu Sans"/>
              </a:rPr>
              <a:t>real</a:t>
            </a:r>
            <a:r>
              <a:rPr sz="1600" spc="20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140" dirty="0">
                <a:solidFill>
                  <a:srgbClr val="252525"/>
                </a:solidFill>
                <a:latin typeface="DejaVu Sans"/>
                <a:cs typeface="DejaVu Sans"/>
              </a:rPr>
              <a:t>estate</a:t>
            </a:r>
            <a:r>
              <a:rPr sz="1600" spc="30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165" dirty="0">
                <a:solidFill>
                  <a:srgbClr val="252525"/>
                </a:solidFill>
                <a:latin typeface="DejaVu Sans"/>
                <a:cs typeface="DejaVu Sans"/>
              </a:rPr>
              <a:t>agent</a:t>
            </a:r>
            <a:r>
              <a:rPr sz="1600" spc="35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90" dirty="0">
                <a:solidFill>
                  <a:srgbClr val="252525"/>
                </a:solidFill>
                <a:latin typeface="DejaVu Sans"/>
                <a:cs typeface="DejaVu Sans"/>
              </a:rPr>
              <a:t>in</a:t>
            </a:r>
            <a:r>
              <a:rPr sz="1600" spc="5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b="1" spc="-200" dirty="0">
                <a:solidFill>
                  <a:srgbClr val="252525"/>
                </a:solidFill>
                <a:latin typeface="DejaVu Sans"/>
                <a:cs typeface="DejaVu Sans"/>
              </a:rPr>
              <a:t>King</a:t>
            </a:r>
            <a:r>
              <a:rPr sz="1600" spc="-100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b="1" spc="-325" dirty="0">
                <a:solidFill>
                  <a:srgbClr val="252525"/>
                </a:solidFill>
                <a:latin typeface="DejaVu Sans"/>
                <a:cs typeface="DejaVu Sans"/>
              </a:rPr>
              <a:t>County,</a:t>
            </a:r>
            <a:r>
              <a:rPr sz="1600" spc="-215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b="1" spc="-215" dirty="0">
                <a:solidFill>
                  <a:srgbClr val="252525"/>
                </a:solidFill>
                <a:latin typeface="DejaVu Sans"/>
                <a:cs typeface="DejaVu Sans"/>
              </a:rPr>
              <a:t>Washington</a:t>
            </a:r>
            <a:r>
              <a:rPr sz="1600" spc="-215" dirty="0">
                <a:solidFill>
                  <a:srgbClr val="252525"/>
                </a:solidFill>
                <a:latin typeface="DejaVu Sans"/>
                <a:cs typeface="DejaVu Sans"/>
              </a:rPr>
              <a:t>,</a:t>
            </a:r>
            <a:r>
              <a:rPr sz="1600" spc="-45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170" dirty="0">
                <a:solidFill>
                  <a:srgbClr val="252525"/>
                </a:solidFill>
                <a:latin typeface="DejaVu Sans"/>
                <a:cs typeface="DejaVu Sans"/>
              </a:rPr>
              <a:t>and</a:t>
            </a:r>
            <a:r>
              <a:rPr sz="1600" spc="-50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130" dirty="0">
                <a:solidFill>
                  <a:srgbClr val="252525"/>
                </a:solidFill>
                <a:latin typeface="DejaVu Sans"/>
                <a:cs typeface="DejaVu Sans"/>
              </a:rPr>
              <a:t>is</a:t>
            </a:r>
            <a:r>
              <a:rPr sz="1600" spc="-55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130" dirty="0">
                <a:solidFill>
                  <a:srgbClr val="252525"/>
                </a:solidFill>
                <a:latin typeface="DejaVu Sans"/>
                <a:cs typeface="DejaVu Sans"/>
              </a:rPr>
              <a:t>looking</a:t>
            </a:r>
            <a:r>
              <a:rPr sz="1600" spc="-65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75" dirty="0">
                <a:solidFill>
                  <a:srgbClr val="252525"/>
                </a:solidFill>
                <a:latin typeface="DejaVu Sans"/>
                <a:cs typeface="DejaVu Sans"/>
              </a:rPr>
              <a:t>for</a:t>
            </a:r>
            <a:r>
              <a:rPr sz="1600" spc="-55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175" dirty="0">
                <a:solidFill>
                  <a:srgbClr val="252525"/>
                </a:solidFill>
                <a:latin typeface="DejaVu Sans"/>
                <a:cs typeface="DejaVu Sans"/>
              </a:rPr>
              <a:t>an</a:t>
            </a:r>
            <a:r>
              <a:rPr sz="1600" spc="-45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170" dirty="0">
                <a:solidFill>
                  <a:srgbClr val="252525"/>
                </a:solidFill>
                <a:latin typeface="DejaVu Sans"/>
                <a:cs typeface="DejaVu Sans"/>
              </a:rPr>
              <a:t>edge</a:t>
            </a:r>
            <a:r>
              <a:rPr sz="1600" spc="-45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125" dirty="0">
                <a:solidFill>
                  <a:srgbClr val="252525"/>
                </a:solidFill>
                <a:latin typeface="DejaVu Sans"/>
                <a:cs typeface="DejaVu Sans"/>
              </a:rPr>
              <a:t>over</a:t>
            </a:r>
            <a:r>
              <a:rPr sz="1600" spc="-55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140" dirty="0">
                <a:solidFill>
                  <a:srgbClr val="252525"/>
                </a:solidFill>
                <a:latin typeface="DejaVu Sans"/>
                <a:cs typeface="DejaVu Sans"/>
              </a:rPr>
              <a:t>the</a:t>
            </a:r>
            <a:r>
              <a:rPr sz="1600" spc="-50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135" dirty="0">
                <a:solidFill>
                  <a:srgbClr val="252525"/>
                </a:solidFill>
                <a:latin typeface="DejaVu Sans"/>
                <a:cs typeface="DejaVu Sans"/>
              </a:rPr>
              <a:t>competition.</a:t>
            </a:r>
            <a:r>
              <a:rPr sz="1600" spc="-70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160" dirty="0">
                <a:solidFill>
                  <a:srgbClr val="252525"/>
                </a:solidFill>
                <a:latin typeface="DejaVu Sans"/>
                <a:cs typeface="DejaVu Sans"/>
              </a:rPr>
              <a:t>She’s</a:t>
            </a:r>
            <a:r>
              <a:rPr sz="1600" spc="-70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135" dirty="0">
                <a:solidFill>
                  <a:srgbClr val="252525"/>
                </a:solidFill>
                <a:latin typeface="DejaVu Sans"/>
                <a:cs typeface="DejaVu Sans"/>
              </a:rPr>
              <a:t>hoping</a:t>
            </a:r>
            <a:r>
              <a:rPr sz="1600" spc="-65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135" dirty="0">
                <a:solidFill>
                  <a:srgbClr val="252525"/>
                </a:solidFill>
                <a:latin typeface="DejaVu Sans"/>
                <a:cs typeface="DejaVu Sans"/>
              </a:rPr>
              <a:t>that</a:t>
            </a:r>
            <a:r>
              <a:rPr sz="1600" spc="-60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25" dirty="0">
                <a:solidFill>
                  <a:srgbClr val="252525"/>
                </a:solidFill>
                <a:latin typeface="DejaVu Sans"/>
                <a:cs typeface="DejaVu Sans"/>
              </a:rPr>
              <a:t>you </a:t>
            </a:r>
            <a:r>
              <a:rPr sz="1600" spc="-170" dirty="0">
                <a:solidFill>
                  <a:srgbClr val="252525"/>
                </a:solidFill>
                <a:latin typeface="DejaVu Sans"/>
                <a:cs typeface="DejaVu Sans"/>
              </a:rPr>
              <a:t>can</a:t>
            </a:r>
            <a:r>
              <a:rPr sz="1600" spc="25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150" dirty="0">
                <a:solidFill>
                  <a:srgbClr val="252525"/>
                </a:solidFill>
                <a:latin typeface="DejaVu Sans"/>
                <a:cs typeface="DejaVu Sans"/>
              </a:rPr>
              <a:t>use</a:t>
            </a:r>
            <a:r>
              <a:rPr sz="1600" spc="20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120" dirty="0">
                <a:solidFill>
                  <a:srgbClr val="252525"/>
                </a:solidFill>
                <a:latin typeface="DejaVu Sans"/>
                <a:cs typeface="DejaVu Sans"/>
              </a:rPr>
              <a:t>your</a:t>
            </a:r>
            <a:r>
              <a:rPr sz="1600" spc="-5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160" dirty="0">
                <a:solidFill>
                  <a:srgbClr val="252525"/>
                </a:solidFill>
                <a:latin typeface="DejaVu Sans"/>
                <a:cs typeface="DejaVu Sans"/>
              </a:rPr>
              <a:t>data</a:t>
            </a:r>
            <a:r>
              <a:rPr sz="1600" spc="30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130" dirty="0">
                <a:solidFill>
                  <a:srgbClr val="252525"/>
                </a:solidFill>
                <a:latin typeface="DejaVu Sans"/>
                <a:cs typeface="DejaVu Sans"/>
              </a:rPr>
              <a:t>skills</a:t>
            </a:r>
            <a:r>
              <a:rPr sz="1600" spc="5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20" dirty="0">
                <a:solidFill>
                  <a:srgbClr val="252525"/>
                </a:solidFill>
                <a:latin typeface="DejaVu Sans"/>
                <a:cs typeface="DejaVu Sans"/>
              </a:rPr>
              <a:t>to</a:t>
            </a:r>
            <a:r>
              <a:rPr sz="1600" spc="25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135" dirty="0">
                <a:solidFill>
                  <a:srgbClr val="252525"/>
                </a:solidFill>
                <a:latin typeface="DejaVu Sans"/>
                <a:cs typeface="DejaVu Sans"/>
              </a:rPr>
              <a:t>help</a:t>
            </a:r>
            <a:r>
              <a:rPr sz="1600" spc="25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160" dirty="0">
                <a:solidFill>
                  <a:srgbClr val="252525"/>
                </a:solidFill>
                <a:latin typeface="DejaVu Sans"/>
                <a:cs typeface="DejaVu Sans"/>
              </a:rPr>
              <a:t>give</a:t>
            </a:r>
            <a:r>
              <a:rPr sz="1600" spc="30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120" dirty="0">
                <a:solidFill>
                  <a:srgbClr val="252525"/>
                </a:solidFill>
                <a:latin typeface="DejaVu Sans"/>
                <a:cs typeface="DejaVu Sans"/>
              </a:rPr>
              <a:t>her</a:t>
            </a:r>
            <a:r>
              <a:rPr sz="1600" spc="25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210" dirty="0">
                <a:solidFill>
                  <a:srgbClr val="252525"/>
                </a:solidFill>
                <a:latin typeface="DejaVu Sans"/>
                <a:cs typeface="DejaVu Sans"/>
              </a:rPr>
              <a:t>a</a:t>
            </a:r>
            <a:r>
              <a:rPr sz="1600" spc="35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155" dirty="0">
                <a:solidFill>
                  <a:srgbClr val="252525"/>
                </a:solidFill>
                <a:latin typeface="DejaVu Sans"/>
                <a:cs typeface="DejaVu Sans"/>
              </a:rPr>
              <a:t>leg</a:t>
            </a:r>
            <a:r>
              <a:rPr sz="1600" spc="25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125" dirty="0">
                <a:solidFill>
                  <a:srgbClr val="252525"/>
                </a:solidFill>
                <a:latin typeface="DejaVu Sans"/>
                <a:cs typeface="DejaVu Sans"/>
              </a:rPr>
              <a:t>up</a:t>
            </a:r>
            <a:r>
              <a:rPr sz="1600" spc="30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75" dirty="0">
                <a:solidFill>
                  <a:srgbClr val="252525"/>
                </a:solidFill>
                <a:latin typeface="DejaVu Sans"/>
                <a:cs typeface="DejaVu Sans"/>
              </a:rPr>
              <a:t>on</a:t>
            </a:r>
            <a:r>
              <a:rPr sz="1600" spc="20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110" dirty="0">
                <a:solidFill>
                  <a:srgbClr val="252525"/>
                </a:solidFill>
                <a:latin typeface="DejaVu Sans"/>
                <a:cs typeface="DejaVu Sans"/>
              </a:rPr>
              <a:t>the</a:t>
            </a:r>
            <a:r>
              <a:rPr sz="1600" spc="25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135" dirty="0">
                <a:solidFill>
                  <a:srgbClr val="252525"/>
                </a:solidFill>
                <a:latin typeface="DejaVu Sans"/>
                <a:cs typeface="DejaVu Sans"/>
              </a:rPr>
              <a:t>competition</a:t>
            </a:r>
            <a:r>
              <a:rPr sz="1600" spc="-10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125" dirty="0">
                <a:solidFill>
                  <a:srgbClr val="252525"/>
                </a:solidFill>
                <a:latin typeface="DejaVu Sans"/>
                <a:cs typeface="DejaVu Sans"/>
              </a:rPr>
              <a:t>–</a:t>
            </a:r>
            <a:r>
              <a:rPr sz="1600" spc="-75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170" dirty="0">
                <a:solidFill>
                  <a:srgbClr val="252525"/>
                </a:solidFill>
                <a:latin typeface="DejaVu Sans"/>
                <a:cs typeface="DejaVu Sans"/>
              </a:rPr>
              <a:t>and</a:t>
            </a:r>
            <a:r>
              <a:rPr sz="1600" spc="30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10" dirty="0">
                <a:solidFill>
                  <a:srgbClr val="252525"/>
                </a:solidFill>
                <a:latin typeface="DejaVu Sans"/>
                <a:cs typeface="DejaVu Sans"/>
              </a:rPr>
              <a:t>FAST!</a:t>
            </a:r>
            <a:endParaRPr sz="1600">
              <a:latin typeface="DejaVu Sans"/>
              <a:cs typeface="DejaVu San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01595" y="1605534"/>
            <a:ext cx="1670685" cy="6216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24130" algn="r">
              <a:lnSpc>
                <a:spcPts val="1985"/>
              </a:lnSpc>
              <a:spcBef>
                <a:spcPts val="100"/>
              </a:spcBef>
            </a:pPr>
            <a:r>
              <a:rPr sz="1800" spc="-25" dirty="0">
                <a:solidFill>
                  <a:srgbClr val="3F3F3F"/>
                </a:solidFill>
                <a:latin typeface="DejaVu Sans"/>
                <a:cs typeface="DejaVu Sans"/>
              </a:rPr>
              <a:t>THE</a:t>
            </a:r>
            <a:endParaRPr sz="1800">
              <a:latin typeface="DejaVu Sans"/>
              <a:cs typeface="DejaVu Sans"/>
            </a:endParaRPr>
          </a:p>
          <a:p>
            <a:pPr marL="12700">
              <a:lnSpc>
                <a:spcPts val="2705"/>
              </a:lnSpc>
            </a:pPr>
            <a:r>
              <a:rPr sz="2400" b="1" spc="-190" dirty="0">
                <a:solidFill>
                  <a:srgbClr val="1FE2D7"/>
                </a:solidFill>
                <a:latin typeface="DejaVu Sans"/>
                <a:cs typeface="DejaVu Sans"/>
              </a:rPr>
              <a:t>SITUATION</a:t>
            </a:r>
            <a:endParaRPr sz="2400">
              <a:latin typeface="DejaVu Sans"/>
              <a:cs typeface="DejaVu San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919412" y="1442846"/>
            <a:ext cx="9525" cy="1088390"/>
          </a:xfrm>
          <a:custGeom>
            <a:avLst/>
            <a:gdLst/>
            <a:ahLst/>
            <a:cxnLst/>
            <a:rect l="l" t="t" r="r" b="b"/>
            <a:pathLst>
              <a:path w="9525" h="1088389">
                <a:moveTo>
                  <a:pt x="9525" y="0"/>
                </a:moveTo>
                <a:lnTo>
                  <a:pt x="0" y="0"/>
                </a:lnTo>
                <a:lnTo>
                  <a:pt x="0" y="1088390"/>
                </a:lnTo>
                <a:lnTo>
                  <a:pt x="9525" y="1088390"/>
                </a:lnTo>
                <a:lnTo>
                  <a:pt x="9525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193288" y="3038348"/>
            <a:ext cx="6903084" cy="11544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spc="-80" dirty="0">
                <a:solidFill>
                  <a:srgbClr val="252525"/>
                </a:solidFill>
                <a:latin typeface="DejaVu Sans"/>
                <a:cs typeface="DejaVu Sans"/>
              </a:rPr>
              <a:t>While</a:t>
            </a:r>
            <a:r>
              <a:rPr sz="1600" spc="30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150" dirty="0">
                <a:solidFill>
                  <a:srgbClr val="252525"/>
                </a:solidFill>
                <a:latin typeface="DejaVu Sans"/>
                <a:cs typeface="DejaVu Sans"/>
              </a:rPr>
              <a:t>researching</a:t>
            </a:r>
            <a:r>
              <a:rPr sz="1600" spc="25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110" dirty="0">
                <a:solidFill>
                  <a:srgbClr val="252525"/>
                </a:solidFill>
                <a:latin typeface="DejaVu Sans"/>
                <a:cs typeface="DejaVu Sans"/>
              </a:rPr>
              <a:t>the</a:t>
            </a:r>
            <a:r>
              <a:rPr sz="1600" spc="40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170" dirty="0">
                <a:solidFill>
                  <a:srgbClr val="252525"/>
                </a:solidFill>
                <a:latin typeface="DejaVu Sans"/>
                <a:cs typeface="DejaVu Sans"/>
              </a:rPr>
              <a:t>market,</a:t>
            </a:r>
            <a:r>
              <a:rPr sz="1600" spc="45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120" dirty="0">
                <a:solidFill>
                  <a:srgbClr val="252525"/>
                </a:solidFill>
                <a:latin typeface="DejaVu Sans"/>
                <a:cs typeface="DejaVu Sans"/>
              </a:rPr>
              <a:t>you</a:t>
            </a:r>
            <a:r>
              <a:rPr sz="1600" spc="35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175" dirty="0">
                <a:solidFill>
                  <a:srgbClr val="252525"/>
                </a:solidFill>
                <a:latin typeface="DejaVu Sans"/>
                <a:cs typeface="DejaVu Sans"/>
              </a:rPr>
              <a:t>come</a:t>
            </a:r>
            <a:r>
              <a:rPr sz="1600" spc="30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140" dirty="0">
                <a:solidFill>
                  <a:srgbClr val="252525"/>
                </a:solidFill>
                <a:latin typeface="DejaVu Sans"/>
                <a:cs typeface="DejaVu Sans"/>
              </a:rPr>
              <a:t>across</a:t>
            </a:r>
            <a:r>
              <a:rPr sz="1600" spc="30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215" dirty="0">
                <a:solidFill>
                  <a:srgbClr val="252525"/>
                </a:solidFill>
                <a:latin typeface="DejaVu Sans"/>
                <a:cs typeface="DejaVu Sans"/>
              </a:rPr>
              <a:t>a</a:t>
            </a:r>
            <a:r>
              <a:rPr sz="1600" spc="30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135" dirty="0">
                <a:solidFill>
                  <a:srgbClr val="252525"/>
                </a:solidFill>
                <a:latin typeface="DejaVu Sans"/>
                <a:cs typeface="DejaVu Sans"/>
              </a:rPr>
              <a:t>partially</a:t>
            </a:r>
            <a:r>
              <a:rPr sz="1600" spc="40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145" dirty="0">
                <a:solidFill>
                  <a:srgbClr val="252525"/>
                </a:solidFill>
                <a:latin typeface="DejaVu Sans"/>
                <a:cs typeface="DejaVu Sans"/>
              </a:rPr>
              <a:t>complete</a:t>
            </a:r>
            <a:r>
              <a:rPr sz="1600" spc="45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270" dirty="0">
                <a:solidFill>
                  <a:srgbClr val="252525"/>
                </a:solidFill>
                <a:latin typeface="DejaVu Sans"/>
                <a:cs typeface="DejaVu Sans"/>
              </a:rPr>
              <a:t>dashboard</a:t>
            </a:r>
            <a:endParaRPr sz="1600">
              <a:latin typeface="DejaVu Sans"/>
              <a:cs typeface="DejaVu Sans"/>
            </a:endParaRPr>
          </a:p>
          <a:p>
            <a:pPr marL="12700">
              <a:lnSpc>
                <a:spcPct val="100000"/>
              </a:lnSpc>
            </a:pPr>
            <a:r>
              <a:rPr sz="1600" spc="-130" dirty="0">
                <a:solidFill>
                  <a:srgbClr val="252525"/>
                </a:solidFill>
                <a:latin typeface="DejaVu Sans"/>
                <a:cs typeface="DejaVu Sans"/>
              </a:rPr>
              <a:t>that</a:t>
            </a:r>
            <a:r>
              <a:rPr sz="1600" spc="-65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135" dirty="0">
                <a:solidFill>
                  <a:srgbClr val="252525"/>
                </a:solidFill>
                <a:latin typeface="DejaVu Sans"/>
                <a:cs typeface="DejaVu Sans"/>
              </a:rPr>
              <a:t>you</a:t>
            </a:r>
            <a:r>
              <a:rPr sz="1600" spc="-70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215" dirty="0">
                <a:solidFill>
                  <a:srgbClr val="252525"/>
                </a:solidFill>
                <a:latin typeface="DejaVu Sans"/>
                <a:cs typeface="DejaVu Sans"/>
              </a:rPr>
              <a:t>may</a:t>
            </a:r>
            <a:r>
              <a:rPr sz="1600" spc="-65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150" dirty="0">
                <a:solidFill>
                  <a:srgbClr val="252525"/>
                </a:solidFill>
                <a:latin typeface="DejaVu Sans"/>
                <a:cs typeface="DejaVu Sans"/>
              </a:rPr>
              <a:t>be</a:t>
            </a:r>
            <a:r>
              <a:rPr sz="1600" spc="-50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155" dirty="0">
                <a:solidFill>
                  <a:srgbClr val="252525"/>
                </a:solidFill>
                <a:latin typeface="DejaVu Sans"/>
                <a:cs typeface="DejaVu Sans"/>
              </a:rPr>
              <a:t>able</a:t>
            </a:r>
            <a:r>
              <a:rPr sz="1600" spc="-55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95" dirty="0">
                <a:solidFill>
                  <a:srgbClr val="252525"/>
                </a:solidFill>
                <a:latin typeface="DejaVu Sans"/>
                <a:cs typeface="DejaVu Sans"/>
              </a:rPr>
              <a:t>to</a:t>
            </a:r>
            <a:r>
              <a:rPr sz="1600" spc="-60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135" dirty="0">
                <a:solidFill>
                  <a:srgbClr val="252525"/>
                </a:solidFill>
                <a:latin typeface="DejaVu Sans"/>
                <a:cs typeface="DejaVu Sans"/>
              </a:rPr>
              <a:t>quickly</a:t>
            </a:r>
            <a:r>
              <a:rPr sz="1600" spc="-65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130" dirty="0">
                <a:solidFill>
                  <a:srgbClr val="252525"/>
                </a:solidFill>
                <a:latin typeface="DejaVu Sans"/>
                <a:cs typeface="DejaVu Sans"/>
              </a:rPr>
              <a:t>modify</a:t>
            </a:r>
            <a:r>
              <a:rPr sz="1600" spc="-80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95" dirty="0">
                <a:solidFill>
                  <a:srgbClr val="252525"/>
                </a:solidFill>
                <a:latin typeface="DejaVu Sans"/>
                <a:cs typeface="DejaVu Sans"/>
              </a:rPr>
              <a:t>to</a:t>
            </a:r>
            <a:r>
              <a:rPr sz="1600" spc="-60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125" dirty="0">
                <a:solidFill>
                  <a:srgbClr val="252525"/>
                </a:solidFill>
                <a:latin typeface="DejaVu Sans"/>
                <a:cs typeface="DejaVu Sans"/>
              </a:rPr>
              <a:t>suit</a:t>
            </a:r>
            <a:r>
              <a:rPr sz="1600" spc="-65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125" dirty="0">
                <a:solidFill>
                  <a:srgbClr val="252525"/>
                </a:solidFill>
                <a:latin typeface="DejaVu Sans"/>
                <a:cs typeface="DejaVu Sans"/>
              </a:rPr>
              <a:t>Allie’s</a:t>
            </a:r>
            <a:r>
              <a:rPr sz="1600" spc="-80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10" dirty="0">
                <a:solidFill>
                  <a:srgbClr val="252525"/>
                </a:solidFill>
                <a:latin typeface="DejaVu Sans"/>
                <a:cs typeface="DejaVu Sans"/>
              </a:rPr>
              <a:t>needs.</a:t>
            </a:r>
            <a:endParaRPr sz="1600">
              <a:latin typeface="DejaVu Sans"/>
              <a:cs typeface="DejaVu Sans"/>
            </a:endParaRPr>
          </a:p>
          <a:p>
            <a:pPr marL="12700">
              <a:lnSpc>
                <a:spcPct val="100000"/>
              </a:lnSpc>
              <a:spcBef>
                <a:spcPts val="1200"/>
              </a:spcBef>
            </a:pPr>
            <a:r>
              <a:rPr sz="1600" spc="-114" dirty="0">
                <a:solidFill>
                  <a:srgbClr val="252525"/>
                </a:solidFill>
                <a:latin typeface="DejaVu Sans"/>
                <a:cs typeface="DejaVu Sans"/>
              </a:rPr>
              <a:t>You’ll</a:t>
            </a:r>
            <a:r>
              <a:rPr sz="1600" spc="-55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160" dirty="0">
                <a:solidFill>
                  <a:srgbClr val="252525"/>
                </a:solidFill>
                <a:latin typeface="DejaVu Sans"/>
                <a:cs typeface="DejaVu Sans"/>
              </a:rPr>
              <a:t>need</a:t>
            </a:r>
            <a:r>
              <a:rPr sz="1600" spc="-50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95" dirty="0">
                <a:solidFill>
                  <a:srgbClr val="252525"/>
                </a:solidFill>
                <a:latin typeface="DejaVu Sans"/>
                <a:cs typeface="DejaVu Sans"/>
              </a:rPr>
              <a:t>to</a:t>
            </a:r>
            <a:r>
              <a:rPr sz="1600" spc="-50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130" dirty="0">
                <a:solidFill>
                  <a:srgbClr val="252525"/>
                </a:solidFill>
                <a:latin typeface="DejaVu Sans"/>
                <a:cs typeface="DejaVu Sans"/>
              </a:rPr>
              <a:t>download</a:t>
            </a:r>
            <a:r>
              <a:rPr sz="1600" spc="-60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130" dirty="0">
                <a:solidFill>
                  <a:srgbClr val="252525"/>
                </a:solidFill>
                <a:latin typeface="DejaVu Sans"/>
                <a:cs typeface="DejaVu Sans"/>
              </a:rPr>
              <a:t>the</a:t>
            </a:r>
            <a:r>
              <a:rPr sz="1600" spc="-50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125" dirty="0">
                <a:solidFill>
                  <a:srgbClr val="252525"/>
                </a:solidFill>
                <a:latin typeface="DejaVu Sans"/>
                <a:cs typeface="DejaVu Sans"/>
              </a:rPr>
              <a:t>workbook,</a:t>
            </a:r>
            <a:r>
              <a:rPr sz="1600" spc="-55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130" dirty="0">
                <a:solidFill>
                  <a:srgbClr val="252525"/>
                </a:solidFill>
                <a:latin typeface="DejaVu Sans"/>
                <a:cs typeface="DejaVu Sans"/>
              </a:rPr>
              <a:t>modify</a:t>
            </a:r>
            <a:r>
              <a:rPr sz="1600" spc="-50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170" dirty="0">
                <a:solidFill>
                  <a:srgbClr val="252525"/>
                </a:solidFill>
                <a:latin typeface="DejaVu Sans"/>
                <a:cs typeface="DejaVu Sans"/>
              </a:rPr>
              <a:t>and</a:t>
            </a:r>
            <a:r>
              <a:rPr sz="1600" spc="-45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100" dirty="0">
                <a:solidFill>
                  <a:srgbClr val="252525"/>
                </a:solidFill>
                <a:latin typeface="DejaVu Sans"/>
                <a:cs typeface="DejaVu Sans"/>
              </a:rPr>
              <a:t>filter</a:t>
            </a:r>
            <a:r>
              <a:rPr sz="1600" spc="-50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130" dirty="0">
                <a:solidFill>
                  <a:srgbClr val="252525"/>
                </a:solidFill>
                <a:latin typeface="DejaVu Sans"/>
                <a:cs typeface="DejaVu Sans"/>
              </a:rPr>
              <a:t>the</a:t>
            </a:r>
            <a:r>
              <a:rPr sz="1600" spc="-40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135" dirty="0">
                <a:solidFill>
                  <a:srgbClr val="252525"/>
                </a:solidFill>
                <a:latin typeface="DejaVu Sans"/>
                <a:cs typeface="DejaVu Sans"/>
              </a:rPr>
              <a:t>source</a:t>
            </a:r>
            <a:r>
              <a:rPr sz="1600" spc="-55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165" dirty="0">
                <a:solidFill>
                  <a:srgbClr val="252525"/>
                </a:solidFill>
                <a:latin typeface="DejaVu Sans"/>
                <a:cs typeface="DejaVu Sans"/>
              </a:rPr>
              <a:t>data,</a:t>
            </a:r>
            <a:r>
              <a:rPr sz="1600" spc="-35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25" dirty="0">
                <a:solidFill>
                  <a:srgbClr val="252525"/>
                </a:solidFill>
                <a:latin typeface="DejaVu Sans"/>
                <a:cs typeface="DejaVu Sans"/>
              </a:rPr>
              <a:t>and</a:t>
            </a:r>
            <a:endParaRPr sz="1600">
              <a:latin typeface="DejaVu Sans"/>
              <a:cs typeface="DejaVu Sans"/>
            </a:endParaRPr>
          </a:p>
          <a:p>
            <a:pPr marL="12700">
              <a:lnSpc>
                <a:spcPct val="100000"/>
              </a:lnSpc>
            </a:pPr>
            <a:r>
              <a:rPr sz="1600" spc="-150" dirty="0">
                <a:solidFill>
                  <a:srgbClr val="252525"/>
                </a:solidFill>
                <a:latin typeface="DejaVu Sans"/>
                <a:cs typeface="DejaVu Sans"/>
              </a:rPr>
              <a:t>use</a:t>
            </a:r>
            <a:r>
              <a:rPr sz="1600" spc="20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120" dirty="0">
                <a:solidFill>
                  <a:srgbClr val="252525"/>
                </a:solidFill>
                <a:latin typeface="DejaVu Sans"/>
                <a:cs typeface="DejaVu Sans"/>
              </a:rPr>
              <a:t>your</a:t>
            </a:r>
            <a:r>
              <a:rPr sz="1600" spc="-5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145" dirty="0">
                <a:solidFill>
                  <a:srgbClr val="252525"/>
                </a:solidFill>
                <a:latin typeface="DejaVu Sans"/>
                <a:cs typeface="DejaVu Sans"/>
              </a:rPr>
              <a:t>Tableau</a:t>
            </a:r>
            <a:r>
              <a:rPr sz="1600" spc="15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130" dirty="0">
                <a:solidFill>
                  <a:srgbClr val="252525"/>
                </a:solidFill>
                <a:latin typeface="DejaVu Sans"/>
                <a:cs typeface="DejaVu Sans"/>
              </a:rPr>
              <a:t>skills</a:t>
            </a:r>
            <a:r>
              <a:rPr sz="1600" spc="5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20" dirty="0">
                <a:solidFill>
                  <a:srgbClr val="252525"/>
                </a:solidFill>
                <a:latin typeface="DejaVu Sans"/>
                <a:cs typeface="DejaVu Sans"/>
              </a:rPr>
              <a:t>to</a:t>
            </a:r>
            <a:r>
              <a:rPr sz="1600" spc="-80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125" dirty="0">
                <a:solidFill>
                  <a:srgbClr val="252525"/>
                </a:solidFill>
                <a:latin typeface="DejaVu Sans"/>
                <a:cs typeface="DejaVu Sans"/>
              </a:rPr>
              <a:t>help</a:t>
            </a:r>
            <a:r>
              <a:rPr sz="1600" spc="10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90" dirty="0">
                <a:solidFill>
                  <a:srgbClr val="252525"/>
                </a:solidFill>
                <a:latin typeface="DejaVu Sans"/>
                <a:cs typeface="DejaVu Sans"/>
              </a:rPr>
              <a:t>Allie</a:t>
            </a:r>
            <a:r>
              <a:rPr sz="1600" spc="-5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150" dirty="0">
                <a:solidFill>
                  <a:srgbClr val="252525"/>
                </a:solidFill>
                <a:latin typeface="DejaVu Sans"/>
                <a:cs typeface="DejaVu Sans"/>
              </a:rPr>
              <a:t>land</a:t>
            </a:r>
            <a:r>
              <a:rPr sz="1600" spc="25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120" dirty="0">
                <a:solidFill>
                  <a:srgbClr val="252525"/>
                </a:solidFill>
                <a:latin typeface="DejaVu Sans"/>
                <a:cs typeface="DejaVu Sans"/>
              </a:rPr>
              <a:t>her</a:t>
            </a:r>
            <a:r>
              <a:rPr sz="1600" spc="10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80" dirty="0">
                <a:solidFill>
                  <a:srgbClr val="252525"/>
                </a:solidFill>
                <a:latin typeface="DejaVu Sans"/>
                <a:cs typeface="DejaVu Sans"/>
              </a:rPr>
              <a:t>first</a:t>
            </a:r>
            <a:r>
              <a:rPr sz="1600" spc="-5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140" dirty="0">
                <a:solidFill>
                  <a:srgbClr val="252525"/>
                </a:solidFill>
                <a:latin typeface="DejaVu Sans"/>
                <a:cs typeface="DejaVu Sans"/>
              </a:rPr>
              <a:t>big</a:t>
            </a:r>
            <a:r>
              <a:rPr sz="1600" spc="15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10" dirty="0">
                <a:solidFill>
                  <a:srgbClr val="252525"/>
                </a:solidFill>
                <a:latin typeface="DejaVu Sans"/>
                <a:cs typeface="DejaVu Sans"/>
              </a:rPr>
              <a:t>sale.</a:t>
            </a:r>
            <a:endParaRPr sz="1600">
              <a:latin typeface="DejaVu Sans"/>
              <a:cs typeface="DejaVu San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895348" y="3086861"/>
            <a:ext cx="866140" cy="6216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08305">
              <a:lnSpc>
                <a:spcPts val="1985"/>
              </a:lnSpc>
              <a:spcBef>
                <a:spcPts val="100"/>
              </a:spcBef>
            </a:pPr>
            <a:r>
              <a:rPr sz="1800" spc="-25" dirty="0">
                <a:solidFill>
                  <a:srgbClr val="3F3F3F"/>
                </a:solidFill>
                <a:latin typeface="DejaVu Sans"/>
                <a:cs typeface="DejaVu Sans"/>
              </a:rPr>
              <a:t>THE</a:t>
            </a:r>
            <a:endParaRPr sz="1800">
              <a:latin typeface="DejaVu Sans"/>
              <a:cs typeface="DejaVu Sans"/>
            </a:endParaRPr>
          </a:p>
          <a:p>
            <a:pPr marL="12700">
              <a:lnSpc>
                <a:spcPts val="2705"/>
              </a:lnSpc>
            </a:pPr>
            <a:r>
              <a:rPr sz="2400" b="1" spc="-265" dirty="0">
                <a:solidFill>
                  <a:srgbClr val="1FE2D7"/>
                </a:solidFill>
                <a:latin typeface="DejaVu Sans"/>
                <a:cs typeface="DejaVu Sans"/>
              </a:rPr>
              <a:t>BRIEF</a:t>
            </a:r>
            <a:endParaRPr sz="2400">
              <a:latin typeface="DejaVu Sans"/>
              <a:cs typeface="DejaVu San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919412" y="2929508"/>
            <a:ext cx="9525" cy="1308735"/>
          </a:xfrm>
          <a:custGeom>
            <a:avLst/>
            <a:gdLst/>
            <a:ahLst/>
            <a:cxnLst/>
            <a:rect l="l" t="t" r="r" b="b"/>
            <a:pathLst>
              <a:path w="9525" h="1308735">
                <a:moveTo>
                  <a:pt x="9525" y="0"/>
                </a:moveTo>
                <a:lnTo>
                  <a:pt x="0" y="0"/>
                </a:lnTo>
                <a:lnTo>
                  <a:pt x="0" y="1308354"/>
                </a:lnTo>
                <a:lnTo>
                  <a:pt x="9525" y="1308354"/>
                </a:lnTo>
                <a:lnTo>
                  <a:pt x="9525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101089" y="4873752"/>
            <a:ext cx="1651635" cy="6216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r">
              <a:lnSpc>
                <a:spcPts val="1985"/>
              </a:lnSpc>
              <a:spcBef>
                <a:spcPts val="100"/>
              </a:spcBef>
            </a:pPr>
            <a:r>
              <a:rPr sz="1800" spc="-25" dirty="0">
                <a:solidFill>
                  <a:srgbClr val="3F3F3F"/>
                </a:solidFill>
                <a:latin typeface="DejaVu Sans"/>
                <a:cs typeface="DejaVu Sans"/>
              </a:rPr>
              <a:t>THE</a:t>
            </a:r>
            <a:endParaRPr sz="1800">
              <a:latin typeface="DejaVu Sans"/>
              <a:cs typeface="DejaVu Sans"/>
            </a:endParaRPr>
          </a:p>
          <a:p>
            <a:pPr marL="12700">
              <a:lnSpc>
                <a:spcPts val="2705"/>
              </a:lnSpc>
            </a:pPr>
            <a:r>
              <a:rPr sz="2400" b="1" spc="-155" dirty="0">
                <a:solidFill>
                  <a:srgbClr val="1FE2D7"/>
                </a:solidFill>
                <a:latin typeface="DejaVu Sans"/>
                <a:cs typeface="DejaVu Sans"/>
              </a:rPr>
              <a:t>OBJECTIVE</a:t>
            </a:r>
            <a:endParaRPr sz="2400">
              <a:latin typeface="DejaVu Sans"/>
              <a:cs typeface="DejaVu San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919412" y="4712589"/>
            <a:ext cx="9525" cy="1560830"/>
          </a:xfrm>
          <a:custGeom>
            <a:avLst/>
            <a:gdLst/>
            <a:ahLst/>
            <a:cxnLst/>
            <a:rect l="l" t="t" r="r" b="b"/>
            <a:pathLst>
              <a:path w="9525" h="1560829">
                <a:moveTo>
                  <a:pt x="9525" y="0"/>
                </a:moveTo>
                <a:lnTo>
                  <a:pt x="0" y="0"/>
                </a:lnTo>
                <a:lnTo>
                  <a:pt x="0" y="1560830"/>
                </a:lnTo>
                <a:lnTo>
                  <a:pt x="9525" y="1560830"/>
                </a:lnTo>
                <a:lnTo>
                  <a:pt x="9525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3193288" y="4789982"/>
            <a:ext cx="3376295" cy="1306195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sz="1600" spc="-125" dirty="0">
                <a:solidFill>
                  <a:srgbClr val="252525"/>
                </a:solidFill>
                <a:latin typeface="DejaVu Sans"/>
                <a:cs typeface="DejaVu Sans"/>
              </a:rPr>
              <a:t>Use</a:t>
            </a:r>
            <a:r>
              <a:rPr sz="1600" spc="35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160" dirty="0">
                <a:solidFill>
                  <a:srgbClr val="252525"/>
                </a:solidFill>
                <a:latin typeface="DejaVu Sans"/>
                <a:cs typeface="DejaVu Sans"/>
              </a:rPr>
              <a:t>Tableau</a:t>
            </a:r>
            <a:r>
              <a:rPr sz="1600" spc="35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140" dirty="0">
                <a:solidFill>
                  <a:srgbClr val="252525"/>
                </a:solidFill>
                <a:latin typeface="DejaVu Sans"/>
                <a:cs typeface="DejaVu Sans"/>
              </a:rPr>
              <a:t>Desktop</a:t>
            </a:r>
            <a:r>
              <a:rPr sz="1600" spc="30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25" dirty="0">
                <a:solidFill>
                  <a:srgbClr val="252525"/>
                </a:solidFill>
                <a:latin typeface="DejaVu Sans"/>
                <a:cs typeface="DejaVu Sans"/>
              </a:rPr>
              <a:t>to:</a:t>
            </a:r>
            <a:endParaRPr sz="1600">
              <a:latin typeface="DejaVu Sans"/>
              <a:cs typeface="DejaVu Sans"/>
            </a:endParaRPr>
          </a:p>
          <a:p>
            <a:pPr marL="298450" indent="-286385">
              <a:lnSpc>
                <a:spcPct val="100000"/>
              </a:lnSpc>
              <a:spcBef>
                <a:spcPts val="600"/>
              </a:spcBef>
              <a:buChar char="•"/>
              <a:tabLst>
                <a:tab pos="298450" algn="l"/>
                <a:tab pos="299085" algn="l"/>
              </a:tabLst>
            </a:pPr>
            <a:r>
              <a:rPr sz="1600" spc="-65" dirty="0">
                <a:solidFill>
                  <a:srgbClr val="252525"/>
                </a:solidFill>
                <a:latin typeface="DejaVu Sans"/>
                <a:cs typeface="DejaVu Sans"/>
              </a:rPr>
              <a:t>Modify</a:t>
            </a:r>
            <a:r>
              <a:rPr sz="1600" spc="-25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90" dirty="0">
                <a:solidFill>
                  <a:srgbClr val="252525"/>
                </a:solidFill>
                <a:latin typeface="DejaVu Sans"/>
                <a:cs typeface="DejaVu Sans"/>
              </a:rPr>
              <a:t>field</a:t>
            </a:r>
            <a:r>
              <a:rPr sz="1600" spc="-25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10" dirty="0">
                <a:solidFill>
                  <a:srgbClr val="252525"/>
                </a:solidFill>
                <a:latin typeface="DejaVu Sans"/>
                <a:cs typeface="DejaVu Sans"/>
              </a:rPr>
              <a:t>types</a:t>
            </a:r>
            <a:endParaRPr sz="1600">
              <a:latin typeface="DejaVu Sans"/>
              <a:cs typeface="DejaVu Sans"/>
            </a:endParaRPr>
          </a:p>
          <a:p>
            <a:pPr marL="298450" indent="-286385">
              <a:lnSpc>
                <a:spcPct val="100000"/>
              </a:lnSpc>
              <a:spcBef>
                <a:spcPts val="600"/>
              </a:spcBef>
              <a:buChar char="•"/>
              <a:tabLst>
                <a:tab pos="298450" algn="l"/>
                <a:tab pos="299085" algn="l"/>
              </a:tabLst>
            </a:pPr>
            <a:r>
              <a:rPr sz="1600" spc="-95" dirty="0">
                <a:solidFill>
                  <a:srgbClr val="252525"/>
                </a:solidFill>
                <a:latin typeface="DejaVu Sans"/>
                <a:cs typeface="DejaVu Sans"/>
              </a:rPr>
              <a:t>Sort</a:t>
            </a:r>
            <a:r>
              <a:rPr sz="1600" spc="-35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dirty="0">
                <a:solidFill>
                  <a:srgbClr val="252525"/>
                </a:solidFill>
                <a:latin typeface="DejaVu Sans"/>
                <a:cs typeface="DejaVu Sans"/>
              </a:rPr>
              <a:t>&amp;</a:t>
            </a:r>
            <a:r>
              <a:rPr sz="1600" spc="-60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100" dirty="0">
                <a:solidFill>
                  <a:srgbClr val="252525"/>
                </a:solidFill>
                <a:latin typeface="DejaVu Sans"/>
                <a:cs typeface="DejaVu Sans"/>
              </a:rPr>
              <a:t>Group</a:t>
            </a:r>
            <a:r>
              <a:rPr sz="1600" spc="-30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120" dirty="0">
                <a:solidFill>
                  <a:srgbClr val="252525"/>
                </a:solidFill>
                <a:latin typeface="DejaVu Sans"/>
                <a:cs typeface="DejaVu Sans"/>
              </a:rPr>
              <a:t>your</a:t>
            </a:r>
            <a:r>
              <a:rPr sz="1600" spc="-5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20" dirty="0">
                <a:solidFill>
                  <a:srgbClr val="252525"/>
                </a:solidFill>
                <a:latin typeface="DejaVu Sans"/>
                <a:cs typeface="DejaVu Sans"/>
              </a:rPr>
              <a:t>data</a:t>
            </a:r>
            <a:endParaRPr sz="1600">
              <a:latin typeface="DejaVu Sans"/>
              <a:cs typeface="DejaVu Sans"/>
            </a:endParaRPr>
          </a:p>
          <a:p>
            <a:pPr marL="298450" indent="-286385">
              <a:lnSpc>
                <a:spcPct val="100000"/>
              </a:lnSpc>
              <a:spcBef>
                <a:spcPts val="600"/>
              </a:spcBef>
              <a:buChar char="•"/>
              <a:tabLst>
                <a:tab pos="298450" algn="l"/>
                <a:tab pos="299085" algn="l"/>
              </a:tabLst>
            </a:pPr>
            <a:r>
              <a:rPr sz="1600" spc="-80" dirty="0">
                <a:solidFill>
                  <a:srgbClr val="252525"/>
                </a:solidFill>
                <a:latin typeface="DejaVu Sans"/>
                <a:cs typeface="DejaVu Sans"/>
              </a:rPr>
              <a:t>Filter</a:t>
            </a:r>
            <a:r>
              <a:rPr sz="1600" spc="-50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30" dirty="0">
                <a:solidFill>
                  <a:srgbClr val="252525"/>
                </a:solidFill>
                <a:latin typeface="DejaVu Sans"/>
                <a:cs typeface="DejaVu Sans"/>
              </a:rPr>
              <a:t>to</a:t>
            </a:r>
            <a:r>
              <a:rPr sz="1600" spc="-45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110" dirty="0">
                <a:solidFill>
                  <a:srgbClr val="252525"/>
                </a:solidFill>
                <a:latin typeface="DejaVu Sans"/>
                <a:cs typeface="DejaVu Sans"/>
              </a:rPr>
              <a:t>the</a:t>
            </a:r>
            <a:r>
              <a:rPr sz="1600" spc="-15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135" dirty="0">
                <a:solidFill>
                  <a:srgbClr val="252525"/>
                </a:solidFill>
                <a:latin typeface="DejaVu Sans"/>
                <a:cs typeface="DejaVu Sans"/>
              </a:rPr>
              <a:t>relevant</a:t>
            </a:r>
            <a:r>
              <a:rPr sz="1600" spc="10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70" dirty="0">
                <a:solidFill>
                  <a:srgbClr val="252525"/>
                </a:solidFill>
                <a:latin typeface="DejaVu Sans"/>
                <a:cs typeface="DejaVu Sans"/>
              </a:rPr>
              <a:t>info</a:t>
            </a:r>
            <a:r>
              <a:rPr sz="1600" spc="-30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125" dirty="0">
                <a:solidFill>
                  <a:srgbClr val="252525"/>
                </a:solidFill>
                <a:latin typeface="DejaVu Sans"/>
                <a:cs typeface="DejaVu Sans"/>
              </a:rPr>
              <a:t>you</a:t>
            </a:r>
            <a:r>
              <a:rPr sz="1600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305" dirty="0">
                <a:solidFill>
                  <a:srgbClr val="252525"/>
                </a:solidFill>
                <a:latin typeface="DejaVu Sans"/>
                <a:cs typeface="DejaVu Sans"/>
              </a:rPr>
              <a:t>need</a:t>
            </a:r>
            <a:endParaRPr sz="1600">
              <a:latin typeface="DejaVu Sans"/>
              <a:cs typeface="DejaVu Sans"/>
            </a:endParaRPr>
          </a:p>
        </p:txBody>
      </p:sp>
      <p:pic>
        <p:nvPicPr>
          <p:cNvPr id="13" name="object 1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208264" y="4655113"/>
            <a:ext cx="3185921" cy="1830268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9DBEFB9-4144-DE10-80CE-C02C2F46F19F}"/>
              </a:ext>
            </a:extLst>
          </p:cNvPr>
          <p:cNvSpPr/>
          <p:nvPr/>
        </p:nvSpPr>
        <p:spPr>
          <a:xfrm>
            <a:off x="1371600" y="2819400"/>
            <a:ext cx="9906000" cy="1219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The Marks Card</a:t>
            </a:r>
          </a:p>
        </p:txBody>
      </p:sp>
    </p:spTree>
    <p:extLst>
      <p:ext uri="{BB962C8B-B14F-4D97-AF65-F5344CB8AC3E}">
        <p14:creationId xmlns:p14="http://schemas.microsoft.com/office/powerpoint/2010/main" val="302700164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683635">
              <a:lnSpc>
                <a:spcPct val="100000"/>
              </a:lnSpc>
              <a:spcBef>
                <a:spcPts val="100"/>
              </a:spcBef>
            </a:pPr>
            <a:r>
              <a:rPr b="1" spc="-425" dirty="0">
                <a:latin typeface="DejaVu Sans"/>
                <a:cs typeface="DejaVu Sans"/>
              </a:rPr>
              <a:t>What’s</a:t>
            </a:r>
            <a:r>
              <a:rPr b="1" spc="-480" dirty="0">
                <a:latin typeface="DejaVu Sans"/>
                <a:cs typeface="DejaVu Sans"/>
              </a:rPr>
              <a:t> </a:t>
            </a:r>
            <a:r>
              <a:rPr b="1" spc="-500" dirty="0">
                <a:latin typeface="DejaVu Sans"/>
                <a:cs typeface="DejaVu Sans"/>
              </a:rPr>
              <a:t>a</a:t>
            </a:r>
            <a:r>
              <a:rPr b="1" spc="-484" dirty="0">
                <a:latin typeface="DejaVu Sans"/>
                <a:cs typeface="DejaVu Sans"/>
              </a:rPr>
              <a:t> </a:t>
            </a:r>
            <a:r>
              <a:rPr b="1" spc="-459" dirty="0">
                <a:latin typeface="DejaVu Sans"/>
                <a:cs typeface="DejaVu Sans"/>
              </a:rPr>
              <a:t>“Mark"?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5646" y="813815"/>
            <a:ext cx="11760708" cy="4572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664973" y="1153413"/>
            <a:ext cx="10658475" cy="604520"/>
          </a:xfrm>
          <a:prstGeom prst="rect">
            <a:avLst/>
          </a:prstGeom>
        </p:spPr>
        <p:txBody>
          <a:bodyPr vert="horz" wrap="square" lIns="0" tIns="46990" rIns="0" bIns="0" rtlCol="0">
            <a:spAutoFit/>
          </a:bodyPr>
          <a:lstStyle/>
          <a:p>
            <a:pPr marL="12700" marR="5080">
              <a:lnSpc>
                <a:spcPts val="2160"/>
              </a:lnSpc>
              <a:spcBef>
                <a:spcPts val="370"/>
              </a:spcBef>
            </a:pPr>
            <a:r>
              <a:rPr sz="2000" b="1" spc="-250" dirty="0">
                <a:solidFill>
                  <a:srgbClr val="3F3F3F"/>
                </a:solidFill>
                <a:latin typeface="DejaVu Sans"/>
                <a:cs typeface="DejaVu Sans"/>
              </a:rPr>
              <a:t>Marks</a:t>
            </a:r>
            <a:r>
              <a:rPr sz="2000" spc="6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165" dirty="0">
                <a:solidFill>
                  <a:srgbClr val="3F3F3F"/>
                </a:solidFill>
                <a:latin typeface="DejaVu Sans"/>
                <a:cs typeface="DejaVu Sans"/>
              </a:rPr>
              <a:t>represent</a:t>
            </a:r>
            <a:r>
              <a:rPr sz="2000" spc="-9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215" dirty="0">
                <a:solidFill>
                  <a:srgbClr val="3F3F3F"/>
                </a:solidFill>
                <a:latin typeface="DejaVu Sans"/>
                <a:cs typeface="DejaVu Sans"/>
              </a:rPr>
              <a:t>any</a:t>
            </a:r>
            <a:r>
              <a:rPr sz="2000" spc="-8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180" dirty="0">
                <a:solidFill>
                  <a:srgbClr val="3F3F3F"/>
                </a:solidFill>
                <a:latin typeface="DejaVu Sans"/>
                <a:cs typeface="DejaVu Sans"/>
              </a:rPr>
              <a:t>visual</a:t>
            </a:r>
            <a:r>
              <a:rPr sz="2000" spc="-8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190" dirty="0">
                <a:solidFill>
                  <a:srgbClr val="3F3F3F"/>
                </a:solidFill>
                <a:latin typeface="DejaVu Sans"/>
                <a:cs typeface="DejaVu Sans"/>
              </a:rPr>
              <a:t>element</a:t>
            </a:r>
            <a:r>
              <a:rPr sz="2000" spc="-9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175" dirty="0">
                <a:solidFill>
                  <a:srgbClr val="3F3F3F"/>
                </a:solidFill>
                <a:latin typeface="DejaVu Sans"/>
                <a:cs typeface="DejaVu Sans"/>
              </a:rPr>
              <a:t>(or</a:t>
            </a:r>
            <a:r>
              <a:rPr sz="2000" spc="-8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250" dirty="0">
                <a:solidFill>
                  <a:srgbClr val="3F3F3F"/>
                </a:solidFill>
                <a:latin typeface="DejaVu Sans"/>
                <a:cs typeface="DejaVu Sans"/>
              </a:rPr>
              <a:t>“ink”)</a:t>
            </a:r>
            <a:r>
              <a:rPr sz="2000" spc="-8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170" dirty="0">
                <a:solidFill>
                  <a:srgbClr val="3F3F3F"/>
                </a:solidFill>
                <a:latin typeface="DejaVu Sans"/>
                <a:cs typeface="DejaVu Sans"/>
              </a:rPr>
              <a:t>that</a:t>
            </a:r>
            <a:r>
              <a:rPr sz="2000" spc="-8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185" dirty="0">
                <a:solidFill>
                  <a:srgbClr val="3F3F3F"/>
                </a:solidFill>
                <a:latin typeface="DejaVu Sans"/>
                <a:cs typeface="DejaVu Sans"/>
              </a:rPr>
              <a:t>Tableau</a:t>
            </a:r>
            <a:r>
              <a:rPr sz="2000" spc="-9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155" dirty="0">
                <a:solidFill>
                  <a:srgbClr val="3F3F3F"/>
                </a:solidFill>
                <a:latin typeface="DejaVu Sans"/>
                <a:cs typeface="DejaVu Sans"/>
              </a:rPr>
              <a:t>Desktop</a:t>
            </a:r>
            <a:r>
              <a:rPr sz="2000" spc="-8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165" dirty="0">
                <a:solidFill>
                  <a:srgbClr val="3F3F3F"/>
                </a:solidFill>
                <a:latin typeface="DejaVu Sans"/>
                <a:cs typeface="DejaVu Sans"/>
              </a:rPr>
              <a:t>renders</a:t>
            </a:r>
            <a:r>
              <a:rPr sz="2000" spc="-7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150" dirty="0">
                <a:solidFill>
                  <a:srgbClr val="3F3F3F"/>
                </a:solidFill>
                <a:latin typeface="DejaVu Sans"/>
                <a:cs typeface="DejaVu Sans"/>
              </a:rPr>
              <a:t>in</a:t>
            </a:r>
            <a:r>
              <a:rPr sz="2000" spc="-7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270" dirty="0">
                <a:solidFill>
                  <a:srgbClr val="3F3F3F"/>
                </a:solidFill>
                <a:latin typeface="DejaVu Sans"/>
                <a:cs typeface="DejaVu Sans"/>
              </a:rPr>
              <a:t>a</a:t>
            </a:r>
            <a:r>
              <a:rPr sz="2000" spc="-8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150" dirty="0">
                <a:solidFill>
                  <a:srgbClr val="3F3F3F"/>
                </a:solidFill>
                <a:latin typeface="DejaVu Sans"/>
                <a:cs typeface="DejaVu Sans"/>
              </a:rPr>
              <a:t>user-</a:t>
            </a:r>
            <a:r>
              <a:rPr sz="2000" spc="-120" dirty="0">
                <a:solidFill>
                  <a:srgbClr val="3F3F3F"/>
                </a:solidFill>
                <a:latin typeface="DejaVu Sans"/>
                <a:cs typeface="DejaVu Sans"/>
              </a:rPr>
              <a:t>constructed </a:t>
            </a:r>
            <a:r>
              <a:rPr sz="2000" spc="-160" dirty="0">
                <a:solidFill>
                  <a:srgbClr val="3F3F3F"/>
                </a:solidFill>
                <a:latin typeface="DejaVu Sans"/>
                <a:cs typeface="DejaVu Sans"/>
              </a:rPr>
              <a:t>view,</a:t>
            </a:r>
            <a:r>
              <a:rPr sz="2000" spc="5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165" dirty="0">
                <a:solidFill>
                  <a:srgbClr val="3F3F3F"/>
                </a:solidFill>
                <a:latin typeface="DejaVu Sans"/>
                <a:cs typeface="DejaVu Sans"/>
              </a:rPr>
              <a:t>including</a:t>
            </a:r>
            <a:r>
              <a:rPr sz="2000" spc="7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175" dirty="0">
                <a:solidFill>
                  <a:srgbClr val="3F3F3F"/>
                </a:solidFill>
                <a:latin typeface="DejaVu Sans"/>
                <a:cs typeface="DejaVu Sans"/>
              </a:rPr>
              <a:t>Charts,</a:t>
            </a:r>
            <a:r>
              <a:rPr sz="2000" spc="5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200" dirty="0">
                <a:solidFill>
                  <a:srgbClr val="3F3F3F"/>
                </a:solidFill>
                <a:latin typeface="DejaVu Sans"/>
                <a:cs typeface="DejaVu Sans"/>
              </a:rPr>
              <a:t>Labels,</a:t>
            </a:r>
            <a:r>
              <a:rPr sz="2000" spc="5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215" dirty="0">
                <a:solidFill>
                  <a:srgbClr val="3F3F3F"/>
                </a:solidFill>
                <a:latin typeface="DejaVu Sans"/>
                <a:cs typeface="DejaVu Sans"/>
              </a:rPr>
              <a:t>Legends,</a:t>
            </a:r>
            <a:r>
              <a:rPr sz="2000" spc="4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200" dirty="0">
                <a:solidFill>
                  <a:srgbClr val="3F3F3F"/>
                </a:solidFill>
                <a:latin typeface="DejaVu Sans"/>
                <a:cs typeface="DejaVu Sans"/>
              </a:rPr>
              <a:t>Sheets,</a:t>
            </a:r>
            <a:r>
              <a:rPr sz="2000" spc="5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225" dirty="0">
                <a:solidFill>
                  <a:srgbClr val="3F3F3F"/>
                </a:solidFill>
                <a:latin typeface="DejaVu Sans"/>
                <a:cs typeface="DejaVu Sans"/>
              </a:rPr>
              <a:t>Shapes,</a:t>
            </a:r>
            <a:r>
              <a:rPr sz="2000" spc="4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20" dirty="0">
                <a:solidFill>
                  <a:srgbClr val="3F3F3F"/>
                </a:solidFill>
                <a:latin typeface="DejaVu Sans"/>
                <a:cs typeface="DejaVu Sans"/>
              </a:rPr>
              <a:t>etc.</a:t>
            </a:r>
            <a:endParaRPr sz="2000">
              <a:latin typeface="DejaVu Sans"/>
              <a:cs typeface="DejaVu San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159365" y="2679700"/>
            <a:ext cx="701040" cy="234950"/>
          </a:xfrm>
          <a:prstGeom prst="rect">
            <a:avLst/>
          </a:prstGeom>
          <a:ln w="25400">
            <a:solidFill>
              <a:srgbClr val="1FE2D7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 marL="70485">
              <a:lnSpc>
                <a:spcPts val="1660"/>
              </a:lnSpc>
            </a:pPr>
            <a:r>
              <a:rPr sz="1400" b="1" spc="-140" dirty="0">
                <a:solidFill>
                  <a:srgbClr val="3F3F3F"/>
                </a:solidFill>
                <a:latin typeface="DejaVu Sans"/>
                <a:cs typeface="DejaVu Sans"/>
              </a:rPr>
              <a:t>Images</a:t>
            </a:r>
            <a:endParaRPr sz="1400">
              <a:latin typeface="DejaVu Sans"/>
              <a:cs typeface="DejaVu San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159365" y="3901440"/>
            <a:ext cx="701040" cy="234950"/>
          </a:xfrm>
          <a:prstGeom prst="rect">
            <a:avLst/>
          </a:prstGeom>
          <a:ln w="25400">
            <a:solidFill>
              <a:srgbClr val="1FE2D7"/>
            </a:solidFill>
          </a:ln>
        </p:spPr>
        <p:txBody>
          <a:bodyPr vert="horz" wrap="square" lIns="0" tIns="11430" rIns="0" bIns="0" rtlCol="0">
            <a:spAutoFit/>
          </a:bodyPr>
          <a:lstStyle/>
          <a:p>
            <a:pPr marL="155575">
              <a:lnSpc>
                <a:spcPct val="100000"/>
              </a:lnSpc>
              <a:spcBef>
                <a:spcPts val="90"/>
              </a:spcBef>
            </a:pPr>
            <a:r>
              <a:rPr sz="1400" b="1" spc="-20" dirty="0">
                <a:solidFill>
                  <a:srgbClr val="3F3F3F"/>
                </a:solidFill>
                <a:latin typeface="DejaVu Sans"/>
                <a:cs typeface="DejaVu Sans"/>
              </a:rPr>
              <a:t>Text</a:t>
            </a:r>
            <a:endParaRPr sz="1400">
              <a:latin typeface="DejaVu Sans"/>
              <a:cs typeface="DejaVu San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159365" y="5133340"/>
            <a:ext cx="701040" cy="236220"/>
          </a:xfrm>
          <a:prstGeom prst="rect">
            <a:avLst/>
          </a:prstGeom>
          <a:ln w="25400">
            <a:solidFill>
              <a:srgbClr val="1FE2D7"/>
            </a:solidFill>
          </a:ln>
        </p:spPr>
        <p:txBody>
          <a:bodyPr vert="horz" wrap="square" lIns="0" tIns="4445" rIns="0" bIns="0" rtlCol="0">
            <a:spAutoFit/>
          </a:bodyPr>
          <a:lstStyle/>
          <a:p>
            <a:pPr marL="81280">
              <a:lnSpc>
                <a:spcPct val="100000"/>
              </a:lnSpc>
              <a:spcBef>
                <a:spcPts val="35"/>
              </a:spcBef>
            </a:pPr>
            <a:r>
              <a:rPr sz="1400" b="1" spc="-65" dirty="0">
                <a:solidFill>
                  <a:srgbClr val="3F3F3F"/>
                </a:solidFill>
                <a:latin typeface="DejaVu Sans"/>
                <a:cs typeface="DejaVu Sans"/>
              </a:rPr>
              <a:t>Charts</a:t>
            </a:r>
            <a:endParaRPr sz="1400">
              <a:latin typeface="DejaVu Sans"/>
              <a:cs typeface="DejaVu San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536573" y="5577840"/>
            <a:ext cx="701040" cy="234950"/>
          </a:xfrm>
          <a:prstGeom prst="rect">
            <a:avLst/>
          </a:prstGeom>
          <a:ln w="25400">
            <a:solidFill>
              <a:srgbClr val="1FE2D7"/>
            </a:solidFill>
          </a:ln>
        </p:spPr>
        <p:txBody>
          <a:bodyPr vert="horz" wrap="square" lIns="0" tIns="4445" rIns="0" bIns="0" rtlCol="0">
            <a:spAutoFit/>
          </a:bodyPr>
          <a:lstStyle/>
          <a:p>
            <a:pPr marL="168275">
              <a:lnSpc>
                <a:spcPct val="100000"/>
              </a:lnSpc>
              <a:spcBef>
                <a:spcPts val="35"/>
              </a:spcBef>
            </a:pPr>
            <a:r>
              <a:rPr sz="1400" b="1" spc="-20" dirty="0">
                <a:solidFill>
                  <a:srgbClr val="3F3F3F"/>
                </a:solidFill>
                <a:latin typeface="DejaVu Sans"/>
                <a:cs typeface="DejaVu Sans"/>
              </a:rPr>
              <a:t>Axis</a:t>
            </a:r>
            <a:endParaRPr sz="1400">
              <a:latin typeface="DejaVu Sans"/>
              <a:cs typeface="DejaVu San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519809" y="4034790"/>
            <a:ext cx="701040" cy="236220"/>
          </a:xfrm>
          <a:prstGeom prst="rect">
            <a:avLst/>
          </a:prstGeom>
          <a:ln w="25400">
            <a:solidFill>
              <a:srgbClr val="1FE2D7"/>
            </a:solidFill>
          </a:ln>
        </p:spPr>
        <p:txBody>
          <a:bodyPr vert="horz" wrap="square" lIns="0" tIns="1460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115"/>
              </a:spcBef>
            </a:pPr>
            <a:r>
              <a:rPr sz="1400" b="1" spc="-65" dirty="0">
                <a:solidFill>
                  <a:srgbClr val="3F3F3F"/>
                </a:solidFill>
                <a:latin typeface="DejaVu Sans"/>
                <a:cs typeface="DejaVu Sans"/>
              </a:rPr>
              <a:t>Labels</a:t>
            </a:r>
            <a:endParaRPr sz="1400">
              <a:latin typeface="DejaVu Sans"/>
              <a:cs typeface="DejaVu San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554861" y="2661920"/>
            <a:ext cx="615315" cy="234950"/>
          </a:xfrm>
          <a:prstGeom prst="rect">
            <a:avLst/>
          </a:prstGeom>
          <a:ln w="25400">
            <a:solidFill>
              <a:srgbClr val="1FE2D7"/>
            </a:solidFill>
          </a:ln>
        </p:spPr>
        <p:txBody>
          <a:bodyPr vert="horz" wrap="square" lIns="0" tIns="4445" rIns="0" bIns="0" rtlCol="0">
            <a:spAutoFit/>
          </a:bodyPr>
          <a:lstStyle/>
          <a:p>
            <a:pPr marL="88265">
              <a:lnSpc>
                <a:spcPct val="100000"/>
              </a:lnSpc>
              <a:spcBef>
                <a:spcPts val="35"/>
              </a:spcBef>
            </a:pPr>
            <a:r>
              <a:rPr sz="1400" b="1" spc="-50" dirty="0">
                <a:solidFill>
                  <a:srgbClr val="3F3F3F"/>
                </a:solidFill>
                <a:latin typeface="DejaVu Sans"/>
                <a:cs typeface="DejaVu Sans"/>
              </a:rPr>
              <a:t>Titles</a:t>
            </a:r>
            <a:endParaRPr sz="1400">
              <a:latin typeface="DejaVu Sans"/>
              <a:cs typeface="DejaVu Sans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1472946" y="2043654"/>
            <a:ext cx="9463405" cy="4389755"/>
            <a:chOff x="1472946" y="2043654"/>
            <a:chExt cx="9463405" cy="4389755"/>
          </a:xfrm>
        </p:grpSpPr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87187" y="2043654"/>
              <a:ext cx="6541830" cy="438920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898648" y="2055114"/>
              <a:ext cx="6472428" cy="4319778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07998" y="2615209"/>
              <a:ext cx="737577" cy="358241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2184527" y="2318384"/>
              <a:ext cx="846455" cy="451484"/>
            </a:xfrm>
            <a:custGeom>
              <a:avLst/>
              <a:gdLst/>
              <a:ahLst/>
              <a:cxnLst/>
              <a:rect l="l" t="t" r="r" b="b"/>
              <a:pathLst>
                <a:path w="846455" h="451485">
                  <a:moveTo>
                    <a:pt x="766191" y="0"/>
                  </a:moveTo>
                  <a:lnTo>
                    <a:pt x="769162" y="25260"/>
                  </a:lnTo>
                  <a:lnTo>
                    <a:pt x="767969" y="25400"/>
                  </a:lnTo>
                  <a:lnTo>
                    <a:pt x="752856" y="28448"/>
                  </a:lnTo>
                  <a:lnTo>
                    <a:pt x="703453" y="41783"/>
                  </a:lnTo>
                  <a:lnTo>
                    <a:pt x="665099" y="55245"/>
                  </a:lnTo>
                  <a:lnTo>
                    <a:pt x="621665" y="73152"/>
                  </a:lnTo>
                  <a:lnTo>
                    <a:pt x="572008" y="96266"/>
                  </a:lnTo>
                  <a:lnTo>
                    <a:pt x="515747" y="124968"/>
                  </a:lnTo>
                  <a:lnTo>
                    <a:pt x="453517" y="158877"/>
                  </a:lnTo>
                  <a:lnTo>
                    <a:pt x="420243" y="177546"/>
                  </a:lnTo>
                  <a:lnTo>
                    <a:pt x="350393" y="217805"/>
                  </a:lnTo>
                  <a:lnTo>
                    <a:pt x="199771" y="307594"/>
                  </a:lnTo>
                  <a:lnTo>
                    <a:pt x="0" y="429641"/>
                  </a:lnTo>
                  <a:lnTo>
                    <a:pt x="13208" y="451231"/>
                  </a:lnTo>
                  <a:lnTo>
                    <a:pt x="212979" y="329311"/>
                  </a:lnTo>
                  <a:lnTo>
                    <a:pt x="326898" y="261112"/>
                  </a:lnTo>
                  <a:lnTo>
                    <a:pt x="398653" y="219202"/>
                  </a:lnTo>
                  <a:lnTo>
                    <a:pt x="398526" y="219202"/>
                  </a:lnTo>
                  <a:lnTo>
                    <a:pt x="432816" y="199644"/>
                  </a:lnTo>
                  <a:lnTo>
                    <a:pt x="465963" y="181102"/>
                  </a:lnTo>
                  <a:lnTo>
                    <a:pt x="465836" y="181102"/>
                  </a:lnTo>
                  <a:lnTo>
                    <a:pt x="497586" y="163576"/>
                  </a:lnTo>
                  <a:lnTo>
                    <a:pt x="527685" y="147447"/>
                  </a:lnTo>
                  <a:lnTo>
                    <a:pt x="527558" y="147447"/>
                  </a:lnTo>
                  <a:lnTo>
                    <a:pt x="556142" y="132588"/>
                  </a:lnTo>
                  <a:lnTo>
                    <a:pt x="583311" y="118999"/>
                  </a:lnTo>
                  <a:lnTo>
                    <a:pt x="608457" y="107061"/>
                  </a:lnTo>
                  <a:lnTo>
                    <a:pt x="608330" y="107061"/>
                  </a:lnTo>
                  <a:lnTo>
                    <a:pt x="632079" y="96393"/>
                  </a:lnTo>
                  <a:lnTo>
                    <a:pt x="631698" y="96393"/>
                  </a:lnTo>
                  <a:lnTo>
                    <a:pt x="653796" y="86995"/>
                  </a:lnTo>
                  <a:lnTo>
                    <a:pt x="674243" y="78994"/>
                  </a:lnTo>
                  <a:lnTo>
                    <a:pt x="693420" y="71882"/>
                  </a:lnTo>
                  <a:lnTo>
                    <a:pt x="710971" y="66040"/>
                  </a:lnTo>
                  <a:lnTo>
                    <a:pt x="727964" y="60960"/>
                  </a:lnTo>
                  <a:lnTo>
                    <a:pt x="743712" y="56769"/>
                  </a:lnTo>
                  <a:lnTo>
                    <a:pt x="743852" y="56769"/>
                  </a:lnTo>
                  <a:lnTo>
                    <a:pt x="758444" y="53213"/>
                  </a:lnTo>
                  <a:lnTo>
                    <a:pt x="758687" y="53213"/>
                  </a:lnTo>
                  <a:lnTo>
                    <a:pt x="772121" y="50482"/>
                  </a:lnTo>
                  <a:lnTo>
                    <a:pt x="813511" y="50482"/>
                  </a:lnTo>
                  <a:lnTo>
                    <a:pt x="846328" y="28956"/>
                  </a:lnTo>
                  <a:lnTo>
                    <a:pt x="766191" y="0"/>
                  </a:lnTo>
                  <a:close/>
                </a:path>
                <a:path w="846455" h="451485">
                  <a:moveTo>
                    <a:pt x="213063" y="329311"/>
                  </a:moveTo>
                  <a:lnTo>
                    <a:pt x="212852" y="329438"/>
                  </a:lnTo>
                  <a:lnTo>
                    <a:pt x="213063" y="329311"/>
                  </a:lnTo>
                  <a:close/>
                </a:path>
                <a:path w="846455" h="451485">
                  <a:moveTo>
                    <a:pt x="497695" y="163576"/>
                  </a:moveTo>
                  <a:lnTo>
                    <a:pt x="497459" y="163703"/>
                  </a:lnTo>
                  <a:lnTo>
                    <a:pt x="497695" y="163576"/>
                  </a:lnTo>
                  <a:close/>
                </a:path>
                <a:path w="846455" h="451485">
                  <a:moveTo>
                    <a:pt x="653865" y="86995"/>
                  </a:moveTo>
                  <a:lnTo>
                    <a:pt x="653542" y="87122"/>
                  </a:lnTo>
                  <a:lnTo>
                    <a:pt x="653865" y="86995"/>
                  </a:lnTo>
                  <a:close/>
                </a:path>
                <a:path w="846455" h="451485">
                  <a:moveTo>
                    <a:pt x="674329" y="78994"/>
                  </a:moveTo>
                  <a:lnTo>
                    <a:pt x="673989" y="79121"/>
                  </a:lnTo>
                  <a:lnTo>
                    <a:pt x="674329" y="78994"/>
                  </a:lnTo>
                  <a:close/>
                </a:path>
                <a:path w="846455" h="451485">
                  <a:moveTo>
                    <a:pt x="813356" y="50584"/>
                  </a:moveTo>
                  <a:lnTo>
                    <a:pt x="772134" y="50584"/>
                  </a:lnTo>
                  <a:lnTo>
                    <a:pt x="775081" y="75692"/>
                  </a:lnTo>
                  <a:lnTo>
                    <a:pt x="813356" y="50584"/>
                  </a:lnTo>
                  <a:close/>
                </a:path>
                <a:path w="846455" h="451485">
                  <a:moveTo>
                    <a:pt x="693544" y="71882"/>
                  </a:moveTo>
                  <a:lnTo>
                    <a:pt x="693166" y="72009"/>
                  </a:lnTo>
                  <a:lnTo>
                    <a:pt x="693544" y="71882"/>
                  </a:lnTo>
                  <a:close/>
                </a:path>
                <a:path w="846455" h="451485">
                  <a:moveTo>
                    <a:pt x="728057" y="60960"/>
                  </a:moveTo>
                  <a:lnTo>
                    <a:pt x="727583" y="61087"/>
                  </a:lnTo>
                  <a:lnTo>
                    <a:pt x="728057" y="60960"/>
                  </a:lnTo>
                  <a:close/>
                </a:path>
                <a:path w="846455" h="451485">
                  <a:moveTo>
                    <a:pt x="743852" y="56769"/>
                  </a:moveTo>
                  <a:lnTo>
                    <a:pt x="743712" y="56769"/>
                  </a:lnTo>
                  <a:lnTo>
                    <a:pt x="743331" y="56896"/>
                  </a:lnTo>
                  <a:lnTo>
                    <a:pt x="743852" y="56769"/>
                  </a:lnTo>
                  <a:close/>
                </a:path>
                <a:path w="846455" h="451485">
                  <a:moveTo>
                    <a:pt x="758687" y="53213"/>
                  </a:moveTo>
                  <a:lnTo>
                    <a:pt x="758444" y="53213"/>
                  </a:lnTo>
                  <a:lnTo>
                    <a:pt x="758063" y="53340"/>
                  </a:lnTo>
                  <a:lnTo>
                    <a:pt x="758687" y="53213"/>
                  </a:lnTo>
                  <a:close/>
                </a:path>
                <a:path w="846455" h="451485">
                  <a:moveTo>
                    <a:pt x="813511" y="50482"/>
                  </a:moveTo>
                  <a:lnTo>
                    <a:pt x="772121" y="50482"/>
                  </a:lnTo>
                  <a:lnTo>
                    <a:pt x="771398" y="50673"/>
                  </a:lnTo>
                  <a:lnTo>
                    <a:pt x="772134" y="50584"/>
                  </a:lnTo>
                  <a:lnTo>
                    <a:pt x="813356" y="50584"/>
                  </a:lnTo>
                  <a:lnTo>
                    <a:pt x="813511" y="50482"/>
                  </a:lnTo>
                  <a:close/>
                </a:path>
              </a:pathLst>
            </a:custGeom>
            <a:solidFill>
              <a:srgbClr val="1FE2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72946" y="3988333"/>
              <a:ext cx="823772" cy="358241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2229231" y="4181094"/>
              <a:ext cx="802005" cy="634365"/>
            </a:xfrm>
            <a:custGeom>
              <a:avLst/>
              <a:gdLst/>
              <a:ahLst/>
              <a:cxnLst/>
              <a:rect l="l" t="t" r="r" b="b"/>
              <a:pathLst>
                <a:path w="802005" h="634364">
                  <a:moveTo>
                    <a:pt x="16764" y="0"/>
                  </a:moveTo>
                  <a:lnTo>
                    <a:pt x="296545" y="279781"/>
                  </a:lnTo>
                  <a:lnTo>
                    <a:pt x="411353" y="378460"/>
                  </a:lnTo>
                  <a:lnTo>
                    <a:pt x="480695" y="436626"/>
                  </a:lnTo>
                  <a:lnTo>
                    <a:pt x="512953" y="463169"/>
                  </a:lnTo>
                  <a:lnTo>
                    <a:pt x="543179" y="487553"/>
                  </a:lnTo>
                  <a:lnTo>
                    <a:pt x="584835" y="520192"/>
                  </a:lnTo>
                  <a:lnTo>
                    <a:pt x="621411" y="547497"/>
                  </a:lnTo>
                  <a:lnTo>
                    <a:pt x="662813" y="575818"/>
                  </a:lnTo>
                  <a:lnTo>
                    <a:pt x="696722" y="596138"/>
                  </a:lnTo>
                  <a:lnTo>
                    <a:pt x="724611" y="607504"/>
                  </a:lnTo>
                  <a:lnTo>
                    <a:pt x="721233" y="634365"/>
                  </a:lnTo>
                  <a:lnTo>
                    <a:pt x="801624" y="606044"/>
                  </a:lnTo>
                  <a:lnTo>
                    <a:pt x="765830" y="582117"/>
                  </a:lnTo>
                  <a:lnTo>
                    <a:pt x="727811" y="582117"/>
                  </a:lnTo>
                  <a:lnTo>
                    <a:pt x="721995" y="580567"/>
                  </a:lnTo>
                  <a:lnTo>
                    <a:pt x="708660" y="573786"/>
                  </a:lnTo>
                  <a:lnTo>
                    <a:pt x="693420" y="565023"/>
                  </a:lnTo>
                  <a:lnTo>
                    <a:pt x="693596" y="565023"/>
                  </a:lnTo>
                  <a:lnTo>
                    <a:pt x="676811" y="554609"/>
                  </a:lnTo>
                  <a:lnTo>
                    <a:pt x="657542" y="541782"/>
                  </a:lnTo>
                  <a:lnTo>
                    <a:pt x="636143" y="526796"/>
                  </a:lnTo>
                  <a:lnTo>
                    <a:pt x="636270" y="526796"/>
                  </a:lnTo>
                  <a:lnTo>
                    <a:pt x="625013" y="518541"/>
                  </a:lnTo>
                  <a:lnTo>
                    <a:pt x="612775" y="509524"/>
                  </a:lnTo>
                  <a:lnTo>
                    <a:pt x="612902" y="509524"/>
                  </a:lnTo>
                  <a:lnTo>
                    <a:pt x="600202" y="499999"/>
                  </a:lnTo>
                  <a:lnTo>
                    <a:pt x="600329" y="499999"/>
                  </a:lnTo>
                  <a:lnTo>
                    <a:pt x="573278" y="479044"/>
                  </a:lnTo>
                  <a:lnTo>
                    <a:pt x="573405" y="479044"/>
                  </a:lnTo>
                  <a:lnTo>
                    <a:pt x="558927" y="467741"/>
                  </a:lnTo>
                  <a:lnTo>
                    <a:pt x="559054" y="467741"/>
                  </a:lnTo>
                  <a:lnTo>
                    <a:pt x="529111" y="443484"/>
                  </a:lnTo>
                  <a:lnTo>
                    <a:pt x="528955" y="443484"/>
                  </a:lnTo>
                  <a:lnTo>
                    <a:pt x="496978" y="417195"/>
                  </a:lnTo>
                  <a:lnTo>
                    <a:pt x="427736" y="359029"/>
                  </a:lnTo>
                  <a:lnTo>
                    <a:pt x="427863" y="359029"/>
                  </a:lnTo>
                  <a:lnTo>
                    <a:pt x="352700" y="294767"/>
                  </a:lnTo>
                  <a:lnTo>
                    <a:pt x="16764" y="0"/>
                  </a:lnTo>
                  <a:close/>
                </a:path>
                <a:path w="802005" h="634364">
                  <a:moveTo>
                    <a:pt x="730758" y="558673"/>
                  </a:moveTo>
                  <a:lnTo>
                    <a:pt x="727811" y="582117"/>
                  </a:lnTo>
                  <a:lnTo>
                    <a:pt x="765830" y="582117"/>
                  </a:lnTo>
                  <a:lnTo>
                    <a:pt x="730758" y="558673"/>
                  </a:lnTo>
                  <a:close/>
                </a:path>
                <a:path w="802005" h="634364">
                  <a:moveTo>
                    <a:pt x="708724" y="573786"/>
                  </a:moveTo>
                  <a:lnTo>
                    <a:pt x="709168" y="574040"/>
                  </a:lnTo>
                  <a:lnTo>
                    <a:pt x="708724" y="573786"/>
                  </a:lnTo>
                  <a:close/>
                </a:path>
                <a:path w="802005" h="634364">
                  <a:moveTo>
                    <a:pt x="693596" y="565023"/>
                  </a:moveTo>
                  <a:lnTo>
                    <a:pt x="693420" y="565023"/>
                  </a:lnTo>
                  <a:lnTo>
                    <a:pt x="693801" y="565150"/>
                  </a:lnTo>
                  <a:lnTo>
                    <a:pt x="693596" y="565023"/>
                  </a:lnTo>
                  <a:close/>
                </a:path>
                <a:path w="802005" h="634364">
                  <a:moveTo>
                    <a:pt x="676402" y="554355"/>
                  </a:moveTo>
                  <a:lnTo>
                    <a:pt x="676783" y="554609"/>
                  </a:lnTo>
                  <a:lnTo>
                    <a:pt x="676402" y="554355"/>
                  </a:lnTo>
                  <a:close/>
                </a:path>
                <a:path w="802005" h="634364">
                  <a:moveTo>
                    <a:pt x="657352" y="541655"/>
                  </a:moveTo>
                  <a:lnTo>
                    <a:pt x="657479" y="541782"/>
                  </a:lnTo>
                  <a:lnTo>
                    <a:pt x="657352" y="541655"/>
                  </a:lnTo>
                  <a:close/>
                </a:path>
                <a:path w="802005" h="634364">
                  <a:moveTo>
                    <a:pt x="624840" y="518414"/>
                  </a:moveTo>
                  <a:lnTo>
                    <a:pt x="624967" y="518541"/>
                  </a:lnTo>
                  <a:lnTo>
                    <a:pt x="624840" y="518414"/>
                  </a:lnTo>
                  <a:close/>
                </a:path>
                <a:path w="802005" h="634364">
                  <a:moveTo>
                    <a:pt x="528955" y="443357"/>
                  </a:moveTo>
                  <a:lnTo>
                    <a:pt x="528955" y="443484"/>
                  </a:lnTo>
                  <a:lnTo>
                    <a:pt x="529111" y="443484"/>
                  </a:lnTo>
                  <a:lnTo>
                    <a:pt x="528955" y="443357"/>
                  </a:lnTo>
                  <a:close/>
                </a:path>
                <a:path w="802005" h="634364">
                  <a:moveTo>
                    <a:pt x="496824" y="417068"/>
                  </a:moveTo>
                  <a:lnTo>
                    <a:pt x="496951" y="417195"/>
                  </a:lnTo>
                  <a:lnTo>
                    <a:pt x="496824" y="417068"/>
                  </a:lnTo>
                  <a:close/>
                </a:path>
                <a:path w="802005" h="634364">
                  <a:moveTo>
                    <a:pt x="352552" y="294640"/>
                  </a:moveTo>
                  <a:lnTo>
                    <a:pt x="352679" y="294767"/>
                  </a:lnTo>
                  <a:lnTo>
                    <a:pt x="352552" y="294640"/>
                  </a:lnTo>
                  <a:close/>
                </a:path>
              </a:pathLst>
            </a:custGeom>
            <a:solidFill>
              <a:srgbClr val="1FE2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89710" y="5531358"/>
              <a:ext cx="823772" cy="357492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2232914" y="5705081"/>
              <a:ext cx="1227455" cy="458470"/>
            </a:xfrm>
            <a:custGeom>
              <a:avLst/>
              <a:gdLst/>
              <a:ahLst/>
              <a:cxnLst/>
              <a:rect l="l" t="t" r="r" b="b"/>
              <a:pathLst>
                <a:path w="1227454" h="458470">
                  <a:moveTo>
                    <a:pt x="9398" y="0"/>
                  </a:moveTo>
                  <a:lnTo>
                    <a:pt x="456364" y="201904"/>
                  </a:lnTo>
                  <a:lnTo>
                    <a:pt x="571180" y="245986"/>
                  </a:lnTo>
                  <a:lnTo>
                    <a:pt x="676504" y="285762"/>
                  </a:lnTo>
                  <a:lnTo>
                    <a:pt x="725147" y="303847"/>
                  </a:lnTo>
                  <a:lnTo>
                    <a:pt x="770541" y="320484"/>
                  </a:lnTo>
                  <a:lnTo>
                    <a:pt x="812153" y="335597"/>
                  </a:lnTo>
                  <a:lnTo>
                    <a:pt x="850368" y="349161"/>
                  </a:lnTo>
                  <a:lnTo>
                    <a:pt x="914690" y="371348"/>
                  </a:lnTo>
                  <a:lnTo>
                    <a:pt x="974084" y="390728"/>
                  </a:lnTo>
                  <a:lnTo>
                    <a:pt x="1034161" y="408495"/>
                  </a:lnTo>
                  <a:lnTo>
                    <a:pt x="1071753" y="418299"/>
                  </a:lnTo>
                  <a:lnTo>
                    <a:pt x="1113663" y="427507"/>
                  </a:lnTo>
                  <a:lnTo>
                    <a:pt x="1150747" y="432879"/>
                  </a:lnTo>
                  <a:lnTo>
                    <a:pt x="1150747" y="458431"/>
                  </a:lnTo>
                  <a:lnTo>
                    <a:pt x="1226947" y="420357"/>
                  </a:lnTo>
                  <a:lnTo>
                    <a:pt x="1201208" y="407479"/>
                  </a:lnTo>
                  <a:lnTo>
                    <a:pt x="1150137" y="407479"/>
                  </a:lnTo>
                  <a:lnTo>
                    <a:pt x="1135595" y="405447"/>
                  </a:lnTo>
                  <a:lnTo>
                    <a:pt x="1118633" y="402577"/>
                  </a:lnTo>
                  <a:lnTo>
                    <a:pt x="1118489" y="402577"/>
                  </a:lnTo>
                  <a:lnTo>
                    <a:pt x="1099058" y="398576"/>
                  </a:lnTo>
                  <a:lnTo>
                    <a:pt x="1088940" y="396290"/>
                  </a:lnTo>
                  <a:lnTo>
                    <a:pt x="1077954" y="393649"/>
                  </a:lnTo>
                  <a:lnTo>
                    <a:pt x="1066190" y="390728"/>
                  </a:lnTo>
                  <a:lnTo>
                    <a:pt x="1027309" y="380161"/>
                  </a:lnTo>
                  <a:lnTo>
                    <a:pt x="997542" y="371348"/>
                  </a:lnTo>
                  <a:lnTo>
                    <a:pt x="981620" y="366445"/>
                  </a:lnTo>
                  <a:lnTo>
                    <a:pt x="946990" y="355333"/>
                  </a:lnTo>
                  <a:lnTo>
                    <a:pt x="928332" y="349148"/>
                  </a:lnTo>
                  <a:lnTo>
                    <a:pt x="908887" y="342620"/>
                  </a:lnTo>
                  <a:lnTo>
                    <a:pt x="888565" y="335597"/>
                  </a:lnTo>
                  <a:lnTo>
                    <a:pt x="888419" y="335572"/>
                  </a:lnTo>
                  <a:lnTo>
                    <a:pt x="845205" y="320446"/>
                  </a:lnTo>
                  <a:lnTo>
                    <a:pt x="798936" y="303847"/>
                  </a:lnTo>
                  <a:lnTo>
                    <a:pt x="749369" y="285762"/>
                  </a:lnTo>
                  <a:lnTo>
                    <a:pt x="642653" y="245986"/>
                  </a:lnTo>
                  <a:lnTo>
                    <a:pt x="526890" y="201891"/>
                  </a:lnTo>
                  <a:lnTo>
                    <a:pt x="9398" y="0"/>
                  </a:lnTo>
                  <a:close/>
                </a:path>
                <a:path w="1227454" h="458470">
                  <a:moveTo>
                    <a:pt x="1150747" y="382231"/>
                  </a:moveTo>
                  <a:lnTo>
                    <a:pt x="1150747" y="407479"/>
                  </a:lnTo>
                  <a:lnTo>
                    <a:pt x="1201208" y="407479"/>
                  </a:lnTo>
                  <a:lnTo>
                    <a:pt x="1150747" y="382231"/>
                  </a:lnTo>
                  <a:close/>
                </a:path>
                <a:path w="1227454" h="458470">
                  <a:moveTo>
                    <a:pt x="1118108" y="402488"/>
                  </a:moveTo>
                  <a:lnTo>
                    <a:pt x="1118489" y="402577"/>
                  </a:lnTo>
                  <a:lnTo>
                    <a:pt x="1118633" y="402577"/>
                  </a:lnTo>
                  <a:lnTo>
                    <a:pt x="1118108" y="402488"/>
                  </a:lnTo>
                  <a:close/>
                </a:path>
                <a:path w="1227454" h="458470">
                  <a:moveTo>
                    <a:pt x="1099086" y="398576"/>
                  </a:moveTo>
                  <a:lnTo>
                    <a:pt x="1099312" y="398627"/>
                  </a:lnTo>
                  <a:lnTo>
                    <a:pt x="1099086" y="398576"/>
                  </a:lnTo>
                  <a:close/>
                </a:path>
                <a:path w="1227454" h="458470">
                  <a:moveTo>
                    <a:pt x="1088771" y="396252"/>
                  </a:moveTo>
                  <a:lnTo>
                    <a:pt x="1088898" y="396290"/>
                  </a:lnTo>
                  <a:lnTo>
                    <a:pt x="1088771" y="396252"/>
                  </a:lnTo>
                  <a:close/>
                </a:path>
                <a:path w="1227454" h="458470">
                  <a:moveTo>
                    <a:pt x="1077849" y="393623"/>
                  </a:moveTo>
                  <a:close/>
                </a:path>
                <a:path w="1227454" h="458470">
                  <a:moveTo>
                    <a:pt x="1066038" y="390690"/>
                  </a:moveTo>
                  <a:lnTo>
                    <a:pt x="1066165" y="390728"/>
                  </a:lnTo>
                  <a:lnTo>
                    <a:pt x="1066038" y="390690"/>
                  </a:lnTo>
                  <a:close/>
                </a:path>
                <a:path w="1227454" h="458470">
                  <a:moveTo>
                    <a:pt x="1053751" y="387489"/>
                  </a:moveTo>
                  <a:close/>
                </a:path>
                <a:path w="1227454" h="458470">
                  <a:moveTo>
                    <a:pt x="1027176" y="380123"/>
                  </a:moveTo>
                  <a:lnTo>
                    <a:pt x="1027303" y="380161"/>
                  </a:lnTo>
                  <a:lnTo>
                    <a:pt x="1027176" y="380123"/>
                  </a:lnTo>
                  <a:close/>
                </a:path>
                <a:path w="1227454" h="458470">
                  <a:moveTo>
                    <a:pt x="1012698" y="375881"/>
                  </a:moveTo>
                  <a:close/>
                </a:path>
                <a:path w="1227454" h="458470">
                  <a:moveTo>
                    <a:pt x="997458" y="371322"/>
                  </a:moveTo>
                  <a:close/>
                </a:path>
                <a:path w="1227454" h="458470">
                  <a:moveTo>
                    <a:pt x="981456" y="366395"/>
                  </a:moveTo>
                  <a:lnTo>
                    <a:pt x="981583" y="366445"/>
                  </a:lnTo>
                  <a:lnTo>
                    <a:pt x="981456" y="366395"/>
                  </a:lnTo>
                  <a:close/>
                </a:path>
                <a:path w="1227454" h="458470">
                  <a:moveTo>
                    <a:pt x="946962" y="355307"/>
                  </a:moveTo>
                  <a:close/>
                </a:path>
                <a:path w="1227454" h="458470">
                  <a:moveTo>
                    <a:pt x="928370" y="349148"/>
                  </a:moveTo>
                  <a:close/>
                </a:path>
                <a:path w="1227454" h="458470">
                  <a:moveTo>
                    <a:pt x="908865" y="342595"/>
                  </a:moveTo>
                  <a:close/>
                </a:path>
                <a:path w="1227454" h="458470">
                  <a:moveTo>
                    <a:pt x="888492" y="335572"/>
                  </a:moveTo>
                  <a:close/>
                </a:path>
                <a:path w="1227454" h="458470">
                  <a:moveTo>
                    <a:pt x="845205" y="320446"/>
                  </a:moveTo>
                  <a:close/>
                </a:path>
                <a:path w="1227454" h="458470">
                  <a:moveTo>
                    <a:pt x="798830" y="303809"/>
                  </a:moveTo>
                  <a:close/>
                </a:path>
                <a:path w="1227454" h="458470">
                  <a:moveTo>
                    <a:pt x="749358" y="285737"/>
                  </a:moveTo>
                  <a:close/>
                </a:path>
                <a:path w="1227454" h="458470">
                  <a:moveTo>
                    <a:pt x="642713" y="245973"/>
                  </a:moveTo>
                  <a:close/>
                </a:path>
                <a:path w="1227454" h="458470">
                  <a:moveTo>
                    <a:pt x="526923" y="201891"/>
                  </a:moveTo>
                  <a:close/>
                </a:path>
              </a:pathLst>
            </a:custGeom>
            <a:solidFill>
              <a:srgbClr val="1FE2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112502" y="2632735"/>
              <a:ext cx="823772" cy="358241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9237344" y="2315717"/>
              <a:ext cx="935355" cy="496570"/>
            </a:xfrm>
            <a:custGeom>
              <a:avLst/>
              <a:gdLst/>
              <a:ahLst/>
              <a:cxnLst/>
              <a:rect l="l" t="t" r="r" b="b"/>
              <a:pathLst>
                <a:path w="935354" h="496569">
                  <a:moveTo>
                    <a:pt x="536978" y="248412"/>
                  </a:moveTo>
                  <a:lnTo>
                    <a:pt x="484632" y="248412"/>
                  </a:lnTo>
                  <a:lnTo>
                    <a:pt x="529463" y="273304"/>
                  </a:lnTo>
                  <a:lnTo>
                    <a:pt x="529336" y="273304"/>
                  </a:lnTo>
                  <a:lnTo>
                    <a:pt x="922528" y="496062"/>
                  </a:lnTo>
                  <a:lnTo>
                    <a:pt x="935228" y="473964"/>
                  </a:lnTo>
                  <a:lnTo>
                    <a:pt x="541782" y="251079"/>
                  </a:lnTo>
                  <a:lnTo>
                    <a:pt x="536978" y="248412"/>
                  </a:lnTo>
                  <a:close/>
                </a:path>
                <a:path w="935354" h="496569">
                  <a:moveTo>
                    <a:pt x="326054" y="133858"/>
                  </a:moveTo>
                  <a:lnTo>
                    <a:pt x="270764" y="133858"/>
                  </a:lnTo>
                  <a:lnTo>
                    <a:pt x="287655" y="142494"/>
                  </a:lnTo>
                  <a:lnTo>
                    <a:pt x="322961" y="160909"/>
                  </a:lnTo>
                  <a:lnTo>
                    <a:pt x="322834" y="160909"/>
                  </a:lnTo>
                  <a:lnTo>
                    <a:pt x="360426" y="180721"/>
                  </a:lnTo>
                  <a:lnTo>
                    <a:pt x="360299" y="180721"/>
                  </a:lnTo>
                  <a:lnTo>
                    <a:pt x="484759" y="248539"/>
                  </a:lnTo>
                  <a:lnTo>
                    <a:pt x="484632" y="248412"/>
                  </a:lnTo>
                  <a:lnTo>
                    <a:pt x="536978" y="248412"/>
                  </a:lnTo>
                  <a:lnTo>
                    <a:pt x="411988" y="179705"/>
                  </a:lnTo>
                  <a:lnTo>
                    <a:pt x="334772" y="138430"/>
                  </a:lnTo>
                  <a:lnTo>
                    <a:pt x="326054" y="133858"/>
                  </a:lnTo>
                  <a:close/>
                </a:path>
                <a:path w="935354" h="496569">
                  <a:moveTo>
                    <a:pt x="295395" y="117983"/>
                  </a:moveTo>
                  <a:lnTo>
                    <a:pt x="239268" y="117983"/>
                  </a:lnTo>
                  <a:lnTo>
                    <a:pt x="270891" y="133985"/>
                  </a:lnTo>
                  <a:lnTo>
                    <a:pt x="270764" y="133858"/>
                  </a:lnTo>
                  <a:lnTo>
                    <a:pt x="326054" y="133858"/>
                  </a:lnTo>
                  <a:lnTo>
                    <a:pt x="295395" y="117983"/>
                  </a:lnTo>
                  <a:close/>
                </a:path>
                <a:path w="935354" h="496569">
                  <a:moveTo>
                    <a:pt x="267957" y="104013"/>
                  </a:moveTo>
                  <a:lnTo>
                    <a:pt x="210439" y="104013"/>
                  </a:lnTo>
                  <a:lnTo>
                    <a:pt x="224663" y="110871"/>
                  </a:lnTo>
                  <a:lnTo>
                    <a:pt x="224536" y="110871"/>
                  </a:lnTo>
                  <a:lnTo>
                    <a:pt x="239395" y="118110"/>
                  </a:lnTo>
                  <a:lnTo>
                    <a:pt x="239268" y="117983"/>
                  </a:lnTo>
                  <a:lnTo>
                    <a:pt x="295395" y="117983"/>
                  </a:lnTo>
                  <a:lnTo>
                    <a:pt x="282321" y="111252"/>
                  </a:lnTo>
                  <a:lnTo>
                    <a:pt x="267957" y="104013"/>
                  </a:lnTo>
                  <a:close/>
                </a:path>
                <a:path w="935354" h="496569">
                  <a:moveTo>
                    <a:pt x="211848" y="76708"/>
                  </a:moveTo>
                  <a:lnTo>
                    <a:pt x="149606" y="76708"/>
                  </a:lnTo>
                  <a:lnTo>
                    <a:pt x="160655" y="81407"/>
                  </a:lnTo>
                  <a:lnTo>
                    <a:pt x="160528" y="81407"/>
                  </a:lnTo>
                  <a:lnTo>
                    <a:pt x="172212" y="86487"/>
                  </a:lnTo>
                  <a:lnTo>
                    <a:pt x="172085" y="86487"/>
                  </a:lnTo>
                  <a:lnTo>
                    <a:pt x="197104" y="97790"/>
                  </a:lnTo>
                  <a:lnTo>
                    <a:pt x="210566" y="104140"/>
                  </a:lnTo>
                  <a:lnTo>
                    <a:pt x="210439" y="104013"/>
                  </a:lnTo>
                  <a:lnTo>
                    <a:pt x="267957" y="104013"/>
                  </a:lnTo>
                  <a:lnTo>
                    <a:pt x="250571" y="95250"/>
                  </a:lnTo>
                  <a:lnTo>
                    <a:pt x="221361" y="81153"/>
                  </a:lnTo>
                  <a:lnTo>
                    <a:pt x="211848" y="76708"/>
                  </a:lnTo>
                  <a:close/>
                </a:path>
                <a:path w="935354" h="496569">
                  <a:moveTo>
                    <a:pt x="155182" y="51638"/>
                  </a:moveTo>
                  <a:lnTo>
                    <a:pt x="75438" y="51638"/>
                  </a:lnTo>
                  <a:lnTo>
                    <a:pt x="81508" y="52412"/>
                  </a:lnTo>
                  <a:lnTo>
                    <a:pt x="95453" y="56502"/>
                  </a:lnTo>
                  <a:lnTo>
                    <a:pt x="111633" y="61976"/>
                  </a:lnTo>
                  <a:lnTo>
                    <a:pt x="129667" y="68707"/>
                  </a:lnTo>
                  <a:lnTo>
                    <a:pt x="129413" y="68707"/>
                  </a:lnTo>
                  <a:lnTo>
                    <a:pt x="149860" y="76835"/>
                  </a:lnTo>
                  <a:lnTo>
                    <a:pt x="149606" y="76708"/>
                  </a:lnTo>
                  <a:lnTo>
                    <a:pt x="211848" y="76708"/>
                  </a:lnTo>
                  <a:lnTo>
                    <a:pt x="182499" y="63246"/>
                  </a:lnTo>
                  <a:lnTo>
                    <a:pt x="170688" y="58039"/>
                  </a:lnTo>
                  <a:lnTo>
                    <a:pt x="159385" y="53340"/>
                  </a:lnTo>
                  <a:lnTo>
                    <a:pt x="155182" y="51638"/>
                  </a:lnTo>
                  <a:close/>
                </a:path>
                <a:path w="935354" h="496569">
                  <a:moveTo>
                    <a:pt x="78105" y="0"/>
                  </a:moveTo>
                  <a:lnTo>
                    <a:pt x="0" y="34036"/>
                  </a:lnTo>
                  <a:lnTo>
                    <a:pt x="74168" y="76073"/>
                  </a:lnTo>
                  <a:lnTo>
                    <a:pt x="75438" y="51638"/>
                  </a:lnTo>
                  <a:lnTo>
                    <a:pt x="155182" y="51638"/>
                  </a:lnTo>
                  <a:lnTo>
                    <a:pt x="102997" y="32258"/>
                  </a:lnTo>
                  <a:lnTo>
                    <a:pt x="76746" y="26250"/>
                  </a:lnTo>
                  <a:lnTo>
                    <a:pt x="78105" y="0"/>
                  </a:lnTo>
                  <a:close/>
                </a:path>
                <a:path w="935354" h="496569">
                  <a:moveTo>
                    <a:pt x="111252" y="61849"/>
                  </a:moveTo>
                  <a:lnTo>
                    <a:pt x="111593" y="61976"/>
                  </a:lnTo>
                  <a:lnTo>
                    <a:pt x="111252" y="61849"/>
                  </a:lnTo>
                  <a:close/>
                </a:path>
              </a:pathLst>
            </a:custGeom>
            <a:solidFill>
              <a:srgbClr val="1FE2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112502" y="3854221"/>
              <a:ext cx="823772" cy="358241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112502" y="5087137"/>
              <a:ext cx="823772" cy="358241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4912614" y="3254501"/>
              <a:ext cx="5262245" cy="2592705"/>
            </a:xfrm>
            <a:custGeom>
              <a:avLst/>
              <a:gdLst/>
              <a:ahLst/>
              <a:cxnLst/>
              <a:rect l="l" t="t" r="r" b="b"/>
              <a:pathLst>
                <a:path w="5262245" h="2592704">
                  <a:moveTo>
                    <a:pt x="192913" y="2535986"/>
                  </a:moveTo>
                  <a:lnTo>
                    <a:pt x="192595" y="2535910"/>
                  </a:lnTo>
                  <a:lnTo>
                    <a:pt x="192913" y="2535986"/>
                  </a:lnTo>
                  <a:close/>
                </a:path>
                <a:path w="5262245" h="2592704">
                  <a:moveTo>
                    <a:pt x="295275" y="2553639"/>
                  </a:moveTo>
                  <a:lnTo>
                    <a:pt x="295084" y="2553614"/>
                  </a:lnTo>
                  <a:lnTo>
                    <a:pt x="295275" y="2553639"/>
                  </a:lnTo>
                  <a:close/>
                </a:path>
                <a:path w="5262245" h="2592704">
                  <a:moveTo>
                    <a:pt x="1836267" y="2494724"/>
                  </a:moveTo>
                  <a:lnTo>
                    <a:pt x="1601216" y="2494737"/>
                  </a:lnTo>
                  <a:lnTo>
                    <a:pt x="1405001" y="2514625"/>
                  </a:lnTo>
                  <a:lnTo>
                    <a:pt x="1405128" y="2514625"/>
                  </a:lnTo>
                  <a:lnTo>
                    <a:pt x="1224534" y="2531389"/>
                  </a:lnTo>
                  <a:lnTo>
                    <a:pt x="1140587" y="2538526"/>
                  </a:lnTo>
                  <a:lnTo>
                    <a:pt x="1022731" y="2547658"/>
                  </a:lnTo>
                  <a:lnTo>
                    <a:pt x="914146" y="2554884"/>
                  </a:lnTo>
                  <a:lnTo>
                    <a:pt x="814324" y="2560307"/>
                  </a:lnTo>
                  <a:lnTo>
                    <a:pt x="752602" y="2563063"/>
                  </a:lnTo>
                  <a:lnTo>
                    <a:pt x="694309" y="2565057"/>
                  </a:lnTo>
                  <a:lnTo>
                    <a:pt x="666623" y="2565819"/>
                  </a:lnTo>
                  <a:lnTo>
                    <a:pt x="588010" y="2567051"/>
                  </a:lnTo>
                  <a:lnTo>
                    <a:pt x="539877" y="2567051"/>
                  </a:lnTo>
                  <a:lnTo>
                    <a:pt x="494665" y="2566479"/>
                  </a:lnTo>
                  <a:lnTo>
                    <a:pt x="473202" y="2565908"/>
                  </a:lnTo>
                  <a:lnTo>
                    <a:pt x="432638" y="2564498"/>
                  </a:lnTo>
                  <a:lnTo>
                    <a:pt x="432435" y="2564498"/>
                  </a:lnTo>
                  <a:lnTo>
                    <a:pt x="432308" y="2564485"/>
                  </a:lnTo>
                  <a:lnTo>
                    <a:pt x="413004" y="2563545"/>
                  </a:lnTo>
                  <a:lnTo>
                    <a:pt x="394550" y="2562504"/>
                  </a:lnTo>
                  <a:lnTo>
                    <a:pt x="394335" y="2562504"/>
                  </a:lnTo>
                  <a:lnTo>
                    <a:pt x="376364" y="2561374"/>
                  </a:lnTo>
                  <a:lnTo>
                    <a:pt x="376174" y="2561361"/>
                  </a:lnTo>
                  <a:lnTo>
                    <a:pt x="358775" y="2560040"/>
                  </a:lnTo>
                  <a:lnTo>
                    <a:pt x="342150" y="2558631"/>
                  </a:lnTo>
                  <a:lnTo>
                    <a:pt x="342011" y="2558618"/>
                  </a:lnTo>
                  <a:lnTo>
                    <a:pt x="310261" y="2555417"/>
                  </a:lnTo>
                  <a:lnTo>
                    <a:pt x="310134" y="2555405"/>
                  </a:lnTo>
                  <a:lnTo>
                    <a:pt x="295021" y="2553614"/>
                  </a:lnTo>
                  <a:lnTo>
                    <a:pt x="266814" y="2549779"/>
                  </a:lnTo>
                  <a:lnTo>
                    <a:pt x="266446" y="2549728"/>
                  </a:lnTo>
                  <a:lnTo>
                    <a:pt x="266700" y="2549779"/>
                  </a:lnTo>
                  <a:lnTo>
                    <a:pt x="239903" y="2545499"/>
                  </a:lnTo>
                  <a:lnTo>
                    <a:pt x="240284" y="2545550"/>
                  </a:lnTo>
                  <a:lnTo>
                    <a:pt x="240004" y="2545499"/>
                  </a:lnTo>
                  <a:lnTo>
                    <a:pt x="192532" y="2535910"/>
                  </a:lnTo>
                  <a:lnTo>
                    <a:pt x="151942" y="2525191"/>
                  </a:lnTo>
                  <a:lnTo>
                    <a:pt x="133908" y="2519489"/>
                  </a:lnTo>
                  <a:lnTo>
                    <a:pt x="127355" y="2517178"/>
                  </a:lnTo>
                  <a:lnTo>
                    <a:pt x="116459" y="2513304"/>
                  </a:lnTo>
                  <a:lnTo>
                    <a:pt x="116840" y="2513431"/>
                  </a:lnTo>
                  <a:lnTo>
                    <a:pt x="116509" y="2513304"/>
                  </a:lnTo>
                  <a:lnTo>
                    <a:pt x="100457" y="2507056"/>
                  </a:lnTo>
                  <a:lnTo>
                    <a:pt x="100838" y="2507196"/>
                  </a:lnTo>
                  <a:lnTo>
                    <a:pt x="100507" y="2507056"/>
                  </a:lnTo>
                  <a:lnTo>
                    <a:pt x="85864" y="2500846"/>
                  </a:lnTo>
                  <a:lnTo>
                    <a:pt x="73431" y="2494762"/>
                  </a:lnTo>
                  <a:lnTo>
                    <a:pt x="85217" y="2472715"/>
                  </a:lnTo>
                  <a:lnTo>
                    <a:pt x="0" y="2470493"/>
                  </a:lnTo>
                  <a:lnTo>
                    <a:pt x="49276" y="2539962"/>
                  </a:lnTo>
                  <a:lnTo>
                    <a:pt x="61455" y="2517178"/>
                  </a:lnTo>
                  <a:lnTo>
                    <a:pt x="75057" y="2523858"/>
                  </a:lnTo>
                  <a:lnTo>
                    <a:pt x="125603" y="2543505"/>
                  </a:lnTo>
                  <a:lnTo>
                    <a:pt x="165100" y="2555265"/>
                  </a:lnTo>
                  <a:lnTo>
                    <a:pt x="210439" y="2565819"/>
                  </a:lnTo>
                  <a:lnTo>
                    <a:pt x="262890" y="2574887"/>
                  </a:lnTo>
                  <a:lnTo>
                    <a:pt x="307340" y="2580652"/>
                  </a:lnTo>
                  <a:lnTo>
                    <a:pt x="374523" y="2586710"/>
                  </a:lnTo>
                  <a:lnTo>
                    <a:pt x="431292" y="2589873"/>
                  </a:lnTo>
                  <a:lnTo>
                    <a:pt x="494284" y="2591879"/>
                  </a:lnTo>
                  <a:lnTo>
                    <a:pt x="539750" y="2592451"/>
                  </a:lnTo>
                  <a:lnTo>
                    <a:pt x="588264" y="2592451"/>
                  </a:lnTo>
                  <a:lnTo>
                    <a:pt x="667131" y="2591206"/>
                  </a:lnTo>
                  <a:lnTo>
                    <a:pt x="753491" y="2588437"/>
                  </a:lnTo>
                  <a:lnTo>
                    <a:pt x="915670" y="2580233"/>
                  </a:lnTo>
                  <a:lnTo>
                    <a:pt x="1102550" y="2567051"/>
                  </a:lnTo>
                  <a:lnTo>
                    <a:pt x="1184249" y="2560307"/>
                  </a:lnTo>
                  <a:lnTo>
                    <a:pt x="1325803" y="2547658"/>
                  </a:lnTo>
                  <a:lnTo>
                    <a:pt x="1421384" y="2538526"/>
                  </a:lnTo>
                  <a:lnTo>
                    <a:pt x="1836267" y="2494724"/>
                  </a:lnTo>
                  <a:close/>
                </a:path>
                <a:path w="5262245" h="2592704">
                  <a:moveTo>
                    <a:pt x="1922653" y="2459494"/>
                  </a:moveTo>
                  <a:close/>
                </a:path>
                <a:path w="5262245" h="2592704">
                  <a:moveTo>
                    <a:pt x="4687265" y="1982089"/>
                  </a:moveTo>
                  <a:lnTo>
                    <a:pt x="4671695" y="1981962"/>
                  </a:lnTo>
                  <a:lnTo>
                    <a:pt x="4671949" y="1982089"/>
                  </a:lnTo>
                  <a:lnTo>
                    <a:pt x="4687265" y="1982089"/>
                  </a:lnTo>
                  <a:close/>
                </a:path>
                <a:path w="5262245" h="2592704">
                  <a:moveTo>
                    <a:pt x="5241925" y="1978914"/>
                  </a:moveTo>
                  <a:lnTo>
                    <a:pt x="5239893" y="1953641"/>
                  </a:lnTo>
                  <a:lnTo>
                    <a:pt x="5144516" y="1961261"/>
                  </a:lnTo>
                  <a:lnTo>
                    <a:pt x="5049139" y="1968373"/>
                  </a:lnTo>
                  <a:lnTo>
                    <a:pt x="4954143" y="1974469"/>
                  </a:lnTo>
                  <a:lnTo>
                    <a:pt x="4859528" y="1979168"/>
                  </a:lnTo>
                  <a:lnTo>
                    <a:pt x="4812284" y="1980819"/>
                  </a:lnTo>
                  <a:lnTo>
                    <a:pt x="4765294" y="1981835"/>
                  </a:lnTo>
                  <a:lnTo>
                    <a:pt x="4718418" y="1982343"/>
                  </a:lnTo>
                  <a:lnTo>
                    <a:pt x="4671949" y="1982089"/>
                  </a:lnTo>
                  <a:lnTo>
                    <a:pt x="4625086" y="1981073"/>
                  </a:lnTo>
                  <a:lnTo>
                    <a:pt x="4578858" y="1979295"/>
                  </a:lnTo>
                  <a:lnTo>
                    <a:pt x="4579112" y="1979295"/>
                  </a:lnTo>
                  <a:lnTo>
                    <a:pt x="4532757" y="1976628"/>
                  </a:lnTo>
                  <a:lnTo>
                    <a:pt x="4533011" y="1976628"/>
                  </a:lnTo>
                  <a:lnTo>
                    <a:pt x="4486910" y="1973072"/>
                  </a:lnTo>
                  <a:lnTo>
                    <a:pt x="4487164" y="1973072"/>
                  </a:lnTo>
                  <a:lnTo>
                    <a:pt x="4441190" y="1968500"/>
                  </a:lnTo>
                  <a:lnTo>
                    <a:pt x="4441444" y="1968500"/>
                  </a:lnTo>
                  <a:lnTo>
                    <a:pt x="4396752" y="1963039"/>
                  </a:lnTo>
                  <a:lnTo>
                    <a:pt x="4395724" y="1962912"/>
                  </a:lnTo>
                  <a:lnTo>
                    <a:pt x="4395978" y="1963039"/>
                  </a:lnTo>
                  <a:lnTo>
                    <a:pt x="4351401" y="1956689"/>
                  </a:lnTo>
                  <a:lnTo>
                    <a:pt x="4350512" y="1956562"/>
                  </a:lnTo>
                  <a:lnTo>
                    <a:pt x="4350766" y="1956689"/>
                  </a:lnTo>
                  <a:lnTo>
                    <a:pt x="4306214" y="1949577"/>
                  </a:lnTo>
                  <a:lnTo>
                    <a:pt x="4305427" y="1949450"/>
                  </a:lnTo>
                  <a:lnTo>
                    <a:pt x="4305554" y="1949577"/>
                  </a:lnTo>
                  <a:lnTo>
                    <a:pt x="4261180" y="1941703"/>
                  </a:lnTo>
                  <a:lnTo>
                    <a:pt x="4260469" y="1941576"/>
                  </a:lnTo>
                  <a:lnTo>
                    <a:pt x="4260596" y="1941703"/>
                  </a:lnTo>
                  <a:lnTo>
                    <a:pt x="4215638" y="1933067"/>
                  </a:lnTo>
                  <a:lnTo>
                    <a:pt x="4215765" y="1933067"/>
                  </a:lnTo>
                  <a:lnTo>
                    <a:pt x="4170807" y="1923923"/>
                  </a:lnTo>
                  <a:lnTo>
                    <a:pt x="4171061" y="1923923"/>
                  </a:lnTo>
                  <a:lnTo>
                    <a:pt x="4126230" y="1914144"/>
                  </a:lnTo>
                  <a:lnTo>
                    <a:pt x="4126484" y="1914144"/>
                  </a:lnTo>
                  <a:lnTo>
                    <a:pt x="4037863" y="1893189"/>
                  </a:lnTo>
                  <a:lnTo>
                    <a:pt x="4037330" y="1893062"/>
                  </a:lnTo>
                  <a:lnTo>
                    <a:pt x="4037584" y="1893189"/>
                  </a:lnTo>
                  <a:lnTo>
                    <a:pt x="3948684" y="1870710"/>
                  </a:lnTo>
                  <a:lnTo>
                    <a:pt x="3948811" y="1870710"/>
                  </a:lnTo>
                  <a:lnTo>
                    <a:pt x="3937724" y="1867789"/>
                  </a:lnTo>
                  <a:lnTo>
                    <a:pt x="3860165" y="1847342"/>
                  </a:lnTo>
                  <a:lnTo>
                    <a:pt x="3845153" y="1843227"/>
                  </a:lnTo>
                  <a:lnTo>
                    <a:pt x="3851783" y="1818767"/>
                  </a:lnTo>
                  <a:lnTo>
                    <a:pt x="3768217" y="1835531"/>
                  </a:lnTo>
                  <a:lnTo>
                    <a:pt x="3831844" y="1892300"/>
                  </a:lnTo>
                  <a:lnTo>
                    <a:pt x="3838486" y="1867789"/>
                  </a:lnTo>
                  <a:lnTo>
                    <a:pt x="3942334" y="1895348"/>
                  </a:lnTo>
                  <a:lnTo>
                    <a:pt x="4031361" y="1917827"/>
                  </a:lnTo>
                  <a:lnTo>
                    <a:pt x="4120769" y="1938909"/>
                  </a:lnTo>
                  <a:lnTo>
                    <a:pt x="4165727" y="1948815"/>
                  </a:lnTo>
                  <a:lnTo>
                    <a:pt x="4210685" y="1957959"/>
                  </a:lnTo>
                  <a:lnTo>
                    <a:pt x="4255897" y="1966595"/>
                  </a:lnTo>
                  <a:lnTo>
                    <a:pt x="4301363" y="1974596"/>
                  </a:lnTo>
                  <a:lnTo>
                    <a:pt x="4346829" y="1981708"/>
                  </a:lnTo>
                  <a:lnTo>
                    <a:pt x="4392676" y="1988185"/>
                  </a:lnTo>
                  <a:lnTo>
                    <a:pt x="4438650" y="1993773"/>
                  </a:lnTo>
                  <a:lnTo>
                    <a:pt x="4484751" y="1998345"/>
                  </a:lnTo>
                  <a:lnTo>
                    <a:pt x="4531106" y="2002028"/>
                  </a:lnTo>
                  <a:lnTo>
                    <a:pt x="4577715" y="2004695"/>
                  </a:lnTo>
                  <a:lnTo>
                    <a:pt x="4624451" y="2006473"/>
                  </a:lnTo>
                  <a:lnTo>
                    <a:pt x="4671441" y="2007362"/>
                  </a:lnTo>
                  <a:lnTo>
                    <a:pt x="4718558" y="2007743"/>
                  </a:lnTo>
                  <a:lnTo>
                    <a:pt x="4765675" y="2007235"/>
                  </a:lnTo>
                  <a:lnTo>
                    <a:pt x="4812919" y="2006219"/>
                  </a:lnTo>
                  <a:lnTo>
                    <a:pt x="4860417" y="2004568"/>
                  </a:lnTo>
                  <a:lnTo>
                    <a:pt x="4955540" y="1999869"/>
                  </a:lnTo>
                  <a:lnTo>
                    <a:pt x="5198948" y="1982343"/>
                  </a:lnTo>
                  <a:lnTo>
                    <a:pt x="5241925" y="1978914"/>
                  </a:lnTo>
                  <a:close/>
                </a:path>
                <a:path w="5262245" h="2592704">
                  <a:moveTo>
                    <a:pt x="5243830" y="2053590"/>
                  </a:moveTo>
                  <a:lnTo>
                    <a:pt x="5240528" y="2028444"/>
                  </a:lnTo>
                  <a:lnTo>
                    <a:pt x="1922653" y="2459507"/>
                  </a:lnTo>
                  <a:lnTo>
                    <a:pt x="1601343" y="2494724"/>
                  </a:lnTo>
                  <a:lnTo>
                    <a:pt x="1836267" y="2494724"/>
                  </a:lnTo>
                  <a:lnTo>
                    <a:pt x="2142464" y="2459494"/>
                  </a:lnTo>
                  <a:lnTo>
                    <a:pt x="5243830" y="2053590"/>
                  </a:lnTo>
                  <a:close/>
                </a:path>
                <a:path w="5262245" h="2592704">
                  <a:moveTo>
                    <a:pt x="5262245" y="750697"/>
                  </a:moveTo>
                  <a:lnTo>
                    <a:pt x="4962398" y="475488"/>
                  </a:lnTo>
                  <a:lnTo>
                    <a:pt x="4845037" y="369443"/>
                  </a:lnTo>
                  <a:lnTo>
                    <a:pt x="4780661" y="312039"/>
                  </a:lnTo>
                  <a:lnTo>
                    <a:pt x="4699381" y="240919"/>
                  </a:lnTo>
                  <a:lnTo>
                    <a:pt x="4661789" y="208661"/>
                  </a:lnTo>
                  <a:lnTo>
                    <a:pt x="4626356" y="178816"/>
                  </a:lnTo>
                  <a:lnTo>
                    <a:pt x="4593209" y="151638"/>
                  </a:lnTo>
                  <a:lnTo>
                    <a:pt x="4587684" y="147193"/>
                  </a:lnTo>
                  <a:lnTo>
                    <a:pt x="4577588" y="139065"/>
                  </a:lnTo>
                  <a:lnTo>
                    <a:pt x="4574070" y="136271"/>
                  </a:lnTo>
                  <a:lnTo>
                    <a:pt x="4562729" y="127254"/>
                  </a:lnTo>
                  <a:lnTo>
                    <a:pt x="4561256" y="126111"/>
                  </a:lnTo>
                  <a:lnTo>
                    <a:pt x="4549025" y="116586"/>
                  </a:lnTo>
                  <a:lnTo>
                    <a:pt x="4548378" y="116078"/>
                  </a:lnTo>
                  <a:lnTo>
                    <a:pt x="4537329" y="107823"/>
                  </a:lnTo>
                  <a:lnTo>
                    <a:pt x="4526534" y="99695"/>
                  </a:lnTo>
                  <a:lnTo>
                    <a:pt x="4521835" y="96139"/>
                  </a:lnTo>
                  <a:lnTo>
                    <a:pt x="4516552" y="92329"/>
                  </a:lnTo>
                  <a:lnTo>
                    <a:pt x="4469079" y="59944"/>
                  </a:lnTo>
                  <a:lnTo>
                    <a:pt x="4456785" y="52374"/>
                  </a:lnTo>
                  <a:lnTo>
                    <a:pt x="4446778" y="46355"/>
                  </a:lnTo>
                  <a:lnTo>
                    <a:pt x="4429633" y="37211"/>
                  </a:lnTo>
                  <a:lnTo>
                    <a:pt x="4413250" y="29337"/>
                  </a:lnTo>
                  <a:lnTo>
                    <a:pt x="4401566" y="26847"/>
                  </a:lnTo>
                  <a:lnTo>
                    <a:pt x="4403725" y="0"/>
                  </a:lnTo>
                  <a:lnTo>
                    <a:pt x="4324731" y="31750"/>
                  </a:lnTo>
                  <a:lnTo>
                    <a:pt x="4397629" y="75946"/>
                  </a:lnTo>
                  <a:lnTo>
                    <a:pt x="4399521" y="52374"/>
                  </a:lnTo>
                  <a:lnTo>
                    <a:pt x="4405096" y="53543"/>
                  </a:lnTo>
                  <a:lnTo>
                    <a:pt x="4418457" y="59944"/>
                  </a:lnTo>
                  <a:lnTo>
                    <a:pt x="4417822" y="59690"/>
                  </a:lnTo>
                  <a:lnTo>
                    <a:pt x="4433951" y="68326"/>
                  </a:lnTo>
                  <a:lnTo>
                    <a:pt x="4434370" y="68580"/>
                  </a:lnTo>
                  <a:lnTo>
                    <a:pt x="4452366" y="79375"/>
                  </a:lnTo>
                  <a:lnTo>
                    <a:pt x="4451985" y="79248"/>
                  </a:lnTo>
                  <a:lnTo>
                    <a:pt x="4462018" y="85598"/>
                  </a:lnTo>
                  <a:lnTo>
                    <a:pt x="4461764" y="85471"/>
                  </a:lnTo>
                  <a:lnTo>
                    <a:pt x="4461954" y="85598"/>
                  </a:lnTo>
                  <a:lnTo>
                    <a:pt x="4472305" y="92456"/>
                  </a:lnTo>
                  <a:lnTo>
                    <a:pt x="4472178" y="92329"/>
                  </a:lnTo>
                  <a:lnTo>
                    <a:pt x="4483227" y="99822"/>
                  </a:lnTo>
                  <a:lnTo>
                    <a:pt x="4483100" y="99695"/>
                  </a:lnTo>
                  <a:lnTo>
                    <a:pt x="4494784" y="107950"/>
                  </a:lnTo>
                  <a:lnTo>
                    <a:pt x="4494657" y="107823"/>
                  </a:lnTo>
                  <a:lnTo>
                    <a:pt x="4506849" y="116713"/>
                  </a:lnTo>
                  <a:lnTo>
                    <a:pt x="4506722" y="116586"/>
                  </a:lnTo>
                  <a:lnTo>
                    <a:pt x="4519549" y="126238"/>
                  </a:lnTo>
                  <a:lnTo>
                    <a:pt x="4519549" y="126111"/>
                  </a:lnTo>
                  <a:lnTo>
                    <a:pt x="4533011" y="136398"/>
                  </a:lnTo>
                  <a:lnTo>
                    <a:pt x="4532884" y="136271"/>
                  </a:lnTo>
                  <a:lnTo>
                    <a:pt x="4547108" y="147320"/>
                  </a:lnTo>
                  <a:lnTo>
                    <a:pt x="4546981" y="147193"/>
                  </a:lnTo>
                  <a:lnTo>
                    <a:pt x="4561840" y="159004"/>
                  </a:lnTo>
                  <a:lnTo>
                    <a:pt x="4561713" y="158877"/>
                  </a:lnTo>
                  <a:lnTo>
                    <a:pt x="4577207" y="171450"/>
                  </a:lnTo>
                  <a:lnTo>
                    <a:pt x="4577207" y="171323"/>
                  </a:lnTo>
                  <a:lnTo>
                    <a:pt x="4593336" y="184531"/>
                  </a:lnTo>
                  <a:lnTo>
                    <a:pt x="4593209" y="184531"/>
                  </a:lnTo>
                  <a:lnTo>
                    <a:pt x="4610100" y="198374"/>
                  </a:lnTo>
                  <a:lnTo>
                    <a:pt x="4609973" y="198374"/>
                  </a:lnTo>
                  <a:lnTo>
                    <a:pt x="4627372" y="212852"/>
                  </a:lnTo>
                  <a:lnTo>
                    <a:pt x="4645406" y="228092"/>
                  </a:lnTo>
                  <a:lnTo>
                    <a:pt x="4663694" y="243713"/>
                  </a:lnTo>
                  <a:lnTo>
                    <a:pt x="4722368" y="294513"/>
                  </a:lnTo>
                  <a:lnTo>
                    <a:pt x="4722241" y="294513"/>
                  </a:lnTo>
                  <a:lnTo>
                    <a:pt x="4807077" y="369570"/>
                  </a:lnTo>
                  <a:lnTo>
                    <a:pt x="4807077" y="369443"/>
                  </a:lnTo>
                  <a:lnTo>
                    <a:pt x="4897882" y="451231"/>
                  </a:lnTo>
                  <a:lnTo>
                    <a:pt x="5244973" y="769493"/>
                  </a:lnTo>
                  <a:lnTo>
                    <a:pt x="5262245" y="750697"/>
                  </a:lnTo>
                  <a:close/>
                </a:path>
              </a:pathLst>
            </a:custGeom>
            <a:solidFill>
              <a:srgbClr val="1FE2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68220">
              <a:lnSpc>
                <a:spcPct val="100000"/>
              </a:lnSpc>
              <a:spcBef>
                <a:spcPts val="100"/>
              </a:spcBef>
            </a:pPr>
            <a:r>
              <a:rPr b="1" spc="-420" dirty="0">
                <a:latin typeface="DejaVu Sans"/>
                <a:cs typeface="DejaVu Sans"/>
              </a:rPr>
              <a:t>Adding</a:t>
            </a:r>
            <a:r>
              <a:rPr spc="-170" dirty="0"/>
              <a:t> </a:t>
            </a:r>
            <a:r>
              <a:rPr b="1" spc="-335" dirty="0">
                <a:latin typeface="DejaVu Sans"/>
                <a:cs typeface="DejaVu Sans"/>
              </a:rPr>
              <a:t>Quick</a:t>
            </a:r>
            <a:r>
              <a:rPr spc="-175" dirty="0"/>
              <a:t> </a:t>
            </a:r>
            <a:r>
              <a:rPr b="1" spc="-390" dirty="0">
                <a:latin typeface="DejaVu Sans"/>
                <a:cs typeface="DejaVu Sans"/>
              </a:rPr>
              <a:t>Visuals</a:t>
            </a:r>
            <a:r>
              <a:rPr spc="-165" dirty="0"/>
              <a:t> </a:t>
            </a:r>
            <a:r>
              <a:rPr spc="-250" dirty="0"/>
              <a:t>(Two</a:t>
            </a:r>
            <a:r>
              <a:rPr spc="-165" dirty="0"/>
              <a:t> </a:t>
            </a:r>
            <a:r>
              <a:rPr spc="-450" dirty="0"/>
              <a:t>Ways)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5646" y="813815"/>
            <a:ext cx="11760708" cy="4572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194817" y="1258824"/>
            <a:ext cx="4173854" cy="708660"/>
          </a:xfrm>
          <a:prstGeom prst="rect">
            <a:avLst/>
          </a:prstGeom>
        </p:spPr>
        <p:txBody>
          <a:bodyPr vert="horz" wrap="square" lIns="0" tIns="40005" rIns="0" bIns="0" rtlCol="0">
            <a:spAutoFit/>
          </a:bodyPr>
          <a:lstStyle/>
          <a:p>
            <a:pPr marL="12700" marR="5080">
              <a:lnSpc>
                <a:spcPts val="1730"/>
              </a:lnSpc>
              <a:spcBef>
                <a:spcPts val="315"/>
              </a:spcBef>
            </a:pPr>
            <a:r>
              <a:rPr sz="1600" spc="-95" dirty="0">
                <a:solidFill>
                  <a:srgbClr val="3F3F3F"/>
                </a:solidFill>
                <a:latin typeface="DejaVu Sans"/>
                <a:cs typeface="DejaVu Sans"/>
              </a:rPr>
              <a:t>Use</a:t>
            </a:r>
            <a:r>
              <a:rPr sz="1600" spc="-3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110" dirty="0">
                <a:solidFill>
                  <a:srgbClr val="3F3F3F"/>
                </a:solidFill>
                <a:latin typeface="DejaVu Sans"/>
                <a:cs typeface="DejaVu Sans"/>
              </a:rPr>
              <a:t>the</a:t>
            </a:r>
            <a:r>
              <a:rPr sz="1600" spc="-1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b="1" spc="-240" dirty="0">
                <a:solidFill>
                  <a:srgbClr val="3F3F3F"/>
                </a:solidFill>
                <a:latin typeface="DejaVu Sans"/>
                <a:cs typeface="DejaVu Sans"/>
              </a:rPr>
              <a:t>Show</a:t>
            </a:r>
            <a:r>
              <a:rPr sz="1600" spc="-9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b="1" spc="-180" dirty="0">
                <a:solidFill>
                  <a:srgbClr val="3F3F3F"/>
                </a:solidFill>
                <a:latin typeface="DejaVu Sans"/>
                <a:cs typeface="DejaVu Sans"/>
              </a:rPr>
              <a:t>Me</a:t>
            </a:r>
            <a:r>
              <a:rPr sz="1600" spc="-9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145" dirty="0">
                <a:solidFill>
                  <a:srgbClr val="3F3F3F"/>
                </a:solidFill>
                <a:latin typeface="DejaVu Sans"/>
                <a:cs typeface="DejaVu Sans"/>
              </a:rPr>
              <a:t>gallery</a:t>
            </a:r>
            <a:r>
              <a:rPr sz="1600" spc="-10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20" dirty="0">
                <a:solidFill>
                  <a:srgbClr val="3F3F3F"/>
                </a:solidFill>
                <a:latin typeface="DejaVu Sans"/>
                <a:cs typeface="DejaVu Sans"/>
              </a:rPr>
              <a:t>to</a:t>
            </a:r>
            <a:r>
              <a:rPr sz="1600" spc="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135" dirty="0">
                <a:solidFill>
                  <a:srgbClr val="3F3F3F"/>
                </a:solidFill>
                <a:latin typeface="DejaVu Sans"/>
                <a:cs typeface="DejaVu Sans"/>
              </a:rPr>
              <a:t>quickly</a:t>
            </a:r>
            <a:r>
              <a:rPr sz="1600" spc="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120" dirty="0">
                <a:solidFill>
                  <a:srgbClr val="3F3F3F"/>
                </a:solidFill>
                <a:latin typeface="DejaVu Sans"/>
                <a:cs typeface="DejaVu Sans"/>
              </a:rPr>
              <a:t>browse</a:t>
            </a:r>
            <a:r>
              <a:rPr sz="160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484" dirty="0">
                <a:solidFill>
                  <a:srgbClr val="3F3F3F"/>
                </a:solidFill>
                <a:latin typeface="DejaVu Sans"/>
                <a:cs typeface="DejaVu Sans"/>
              </a:rPr>
              <a:t>and</a:t>
            </a:r>
            <a:r>
              <a:rPr sz="1600" spc="-135" dirty="0">
                <a:solidFill>
                  <a:srgbClr val="3F3F3F"/>
                </a:solidFill>
                <a:latin typeface="DejaVu Sans"/>
                <a:cs typeface="DejaVu Sans"/>
              </a:rPr>
              <a:t> create</a:t>
            </a:r>
            <a:r>
              <a:rPr sz="1600" spc="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120" dirty="0">
                <a:solidFill>
                  <a:srgbClr val="3F3F3F"/>
                </a:solidFill>
                <a:latin typeface="DejaVu Sans"/>
                <a:cs typeface="DejaVu Sans"/>
              </a:rPr>
              <a:t>new</a:t>
            </a:r>
            <a:r>
              <a:rPr sz="1600" spc="-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145" dirty="0">
                <a:solidFill>
                  <a:srgbClr val="3F3F3F"/>
                </a:solidFill>
                <a:latin typeface="DejaVu Sans"/>
                <a:cs typeface="DejaVu Sans"/>
              </a:rPr>
              <a:t>visuals</a:t>
            </a:r>
            <a:r>
              <a:rPr sz="1600" spc="1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i="1" dirty="0">
                <a:solidFill>
                  <a:srgbClr val="3F3F3F"/>
                </a:solidFill>
                <a:latin typeface="Nimbus Roman No9 L"/>
                <a:cs typeface="Nimbus Roman No9 L"/>
              </a:rPr>
              <a:t>(options</a:t>
            </a:r>
            <a:r>
              <a:rPr sz="1600" i="1" spc="-40" dirty="0">
                <a:solidFill>
                  <a:srgbClr val="3F3F3F"/>
                </a:solidFill>
                <a:latin typeface="Nimbus Roman No9 L"/>
                <a:cs typeface="Nimbus Roman No9 L"/>
              </a:rPr>
              <a:t> </a:t>
            </a:r>
            <a:r>
              <a:rPr sz="1600" i="1" spc="-60" dirty="0">
                <a:solidFill>
                  <a:srgbClr val="3F3F3F"/>
                </a:solidFill>
                <a:latin typeface="Nimbus Roman No9 L"/>
                <a:cs typeface="Nimbus Roman No9 L"/>
              </a:rPr>
              <a:t>will</a:t>
            </a:r>
            <a:r>
              <a:rPr sz="1600" i="1" spc="-20" dirty="0">
                <a:solidFill>
                  <a:srgbClr val="3F3F3F"/>
                </a:solidFill>
                <a:latin typeface="Nimbus Roman No9 L"/>
                <a:cs typeface="Nimbus Roman No9 L"/>
              </a:rPr>
              <a:t> </a:t>
            </a:r>
            <a:r>
              <a:rPr sz="1600" i="1" spc="-95" dirty="0">
                <a:solidFill>
                  <a:srgbClr val="3F3F3F"/>
                </a:solidFill>
                <a:latin typeface="Nimbus Roman No9 L"/>
                <a:cs typeface="Nimbus Roman No9 L"/>
              </a:rPr>
              <a:t>“light</a:t>
            </a:r>
            <a:r>
              <a:rPr sz="1600" i="1" spc="-5" dirty="0">
                <a:solidFill>
                  <a:srgbClr val="3F3F3F"/>
                </a:solidFill>
                <a:latin typeface="Nimbus Roman No9 L"/>
                <a:cs typeface="Nimbus Roman No9 L"/>
              </a:rPr>
              <a:t> </a:t>
            </a:r>
            <a:r>
              <a:rPr sz="1600" i="1" spc="-110" dirty="0">
                <a:solidFill>
                  <a:srgbClr val="3F3F3F"/>
                </a:solidFill>
                <a:latin typeface="Nimbus Roman No9 L"/>
                <a:cs typeface="Nimbus Roman No9 L"/>
              </a:rPr>
              <a:t>up”</a:t>
            </a:r>
            <a:r>
              <a:rPr sz="1600" i="1" spc="-10" dirty="0">
                <a:solidFill>
                  <a:srgbClr val="3F3F3F"/>
                </a:solidFill>
                <a:latin typeface="Nimbus Roman No9 L"/>
                <a:cs typeface="Nimbus Roman No9 L"/>
              </a:rPr>
              <a:t> based </a:t>
            </a:r>
            <a:r>
              <a:rPr sz="1600" i="1" dirty="0">
                <a:solidFill>
                  <a:srgbClr val="3F3F3F"/>
                </a:solidFill>
                <a:latin typeface="Nimbus Roman No9 L"/>
                <a:cs typeface="Nimbus Roman No9 L"/>
              </a:rPr>
              <a:t>on</a:t>
            </a:r>
            <a:r>
              <a:rPr sz="1600" spc="-2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i="1" spc="50" dirty="0">
                <a:solidFill>
                  <a:srgbClr val="3F3F3F"/>
                </a:solidFill>
                <a:latin typeface="Nimbus Roman No9 L"/>
                <a:cs typeface="Nimbus Roman No9 L"/>
              </a:rPr>
              <a:t>the</a:t>
            </a:r>
            <a:r>
              <a:rPr sz="1600" spc="-2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i="1" dirty="0">
                <a:solidFill>
                  <a:srgbClr val="3F3F3F"/>
                </a:solidFill>
                <a:latin typeface="Nimbus Roman No9 L"/>
                <a:cs typeface="Nimbus Roman No9 L"/>
              </a:rPr>
              <a:t>specific</a:t>
            </a:r>
            <a:r>
              <a:rPr sz="1600" spc="-5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i="1" spc="-10" dirty="0">
                <a:solidFill>
                  <a:srgbClr val="3F3F3F"/>
                </a:solidFill>
                <a:latin typeface="Nimbus Roman No9 L"/>
                <a:cs typeface="Nimbus Roman No9 L"/>
              </a:rPr>
              <a:t>fields</a:t>
            </a:r>
            <a:r>
              <a:rPr sz="1600" spc="-3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i="1" spc="-10" dirty="0">
                <a:solidFill>
                  <a:srgbClr val="3F3F3F"/>
                </a:solidFill>
                <a:latin typeface="Nimbus Roman No9 L"/>
                <a:cs typeface="Nimbus Roman No9 L"/>
              </a:rPr>
              <a:t>selected)</a:t>
            </a:r>
            <a:endParaRPr sz="1600">
              <a:latin typeface="Nimbus Roman No9 L"/>
              <a:cs typeface="Nimbus Roman No9 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702555" y="2228813"/>
            <a:ext cx="4994275" cy="4004945"/>
            <a:chOff x="702555" y="2228813"/>
            <a:chExt cx="4994275" cy="4004945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2555" y="2228813"/>
              <a:ext cx="4975876" cy="400440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13994" y="2240279"/>
              <a:ext cx="4906517" cy="393496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466844" y="2417063"/>
              <a:ext cx="1229855" cy="3140202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4501007" y="2451112"/>
              <a:ext cx="1132840" cy="3042920"/>
            </a:xfrm>
            <a:custGeom>
              <a:avLst/>
              <a:gdLst/>
              <a:ahLst/>
              <a:cxnLst/>
              <a:rect l="l" t="t" r="r" b="b"/>
              <a:pathLst>
                <a:path w="1132839" h="3042920">
                  <a:moveTo>
                    <a:pt x="1132586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0" y="3017520"/>
                  </a:lnTo>
                  <a:lnTo>
                    <a:pt x="0" y="3042920"/>
                  </a:lnTo>
                  <a:lnTo>
                    <a:pt x="1132586" y="3042920"/>
                  </a:lnTo>
                  <a:lnTo>
                    <a:pt x="1132586" y="3017634"/>
                  </a:lnTo>
                  <a:lnTo>
                    <a:pt x="1132586" y="25514"/>
                  </a:lnTo>
                  <a:lnTo>
                    <a:pt x="1107186" y="25514"/>
                  </a:lnTo>
                  <a:lnTo>
                    <a:pt x="1107186" y="3017520"/>
                  </a:lnTo>
                  <a:lnTo>
                    <a:pt x="25400" y="3017520"/>
                  </a:lnTo>
                  <a:lnTo>
                    <a:pt x="25400" y="25400"/>
                  </a:lnTo>
                  <a:lnTo>
                    <a:pt x="1132586" y="25400"/>
                  </a:lnTo>
                  <a:lnTo>
                    <a:pt x="1132586" y="0"/>
                  </a:lnTo>
                  <a:close/>
                </a:path>
              </a:pathLst>
            </a:custGeom>
            <a:solidFill>
              <a:srgbClr val="1FE2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6995159" y="1258824"/>
            <a:ext cx="4408805" cy="708660"/>
          </a:xfrm>
          <a:prstGeom prst="rect">
            <a:avLst/>
          </a:prstGeom>
        </p:spPr>
        <p:txBody>
          <a:bodyPr vert="horz" wrap="square" lIns="0" tIns="40005" rIns="0" bIns="0" rtlCol="0">
            <a:spAutoFit/>
          </a:bodyPr>
          <a:lstStyle/>
          <a:p>
            <a:pPr marL="12700" marR="5080" algn="just">
              <a:lnSpc>
                <a:spcPts val="1730"/>
              </a:lnSpc>
              <a:spcBef>
                <a:spcPts val="315"/>
              </a:spcBef>
            </a:pPr>
            <a:r>
              <a:rPr sz="1600" b="1" spc="-285" dirty="0">
                <a:solidFill>
                  <a:srgbClr val="3F3F3F"/>
                </a:solidFill>
                <a:latin typeface="DejaVu Sans"/>
                <a:cs typeface="DejaVu Sans"/>
              </a:rPr>
              <a:t>Drag</a:t>
            </a:r>
            <a:r>
              <a:rPr sz="1600" spc="15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35" dirty="0">
                <a:solidFill>
                  <a:srgbClr val="3F3F3F"/>
                </a:solidFill>
                <a:latin typeface="DejaVu Sans"/>
                <a:cs typeface="DejaVu Sans"/>
              </a:rPr>
              <a:t>or</a:t>
            </a:r>
            <a:r>
              <a:rPr sz="1600" spc="-9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b="1" spc="-245" dirty="0">
                <a:solidFill>
                  <a:srgbClr val="3F3F3F"/>
                </a:solidFill>
                <a:latin typeface="DejaVu Sans"/>
                <a:cs typeface="DejaVu Sans"/>
              </a:rPr>
              <a:t>double</a:t>
            </a:r>
            <a:r>
              <a:rPr sz="1600" spc="114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b="1" spc="-200" dirty="0">
                <a:solidFill>
                  <a:srgbClr val="3F3F3F"/>
                </a:solidFill>
                <a:latin typeface="DejaVu Sans"/>
                <a:cs typeface="DejaVu Sans"/>
              </a:rPr>
              <a:t>click</a:t>
            </a:r>
            <a:r>
              <a:rPr sz="1600" spc="7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105" dirty="0">
                <a:solidFill>
                  <a:srgbClr val="3F3F3F"/>
                </a:solidFill>
                <a:latin typeface="DejaVu Sans"/>
                <a:cs typeface="DejaVu Sans"/>
              </a:rPr>
              <a:t>fields</a:t>
            </a:r>
            <a:r>
              <a:rPr sz="1600" spc="-2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20" dirty="0">
                <a:solidFill>
                  <a:srgbClr val="3F3F3F"/>
                </a:solidFill>
                <a:latin typeface="DejaVu Sans"/>
                <a:cs typeface="DejaVu Sans"/>
              </a:rPr>
              <a:t>to</a:t>
            </a:r>
            <a:r>
              <a:rPr sz="1600" spc="-10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135" dirty="0">
                <a:solidFill>
                  <a:srgbClr val="3F3F3F"/>
                </a:solidFill>
                <a:latin typeface="DejaVu Sans"/>
                <a:cs typeface="DejaVu Sans"/>
              </a:rPr>
              <a:t>Columns</a:t>
            </a:r>
            <a:r>
              <a:rPr sz="1600" spc="1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50" dirty="0">
                <a:solidFill>
                  <a:srgbClr val="3F3F3F"/>
                </a:solidFill>
                <a:latin typeface="DejaVu Sans"/>
                <a:cs typeface="DejaVu Sans"/>
              </a:rPr>
              <a:t>or</a:t>
            </a:r>
            <a:r>
              <a:rPr sz="1600" spc="-6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105" dirty="0">
                <a:solidFill>
                  <a:srgbClr val="3F3F3F"/>
                </a:solidFill>
                <a:latin typeface="DejaVu Sans"/>
                <a:cs typeface="DejaVu Sans"/>
              </a:rPr>
              <a:t>Rows</a:t>
            </a:r>
            <a:r>
              <a:rPr sz="1600" spc="5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600" dirty="0">
                <a:solidFill>
                  <a:srgbClr val="3F3F3F"/>
                </a:solidFill>
                <a:latin typeface="DejaVu Sans"/>
                <a:cs typeface="DejaVu Sans"/>
              </a:rPr>
              <a:t>to</a:t>
            </a:r>
            <a:r>
              <a:rPr sz="1600" spc="-135" dirty="0">
                <a:solidFill>
                  <a:srgbClr val="3F3F3F"/>
                </a:solidFill>
                <a:latin typeface="DejaVu Sans"/>
                <a:cs typeface="DejaVu Sans"/>
              </a:rPr>
              <a:t> create</a:t>
            </a:r>
            <a:r>
              <a:rPr sz="1600" spc="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150" dirty="0">
                <a:solidFill>
                  <a:srgbClr val="3F3F3F"/>
                </a:solidFill>
                <a:latin typeface="DejaVu Sans"/>
                <a:cs typeface="DejaVu Sans"/>
              </a:rPr>
              <a:t>visuals</a:t>
            </a:r>
            <a:r>
              <a:rPr sz="1600" spc="2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80" dirty="0">
                <a:solidFill>
                  <a:srgbClr val="3F3F3F"/>
                </a:solidFill>
                <a:latin typeface="DejaVu Sans"/>
                <a:cs typeface="DejaVu Sans"/>
              </a:rPr>
              <a:t>on</a:t>
            </a:r>
            <a:r>
              <a:rPr sz="1600" spc="-2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110" dirty="0">
                <a:solidFill>
                  <a:srgbClr val="3F3F3F"/>
                </a:solidFill>
                <a:latin typeface="DejaVu Sans"/>
                <a:cs typeface="DejaVu Sans"/>
              </a:rPr>
              <a:t>the</a:t>
            </a:r>
            <a:r>
              <a:rPr sz="1600" spc="1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50" dirty="0">
                <a:solidFill>
                  <a:srgbClr val="3F3F3F"/>
                </a:solidFill>
                <a:latin typeface="DejaVu Sans"/>
                <a:cs typeface="DejaVu Sans"/>
              </a:rPr>
              <a:t>fly</a:t>
            </a:r>
            <a:r>
              <a:rPr sz="1600" spc="1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i="1" spc="-20" dirty="0">
                <a:solidFill>
                  <a:srgbClr val="3F3F3F"/>
                </a:solidFill>
                <a:latin typeface="Nimbus Roman No9 L"/>
                <a:cs typeface="Nimbus Roman No9 L"/>
              </a:rPr>
              <a:t>(Tableau</a:t>
            </a:r>
            <a:r>
              <a:rPr sz="1600" spc="-2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i="1" spc="-55" dirty="0">
                <a:solidFill>
                  <a:srgbClr val="3F3F3F"/>
                </a:solidFill>
                <a:latin typeface="Nimbus Roman No9 L"/>
                <a:cs typeface="Nimbus Roman No9 L"/>
              </a:rPr>
              <a:t>will</a:t>
            </a:r>
            <a:r>
              <a:rPr sz="1600" spc="-2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i="1" dirty="0">
                <a:solidFill>
                  <a:srgbClr val="3F3F3F"/>
                </a:solidFill>
                <a:latin typeface="Nimbus Roman No9 L"/>
                <a:cs typeface="Nimbus Roman No9 L"/>
              </a:rPr>
              <a:t>default</a:t>
            </a:r>
            <a:r>
              <a:rPr sz="1600" spc="-2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i="1" spc="55" dirty="0">
                <a:solidFill>
                  <a:srgbClr val="3F3F3F"/>
                </a:solidFill>
                <a:latin typeface="Nimbus Roman No9 L"/>
                <a:cs typeface="Nimbus Roman No9 L"/>
              </a:rPr>
              <a:t>to</a:t>
            </a:r>
            <a:r>
              <a:rPr sz="1600" spc="-2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i="1" spc="-100" dirty="0">
                <a:solidFill>
                  <a:srgbClr val="3F3F3F"/>
                </a:solidFill>
                <a:latin typeface="Nimbus Roman No9 L"/>
                <a:cs typeface="Nimbus Roman No9 L"/>
              </a:rPr>
              <a:t>the</a:t>
            </a:r>
            <a:r>
              <a:rPr sz="1600" spc="-10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i="1" spc="-35" dirty="0">
                <a:solidFill>
                  <a:srgbClr val="3F3F3F"/>
                </a:solidFill>
                <a:latin typeface="Nimbus Roman No9 L"/>
                <a:cs typeface="Nimbus Roman No9 L"/>
              </a:rPr>
              <a:t>“best</a:t>
            </a:r>
            <a:r>
              <a:rPr sz="1600" i="1" spc="-40" dirty="0">
                <a:solidFill>
                  <a:srgbClr val="3F3F3F"/>
                </a:solidFill>
                <a:latin typeface="Nimbus Roman No9 L"/>
                <a:cs typeface="Nimbus Roman No9 L"/>
              </a:rPr>
              <a:t> </a:t>
            </a:r>
            <a:r>
              <a:rPr sz="1600" i="1" spc="-85" dirty="0">
                <a:solidFill>
                  <a:srgbClr val="3F3F3F"/>
                </a:solidFill>
                <a:latin typeface="Nimbus Roman No9 L"/>
                <a:cs typeface="Nimbus Roman No9 L"/>
              </a:rPr>
              <a:t>fit”</a:t>
            </a:r>
            <a:r>
              <a:rPr sz="1600" i="1" spc="-15" dirty="0">
                <a:solidFill>
                  <a:srgbClr val="3F3F3F"/>
                </a:solidFill>
                <a:latin typeface="Nimbus Roman No9 L"/>
                <a:cs typeface="Nimbus Roman No9 L"/>
              </a:rPr>
              <a:t> </a:t>
            </a:r>
            <a:r>
              <a:rPr sz="1600" i="1" spc="-10" dirty="0">
                <a:solidFill>
                  <a:srgbClr val="3F3F3F"/>
                </a:solidFill>
                <a:latin typeface="Nimbus Roman No9 L"/>
                <a:cs typeface="Nimbus Roman No9 L"/>
              </a:rPr>
              <a:t>visualization)</a:t>
            </a:r>
            <a:endParaRPr sz="1600">
              <a:latin typeface="Nimbus Roman No9 L"/>
              <a:cs typeface="Nimbus Roman No9 L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6484611" y="2228813"/>
            <a:ext cx="5017135" cy="4004945"/>
            <a:chOff x="6484611" y="2228813"/>
            <a:chExt cx="5017135" cy="4004945"/>
          </a:xfrm>
        </p:grpSpPr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484611" y="2228813"/>
              <a:ext cx="5017024" cy="4004408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496049" y="2240279"/>
              <a:ext cx="4947665" cy="3934968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6912902" y="5376671"/>
              <a:ext cx="45720" cy="45720"/>
            </a:xfrm>
            <a:custGeom>
              <a:avLst/>
              <a:gdLst/>
              <a:ahLst/>
              <a:cxnLst/>
              <a:rect l="l" t="t" r="r" b="b"/>
              <a:pathLst>
                <a:path w="45720" h="45720">
                  <a:moveTo>
                    <a:pt x="38061" y="0"/>
                  </a:moveTo>
                  <a:lnTo>
                    <a:pt x="7581" y="0"/>
                  </a:lnTo>
                  <a:lnTo>
                    <a:pt x="6807" y="38"/>
                  </a:lnTo>
                  <a:lnTo>
                    <a:pt x="0" y="6845"/>
                  </a:lnTo>
                  <a:lnTo>
                    <a:pt x="0" y="38874"/>
                  </a:lnTo>
                  <a:lnTo>
                    <a:pt x="7581" y="45720"/>
                  </a:lnTo>
                  <a:lnTo>
                    <a:pt x="38061" y="45720"/>
                  </a:lnTo>
                  <a:lnTo>
                    <a:pt x="45643" y="38874"/>
                  </a:lnTo>
                  <a:lnTo>
                    <a:pt x="45643" y="6845"/>
                  </a:lnTo>
                  <a:lnTo>
                    <a:pt x="3806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9193568" y="2494787"/>
              <a:ext cx="45720" cy="45720"/>
            </a:xfrm>
            <a:custGeom>
              <a:avLst/>
              <a:gdLst/>
              <a:ahLst/>
              <a:cxnLst/>
              <a:rect l="l" t="t" r="r" b="b"/>
              <a:pathLst>
                <a:path w="45720" h="45719">
                  <a:moveTo>
                    <a:pt x="38061" y="0"/>
                  </a:moveTo>
                  <a:lnTo>
                    <a:pt x="7581" y="0"/>
                  </a:lnTo>
                  <a:lnTo>
                    <a:pt x="6807" y="38"/>
                  </a:lnTo>
                  <a:lnTo>
                    <a:pt x="0" y="6845"/>
                  </a:lnTo>
                  <a:lnTo>
                    <a:pt x="0" y="38874"/>
                  </a:lnTo>
                  <a:lnTo>
                    <a:pt x="7581" y="45720"/>
                  </a:lnTo>
                  <a:lnTo>
                    <a:pt x="38061" y="45720"/>
                  </a:lnTo>
                  <a:lnTo>
                    <a:pt x="45643" y="38874"/>
                  </a:lnTo>
                  <a:lnTo>
                    <a:pt x="45643" y="6845"/>
                  </a:lnTo>
                  <a:lnTo>
                    <a:pt x="38061" y="0"/>
                  </a:lnTo>
                  <a:close/>
                </a:path>
              </a:pathLst>
            </a:custGeom>
            <a:solidFill>
              <a:srgbClr val="FAFA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509765" y="5277637"/>
              <a:ext cx="902931" cy="268198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6543929" y="2521076"/>
              <a:ext cx="2650490" cy="2961640"/>
            </a:xfrm>
            <a:custGeom>
              <a:avLst/>
              <a:gdLst/>
              <a:ahLst/>
              <a:cxnLst/>
              <a:rect l="l" t="t" r="r" b="b"/>
              <a:pathLst>
                <a:path w="2650490" h="2961640">
                  <a:moveTo>
                    <a:pt x="2649982" y="19812"/>
                  </a:moveTo>
                  <a:lnTo>
                    <a:pt x="2567051" y="0"/>
                  </a:lnTo>
                  <a:lnTo>
                    <a:pt x="2572880" y="24866"/>
                  </a:lnTo>
                  <a:lnTo>
                    <a:pt x="2540889" y="32385"/>
                  </a:lnTo>
                  <a:lnTo>
                    <a:pt x="2487930" y="45847"/>
                  </a:lnTo>
                  <a:lnTo>
                    <a:pt x="2435352" y="60198"/>
                  </a:lnTo>
                  <a:lnTo>
                    <a:pt x="2383028" y="75946"/>
                  </a:lnTo>
                  <a:lnTo>
                    <a:pt x="2331339" y="93218"/>
                  </a:lnTo>
                  <a:lnTo>
                    <a:pt x="2280031" y="112776"/>
                  </a:lnTo>
                  <a:lnTo>
                    <a:pt x="2229612" y="134366"/>
                  </a:lnTo>
                  <a:lnTo>
                    <a:pt x="2179955" y="158750"/>
                  </a:lnTo>
                  <a:lnTo>
                    <a:pt x="2131314" y="186182"/>
                  </a:lnTo>
                  <a:lnTo>
                    <a:pt x="2083689" y="217043"/>
                  </a:lnTo>
                  <a:lnTo>
                    <a:pt x="2037461" y="251460"/>
                  </a:lnTo>
                  <a:lnTo>
                    <a:pt x="1992503" y="289814"/>
                  </a:lnTo>
                  <a:lnTo>
                    <a:pt x="1948942" y="332486"/>
                  </a:lnTo>
                  <a:lnTo>
                    <a:pt x="1907159" y="379857"/>
                  </a:lnTo>
                  <a:lnTo>
                    <a:pt x="1866900" y="432181"/>
                  </a:lnTo>
                  <a:lnTo>
                    <a:pt x="1829181" y="490982"/>
                  </a:lnTo>
                  <a:lnTo>
                    <a:pt x="1794510" y="557022"/>
                  </a:lnTo>
                  <a:lnTo>
                    <a:pt x="1778254" y="592455"/>
                  </a:lnTo>
                  <a:lnTo>
                    <a:pt x="1762506" y="629158"/>
                  </a:lnTo>
                  <a:lnTo>
                    <a:pt x="1747393" y="667258"/>
                  </a:lnTo>
                  <a:lnTo>
                    <a:pt x="1732788" y="706501"/>
                  </a:lnTo>
                  <a:lnTo>
                    <a:pt x="1718564" y="747014"/>
                  </a:lnTo>
                  <a:lnTo>
                    <a:pt x="1704721" y="788416"/>
                  </a:lnTo>
                  <a:lnTo>
                    <a:pt x="1691259" y="830834"/>
                  </a:lnTo>
                  <a:lnTo>
                    <a:pt x="1678051" y="874014"/>
                  </a:lnTo>
                  <a:lnTo>
                    <a:pt x="1665224" y="917956"/>
                  </a:lnTo>
                  <a:lnTo>
                    <a:pt x="1652397" y="962406"/>
                  </a:lnTo>
                  <a:lnTo>
                    <a:pt x="1627378" y="1052830"/>
                  </a:lnTo>
                  <a:lnTo>
                    <a:pt x="1602486" y="1144270"/>
                  </a:lnTo>
                  <a:lnTo>
                    <a:pt x="1577340" y="1236218"/>
                  </a:lnTo>
                  <a:lnTo>
                    <a:pt x="1577340" y="1236091"/>
                  </a:lnTo>
                  <a:lnTo>
                    <a:pt x="1577301" y="1236218"/>
                  </a:lnTo>
                  <a:lnTo>
                    <a:pt x="1551559" y="1327531"/>
                  </a:lnTo>
                  <a:lnTo>
                    <a:pt x="1551559" y="1327404"/>
                  </a:lnTo>
                  <a:lnTo>
                    <a:pt x="1551520" y="1327531"/>
                  </a:lnTo>
                  <a:lnTo>
                    <a:pt x="1524762" y="1417574"/>
                  </a:lnTo>
                  <a:lnTo>
                    <a:pt x="1524889" y="1417447"/>
                  </a:lnTo>
                  <a:lnTo>
                    <a:pt x="1510919" y="1461770"/>
                  </a:lnTo>
                  <a:lnTo>
                    <a:pt x="1511046" y="1461516"/>
                  </a:lnTo>
                  <a:lnTo>
                    <a:pt x="1496695" y="1505331"/>
                  </a:lnTo>
                  <a:lnTo>
                    <a:pt x="1496822" y="1505077"/>
                  </a:lnTo>
                  <a:lnTo>
                    <a:pt x="1481963" y="1548003"/>
                  </a:lnTo>
                  <a:lnTo>
                    <a:pt x="1482090" y="1547876"/>
                  </a:lnTo>
                  <a:lnTo>
                    <a:pt x="1466723" y="1589913"/>
                  </a:lnTo>
                  <a:lnTo>
                    <a:pt x="1466850" y="1589786"/>
                  </a:lnTo>
                  <a:lnTo>
                    <a:pt x="1451102" y="1630934"/>
                  </a:lnTo>
                  <a:lnTo>
                    <a:pt x="1451229" y="1630553"/>
                  </a:lnTo>
                  <a:lnTo>
                    <a:pt x="1451063" y="1630934"/>
                  </a:lnTo>
                  <a:lnTo>
                    <a:pt x="1434719" y="1670685"/>
                  </a:lnTo>
                  <a:lnTo>
                    <a:pt x="1434846" y="1670431"/>
                  </a:lnTo>
                  <a:lnTo>
                    <a:pt x="1417828" y="1709420"/>
                  </a:lnTo>
                  <a:lnTo>
                    <a:pt x="1417955" y="1709039"/>
                  </a:lnTo>
                  <a:lnTo>
                    <a:pt x="1417764" y="1709420"/>
                  </a:lnTo>
                  <a:lnTo>
                    <a:pt x="1400302" y="1746758"/>
                  </a:lnTo>
                  <a:lnTo>
                    <a:pt x="1400429" y="1746377"/>
                  </a:lnTo>
                  <a:lnTo>
                    <a:pt x="1400225" y="1746758"/>
                  </a:lnTo>
                  <a:lnTo>
                    <a:pt x="1363472" y="1819656"/>
                  </a:lnTo>
                  <a:lnTo>
                    <a:pt x="1325499" y="1891157"/>
                  </a:lnTo>
                  <a:lnTo>
                    <a:pt x="1286383" y="1961388"/>
                  </a:lnTo>
                  <a:lnTo>
                    <a:pt x="1286510" y="1961134"/>
                  </a:lnTo>
                  <a:lnTo>
                    <a:pt x="1286357" y="1961388"/>
                  </a:lnTo>
                  <a:lnTo>
                    <a:pt x="1246124" y="2030476"/>
                  </a:lnTo>
                  <a:lnTo>
                    <a:pt x="1246124" y="2030222"/>
                  </a:lnTo>
                  <a:lnTo>
                    <a:pt x="1204849" y="2098421"/>
                  </a:lnTo>
                  <a:lnTo>
                    <a:pt x="1204976" y="2098294"/>
                  </a:lnTo>
                  <a:lnTo>
                    <a:pt x="1162685" y="2165350"/>
                  </a:lnTo>
                  <a:lnTo>
                    <a:pt x="1162812" y="2165096"/>
                  </a:lnTo>
                  <a:lnTo>
                    <a:pt x="1162634" y="2165350"/>
                  </a:lnTo>
                  <a:lnTo>
                    <a:pt x="1119632" y="2231263"/>
                  </a:lnTo>
                  <a:lnTo>
                    <a:pt x="1119759" y="2231136"/>
                  </a:lnTo>
                  <a:lnTo>
                    <a:pt x="1075817" y="2296287"/>
                  </a:lnTo>
                  <a:lnTo>
                    <a:pt x="1075944" y="2296287"/>
                  </a:lnTo>
                  <a:lnTo>
                    <a:pt x="1031367" y="2360803"/>
                  </a:lnTo>
                  <a:lnTo>
                    <a:pt x="1031494" y="2360676"/>
                  </a:lnTo>
                  <a:lnTo>
                    <a:pt x="986409" y="2424430"/>
                  </a:lnTo>
                  <a:lnTo>
                    <a:pt x="986409" y="2424303"/>
                  </a:lnTo>
                  <a:lnTo>
                    <a:pt x="986307" y="2424430"/>
                  </a:lnTo>
                  <a:lnTo>
                    <a:pt x="894715" y="2550414"/>
                  </a:lnTo>
                  <a:lnTo>
                    <a:pt x="894842" y="2550287"/>
                  </a:lnTo>
                  <a:lnTo>
                    <a:pt x="801878" y="2675001"/>
                  </a:lnTo>
                  <a:lnTo>
                    <a:pt x="714768" y="2790075"/>
                  </a:lnTo>
                  <a:lnTo>
                    <a:pt x="0" y="2790075"/>
                  </a:lnTo>
                  <a:lnTo>
                    <a:pt x="0" y="2815475"/>
                  </a:lnTo>
                  <a:lnTo>
                    <a:pt x="0" y="2936125"/>
                  </a:lnTo>
                  <a:lnTo>
                    <a:pt x="0" y="2961525"/>
                  </a:lnTo>
                  <a:lnTo>
                    <a:pt x="805688" y="2961525"/>
                  </a:lnTo>
                  <a:lnTo>
                    <a:pt x="805688" y="2936240"/>
                  </a:lnTo>
                  <a:lnTo>
                    <a:pt x="805688" y="2816098"/>
                  </a:lnTo>
                  <a:lnTo>
                    <a:pt x="780288" y="2816098"/>
                  </a:lnTo>
                  <a:lnTo>
                    <a:pt x="780288" y="2936125"/>
                  </a:lnTo>
                  <a:lnTo>
                    <a:pt x="25400" y="2936125"/>
                  </a:lnTo>
                  <a:lnTo>
                    <a:pt x="25400" y="2815475"/>
                  </a:lnTo>
                  <a:lnTo>
                    <a:pt x="805688" y="2815475"/>
                  </a:lnTo>
                  <a:lnTo>
                    <a:pt x="805688" y="2790075"/>
                  </a:lnTo>
                  <a:lnTo>
                    <a:pt x="746620" y="2790075"/>
                  </a:lnTo>
                  <a:lnTo>
                    <a:pt x="822198" y="2690241"/>
                  </a:lnTo>
                  <a:lnTo>
                    <a:pt x="915289" y="2565527"/>
                  </a:lnTo>
                  <a:lnTo>
                    <a:pt x="926363" y="2550287"/>
                  </a:lnTo>
                  <a:lnTo>
                    <a:pt x="1007110" y="2439289"/>
                  </a:lnTo>
                  <a:lnTo>
                    <a:pt x="1052322" y="2375281"/>
                  </a:lnTo>
                  <a:lnTo>
                    <a:pt x="1062393" y="2360676"/>
                  </a:lnTo>
                  <a:lnTo>
                    <a:pt x="1096899" y="2310638"/>
                  </a:lnTo>
                  <a:lnTo>
                    <a:pt x="1140841" y="2245233"/>
                  </a:lnTo>
                  <a:lnTo>
                    <a:pt x="1150048" y="2231136"/>
                  </a:lnTo>
                  <a:lnTo>
                    <a:pt x="1184148" y="2178939"/>
                  </a:lnTo>
                  <a:lnTo>
                    <a:pt x="1226566" y="2111756"/>
                  </a:lnTo>
                  <a:lnTo>
                    <a:pt x="1234706" y="2098294"/>
                  </a:lnTo>
                  <a:lnTo>
                    <a:pt x="1267968" y="2043303"/>
                  </a:lnTo>
                  <a:lnTo>
                    <a:pt x="1275448" y="2030476"/>
                  </a:lnTo>
                  <a:lnTo>
                    <a:pt x="1308481" y="1973834"/>
                  </a:lnTo>
                  <a:lnTo>
                    <a:pt x="1347978" y="1903222"/>
                  </a:lnTo>
                  <a:lnTo>
                    <a:pt x="1386205" y="1831213"/>
                  </a:lnTo>
                  <a:lnTo>
                    <a:pt x="1423162" y="1757680"/>
                  </a:lnTo>
                  <a:lnTo>
                    <a:pt x="1441069" y="1719707"/>
                  </a:lnTo>
                  <a:lnTo>
                    <a:pt x="1458214" y="1680464"/>
                  </a:lnTo>
                  <a:lnTo>
                    <a:pt x="1462303" y="1670431"/>
                  </a:lnTo>
                  <a:lnTo>
                    <a:pt x="1474724" y="1640078"/>
                  </a:lnTo>
                  <a:lnTo>
                    <a:pt x="1490599" y="1598676"/>
                  </a:lnTo>
                  <a:lnTo>
                    <a:pt x="1493824" y="1589786"/>
                  </a:lnTo>
                  <a:lnTo>
                    <a:pt x="1505966" y="1556385"/>
                  </a:lnTo>
                  <a:lnTo>
                    <a:pt x="1508899" y="1547876"/>
                  </a:lnTo>
                  <a:lnTo>
                    <a:pt x="1520825" y="1513332"/>
                  </a:lnTo>
                  <a:lnTo>
                    <a:pt x="1523517" y="1505077"/>
                  </a:lnTo>
                  <a:lnTo>
                    <a:pt x="1535176" y="1469390"/>
                  </a:lnTo>
                  <a:lnTo>
                    <a:pt x="1537639" y="1461516"/>
                  </a:lnTo>
                  <a:lnTo>
                    <a:pt x="1549146" y="1424940"/>
                  </a:lnTo>
                  <a:lnTo>
                    <a:pt x="1551355" y="1417447"/>
                  </a:lnTo>
                  <a:lnTo>
                    <a:pt x="1575943" y="1334516"/>
                  </a:lnTo>
                  <a:lnTo>
                    <a:pt x="1601851" y="1242949"/>
                  </a:lnTo>
                  <a:lnTo>
                    <a:pt x="1626997" y="1151001"/>
                  </a:lnTo>
                  <a:lnTo>
                    <a:pt x="1651850" y="1059561"/>
                  </a:lnTo>
                  <a:lnTo>
                    <a:pt x="1651889" y="1059434"/>
                  </a:lnTo>
                  <a:lnTo>
                    <a:pt x="1651762" y="1059561"/>
                  </a:lnTo>
                  <a:lnTo>
                    <a:pt x="1676869" y="969391"/>
                  </a:lnTo>
                  <a:lnTo>
                    <a:pt x="1676908" y="969264"/>
                  </a:lnTo>
                  <a:lnTo>
                    <a:pt x="1676781" y="969391"/>
                  </a:lnTo>
                  <a:lnTo>
                    <a:pt x="1689569" y="925068"/>
                  </a:lnTo>
                  <a:lnTo>
                    <a:pt x="1689633" y="924941"/>
                  </a:lnTo>
                  <a:lnTo>
                    <a:pt x="1702396" y="881380"/>
                  </a:lnTo>
                  <a:lnTo>
                    <a:pt x="1702473" y="881253"/>
                  </a:lnTo>
                  <a:lnTo>
                    <a:pt x="1715465" y="838454"/>
                  </a:lnTo>
                  <a:lnTo>
                    <a:pt x="1715554" y="838327"/>
                  </a:lnTo>
                  <a:lnTo>
                    <a:pt x="1728927" y="796417"/>
                  </a:lnTo>
                  <a:lnTo>
                    <a:pt x="1728978" y="796290"/>
                  </a:lnTo>
                  <a:lnTo>
                    <a:pt x="1728851" y="796417"/>
                  </a:lnTo>
                  <a:lnTo>
                    <a:pt x="1742567" y="755142"/>
                  </a:lnTo>
                  <a:lnTo>
                    <a:pt x="1742567" y="755396"/>
                  </a:lnTo>
                  <a:lnTo>
                    <a:pt x="1742643" y="755142"/>
                  </a:lnTo>
                  <a:lnTo>
                    <a:pt x="1756664" y="715010"/>
                  </a:lnTo>
                  <a:lnTo>
                    <a:pt x="1756664" y="715264"/>
                  </a:lnTo>
                  <a:lnTo>
                    <a:pt x="1756752" y="715010"/>
                  </a:lnTo>
                  <a:lnTo>
                    <a:pt x="1771040" y="676529"/>
                  </a:lnTo>
                  <a:lnTo>
                    <a:pt x="1771142" y="676275"/>
                  </a:lnTo>
                  <a:lnTo>
                    <a:pt x="1771015" y="676529"/>
                  </a:lnTo>
                  <a:lnTo>
                    <a:pt x="1785899" y="638937"/>
                  </a:lnTo>
                  <a:lnTo>
                    <a:pt x="1786001" y="638683"/>
                  </a:lnTo>
                  <a:lnTo>
                    <a:pt x="1785874" y="638937"/>
                  </a:lnTo>
                  <a:lnTo>
                    <a:pt x="1801380" y="602869"/>
                  </a:lnTo>
                  <a:lnTo>
                    <a:pt x="1801495" y="602615"/>
                  </a:lnTo>
                  <a:lnTo>
                    <a:pt x="1801368" y="602869"/>
                  </a:lnTo>
                  <a:lnTo>
                    <a:pt x="1817497" y="567817"/>
                  </a:lnTo>
                  <a:lnTo>
                    <a:pt x="1817370" y="568198"/>
                  </a:lnTo>
                  <a:lnTo>
                    <a:pt x="1817560" y="567817"/>
                  </a:lnTo>
                  <a:lnTo>
                    <a:pt x="1833930" y="535305"/>
                  </a:lnTo>
                  <a:lnTo>
                    <a:pt x="1834134" y="534924"/>
                  </a:lnTo>
                  <a:lnTo>
                    <a:pt x="1833880" y="535305"/>
                  </a:lnTo>
                  <a:lnTo>
                    <a:pt x="1851063" y="503936"/>
                  </a:lnTo>
                  <a:lnTo>
                    <a:pt x="1851279" y="503555"/>
                  </a:lnTo>
                  <a:lnTo>
                    <a:pt x="1851025" y="503936"/>
                  </a:lnTo>
                  <a:lnTo>
                    <a:pt x="1869186" y="474091"/>
                  </a:lnTo>
                  <a:lnTo>
                    <a:pt x="1868932" y="474599"/>
                  </a:lnTo>
                  <a:lnTo>
                    <a:pt x="1869274" y="474091"/>
                  </a:lnTo>
                  <a:lnTo>
                    <a:pt x="1887588" y="447040"/>
                  </a:lnTo>
                  <a:lnTo>
                    <a:pt x="1887855" y="446659"/>
                  </a:lnTo>
                  <a:lnTo>
                    <a:pt x="1887474" y="447040"/>
                  </a:lnTo>
                  <a:lnTo>
                    <a:pt x="1907032" y="420624"/>
                  </a:lnTo>
                  <a:lnTo>
                    <a:pt x="1906778" y="421005"/>
                  </a:lnTo>
                  <a:lnTo>
                    <a:pt x="1907070" y="420624"/>
                  </a:lnTo>
                  <a:lnTo>
                    <a:pt x="1926640" y="396113"/>
                  </a:lnTo>
                  <a:lnTo>
                    <a:pt x="1926844" y="395859"/>
                  </a:lnTo>
                  <a:lnTo>
                    <a:pt x="1926590" y="396113"/>
                  </a:lnTo>
                  <a:lnTo>
                    <a:pt x="1946706" y="372491"/>
                  </a:lnTo>
                  <a:lnTo>
                    <a:pt x="1947037" y="372110"/>
                  </a:lnTo>
                  <a:lnTo>
                    <a:pt x="1946656" y="372491"/>
                  </a:lnTo>
                  <a:lnTo>
                    <a:pt x="1967242" y="350139"/>
                  </a:lnTo>
                  <a:lnTo>
                    <a:pt x="1967484" y="349885"/>
                  </a:lnTo>
                  <a:lnTo>
                    <a:pt x="1988439" y="328549"/>
                  </a:lnTo>
                  <a:lnTo>
                    <a:pt x="1988185" y="328930"/>
                  </a:lnTo>
                  <a:lnTo>
                    <a:pt x="1988578" y="328549"/>
                  </a:lnTo>
                  <a:lnTo>
                    <a:pt x="2009775" y="308356"/>
                  </a:lnTo>
                  <a:lnTo>
                    <a:pt x="2009521" y="308737"/>
                  </a:lnTo>
                  <a:lnTo>
                    <a:pt x="2009940" y="308356"/>
                  </a:lnTo>
                  <a:lnTo>
                    <a:pt x="2031072" y="289560"/>
                  </a:lnTo>
                  <a:lnTo>
                    <a:pt x="2031365" y="289306"/>
                  </a:lnTo>
                  <a:lnTo>
                    <a:pt x="2030984" y="289560"/>
                  </a:lnTo>
                  <a:lnTo>
                    <a:pt x="2053336" y="271145"/>
                  </a:lnTo>
                  <a:lnTo>
                    <a:pt x="2053082" y="271399"/>
                  </a:lnTo>
                  <a:lnTo>
                    <a:pt x="2053399" y="271145"/>
                  </a:lnTo>
                  <a:lnTo>
                    <a:pt x="2075688" y="254000"/>
                  </a:lnTo>
                  <a:lnTo>
                    <a:pt x="2075434" y="254254"/>
                  </a:lnTo>
                  <a:lnTo>
                    <a:pt x="2075776" y="254000"/>
                  </a:lnTo>
                  <a:lnTo>
                    <a:pt x="2098065" y="237998"/>
                  </a:lnTo>
                  <a:lnTo>
                    <a:pt x="2098421" y="237744"/>
                  </a:lnTo>
                  <a:lnTo>
                    <a:pt x="2121052" y="222618"/>
                  </a:lnTo>
                  <a:lnTo>
                    <a:pt x="2144522" y="207772"/>
                  </a:lnTo>
                  <a:lnTo>
                    <a:pt x="2144268" y="208026"/>
                  </a:lnTo>
                  <a:lnTo>
                    <a:pt x="2144699" y="207772"/>
                  </a:lnTo>
                  <a:lnTo>
                    <a:pt x="2167915" y="194310"/>
                  </a:lnTo>
                  <a:lnTo>
                    <a:pt x="2168144" y="194183"/>
                  </a:lnTo>
                  <a:lnTo>
                    <a:pt x="2167763" y="194310"/>
                  </a:lnTo>
                  <a:lnTo>
                    <a:pt x="2191651" y="181356"/>
                  </a:lnTo>
                  <a:lnTo>
                    <a:pt x="2216023" y="168910"/>
                  </a:lnTo>
                  <a:lnTo>
                    <a:pt x="2215642" y="169164"/>
                  </a:lnTo>
                  <a:lnTo>
                    <a:pt x="2216162" y="168910"/>
                  </a:lnTo>
                  <a:lnTo>
                    <a:pt x="2240026" y="157480"/>
                  </a:lnTo>
                  <a:lnTo>
                    <a:pt x="2240305" y="157353"/>
                  </a:lnTo>
                  <a:lnTo>
                    <a:pt x="2264918" y="146431"/>
                  </a:lnTo>
                  <a:lnTo>
                    <a:pt x="2264664" y="146558"/>
                  </a:lnTo>
                  <a:lnTo>
                    <a:pt x="2264968" y="146431"/>
                  </a:lnTo>
                  <a:lnTo>
                    <a:pt x="2289683" y="136271"/>
                  </a:lnTo>
                  <a:lnTo>
                    <a:pt x="2289429" y="136271"/>
                  </a:lnTo>
                  <a:lnTo>
                    <a:pt x="2314702" y="126365"/>
                  </a:lnTo>
                  <a:lnTo>
                    <a:pt x="2314448" y="126492"/>
                  </a:lnTo>
                  <a:lnTo>
                    <a:pt x="2314791" y="126365"/>
                  </a:lnTo>
                  <a:lnTo>
                    <a:pt x="2339619" y="117348"/>
                  </a:lnTo>
                  <a:lnTo>
                    <a:pt x="2390546" y="100190"/>
                  </a:lnTo>
                  <a:lnTo>
                    <a:pt x="2442464" y="84582"/>
                  </a:lnTo>
                  <a:lnTo>
                    <a:pt x="2442210" y="84582"/>
                  </a:lnTo>
                  <a:lnTo>
                    <a:pt x="2494534" y="70358"/>
                  </a:lnTo>
                  <a:lnTo>
                    <a:pt x="2494280" y="70358"/>
                  </a:lnTo>
                  <a:lnTo>
                    <a:pt x="2547112" y="57023"/>
                  </a:lnTo>
                  <a:lnTo>
                    <a:pt x="2546858" y="57150"/>
                  </a:lnTo>
                  <a:lnTo>
                    <a:pt x="2547378" y="57023"/>
                  </a:lnTo>
                  <a:lnTo>
                    <a:pt x="2578658" y="49568"/>
                  </a:lnTo>
                  <a:lnTo>
                    <a:pt x="2584450" y="74295"/>
                  </a:lnTo>
                  <a:lnTo>
                    <a:pt x="2614180" y="49568"/>
                  </a:lnTo>
                  <a:lnTo>
                    <a:pt x="2649982" y="19812"/>
                  </a:lnTo>
                  <a:close/>
                </a:path>
              </a:pathLst>
            </a:custGeom>
            <a:solidFill>
              <a:srgbClr val="1FE2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581010" y="4282351"/>
              <a:ext cx="458927" cy="458939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710694" y="1213358"/>
            <a:ext cx="31242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420" dirty="0">
                <a:solidFill>
                  <a:srgbClr val="3F3F3F"/>
                </a:solidFill>
                <a:latin typeface="DejaVu Sans"/>
                <a:cs typeface="DejaVu Sans"/>
              </a:rPr>
              <a:t>1.</a:t>
            </a:r>
            <a:endParaRPr sz="2800">
              <a:latin typeface="DejaVu Sans"/>
              <a:cs typeface="DejaVu Sans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490973" y="1213358"/>
            <a:ext cx="31242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420" dirty="0">
                <a:solidFill>
                  <a:srgbClr val="3F3F3F"/>
                </a:solidFill>
                <a:latin typeface="DejaVu Sans"/>
                <a:cs typeface="DejaVu Sans"/>
              </a:rPr>
              <a:t>2.</a:t>
            </a:r>
            <a:endParaRPr sz="2800">
              <a:latin typeface="DejaVu Sans"/>
              <a:cs typeface="DejaVu Sans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204970">
              <a:lnSpc>
                <a:spcPct val="100000"/>
              </a:lnSpc>
              <a:spcBef>
                <a:spcPts val="100"/>
              </a:spcBef>
            </a:pPr>
            <a:r>
              <a:rPr b="1" spc="-350" dirty="0">
                <a:latin typeface="DejaVu Sans"/>
                <a:cs typeface="DejaVu Sans"/>
              </a:rPr>
              <a:t>Mark</a:t>
            </a:r>
            <a:r>
              <a:rPr spc="-175" dirty="0"/>
              <a:t> </a:t>
            </a:r>
            <a:r>
              <a:rPr b="1" spc="-540" dirty="0">
                <a:latin typeface="DejaVu Sans"/>
                <a:cs typeface="DejaVu Sans"/>
              </a:rPr>
              <a:t>Types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5646" y="813815"/>
            <a:ext cx="11760708" cy="45720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643826" y="1153648"/>
            <a:ext cx="2625090" cy="5062855"/>
            <a:chOff x="643826" y="1153648"/>
            <a:chExt cx="2625090" cy="5062855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43826" y="1153648"/>
              <a:ext cx="2266315" cy="5062793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55320" y="1165097"/>
              <a:ext cx="2196845" cy="4993386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05255" y="1920214"/>
              <a:ext cx="1203934" cy="389407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939419" y="1954542"/>
              <a:ext cx="1106805" cy="292100"/>
            </a:xfrm>
            <a:custGeom>
              <a:avLst/>
              <a:gdLst/>
              <a:ahLst/>
              <a:cxnLst/>
              <a:rect l="l" t="t" r="r" b="b"/>
              <a:pathLst>
                <a:path w="1106805" h="292100">
                  <a:moveTo>
                    <a:pt x="1106678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0" y="266700"/>
                  </a:lnTo>
                  <a:lnTo>
                    <a:pt x="0" y="292100"/>
                  </a:lnTo>
                  <a:lnTo>
                    <a:pt x="1106678" y="292100"/>
                  </a:lnTo>
                  <a:lnTo>
                    <a:pt x="1106678" y="266700"/>
                  </a:lnTo>
                  <a:lnTo>
                    <a:pt x="25400" y="266700"/>
                  </a:lnTo>
                  <a:lnTo>
                    <a:pt x="25400" y="25400"/>
                  </a:lnTo>
                  <a:lnTo>
                    <a:pt x="1081278" y="25400"/>
                  </a:lnTo>
                  <a:lnTo>
                    <a:pt x="1081278" y="266560"/>
                  </a:lnTo>
                  <a:lnTo>
                    <a:pt x="1106678" y="266560"/>
                  </a:lnTo>
                  <a:lnTo>
                    <a:pt x="1106678" y="25400"/>
                  </a:lnTo>
                  <a:lnTo>
                    <a:pt x="1106678" y="25260"/>
                  </a:lnTo>
                  <a:lnTo>
                    <a:pt x="1106678" y="0"/>
                  </a:lnTo>
                  <a:close/>
                </a:path>
              </a:pathLst>
            </a:custGeom>
            <a:solidFill>
              <a:srgbClr val="1FE2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829689" y="1373758"/>
              <a:ext cx="1438910" cy="593090"/>
            </a:xfrm>
            <a:custGeom>
              <a:avLst/>
              <a:gdLst/>
              <a:ahLst/>
              <a:cxnLst/>
              <a:rect l="l" t="t" r="r" b="b"/>
              <a:pathLst>
                <a:path w="1438910" h="593089">
                  <a:moveTo>
                    <a:pt x="1359916" y="0"/>
                  </a:moveTo>
                  <a:lnTo>
                    <a:pt x="1361948" y="25273"/>
                  </a:lnTo>
                  <a:lnTo>
                    <a:pt x="1232408" y="36576"/>
                  </a:lnTo>
                  <a:lnTo>
                    <a:pt x="1130554" y="47371"/>
                  </a:lnTo>
                  <a:lnTo>
                    <a:pt x="1080008" y="53721"/>
                  </a:lnTo>
                  <a:lnTo>
                    <a:pt x="1029843" y="60833"/>
                  </a:lnTo>
                  <a:lnTo>
                    <a:pt x="980059" y="68707"/>
                  </a:lnTo>
                  <a:lnTo>
                    <a:pt x="930656" y="77343"/>
                  </a:lnTo>
                  <a:lnTo>
                    <a:pt x="881888" y="87249"/>
                  </a:lnTo>
                  <a:lnTo>
                    <a:pt x="833628" y="98171"/>
                  </a:lnTo>
                  <a:lnTo>
                    <a:pt x="785876" y="110363"/>
                  </a:lnTo>
                  <a:lnTo>
                    <a:pt x="738759" y="123952"/>
                  </a:lnTo>
                  <a:lnTo>
                    <a:pt x="692531" y="138938"/>
                  </a:lnTo>
                  <a:lnTo>
                    <a:pt x="646938" y="155575"/>
                  </a:lnTo>
                  <a:lnTo>
                    <a:pt x="602234" y="173736"/>
                  </a:lnTo>
                  <a:lnTo>
                    <a:pt x="558292" y="193421"/>
                  </a:lnTo>
                  <a:lnTo>
                    <a:pt x="515112" y="214630"/>
                  </a:lnTo>
                  <a:lnTo>
                    <a:pt x="472694" y="237109"/>
                  </a:lnTo>
                  <a:lnTo>
                    <a:pt x="430911" y="260858"/>
                  </a:lnTo>
                  <a:lnTo>
                    <a:pt x="389763" y="285623"/>
                  </a:lnTo>
                  <a:lnTo>
                    <a:pt x="349123" y="311531"/>
                  </a:lnTo>
                  <a:lnTo>
                    <a:pt x="308991" y="338328"/>
                  </a:lnTo>
                  <a:lnTo>
                    <a:pt x="269494" y="365887"/>
                  </a:lnTo>
                  <a:lnTo>
                    <a:pt x="230124" y="394081"/>
                  </a:lnTo>
                  <a:lnTo>
                    <a:pt x="191262" y="423037"/>
                  </a:lnTo>
                  <a:lnTo>
                    <a:pt x="152654" y="452374"/>
                  </a:lnTo>
                  <a:lnTo>
                    <a:pt x="76073" y="512191"/>
                  </a:lnTo>
                  <a:lnTo>
                    <a:pt x="0" y="572770"/>
                  </a:lnTo>
                  <a:lnTo>
                    <a:pt x="15748" y="592582"/>
                  </a:lnTo>
                  <a:lnTo>
                    <a:pt x="91821" y="532130"/>
                  </a:lnTo>
                  <a:lnTo>
                    <a:pt x="168148" y="472440"/>
                  </a:lnTo>
                  <a:lnTo>
                    <a:pt x="206502" y="443357"/>
                  </a:lnTo>
                  <a:lnTo>
                    <a:pt x="206375" y="443357"/>
                  </a:lnTo>
                  <a:lnTo>
                    <a:pt x="245065" y="414655"/>
                  </a:lnTo>
                  <a:lnTo>
                    <a:pt x="284048" y="386715"/>
                  </a:lnTo>
                  <a:lnTo>
                    <a:pt x="323286" y="359410"/>
                  </a:lnTo>
                  <a:lnTo>
                    <a:pt x="363029" y="332867"/>
                  </a:lnTo>
                  <a:lnTo>
                    <a:pt x="403025" y="307340"/>
                  </a:lnTo>
                  <a:lnTo>
                    <a:pt x="443654" y="282829"/>
                  </a:lnTo>
                  <a:lnTo>
                    <a:pt x="484789" y="259461"/>
                  </a:lnTo>
                  <a:lnTo>
                    <a:pt x="526745" y="237261"/>
                  </a:lnTo>
                  <a:lnTo>
                    <a:pt x="569214" y="216281"/>
                  </a:lnTo>
                  <a:lnTo>
                    <a:pt x="569398" y="216281"/>
                  </a:lnTo>
                  <a:lnTo>
                    <a:pt x="612111" y="197104"/>
                  </a:lnTo>
                  <a:lnTo>
                    <a:pt x="655895" y="179324"/>
                  </a:lnTo>
                  <a:lnTo>
                    <a:pt x="700836" y="162966"/>
                  </a:lnTo>
                  <a:lnTo>
                    <a:pt x="746116" y="148209"/>
                  </a:lnTo>
                  <a:lnTo>
                    <a:pt x="792734" y="134874"/>
                  </a:lnTo>
                  <a:lnTo>
                    <a:pt x="792353" y="134874"/>
                  </a:lnTo>
                  <a:lnTo>
                    <a:pt x="839724" y="122809"/>
                  </a:lnTo>
                  <a:lnTo>
                    <a:pt x="839901" y="122809"/>
                  </a:lnTo>
                  <a:lnTo>
                    <a:pt x="887349" y="112014"/>
                  </a:lnTo>
                  <a:lnTo>
                    <a:pt x="887725" y="112014"/>
                  </a:lnTo>
                  <a:lnTo>
                    <a:pt x="935609" y="102362"/>
                  </a:lnTo>
                  <a:lnTo>
                    <a:pt x="935228" y="102362"/>
                  </a:lnTo>
                  <a:lnTo>
                    <a:pt x="984377" y="93726"/>
                  </a:lnTo>
                  <a:lnTo>
                    <a:pt x="984123" y="93726"/>
                  </a:lnTo>
                  <a:lnTo>
                    <a:pt x="1033653" y="85979"/>
                  </a:lnTo>
                  <a:lnTo>
                    <a:pt x="1033526" y="85979"/>
                  </a:lnTo>
                  <a:lnTo>
                    <a:pt x="1083437" y="78867"/>
                  </a:lnTo>
                  <a:lnTo>
                    <a:pt x="1083310" y="78867"/>
                  </a:lnTo>
                  <a:lnTo>
                    <a:pt x="1133602" y="72644"/>
                  </a:lnTo>
                  <a:lnTo>
                    <a:pt x="1133475" y="72644"/>
                  </a:lnTo>
                  <a:lnTo>
                    <a:pt x="1184148" y="67056"/>
                  </a:lnTo>
                  <a:lnTo>
                    <a:pt x="1184021" y="67056"/>
                  </a:lnTo>
                  <a:lnTo>
                    <a:pt x="1234948" y="61849"/>
                  </a:lnTo>
                  <a:lnTo>
                    <a:pt x="1236242" y="61849"/>
                  </a:lnTo>
                  <a:lnTo>
                    <a:pt x="1337183" y="52832"/>
                  </a:lnTo>
                  <a:lnTo>
                    <a:pt x="1337056" y="52832"/>
                  </a:lnTo>
                  <a:lnTo>
                    <a:pt x="1363980" y="50584"/>
                  </a:lnTo>
                  <a:lnTo>
                    <a:pt x="1407844" y="50584"/>
                  </a:lnTo>
                  <a:lnTo>
                    <a:pt x="1438910" y="31750"/>
                  </a:lnTo>
                  <a:lnTo>
                    <a:pt x="1359916" y="0"/>
                  </a:lnTo>
                  <a:close/>
                </a:path>
                <a:path w="1438910" h="593089">
                  <a:moveTo>
                    <a:pt x="91856" y="532130"/>
                  </a:moveTo>
                  <a:lnTo>
                    <a:pt x="91694" y="532257"/>
                  </a:lnTo>
                  <a:lnTo>
                    <a:pt x="91856" y="532130"/>
                  </a:lnTo>
                  <a:close/>
                </a:path>
                <a:path w="1438910" h="593089">
                  <a:moveTo>
                    <a:pt x="168188" y="472440"/>
                  </a:moveTo>
                  <a:lnTo>
                    <a:pt x="168021" y="472567"/>
                  </a:lnTo>
                  <a:lnTo>
                    <a:pt x="168188" y="472440"/>
                  </a:lnTo>
                  <a:close/>
                </a:path>
                <a:path w="1438910" h="593089">
                  <a:moveTo>
                    <a:pt x="245237" y="414528"/>
                  </a:moveTo>
                  <a:lnTo>
                    <a:pt x="244983" y="414655"/>
                  </a:lnTo>
                  <a:lnTo>
                    <a:pt x="245237" y="414528"/>
                  </a:lnTo>
                  <a:close/>
                </a:path>
                <a:path w="1438910" h="593089">
                  <a:moveTo>
                    <a:pt x="284226" y="386588"/>
                  </a:moveTo>
                  <a:lnTo>
                    <a:pt x="283972" y="386715"/>
                  </a:lnTo>
                  <a:lnTo>
                    <a:pt x="284226" y="386588"/>
                  </a:lnTo>
                  <a:close/>
                </a:path>
                <a:path w="1438910" h="593089">
                  <a:moveTo>
                    <a:pt x="323469" y="359283"/>
                  </a:moveTo>
                  <a:lnTo>
                    <a:pt x="323215" y="359410"/>
                  </a:lnTo>
                  <a:lnTo>
                    <a:pt x="323469" y="359283"/>
                  </a:lnTo>
                  <a:close/>
                </a:path>
                <a:path w="1438910" h="593089">
                  <a:moveTo>
                    <a:pt x="363220" y="332740"/>
                  </a:moveTo>
                  <a:lnTo>
                    <a:pt x="362966" y="332867"/>
                  </a:lnTo>
                  <a:lnTo>
                    <a:pt x="363220" y="332740"/>
                  </a:lnTo>
                  <a:close/>
                </a:path>
                <a:path w="1438910" h="593089">
                  <a:moveTo>
                    <a:pt x="403225" y="307213"/>
                  </a:moveTo>
                  <a:lnTo>
                    <a:pt x="402971" y="307340"/>
                  </a:lnTo>
                  <a:lnTo>
                    <a:pt x="403225" y="307213"/>
                  </a:lnTo>
                  <a:close/>
                </a:path>
                <a:path w="1438910" h="593089">
                  <a:moveTo>
                    <a:pt x="443865" y="282702"/>
                  </a:moveTo>
                  <a:lnTo>
                    <a:pt x="443611" y="282829"/>
                  </a:lnTo>
                  <a:lnTo>
                    <a:pt x="443865" y="282702"/>
                  </a:lnTo>
                  <a:close/>
                </a:path>
                <a:path w="1438910" h="593089">
                  <a:moveTo>
                    <a:pt x="485013" y="259334"/>
                  </a:moveTo>
                  <a:lnTo>
                    <a:pt x="484759" y="259461"/>
                  </a:lnTo>
                  <a:lnTo>
                    <a:pt x="485013" y="259334"/>
                  </a:lnTo>
                  <a:close/>
                </a:path>
                <a:path w="1438910" h="593089">
                  <a:moveTo>
                    <a:pt x="569398" y="216281"/>
                  </a:moveTo>
                  <a:lnTo>
                    <a:pt x="569214" y="216281"/>
                  </a:lnTo>
                  <a:lnTo>
                    <a:pt x="568833" y="216535"/>
                  </a:lnTo>
                  <a:lnTo>
                    <a:pt x="569398" y="216281"/>
                  </a:lnTo>
                  <a:close/>
                </a:path>
                <a:path w="1438910" h="593089">
                  <a:moveTo>
                    <a:pt x="612394" y="196977"/>
                  </a:moveTo>
                  <a:lnTo>
                    <a:pt x="612013" y="197104"/>
                  </a:lnTo>
                  <a:lnTo>
                    <a:pt x="612394" y="196977"/>
                  </a:lnTo>
                  <a:close/>
                </a:path>
                <a:path w="1438910" h="593089">
                  <a:moveTo>
                    <a:pt x="656209" y="179197"/>
                  </a:moveTo>
                  <a:lnTo>
                    <a:pt x="655828" y="179324"/>
                  </a:lnTo>
                  <a:lnTo>
                    <a:pt x="656209" y="179197"/>
                  </a:lnTo>
                  <a:close/>
                </a:path>
                <a:path w="1438910" h="593089">
                  <a:moveTo>
                    <a:pt x="746506" y="148082"/>
                  </a:moveTo>
                  <a:lnTo>
                    <a:pt x="745998" y="148209"/>
                  </a:lnTo>
                  <a:lnTo>
                    <a:pt x="746506" y="148082"/>
                  </a:lnTo>
                  <a:close/>
                </a:path>
                <a:path w="1438910" h="593089">
                  <a:moveTo>
                    <a:pt x="839901" y="122809"/>
                  </a:moveTo>
                  <a:lnTo>
                    <a:pt x="839724" y="122809"/>
                  </a:lnTo>
                  <a:lnTo>
                    <a:pt x="839343" y="122936"/>
                  </a:lnTo>
                  <a:lnTo>
                    <a:pt x="839901" y="122809"/>
                  </a:lnTo>
                  <a:close/>
                </a:path>
                <a:path w="1438910" h="593089">
                  <a:moveTo>
                    <a:pt x="887725" y="112014"/>
                  </a:moveTo>
                  <a:lnTo>
                    <a:pt x="887349" y="112014"/>
                  </a:lnTo>
                  <a:lnTo>
                    <a:pt x="887095" y="112141"/>
                  </a:lnTo>
                  <a:lnTo>
                    <a:pt x="887725" y="112014"/>
                  </a:lnTo>
                  <a:close/>
                </a:path>
                <a:path w="1438910" h="593089">
                  <a:moveTo>
                    <a:pt x="1407844" y="50584"/>
                  </a:moveTo>
                  <a:lnTo>
                    <a:pt x="1363980" y="50584"/>
                  </a:lnTo>
                  <a:lnTo>
                    <a:pt x="1366012" y="75946"/>
                  </a:lnTo>
                  <a:lnTo>
                    <a:pt x="1407844" y="50584"/>
                  </a:lnTo>
                  <a:close/>
                </a:path>
                <a:path w="1438910" h="593089">
                  <a:moveTo>
                    <a:pt x="1236242" y="61849"/>
                  </a:moveTo>
                  <a:lnTo>
                    <a:pt x="1234948" y="61849"/>
                  </a:lnTo>
                  <a:lnTo>
                    <a:pt x="1234821" y="61976"/>
                  </a:lnTo>
                  <a:lnTo>
                    <a:pt x="1236242" y="61849"/>
                  </a:lnTo>
                  <a:close/>
                </a:path>
              </a:pathLst>
            </a:custGeom>
            <a:solidFill>
              <a:srgbClr val="1FE2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3578097" y="1182369"/>
            <a:ext cx="7792720" cy="604520"/>
          </a:xfrm>
          <a:prstGeom prst="rect">
            <a:avLst/>
          </a:prstGeom>
        </p:spPr>
        <p:txBody>
          <a:bodyPr vert="horz" wrap="square" lIns="0" tIns="46990" rIns="0" bIns="0" rtlCol="0">
            <a:spAutoFit/>
          </a:bodyPr>
          <a:lstStyle/>
          <a:p>
            <a:pPr marL="12700" marR="5080">
              <a:lnSpc>
                <a:spcPts val="2160"/>
              </a:lnSpc>
              <a:spcBef>
                <a:spcPts val="370"/>
              </a:spcBef>
            </a:pPr>
            <a:r>
              <a:rPr sz="2000" b="1" spc="-254" dirty="0">
                <a:solidFill>
                  <a:srgbClr val="3F3F3F"/>
                </a:solidFill>
                <a:latin typeface="DejaVu Sans"/>
                <a:cs typeface="DejaVu Sans"/>
              </a:rPr>
              <a:t>Automatic</a:t>
            </a:r>
            <a:r>
              <a:rPr sz="2000" spc="5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114" dirty="0">
                <a:solidFill>
                  <a:srgbClr val="3F3F3F"/>
                </a:solidFill>
                <a:latin typeface="DejaVu Sans"/>
                <a:cs typeface="DejaVu Sans"/>
              </a:rPr>
              <a:t>is</a:t>
            </a:r>
            <a:r>
              <a:rPr sz="2000" spc="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140" dirty="0">
                <a:solidFill>
                  <a:srgbClr val="3F3F3F"/>
                </a:solidFill>
                <a:latin typeface="DejaVu Sans"/>
                <a:cs typeface="DejaVu Sans"/>
              </a:rPr>
              <a:t>the</a:t>
            </a:r>
            <a:r>
              <a:rPr sz="2000" spc="2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155" dirty="0">
                <a:solidFill>
                  <a:srgbClr val="3F3F3F"/>
                </a:solidFill>
                <a:latin typeface="DejaVu Sans"/>
                <a:cs typeface="DejaVu Sans"/>
              </a:rPr>
              <a:t>default</a:t>
            </a:r>
            <a:r>
              <a:rPr sz="2000" spc="1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235" dirty="0">
                <a:solidFill>
                  <a:srgbClr val="3F3F3F"/>
                </a:solidFill>
                <a:latin typeface="DejaVu Sans"/>
                <a:cs typeface="DejaVu Sans"/>
              </a:rPr>
              <a:t>mark</a:t>
            </a:r>
            <a:r>
              <a:rPr sz="2000" spc="4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175" dirty="0">
                <a:solidFill>
                  <a:srgbClr val="3F3F3F"/>
                </a:solidFill>
                <a:latin typeface="DejaVu Sans"/>
                <a:cs typeface="DejaVu Sans"/>
              </a:rPr>
              <a:t>type;</a:t>
            </a:r>
            <a:r>
              <a:rPr sz="2000" spc="2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185" dirty="0">
                <a:solidFill>
                  <a:srgbClr val="3F3F3F"/>
                </a:solidFill>
                <a:latin typeface="DejaVu Sans"/>
                <a:cs typeface="DejaVu Sans"/>
              </a:rPr>
              <a:t>Tableau</a:t>
            </a:r>
            <a:r>
              <a:rPr sz="2000" spc="2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105" dirty="0">
                <a:solidFill>
                  <a:srgbClr val="3F3F3F"/>
                </a:solidFill>
                <a:latin typeface="DejaVu Sans"/>
                <a:cs typeface="DejaVu Sans"/>
              </a:rPr>
              <a:t>will</a:t>
            </a:r>
            <a:r>
              <a:rPr sz="2000" spc="2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165" dirty="0">
                <a:solidFill>
                  <a:srgbClr val="3F3F3F"/>
                </a:solidFill>
                <a:latin typeface="DejaVu Sans"/>
                <a:cs typeface="DejaVu Sans"/>
              </a:rPr>
              <a:t>choose</a:t>
            </a:r>
            <a:r>
              <a:rPr sz="2000" spc="1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130" dirty="0">
                <a:solidFill>
                  <a:srgbClr val="3F3F3F"/>
                </a:solidFill>
                <a:latin typeface="DejaVu Sans"/>
                <a:cs typeface="DejaVu Sans"/>
              </a:rPr>
              <a:t>the</a:t>
            </a:r>
            <a:r>
              <a:rPr sz="2000" spc="3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175" dirty="0">
                <a:solidFill>
                  <a:srgbClr val="3F3F3F"/>
                </a:solidFill>
                <a:latin typeface="DejaVu Sans"/>
                <a:cs typeface="DejaVu Sans"/>
              </a:rPr>
              <a:t>best</a:t>
            </a:r>
            <a:r>
              <a:rPr sz="2000" spc="3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434" dirty="0">
                <a:solidFill>
                  <a:srgbClr val="3F3F3F"/>
                </a:solidFill>
                <a:latin typeface="DejaVu Sans"/>
                <a:cs typeface="DejaVu Sans"/>
              </a:rPr>
              <a:t>visual</a:t>
            </a:r>
            <a:r>
              <a:rPr sz="2000" spc="-200" dirty="0">
                <a:solidFill>
                  <a:srgbClr val="3F3F3F"/>
                </a:solidFill>
                <a:latin typeface="DejaVu Sans"/>
                <a:cs typeface="DejaVu Sans"/>
              </a:rPr>
              <a:t> based</a:t>
            </a:r>
            <a:r>
              <a:rPr sz="2000" spc="2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105" dirty="0">
                <a:solidFill>
                  <a:srgbClr val="3F3F3F"/>
                </a:solidFill>
                <a:latin typeface="DejaVu Sans"/>
                <a:cs typeface="DejaVu Sans"/>
              </a:rPr>
              <a:t>on</a:t>
            </a:r>
            <a:r>
              <a:rPr sz="2000" spc="-5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145" dirty="0">
                <a:solidFill>
                  <a:srgbClr val="3F3F3F"/>
                </a:solidFill>
                <a:latin typeface="DejaVu Sans"/>
                <a:cs typeface="DejaVu Sans"/>
              </a:rPr>
              <a:t>your</a:t>
            </a:r>
            <a:r>
              <a:rPr sz="2000" spc="-1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125" dirty="0">
                <a:solidFill>
                  <a:srgbClr val="3F3F3F"/>
                </a:solidFill>
                <a:latin typeface="DejaVu Sans"/>
                <a:cs typeface="DejaVu Sans"/>
              </a:rPr>
              <a:t>field</a:t>
            </a:r>
            <a:r>
              <a:rPr sz="2000" spc="-3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185" dirty="0">
                <a:solidFill>
                  <a:srgbClr val="3F3F3F"/>
                </a:solidFill>
                <a:latin typeface="DejaVu Sans"/>
                <a:cs typeface="DejaVu Sans"/>
              </a:rPr>
              <a:t>types</a:t>
            </a:r>
            <a:r>
              <a:rPr sz="2000" spc="1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204" dirty="0">
                <a:solidFill>
                  <a:srgbClr val="3F3F3F"/>
                </a:solidFill>
                <a:latin typeface="DejaVu Sans"/>
                <a:cs typeface="DejaVu Sans"/>
              </a:rPr>
              <a:t>and</a:t>
            </a:r>
            <a:r>
              <a:rPr sz="2000" spc="3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125" dirty="0">
                <a:solidFill>
                  <a:srgbClr val="3F3F3F"/>
                </a:solidFill>
                <a:latin typeface="DejaVu Sans"/>
                <a:cs typeface="DejaVu Sans"/>
              </a:rPr>
              <a:t>their</a:t>
            </a:r>
            <a:r>
              <a:rPr sz="2000" spc="-3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150" dirty="0">
                <a:solidFill>
                  <a:srgbClr val="3F3F3F"/>
                </a:solidFill>
                <a:latin typeface="DejaVu Sans"/>
                <a:cs typeface="DejaVu Sans"/>
              </a:rPr>
              <a:t>position</a:t>
            </a:r>
            <a:r>
              <a:rPr sz="2000" spc="-1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114" dirty="0">
                <a:solidFill>
                  <a:srgbClr val="3F3F3F"/>
                </a:solidFill>
                <a:latin typeface="DejaVu Sans"/>
                <a:cs typeface="DejaVu Sans"/>
              </a:rPr>
              <a:t>on</a:t>
            </a:r>
            <a:r>
              <a:rPr sz="2000" spc="-4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125" dirty="0">
                <a:solidFill>
                  <a:srgbClr val="3F3F3F"/>
                </a:solidFill>
                <a:latin typeface="DejaVu Sans"/>
                <a:cs typeface="DejaVu Sans"/>
              </a:rPr>
              <a:t>rows</a:t>
            </a:r>
            <a:r>
              <a:rPr sz="2000" spc="-3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dirty="0">
                <a:solidFill>
                  <a:srgbClr val="3F3F3F"/>
                </a:solidFill>
                <a:latin typeface="DejaVu Sans"/>
                <a:cs typeface="DejaVu Sans"/>
              </a:rPr>
              <a:t>&amp;</a:t>
            </a:r>
            <a:r>
              <a:rPr sz="2000" spc="-3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20" dirty="0">
                <a:solidFill>
                  <a:srgbClr val="3F3F3F"/>
                </a:solidFill>
                <a:latin typeface="DejaVu Sans"/>
                <a:cs typeface="DejaVu Sans"/>
              </a:rPr>
              <a:t>columns</a:t>
            </a:r>
            <a:endParaRPr sz="2000">
              <a:latin typeface="DejaVu Sans"/>
              <a:cs typeface="DejaVu Sans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7613142" y="2620136"/>
            <a:ext cx="3622040" cy="2251075"/>
            <a:chOff x="7613142" y="2620136"/>
            <a:chExt cx="3622040" cy="2251075"/>
          </a:xfrm>
        </p:grpSpPr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648168" y="2978555"/>
              <a:ext cx="3586785" cy="1892251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659624" y="2990088"/>
              <a:ext cx="3517391" cy="1822703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10157460" y="2990849"/>
              <a:ext cx="45720" cy="45720"/>
            </a:xfrm>
            <a:custGeom>
              <a:avLst/>
              <a:gdLst/>
              <a:ahLst/>
              <a:cxnLst/>
              <a:rect l="l" t="t" r="r" b="b"/>
              <a:pathLst>
                <a:path w="45720" h="45719">
                  <a:moveTo>
                    <a:pt x="45720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45720" y="45720"/>
                  </a:lnTo>
                  <a:lnTo>
                    <a:pt x="45720" y="0"/>
                  </a:lnTo>
                  <a:close/>
                </a:path>
              </a:pathLst>
            </a:custGeom>
            <a:solidFill>
              <a:srgbClr val="F8F8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775698" y="2944380"/>
              <a:ext cx="884681" cy="272656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9809861" y="2978162"/>
              <a:ext cx="787400" cy="175260"/>
            </a:xfrm>
            <a:custGeom>
              <a:avLst/>
              <a:gdLst/>
              <a:ahLst/>
              <a:cxnLst/>
              <a:rect l="l" t="t" r="r" b="b"/>
              <a:pathLst>
                <a:path w="787400" h="175260">
                  <a:moveTo>
                    <a:pt x="787400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0" y="149860"/>
                  </a:lnTo>
                  <a:lnTo>
                    <a:pt x="0" y="175260"/>
                  </a:lnTo>
                  <a:lnTo>
                    <a:pt x="787400" y="175260"/>
                  </a:lnTo>
                  <a:lnTo>
                    <a:pt x="787400" y="150482"/>
                  </a:lnTo>
                  <a:lnTo>
                    <a:pt x="787400" y="149860"/>
                  </a:lnTo>
                  <a:lnTo>
                    <a:pt x="787400" y="25768"/>
                  </a:lnTo>
                  <a:lnTo>
                    <a:pt x="762000" y="25768"/>
                  </a:lnTo>
                  <a:lnTo>
                    <a:pt x="762000" y="149860"/>
                  </a:lnTo>
                  <a:lnTo>
                    <a:pt x="25400" y="149860"/>
                  </a:lnTo>
                  <a:lnTo>
                    <a:pt x="25400" y="25400"/>
                  </a:lnTo>
                  <a:lnTo>
                    <a:pt x="787400" y="25400"/>
                  </a:lnTo>
                  <a:lnTo>
                    <a:pt x="787400" y="0"/>
                  </a:lnTo>
                  <a:close/>
                </a:path>
              </a:pathLst>
            </a:custGeom>
            <a:solidFill>
              <a:srgbClr val="1FE2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613142" y="3835920"/>
              <a:ext cx="884681" cy="272656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7647305" y="2620136"/>
              <a:ext cx="2567940" cy="1424940"/>
            </a:xfrm>
            <a:custGeom>
              <a:avLst/>
              <a:gdLst/>
              <a:ahLst/>
              <a:cxnLst/>
              <a:rect l="l" t="t" r="r" b="b"/>
              <a:pathLst>
                <a:path w="2567940" h="1424939">
                  <a:moveTo>
                    <a:pt x="2498369" y="544817"/>
                  </a:moveTo>
                  <a:lnTo>
                    <a:pt x="2476982" y="531126"/>
                  </a:lnTo>
                  <a:lnTo>
                    <a:pt x="2466479" y="547522"/>
                  </a:lnTo>
                  <a:lnTo>
                    <a:pt x="2445347" y="580263"/>
                  </a:lnTo>
                  <a:lnTo>
                    <a:pt x="2418448" y="620941"/>
                  </a:lnTo>
                  <a:lnTo>
                    <a:pt x="2396236" y="653237"/>
                  </a:lnTo>
                  <a:lnTo>
                    <a:pt x="2373122" y="685241"/>
                  </a:lnTo>
                  <a:lnTo>
                    <a:pt x="2348865" y="716889"/>
                  </a:lnTo>
                  <a:lnTo>
                    <a:pt x="2323211" y="748157"/>
                  </a:lnTo>
                  <a:lnTo>
                    <a:pt x="2295906" y="778967"/>
                  </a:lnTo>
                  <a:lnTo>
                    <a:pt x="2266696" y="809282"/>
                  </a:lnTo>
                  <a:lnTo>
                    <a:pt x="2235339" y="839038"/>
                  </a:lnTo>
                  <a:lnTo>
                    <a:pt x="2201570" y="868210"/>
                  </a:lnTo>
                  <a:lnTo>
                    <a:pt x="2165134" y="896721"/>
                  </a:lnTo>
                  <a:lnTo>
                    <a:pt x="2130831" y="921092"/>
                  </a:lnTo>
                  <a:lnTo>
                    <a:pt x="2088705" y="948232"/>
                  </a:lnTo>
                  <a:lnTo>
                    <a:pt x="2054860" y="968057"/>
                  </a:lnTo>
                  <a:lnTo>
                    <a:pt x="2018982" y="987399"/>
                  </a:lnTo>
                  <a:lnTo>
                    <a:pt x="1980958" y="1006246"/>
                  </a:lnTo>
                  <a:lnTo>
                    <a:pt x="1933803" y="1027544"/>
                  </a:lnTo>
                  <a:lnTo>
                    <a:pt x="1876221" y="1051077"/>
                  </a:lnTo>
                  <a:lnTo>
                    <a:pt x="1815007" y="1073746"/>
                  </a:lnTo>
                  <a:lnTo>
                    <a:pt x="1750428" y="1095641"/>
                  </a:lnTo>
                  <a:lnTo>
                    <a:pt x="1682724" y="1116787"/>
                  </a:lnTo>
                  <a:lnTo>
                    <a:pt x="1612163" y="1137246"/>
                  </a:lnTo>
                  <a:lnTo>
                    <a:pt x="1538986" y="1157097"/>
                  </a:lnTo>
                  <a:lnTo>
                    <a:pt x="1463459" y="1176375"/>
                  </a:lnTo>
                  <a:lnTo>
                    <a:pt x="1346314" y="1204366"/>
                  </a:lnTo>
                  <a:lnTo>
                    <a:pt x="1163624" y="1244676"/>
                  </a:lnTo>
                  <a:lnTo>
                    <a:pt x="787400" y="1321054"/>
                  </a:lnTo>
                  <a:lnTo>
                    <a:pt x="787400" y="1275334"/>
                  </a:lnTo>
                  <a:lnTo>
                    <a:pt x="762000" y="1275334"/>
                  </a:lnTo>
                  <a:lnTo>
                    <a:pt x="762000" y="1399425"/>
                  </a:lnTo>
                  <a:lnTo>
                    <a:pt x="25400" y="1399425"/>
                  </a:lnTo>
                  <a:lnTo>
                    <a:pt x="25400" y="1274965"/>
                  </a:lnTo>
                  <a:lnTo>
                    <a:pt x="787400" y="1274965"/>
                  </a:lnTo>
                  <a:lnTo>
                    <a:pt x="787400" y="1249565"/>
                  </a:lnTo>
                  <a:lnTo>
                    <a:pt x="0" y="1249565"/>
                  </a:lnTo>
                  <a:lnTo>
                    <a:pt x="0" y="1274965"/>
                  </a:lnTo>
                  <a:lnTo>
                    <a:pt x="0" y="1399425"/>
                  </a:lnTo>
                  <a:lnTo>
                    <a:pt x="0" y="1424825"/>
                  </a:lnTo>
                  <a:lnTo>
                    <a:pt x="787400" y="1424825"/>
                  </a:lnTo>
                  <a:lnTo>
                    <a:pt x="787400" y="1400048"/>
                  </a:lnTo>
                  <a:lnTo>
                    <a:pt x="787400" y="1399425"/>
                  </a:lnTo>
                  <a:lnTo>
                    <a:pt x="787400" y="1340662"/>
                  </a:lnTo>
                  <a:lnTo>
                    <a:pt x="788606" y="1346720"/>
                  </a:lnTo>
                  <a:lnTo>
                    <a:pt x="1168895" y="1269530"/>
                  </a:lnTo>
                  <a:lnTo>
                    <a:pt x="1352016" y="1229118"/>
                  </a:lnTo>
                  <a:lnTo>
                    <a:pt x="1469580" y="1201026"/>
                  </a:lnTo>
                  <a:lnTo>
                    <a:pt x="1545437" y="1181658"/>
                  </a:lnTo>
                  <a:lnTo>
                    <a:pt x="1619008" y="1161707"/>
                  </a:lnTo>
                  <a:lnTo>
                    <a:pt x="1690039" y="1141107"/>
                  </a:lnTo>
                  <a:lnTo>
                    <a:pt x="1758276" y="1119797"/>
                  </a:lnTo>
                  <a:lnTo>
                    <a:pt x="1823491" y="1097699"/>
                  </a:lnTo>
                  <a:lnTo>
                    <a:pt x="1885416" y="1074750"/>
                  </a:lnTo>
                  <a:lnTo>
                    <a:pt x="1943823" y="1050886"/>
                  </a:lnTo>
                  <a:lnTo>
                    <a:pt x="1985187" y="1032332"/>
                  </a:lnTo>
                  <a:lnTo>
                    <a:pt x="2030653" y="1009954"/>
                  </a:lnTo>
                  <a:lnTo>
                    <a:pt x="2067306" y="990193"/>
                  </a:lnTo>
                  <a:lnTo>
                    <a:pt x="2101938" y="969911"/>
                  </a:lnTo>
                  <a:lnTo>
                    <a:pt x="2134628" y="949134"/>
                  </a:lnTo>
                  <a:lnTo>
                    <a:pt x="2180298" y="917092"/>
                  </a:lnTo>
                  <a:lnTo>
                    <a:pt x="2217712" y="887818"/>
                  </a:lnTo>
                  <a:lnTo>
                    <a:pt x="2252395" y="857872"/>
                  </a:lnTo>
                  <a:lnTo>
                    <a:pt x="2284603" y="827303"/>
                  </a:lnTo>
                  <a:lnTo>
                    <a:pt x="2314575" y="796201"/>
                  </a:lnTo>
                  <a:lnTo>
                    <a:pt x="2342540" y="764628"/>
                  </a:lnTo>
                  <a:lnTo>
                    <a:pt x="2368829" y="732574"/>
                  </a:lnTo>
                  <a:lnTo>
                    <a:pt x="2393505" y="700392"/>
                  </a:lnTo>
                  <a:lnTo>
                    <a:pt x="2417000" y="667854"/>
                  </a:lnTo>
                  <a:lnTo>
                    <a:pt x="2439517" y="635152"/>
                  </a:lnTo>
                  <a:lnTo>
                    <a:pt x="2466644" y="594118"/>
                  </a:lnTo>
                  <a:lnTo>
                    <a:pt x="2487841" y="561251"/>
                  </a:lnTo>
                  <a:lnTo>
                    <a:pt x="2498369" y="544817"/>
                  </a:lnTo>
                  <a:close/>
                </a:path>
                <a:path w="2567940" h="1424939">
                  <a:moveTo>
                    <a:pt x="2567432" y="76708"/>
                  </a:moveTo>
                  <a:lnTo>
                    <a:pt x="2567254" y="76365"/>
                  </a:lnTo>
                  <a:lnTo>
                    <a:pt x="2530348" y="0"/>
                  </a:lnTo>
                  <a:lnTo>
                    <a:pt x="2491359" y="75692"/>
                  </a:lnTo>
                  <a:lnTo>
                    <a:pt x="2516721" y="76034"/>
                  </a:lnTo>
                  <a:lnTo>
                    <a:pt x="2513076" y="366395"/>
                  </a:lnTo>
                  <a:lnTo>
                    <a:pt x="2538476" y="366649"/>
                  </a:lnTo>
                  <a:lnTo>
                    <a:pt x="2542121" y="76365"/>
                  </a:lnTo>
                  <a:lnTo>
                    <a:pt x="2567432" y="76708"/>
                  </a:lnTo>
                  <a:close/>
                </a:path>
              </a:pathLst>
            </a:custGeom>
            <a:solidFill>
              <a:srgbClr val="1FE2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9" name="object 19"/>
          <p:cNvGrpSpPr/>
          <p:nvPr/>
        </p:nvGrpSpPr>
        <p:grpSpPr>
          <a:xfrm>
            <a:off x="3596640" y="2658236"/>
            <a:ext cx="3608704" cy="2199640"/>
            <a:chOff x="3596640" y="2658236"/>
            <a:chExt cx="3608704" cy="2199640"/>
          </a:xfrm>
        </p:grpSpPr>
        <p:pic>
          <p:nvPicPr>
            <p:cNvPr id="20" name="object 2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618709" y="2980927"/>
              <a:ext cx="3586029" cy="1876838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630168" y="2992374"/>
              <a:ext cx="3516629" cy="1807463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823966" y="2943618"/>
              <a:ext cx="884681" cy="272656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5858129" y="2978162"/>
              <a:ext cx="787400" cy="175260"/>
            </a:xfrm>
            <a:custGeom>
              <a:avLst/>
              <a:gdLst/>
              <a:ahLst/>
              <a:cxnLst/>
              <a:rect l="l" t="t" r="r" b="b"/>
              <a:pathLst>
                <a:path w="787400" h="175260">
                  <a:moveTo>
                    <a:pt x="787400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0" y="149860"/>
                  </a:lnTo>
                  <a:lnTo>
                    <a:pt x="0" y="175260"/>
                  </a:lnTo>
                  <a:lnTo>
                    <a:pt x="787400" y="175260"/>
                  </a:lnTo>
                  <a:lnTo>
                    <a:pt x="787400" y="149860"/>
                  </a:lnTo>
                  <a:lnTo>
                    <a:pt x="25400" y="149860"/>
                  </a:lnTo>
                  <a:lnTo>
                    <a:pt x="25400" y="25400"/>
                  </a:lnTo>
                  <a:lnTo>
                    <a:pt x="762000" y="25400"/>
                  </a:lnTo>
                  <a:lnTo>
                    <a:pt x="762000" y="149720"/>
                  </a:lnTo>
                  <a:lnTo>
                    <a:pt x="787400" y="149720"/>
                  </a:lnTo>
                  <a:lnTo>
                    <a:pt x="787400" y="25400"/>
                  </a:lnTo>
                  <a:lnTo>
                    <a:pt x="787400" y="25006"/>
                  </a:lnTo>
                  <a:lnTo>
                    <a:pt x="787400" y="0"/>
                  </a:lnTo>
                  <a:close/>
                </a:path>
              </a:pathLst>
            </a:custGeom>
            <a:solidFill>
              <a:srgbClr val="1FE2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596640" y="3843540"/>
              <a:ext cx="884682" cy="272656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3630803" y="2658236"/>
              <a:ext cx="2628900" cy="1394460"/>
            </a:xfrm>
            <a:custGeom>
              <a:avLst/>
              <a:gdLst/>
              <a:ahLst/>
              <a:cxnLst/>
              <a:rect l="l" t="t" r="r" b="b"/>
              <a:pathLst>
                <a:path w="2628900" h="1394460">
                  <a:moveTo>
                    <a:pt x="2550541" y="509054"/>
                  </a:moveTo>
                  <a:lnTo>
                    <a:pt x="2533015" y="490689"/>
                  </a:lnTo>
                  <a:lnTo>
                    <a:pt x="2438806" y="580034"/>
                  </a:lnTo>
                  <a:lnTo>
                    <a:pt x="2400693" y="615442"/>
                  </a:lnTo>
                  <a:lnTo>
                    <a:pt x="2371826" y="641794"/>
                  </a:lnTo>
                  <a:lnTo>
                    <a:pt x="2332863" y="676592"/>
                  </a:lnTo>
                  <a:lnTo>
                    <a:pt x="2293188" y="710933"/>
                  </a:lnTo>
                  <a:lnTo>
                    <a:pt x="2252700" y="744715"/>
                  </a:lnTo>
                  <a:lnTo>
                    <a:pt x="2211260" y="777887"/>
                  </a:lnTo>
                  <a:lnTo>
                    <a:pt x="2168715" y="810361"/>
                  </a:lnTo>
                  <a:lnTo>
                    <a:pt x="2124926" y="842035"/>
                  </a:lnTo>
                  <a:lnTo>
                    <a:pt x="2079777" y="872858"/>
                  </a:lnTo>
                  <a:lnTo>
                    <a:pt x="2033117" y="902728"/>
                  </a:lnTo>
                  <a:lnTo>
                    <a:pt x="1984806" y="931570"/>
                  </a:lnTo>
                  <a:lnTo>
                    <a:pt x="1934705" y="959319"/>
                  </a:lnTo>
                  <a:lnTo>
                    <a:pt x="1882686" y="985862"/>
                  </a:lnTo>
                  <a:lnTo>
                    <a:pt x="1828622" y="1011148"/>
                  </a:lnTo>
                  <a:lnTo>
                    <a:pt x="1772348" y="1035164"/>
                  </a:lnTo>
                  <a:lnTo>
                    <a:pt x="1714042" y="1057960"/>
                  </a:lnTo>
                  <a:lnTo>
                    <a:pt x="1653844" y="1079639"/>
                  </a:lnTo>
                  <a:lnTo>
                    <a:pt x="1591856" y="1100264"/>
                  </a:lnTo>
                  <a:lnTo>
                    <a:pt x="1528241" y="1119911"/>
                  </a:lnTo>
                  <a:lnTo>
                    <a:pt x="1463128" y="1138682"/>
                  </a:lnTo>
                  <a:lnTo>
                    <a:pt x="1396669" y="1156652"/>
                  </a:lnTo>
                  <a:lnTo>
                    <a:pt x="1328978" y="1173886"/>
                  </a:lnTo>
                  <a:lnTo>
                    <a:pt x="1225473" y="1198575"/>
                  </a:lnTo>
                  <a:lnTo>
                    <a:pt x="1102271" y="1225918"/>
                  </a:lnTo>
                  <a:lnTo>
                    <a:pt x="787400" y="1290231"/>
                  </a:lnTo>
                  <a:lnTo>
                    <a:pt x="787400" y="1244854"/>
                  </a:lnTo>
                  <a:lnTo>
                    <a:pt x="762000" y="1244854"/>
                  </a:lnTo>
                  <a:lnTo>
                    <a:pt x="762000" y="1368945"/>
                  </a:lnTo>
                  <a:lnTo>
                    <a:pt x="25400" y="1368945"/>
                  </a:lnTo>
                  <a:lnTo>
                    <a:pt x="25400" y="1244485"/>
                  </a:lnTo>
                  <a:lnTo>
                    <a:pt x="787400" y="1244485"/>
                  </a:lnTo>
                  <a:lnTo>
                    <a:pt x="787400" y="1219085"/>
                  </a:lnTo>
                  <a:lnTo>
                    <a:pt x="0" y="1219085"/>
                  </a:lnTo>
                  <a:lnTo>
                    <a:pt x="0" y="1244485"/>
                  </a:lnTo>
                  <a:lnTo>
                    <a:pt x="0" y="1368945"/>
                  </a:lnTo>
                  <a:lnTo>
                    <a:pt x="0" y="1394345"/>
                  </a:lnTo>
                  <a:lnTo>
                    <a:pt x="787400" y="1394345"/>
                  </a:lnTo>
                  <a:lnTo>
                    <a:pt x="787400" y="1369568"/>
                  </a:lnTo>
                  <a:lnTo>
                    <a:pt x="787400" y="1368945"/>
                  </a:lnTo>
                  <a:lnTo>
                    <a:pt x="787400" y="1316164"/>
                  </a:lnTo>
                  <a:lnTo>
                    <a:pt x="1107592" y="1250759"/>
                  </a:lnTo>
                  <a:lnTo>
                    <a:pt x="1231176" y="1223327"/>
                  </a:lnTo>
                  <a:lnTo>
                    <a:pt x="1335087" y="1198537"/>
                  </a:lnTo>
                  <a:lnTo>
                    <a:pt x="1403108" y="1181214"/>
                  </a:lnTo>
                  <a:lnTo>
                    <a:pt x="1469961" y="1163154"/>
                  </a:lnTo>
                  <a:lnTo>
                    <a:pt x="1535506" y="1144257"/>
                  </a:lnTo>
                  <a:lnTo>
                    <a:pt x="1599615" y="1124445"/>
                  </a:lnTo>
                  <a:lnTo>
                    <a:pt x="1662137" y="1103642"/>
                  </a:lnTo>
                  <a:lnTo>
                    <a:pt x="1722970" y="1081747"/>
                  </a:lnTo>
                  <a:lnTo>
                    <a:pt x="1781949" y="1058684"/>
                  </a:lnTo>
                  <a:lnTo>
                    <a:pt x="1838921" y="1034364"/>
                  </a:lnTo>
                  <a:lnTo>
                    <a:pt x="1893836" y="1008684"/>
                  </a:lnTo>
                  <a:lnTo>
                    <a:pt x="1946643" y="981735"/>
                  </a:lnTo>
                  <a:lnTo>
                    <a:pt x="1997481" y="953592"/>
                  </a:lnTo>
                  <a:lnTo>
                    <a:pt x="2046478" y="924331"/>
                  </a:lnTo>
                  <a:lnTo>
                    <a:pt x="2093798" y="894041"/>
                  </a:lnTo>
                  <a:lnTo>
                    <a:pt x="2139543" y="862812"/>
                  </a:lnTo>
                  <a:lnTo>
                    <a:pt x="2183866" y="830745"/>
                  </a:lnTo>
                  <a:lnTo>
                    <a:pt x="2226907" y="797902"/>
                  </a:lnTo>
                  <a:lnTo>
                    <a:pt x="2268791" y="764387"/>
                  </a:lnTo>
                  <a:lnTo>
                    <a:pt x="2309647" y="730275"/>
                  </a:lnTo>
                  <a:lnTo>
                    <a:pt x="2349639" y="695667"/>
                  </a:lnTo>
                  <a:lnTo>
                    <a:pt x="2388882" y="660628"/>
                  </a:lnTo>
                  <a:lnTo>
                    <a:pt x="2417902" y="634136"/>
                  </a:lnTo>
                  <a:lnTo>
                    <a:pt x="2456167" y="598576"/>
                  </a:lnTo>
                  <a:lnTo>
                    <a:pt x="2550541" y="509054"/>
                  </a:lnTo>
                  <a:close/>
                </a:path>
                <a:path w="2628900" h="1394460">
                  <a:moveTo>
                    <a:pt x="2579243" y="281305"/>
                  </a:moveTo>
                  <a:lnTo>
                    <a:pt x="2579217" y="281559"/>
                  </a:lnTo>
                  <a:lnTo>
                    <a:pt x="2579243" y="281305"/>
                  </a:lnTo>
                  <a:close/>
                </a:path>
                <a:path w="2628900" h="1394460">
                  <a:moveTo>
                    <a:pt x="2628392" y="69977"/>
                  </a:moveTo>
                  <a:lnTo>
                    <a:pt x="2579878" y="0"/>
                  </a:lnTo>
                  <a:lnTo>
                    <a:pt x="2553081" y="80899"/>
                  </a:lnTo>
                  <a:lnTo>
                    <a:pt x="2577884" y="77304"/>
                  </a:lnTo>
                  <a:lnTo>
                    <a:pt x="2579497" y="90551"/>
                  </a:lnTo>
                  <a:lnTo>
                    <a:pt x="2579370" y="89916"/>
                  </a:lnTo>
                  <a:lnTo>
                    <a:pt x="2579408" y="90551"/>
                  </a:lnTo>
                  <a:lnTo>
                    <a:pt x="2582164" y="131191"/>
                  </a:lnTo>
                  <a:lnTo>
                    <a:pt x="2582164" y="130683"/>
                  </a:lnTo>
                  <a:lnTo>
                    <a:pt x="2583180" y="170205"/>
                  </a:lnTo>
                  <a:lnTo>
                    <a:pt x="2582799" y="207772"/>
                  </a:lnTo>
                  <a:lnTo>
                    <a:pt x="2582773" y="208153"/>
                  </a:lnTo>
                  <a:lnTo>
                    <a:pt x="2582761" y="208661"/>
                  </a:lnTo>
                  <a:lnTo>
                    <a:pt x="2581402" y="244983"/>
                  </a:lnTo>
                  <a:lnTo>
                    <a:pt x="2581389" y="245110"/>
                  </a:lnTo>
                  <a:lnTo>
                    <a:pt x="2579243" y="281559"/>
                  </a:lnTo>
                  <a:lnTo>
                    <a:pt x="2579116" y="283083"/>
                  </a:lnTo>
                  <a:lnTo>
                    <a:pt x="2576830" y="317627"/>
                  </a:lnTo>
                  <a:lnTo>
                    <a:pt x="2604643" y="283083"/>
                  </a:lnTo>
                  <a:lnTo>
                    <a:pt x="2608199" y="208661"/>
                  </a:lnTo>
                  <a:lnTo>
                    <a:pt x="2608580" y="169926"/>
                  </a:lnTo>
                  <a:lnTo>
                    <a:pt x="2607576" y="130683"/>
                  </a:lnTo>
                  <a:lnTo>
                    <a:pt x="2607564" y="129794"/>
                  </a:lnTo>
                  <a:lnTo>
                    <a:pt x="2604770" y="87884"/>
                  </a:lnTo>
                  <a:lnTo>
                    <a:pt x="2603500" y="77304"/>
                  </a:lnTo>
                  <a:lnTo>
                    <a:pt x="2603068" y="73647"/>
                  </a:lnTo>
                  <a:lnTo>
                    <a:pt x="2628392" y="69977"/>
                  </a:lnTo>
                  <a:close/>
                </a:path>
              </a:pathLst>
            </a:custGeom>
            <a:solidFill>
              <a:srgbClr val="1FE2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26" name="object 26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3615690" y="5232653"/>
            <a:ext cx="7561326" cy="916686"/>
          </a:xfrm>
          <a:prstGeom prst="rect">
            <a:avLst/>
          </a:prstGeom>
        </p:spPr>
      </p:pic>
      <p:sp>
        <p:nvSpPr>
          <p:cNvPr id="27" name="object 27"/>
          <p:cNvSpPr txBox="1"/>
          <p:nvPr/>
        </p:nvSpPr>
        <p:spPr>
          <a:xfrm>
            <a:off x="4484370" y="5388864"/>
            <a:ext cx="631253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spc="-90" dirty="0">
                <a:solidFill>
                  <a:srgbClr val="FFFFFF"/>
                </a:solidFill>
                <a:latin typeface="DejaVu Sans"/>
                <a:cs typeface="DejaVu Sans"/>
              </a:rPr>
              <a:t>The</a:t>
            </a:r>
            <a:r>
              <a:rPr sz="1200" spc="-20" dirty="0">
                <a:solidFill>
                  <a:srgbClr val="FFFFFF"/>
                </a:solidFill>
                <a:latin typeface="DejaVu Sans"/>
                <a:cs typeface="DejaVu Sans"/>
              </a:rPr>
              <a:t> </a:t>
            </a:r>
            <a:r>
              <a:rPr sz="1200" spc="-90" dirty="0">
                <a:solidFill>
                  <a:srgbClr val="FFFFFF"/>
                </a:solidFill>
                <a:latin typeface="DejaVu Sans"/>
                <a:cs typeface="DejaVu Sans"/>
              </a:rPr>
              <a:t>automatic</a:t>
            </a:r>
            <a:r>
              <a:rPr sz="1200" spc="5" dirty="0">
                <a:solidFill>
                  <a:srgbClr val="FFFFFF"/>
                </a:solidFill>
                <a:latin typeface="DejaVu Sans"/>
                <a:cs typeface="DejaVu Sans"/>
              </a:rPr>
              <a:t> </a:t>
            </a:r>
            <a:r>
              <a:rPr sz="1200" spc="-75" dirty="0">
                <a:solidFill>
                  <a:srgbClr val="FFFFFF"/>
                </a:solidFill>
                <a:latin typeface="DejaVu Sans"/>
                <a:cs typeface="DejaVu Sans"/>
              </a:rPr>
              <a:t>chart</a:t>
            </a:r>
            <a:r>
              <a:rPr sz="1200" dirty="0">
                <a:solidFill>
                  <a:srgbClr val="FFFFFF"/>
                </a:solidFill>
                <a:latin typeface="DejaVu Sans"/>
                <a:cs typeface="DejaVu Sans"/>
              </a:rPr>
              <a:t> </a:t>
            </a:r>
            <a:r>
              <a:rPr sz="1200" spc="-100" dirty="0">
                <a:solidFill>
                  <a:srgbClr val="FFFFFF"/>
                </a:solidFill>
                <a:latin typeface="DejaVu Sans"/>
                <a:cs typeface="DejaVu Sans"/>
              </a:rPr>
              <a:t>generated</a:t>
            </a:r>
            <a:r>
              <a:rPr sz="1200" spc="-15" dirty="0">
                <a:solidFill>
                  <a:srgbClr val="FFFFFF"/>
                </a:solidFill>
                <a:latin typeface="DejaVu Sans"/>
                <a:cs typeface="DejaVu Sans"/>
              </a:rPr>
              <a:t> </a:t>
            </a:r>
            <a:r>
              <a:rPr sz="1200" spc="-75" dirty="0">
                <a:solidFill>
                  <a:srgbClr val="FFFFFF"/>
                </a:solidFill>
                <a:latin typeface="DejaVu Sans"/>
                <a:cs typeface="DejaVu Sans"/>
              </a:rPr>
              <a:t>is</a:t>
            </a:r>
            <a:r>
              <a:rPr sz="1200" spc="-5" dirty="0">
                <a:solidFill>
                  <a:srgbClr val="FFFFFF"/>
                </a:solidFill>
                <a:latin typeface="DejaVu Sans"/>
                <a:cs typeface="DejaVu Sans"/>
              </a:rPr>
              <a:t> </a:t>
            </a:r>
            <a:r>
              <a:rPr sz="1200" spc="-95" dirty="0">
                <a:solidFill>
                  <a:srgbClr val="FFFFFF"/>
                </a:solidFill>
                <a:latin typeface="DejaVu Sans"/>
                <a:cs typeface="DejaVu Sans"/>
              </a:rPr>
              <a:t>determined</a:t>
            </a:r>
            <a:r>
              <a:rPr sz="1200" spc="-15" dirty="0">
                <a:solidFill>
                  <a:srgbClr val="FFFFFF"/>
                </a:solidFill>
                <a:latin typeface="DejaVu Sans"/>
                <a:cs typeface="DejaVu Sans"/>
              </a:rPr>
              <a:t> </a:t>
            </a:r>
            <a:r>
              <a:rPr sz="1200" spc="-114" dirty="0">
                <a:solidFill>
                  <a:srgbClr val="FFFFFF"/>
                </a:solidFill>
                <a:latin typeface="DejaVu Sans"/>
                <a:cs typeface="DejaVu Sans"/>
              </a:rPr>
              <a:t>by</a:t>
            </a:r>
            <a:r>
              <a:rPr sz="1200" spc="-5" dirty="0">
                <a:solidFill>
                  <a:srgbClr val="FFFFFF"/>
                </a:solidFill>
                <a:latin typeface="DejaVu Sans"/>
                <a:cs typeface="DejaVu Sans"/>
              </a:rPr>
              <a:t> </a:t>
            </a:r>
            <a:r>
              <a:rPr sz="1200" spc="-85" dirty="0">
                <a:solidFill>
                  <a:srgbClr val="FFFFFF"/>
                </a:solidFill>
                <a:latin typeface="DejaVu Sans"/>
                <a:cs typeface="DejaVu Sans"/>
              </a:rPr>
              <a:t>the</a:t>
            </a:r>
            <a:r>
              <a:rPr sz="1200" spc="-5" dirty="0">
                <a:solidFill>
                  <a:srgbClr val="FFFFFF"/>
                </a:solidFill>
                <a:latin typeface="DejaVu Sans"/>
                <a:cs typeface="DejaVu Sans"/>
              </a:rPr>
              <a:t> </a:t>
            </a:r>
            <a:r>
              <a:rPr sz="1200" b="1" spc="-140" dirty="0">
                <a:solidFill>
                  <a:srgbClr val="F9FEA4"/>
                </a:solidFill>
                <a:latin typeface="DejaVu Sans"/>
                <a:cs typeface="DejaVu Sans"/>
              </a:rPr>
              <a:t>inner-</a:t>
            </a:r>
            <a:r>
              <a:rPr sz="1200" b="1" spc="-185" dirty="0">
                <a:solidFill>
                  <a:srgbClr val="F9FEA4"/>
                </a:solidFill>
                <a:latin typeface="DejaVu Sans"/>
                <a:cs typeface="DejaVu Sans"/>
              </a:rPr>
              <a:t>most</a:t>
            </a:r>
            <a:r>
              <a:rPr sz="1200" spc="-15" dirty="0">
                <a:solidFill>
                  <a:srgbClr val="F9FEA4"/>
                </a:solidFill>
                <a:latin typeface="DejaVu Sans"/>
                <a:cs typeface="DejaVu Sans"/>
              </a:rPr>
              <a:t> </a:t>
            </a:r>
            <a:r>
              <a:rPr sz="1200" b="1" i="1" dirty="0">
                <a:solidFill>
                  <a:srgbClr val="F9FEA4"/>
                </a:solidFill>
                <a:latin typeface="Nimbus Sans L"/>
                <a:cs typeface="Nimbus Sans L"/>
              </a:rPr>
              <a:t>(right-side)</a:t>
            </a:r>
            <a:r>
              <a:rPr sz="1200" spc="10" dirty="0">
                <a:solidFill>
                  <a:srgbClr val="F9FEA4"/>
                </a:solidFill>
                <a:latin typeface="DejaVu Sans"/>
                <a:cs typeface="DejaVu Sans"/>
              </a:rPr>
              <a:t> </a:t>
            </a:r>
            <a:r>
              <a:rPr sz="1200" b="1" spc="-170" dirty="0">
                <a:solidFill>
                  <a:srgbClr val="F9FEA4"/>
                </a:solidFill>
                <a:latin typeface="DejaVu Sans"/>
                <a:cs typeface="DejaVu Sans"/>
              </a:rPr>
              <a:t>dimension</a:t>
            </a:r>
            <a:r>
              <a:rPr sz="1200" spc="10" dirty="0">
                <a:solidFill>
                  <a:srgbClr val="F9FEA4"/>
                </a:solidFill>
                <a:latin typeface="DejaVu Sans"/>
                <a:cs typeface="DejaVu Sans"/>
              </a:rPr>
              <a:t> </a:t>
            </a:r>
            <a:r>
              <a:rPr sz="1200" spc="-90" dirty="0">
                <a:solidFill>
                  <a:srgbClr val="FFFFFF"/>
                </a:solidFill>
                <a:latin typeface="DejaVu Sans"/>
                <a:cs typeface="DejaVu Sans"/>
              </a:rPr>
              <a:t>on</a:t>
            </a:r>
            <a:r>
              <a:rPr sz="1200" spc="-15" dirty="0">
                <a:solidFill>
                  <a:srgbClr val="FFFFFF"/>
                </a:solidFill>
                <a:latin typeface="DejaVu Sans"/>
                <a:cs typeface="DejaVu Sans"/>
              </a:rPr>
              <a:t> </a:t>
            </a:r>
            <a:r>
              <a:rPr sz="1200" spc="-25" dirty="0">
                <a:solidFill>
                  <a:srgbClr val="FFFFFF"/>
                </a:solidFill>
                <a:latin typeface="DejaVu Sans"/>
                <a:cs typeface="DejaVu Sans"/>
              </a:rPr>
              <a:t>the </a:t>
            </a:r>
            <a:r>
              <a:rPr sz="1200" spc="-70" dirty="0">
                <a:solidFill>
                  <a:srgbClr val="FFFFFF"/>
                </a:solidFill>
                <a:latin typeface="DejaVu Sans"/>
                <a:cs typeface="DejaVu Sans"/>
              </a:rPr>
              <a:t>rows</a:t>
            </a:r>
            <a:r>
              <a:rPr sz="1200" spc="-40" dirty="0">
                <a:solidFill>
                  <a:srgbClr val="FFFFFF"/>
                </a:solidFill>
                <a:latin typeface="DejaVu Sans"/>
                <a:cs typeface="DejaVu Sans"/>
              </a:rPr>
              <a:t> </a:t>
            </a:r>
            <a:r>
              <a:rPr sz="1200" spc="-100" dirty="0">
                <a:solidFill>
                  <a:srgbClr val="FFFFFF"/>
                </a:solidFill>
                <a:latin typeface="DejaVu Sans"/>
                <a:cs typeface="DejaVu Sans"/>
              </a:rPr>
              <a:t>&amp;</a:t>
            </a:r>
            <a:r>
              <a:rPr sz="1200" spc="-50" dirty="0">
                <a:solidFill>
                  <a:srgbClr val="FFFFFF"/>
                </a:solidFill>
                <a:latin typeface="DejaVu Sans"/>
                <a:cs typeface="DejaVu Sans"/>
              </a:rPr>
              <a:t> </a:t>
            </a:r>
            <a:r>
              <a:rPr sz="1200" spc="-100" dirty="0">
                <a:solidFill>
                  <a:srgbClr val="FFFFFF"/>
                </a:solidFill>
                <a:latin typeface="DejaVu Sans"/>
                <a:cs typeface="DejaVu Sans"/>
              </a:rPr>
              <a:t>columns</a:t>
            </a:r>
            <a:r>
              <a:rPr sz="1200" spc="-40" dirty="0">
                <a:solidFill>
                  <a:srgbClr val="FFFFFF"/>
                </a:solidFill>
                <a:latin typeface="DejaVu Sans"/>
                <a:cs typeface="DejaVu Sans"/>
              </a:rPr>
              <a:t> </a:t>
            </a:r>
            <a:r>
              <a:rPr sz="1200" spc="-100" dirty="0">
                <a:solidFill>
                  <a:srgbClr val="FFFFFF"/>
                </a:solidFill>
                <a:latin typeface="DejaVu Sans"/>
                <a:cs typeface="DejaVu Sans"/>
              </a:rPr>
              <a:t>shelves;</a:t>
            </a:r>
            <a:r>
              <a:rPr sz="1200" spc="-50" dirty="0">
                <a:solidFill>
                  <a:srgbClr val="FFFFFF"/>
                </a:solidFill>
                <a:latin typeface="DejaVu Sans"/>
                <a:cs typeface="DejaVu Sans"/>
              </a:rPr>
              <a:t> </a:t>
            </a:r>
            <a:r>
              <a:rPr sz="1200" spc="-20" dirty="0">
                <a:solidFill>
                  <a:srgbClr val="FFFFFF"/>
                </a:solidFill>
                <a:latin typeface="DejaVu Sans"/>
                <a:cs typeface="DejaVu Sans"/>
              </a:rPr>
              <a:t>if</a:t>
            </a:r>
            <a:r>
              <a:rPr sz="1200" spc="-45" dirty="0">
                <a:solidFill>
                  <a:srgbClr val="FFFFFF"/>
                </a:solidFill>
                <a:latin typeface="DejaVu Sans"/>
                <a:cs typeface="DejaVu Sans"/>
              </a:rPr>
              <a:t> </a:t>
            </a:r>
            <a:r>
              <a:rPr sz="1200" spc="-80" dirty="0">
                <a:solidFill>
                  <a:srgbClr val="FFFFFF"/>
                </a:solidFill>
                <a:latin typeface="DejaVu Sans"/>
                <a:cs typeface="DejaVu Sans"/>
              </a:rPr>
              <a:t>the</a:t>
            </a:r>
            <a:r>
              <a:rPr sz="1200" spc="-55" dirty="0">
                <a:solidFill>
                  <a:srgbClr val="FFFFFF"/>
                </a:solidFill>
                <a:latin typeface="DejaVu Sans"/>
                <a:cs typeface="DejaVu Sans"/>
              </a:rPr>
              <a:t> </a:t>
            </a:r>
            <a:r>
              <a:rPr sz="1200" spc="-95" dirty="0">
                <a:solidFill>
                  <a:srgbClr val="FFFFFF"/>
                </a:solidFill>
                <a:latin typeface="DejaVu Sans"/>
                <a:cs typeface="DejaVu Sans"/>
              </a:rPr>
              <a:t>dimension</a:t>
            </a:r>
            <a:r>
              <a:rPr sz="1200" spc="-40" dirty="0">
                <a:solidFill>
                  <a:srgbClr val="FFFFFF"/>
                </a:solidFill>
                <a:latin typeface="DejaVu Sans"/>
                <a:cs typeface="DejaVu Sans"/>
              </a:rPr>
              <a:t> </a:t>
            </a:r>
            <a:r>
              <a:rPr sz="1200" spc="-75" dirty="0">
                <a:solidFill>
                  <a:srgbClr val="FFFFFF"/>
                </a:solidFill>
                <a:latin typeface="DejaVu Sans"/>
                <a:cs typeface="DejaVu Sans"/>
              </a:rPr>
              <a:t>is</a:t>
            </a:r>
            <a:r>
              <a:rPr sz="1200" spc="-40" dirty="0">
                <a:solidFill>
                  <a:srgbClr val="FFFFFF"/>
                </a:solidFill>
                <a:latin typeface="DejaVu Sans"/>
                <a:cs typeface="DejaVu Sans"/>
              </a:rPr>
              <a:t> </a:t>
            </a:r>
            <a:r>
              <a:rPr sz="1200" spc="-140" dirty="0">
                <a:solidFill>
                  <a:srgbClr val="FFFFFF"/>
                </a:solidFill>
                <a:latin typeface="DejaVu Sans"/>
                <a:cs typeface="DejaVu Sans"/>
              </a:rPr>
              <a:t>a</a:t>
            </a:r>
            <a:r>
              <a:rPr sz="1200" spc="-30" dirty="0">
                <a:solidFill>
                  <a:srgbClr val="FFFFFF"/>
                </a:solidFill>
                <a:latin typeface="DejaVu Sans"/>
                <a:cs typeface="DejaVu Sans"/>
              </a:rPr>
              <a:t> </a:t>
            </a:r>
            <a:r>
              <a:rPr sz="1200" b="1" spc="-170" dirty="0">
                <a:solidFill>
                  <a:srgbClr val="F9FEA4"/>
                </a:solidFill>
                <a:latin typeface="DejaVu Sans"/>
                <a:cs typeface="DejaVu Sans"/>
              </a:rPr>
              <a:t>date</a:t>
            </a:r>
            <a:r>
              <a:rPr sz="1200" spc="-55" dirty="0">
                <a:solidFill>
                  <a:srgbClr val="F9FEA4"/>
                </a:solidFill>
                <a:latin typeface="DejaVu Sans"/>
                <a:cs typeface="DejaVu Sans"/>
              </a:rPr>
              <a:t> </a:t>
            </a:r>
            <a:r>
              <a:rPr sz="1200" spc="-70" dirty="0">
                <a:solidFill>
                  <a:srgbClr val="FFFFFF"/>
                </a:solidFill>
                <a:latin typeface="DejaVu Sans"/>
                <a:cs typeface="DejaVu Sans"/>
              </a:rPr>
              <a:t>field,</a:t>
            </a:r>
            <a:r>
              <a:rPr sz="1200" spc="-45" dirty="0">
                <a:solidFill>
                  <a:srgbClr val="FFFFFF"/>
                </a:solidFill>
                <a:latin typeface="DejaVu Sans"/>
                <a:cs typeface="DejaVu Sans"/>
              </a:rPr>
              <a:t> </a:t>
            </a:r>
            <a:r>
              <a:rPr sz="1200" spc="-120" dirty="0">
                <a:solidFill>
                  <a:srgbClr val="FFFFFF"/>
                </a:solidFill>
                <a:latin typeface="DejaVu Sans"/>
                <a:cs typeface="DejaVu Sans"/>
              </a:rPr>
              <a:t>Tableau</a:t>
            </a:r>
            <a:r>
              <a:rPr sz="1200" spc="-25" dirty="0">
                <a:solidFill>
                  <a:srgbClr val="FFFFFF"/>
                </a:solidFill>
                <a:latin typeface="DejaVu Sans"/>
                <a:cs typeface="DejaVu Sans"/>
              </a:rPr>
              <a:t> </a:t>
            </a:r>
            <a:r>
              <a:rPr sz="1200" spc="-40" dirty="0">
                <a:solidFill>
                  <a:srgbClr val="FFFFFF"/>
                </a:solidFill>
                <a:latin typeface="DejaVu Sans"/>
                <a:cs typeface="DejaVu Sans"/>
              </a:rPr>
              <a:t>will</a:t>
            </a:r>
            <a:r>
              <a:rPr sz="1200" spc="-20" dirty="0">
                <a:solidFill>
                  <a:srgbClr val="FFFFFF"/>
                </a:solidFill>
                <a:latin typeface="DejaVu Sans"/>
                <a:cs typeface="DejaVu Sans"/>
              </a:rPr>
              <a:t> </a:t>
            </a:r>
            <a:r>
              <a:rPr sz="1200" spc="-75" dirty="0">
                <a:solidFill>
                  <a:srgbClr val="FFFFFF"/>
                </a:solidFill>
                <a:latin typeface="DejaVu Sans"/>
                <a:cs typeface="DejaVu Sans"/>
              </a:rPr>
              <a:t>default</a:t>
            </a:r>
            <a:r>
              <a:rPr sz="1200" spc="-40" dirty="0">
                <a:solidFill>
                  <a:srgbClr val="FFFFFF"/>
                </a:solidFill>
                <a:latin typeface="DejaVu Sans"/>
                <a:cs typeface="DejaVu Sans"/>
              </a:rPr>
              <a:t> </a:t>
            </a:r>
            <a:r>
              <a:rPr sz="1200" spc="-55" dirty="0">
                <a:solidFill>
                  <a:srgbClr val="FFFFFF"/>
                </a:solidFill>
                <a:latin typeface="DejaVu Sans"/>
                <a:cs typeface="DejaVu Sans"/>
              </a:rPr>
              <a:t>to </a:t>
            </a:r>
            <a:r>
              <a:rPr sz="1200" spc="-140" dirty="0">
                <a:solidFill>
                  <a:srgbClr val="FFFFFF"/>
                </a:solidFill>
                <a:latin typeface="DejaVu Sans"/>
                <a:cs typeface="DejaVu Sans"/>
              </a:rPr>
              <a:t>a</a:t>
            </a:r>
            <a:r>
              <a:rPr sz="1200" spc="-35" dirty="0">
                <a:solidFill>
                  <a:srgbClr val="FFFFFF"/>
                </a:solidFill>
                <a:latin typeface="DejaVu Sans"/>
                <a:cs typeface="DejaVu Sans"/>
              </a:rPr>
              <a:t> </a:t>
            </a:r>
            <a:r>
              <a:rPr sz="1200" b="1" spc="-135" dirty="0">
                <a:solidFill>
                  <a:srgbClr val="F9FEA4"/>
                </a:solidFill>
                <a:latin typeface="DejaVu Sans"/>
                <a:cs typeface="DejaVu Sans"/>
              </a:rPr>
              <a:t>line</a:t>
            </a:r>
            <a:r>
              <a:rPr sz="1200" spc="-45" dirty="0">
                <a:solidFill>
                  <a:srgbClr val="F9FEA4"/>
                </a:solidFill>
                <a:latin typeface="DejaVu Sans"/>
                <a:cs typeface="DejaVu Sans"/>
              </a:rPr>
              <a:t> </a:t>
            </a:r>
            <a:r>
              <a:rPr sz="1200" b="1" spc="-150" dirty="0">
                <a:solidFill>
                  <a:srgbClr val="F9FEA4"/>
                </a:solidFill>
                <a:latin typeface="DejaVu Sans"/>
                <a:cs typeface="DejaVu Sans"/>
              </a:rPr>
              <a:t>chart</a:t>
            </a:r>
            <a:r>
              <a:rPr sz="1200" spc="-150" dirty="0">
                <a:solidFill>
                  <a:srgbClr val="FFFFFF"/>
                </a:solidFill>
                <a:latin typeface="DejaVu Sans"/>
                <a:cs typeface="DejaVu Sans"/>
              </a:rPr>
              <a:t>,</a:t>
            </a:r>
            <a:r>
              <a:rPr sz="1200" spc="-140" dirty="0">
                <a:solidFill>
                  <a:srgbClr val="FFFFFF"/>
                </a:solidFill>
                <a:latin typeface="DejaVu Sans"/>
                <a:cs typeface="DejaVu Sans"/>
              </a:rPr>
              <a:t> </a:t>
            </a:r>
            <a:r>
              <a:rPr sz="1200" spc="-25" dirty="0">
                <a:solidFill>
                  <a:srgbClr val="FFFFFF"/>
                </a:solidFill>
                <a:latin typeface="DejaVu Sans"/>
                <a:cs typeface="DejaVu Sans"/>
              </a:rPr>
              <a:t>if</a:t>
            </a:r>
            <a:r>
              <a:rPr sz="1200" spc="500" dirty="0">
                <a:solidFill>
                  <a:srgbClr val="FFFFFF"/>
                </a:solidFill>
                <a:latin typeface="DejaVu Sans"/>
                <a:cs typeface="DejaVu Sans"/>
              </a:rPr>
              <a:t> </a:t>
            </a:r>
            <a:r>
              <a:rPr sz="1200" spc="-430" dirty="0">
                <a:solidFill>
                  <a:srgbClr val="FFFFFF"/>
                </a:solidFill>
                <a:latin typeface="DejaVu Sans"/>
                <a:cs typeface="DejaVu Sans"/>
              </a:rPr>
              <a:t>it’s</a:t>
            </a:r>
            <a:r>
              <a:rPr sz="1200" spc="-55" dirty="0">
                <a:solidFill>
                  <a:srgbClr val="FFFFFF"/>
                </a:solidFill>
                <a:latin typeface="DejaVu Sans"/>
                <a:cs typeface="DejaVu Sans"/>
              </a:rPr>
              <a:t> </a:t>
            </a:r>
            <a:r>
              <a:rPr sz="1200" spc="-140" dirty="0">
                <a:solidFill>
                  <a:srgbClr val="FFFFFF"/>
                </a:solidFill>
                <a:latin typeface="DejaVu Sans"/>
                <a:cs typeface="DejaVu Sans"/>
              </a:rPr>
              <a:t>a</a:t>
            </a:r>
            <a:r>
              <a:rPr sz="1200" spc="-45" dirty="0">
                <a:solidFill>
                  <a:srgbClr val="FFFFFF"/>
                </a:solidFill>
                <a:latin typeface="DejaVu Sans"/>
                <a:cs typeface="DejaVu Sans"/>
              </a:rPr>
              <a:t> </a:t>
            </a:r>
            <a:r>
              <a:rPr sz="1200" b="1" spc="-155" dirty="0">
                <a:solidFill>
                  <a:srgbClr val="F9FEA4"/>
                </a:solidFill>
                <a:latin typeface="DejaVu Sans"/>
                <a:cs typeface="DejaVu Sans"/>
              </a:rPr>
              <a:t>string</a:t>
            </a:r>
            <a:r>
              <a:rPr sz="1200" spc="-45" dirty="0">
                <a:solidFill>
                  <a:srgbClr val="F9FEA4"/>
                </a:solidFill>
                <a:latin typeface="DejaVu Sans"/>
                <a:cs typeface="DejaVu Sans"/>
              </a:rPr>
              <a:t> </a:t>
            </a:r>
            <a:r>
              <a:rPr sz="1200" spc="-70" dirty="0">
                <a:solidFill>
                  <a:srgbClr val="FFFFFF"/>
                </a:solidFill>
                <a:latin typeface="DejaVu Sans"/>
                <a:cs typeface="DejaVu Sans"/>
              </a:rPr>
              <a:t>field,</a:t>
            </a:r>
            <a:r>
              <a:rPr sz="1200" spc="-45" dirty="0">
                <a:solidFill>
                  <a:srgbClr val="FFFFFF"/>
                </a:solidFill>
                <a:latin typeface="DejaVu Sans"/>
                <a:cs typeface="DejaVu Sans"/>
              </a:rPr>
              <a:t> </a:t>
            </a:r>
            <a:r>
              <a:rPr sz="1200" spc="-114" dirty="0">
                <a:solidFill>
                  <a:srgbClr val="FFFFFF"/>
                </a:solidFill>
                <a:latin typeface="DejaVu Sans"/>
                <a:cs typeface="DejaVu Sans"/>
              </a:rPr>
              <a:t>Tableau</a:t>
            </a:r>
            <a:r>
              <a:rPr sz="1200" spc="-40" dirty="0">
                <a:solidFill>
                  <a:srgbClr val="FFFFFF"/>
                </a:solidFill>
                <a:latin typeface="DejaVu Sans"/>
                <a:cs typeface="DejaVu Sans"/>
              </a:rPr>
              <a:t> will</a:t>
            </a:r>
            <a:r>
              <a:rPr sz="1200" spc="-20" dirty="0">
                <a:solidFill>
                  <a:srgbClr val="FFFFFF"/>
                </a:solidFill>
                <a:latin typeface="DejaVu Sans"/>
                <a:cs typeface="DejaVu Sans"/>
              </a:rPr>
              <a:t> </a:t>
            </a:r>
            <a:r>
              <a:rPr sz="1200" spc="-75" dirty="0">
                <a:solidFill>
                  <a:srgbClr val="FFFFFF"/>
                </a:solidFill>
                <a:latin typeface="DejaVu Sans"/>
                <a:cs typeface="DejaVu Sans"/>
              </a:rPr>
              <a:t>default</a:t>
            </a:r>
            <a:r>
              <a:rPr sz="1200" spc="-40" dirty="0">
                <a:solidFill>
                  <a:srgbClr val="FFFFFF"/>
                </a:solidFill>
                <a:latin typeface="DejaVu Sans"/>
                <a:cs typeface="DejaVu Sans"/>
              </a:rPr>
              <a:t> </a:t>
            </a:r>
            <a:r>
              <a:rPr sz="1200" spc="-55" dirty="0">
                <a:solidFill>
                  <a:srgbClr val="FFFFFF"/>
                </a:solidFill>
                <a:latin typeface="DejaVu Sans"/>
                <a:cs typeface="DejaVu Sans"/>
              </a:rPr>
              <a:t>to </a:t>
            </a:r>
            <a:r>
              <a:rPr sz="1200" spc="-140" dirty="0">
                <a:solidFill>
                  <a:srgbClr val="FFFFFF"/>
                </a:solidFill>
                <a:latin typeface="DejaVu Sans"/>
                <a:cs typeface="DejaVu Sans"/>
              </a:rPr>
              <a:t>a</a:t>
            </a:r>
            <a:r>
              <a:rPr sz="1200" spc="-35" dirty="0">
                <a:solidFill>
                  <a:srgbClr val="FFFFFF"/>
                </a:solidFill>
                <a:latin typeface="DejaVu Sans"/>
                <a:cs typeface="DejaVu Sans"/>
              </a:rPr>
              <a:t> </a:t>
            </a:r>
            <a:r>
              <a:rPr sz="1200" b="1" spc="-165" dirty="0">
                <a:solidFill>
                  <a:srgbClr val="F9FEA4"/>
                </a:solidFill>
                <a:latin typeface="DejaVu Sans"/>
                <a:cs typeface="DejaVu Sans"/>
              </a:rPr>
              <a:t>bar</a:t>
            </a:r>
            <a:r>
              <a:rPr sz="1200" spc="-60" dirty="0">
                <a:solidFill>
                  <a:srgbClr val="F9FEA4"/>
                </a:solidFill>
                <a:latin typeface="DejaVu Sans"/>
                <a:cs typeface="DejaVu Sans"/>
              </a:rPr>
              <a:t> </a:t>
            </a:r>
            <a:r>
              <a:rPr sz="1200" b="1" spc="-150" dirty="0">
                <a:solidFill>
                  <a:srgbClr val="F9FEA4"/>
                </a:solidFill>
                <a:latin typeface="DejaVu Sans"/>
                <a:cs typeface="DejaVu Sans"/>
              </a:rPr>
              <a:t>chart</a:t>
            </a:r>
            <a:r>
              <a:rPr sz="1200" spc="-150" dirty="0">
                <a:solidFill>
                  <a:srgbClr val="FFFFFF"/>
                </a:solidFill>
                <a:latin typeface="DejaVu Sans"/>
                <a:cs typeface="DejaVu Sans"/>
              </a:rPr>
              <a:t>,</a:t>
            </a:r>
            <a:r>
              <a:rPr sz="1200" spc="-55" dirty="0">
                <a:solidFill>
                  <a:srgbClr val="FFFFFF"/>
                </a:solidFill>
                <a:latin typeface="DejaVu Sans"/>
                <a:cs typeface="DejaVu Sans"/>
              </a:rPr>
              <a:t> </a:t>
            </a:r>
            <a:r>
              <a:rPr sz="1200" spc="-20" dirty="0">
                <a:solidFill>
                  <a:srgbClr val="FFFFFF"/>
                </a:solidFill>
                <a:latin typeface="DejaVu Sans"/>
                <a:cs typeface="DejaVu Sans"/>
              </a:rPr>
              <a:t>etc.</a:t>
            </a:r>
            <a:endParaRPr sz="1200">
              <a:latin typeface="DejaVu Sans"/>
              <a:cs typeface="DejaVu Sans"/>
            </a:endParaRPr>
          </a:p>
        </p:txBody>
      </p:sp>
      <p:pic>
        <p:nvPicPr>
          <p:cNvPr id="28" name="object 28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3817988" y="5379872"/>
            <a:ext cx="529323" cy="574865"/>
          </a:xfrm>
          <a:prstGeom prst="rect">
            <a:avLst/>
          </a:prstGeom>
        </p:spPr>
      </p:pic>
      <p:sp>
        <p:nvSpPr>
          <p:cNvPr id="29" name="object 29"/>
          <p:cNvSpPr txBox="1"/>
          <p:nvPr/>
        </p:nvSpPr>
        <p:spPr>
          <a:xfrm>
            <a:off x="4563109" y="2341372"/>
            <a:ext cx="2036445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i="1" spc="-30" dirty="0">
                <a:solidFill>
                  <a:srgbClr val="3F3F3F"/>
                </a:solidFill>
                <a:latin typeface="Nimbus Roman No9 L"/>
                <a:cs typeface="Nimbus Roman No9 L"/>
              </a:rPr>
              <a:t>Inner-</a:t>
            </a:r>
            <a:r>
              <a:rPr sz="1600" i="1" dirty="0">
                <a:solidFill>
                  <a:srgbClr val="3F3F3F"/>
                </a:solidFill>
                <a:latin typeface="Nimbus Roman No9 L"/>
                <a:cs typeface="Nimbus Roman No9 L"/>
              </a:rPr>
              <a:t>Most</a:t>
            </a:r>
            <a:r>
              <a:rPr sz="1600" spc="8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i="1" spc="-75" dirty="0">
                <a:solidFill>
                  <a:srgbClr val="3F3F3F"/>
                </a:solidFill>
                <a:latin typeface="Nimbus Roman No9 L"/>
                <a:cs typeface="Nimbus Roman No9 L"/>
              </a:rPr>
              <a:t>Field:</a:t>
            </a:r>
            <a:r>
              <a:rPr sz="1600" spc="8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b="1" spc="-225" dirty="0">
                <a:solidFill>
                  <a:srgbClr val="3F3F3F"/>
                </a:solidFill>
                <a:latin typeface="DejaVu Sans"/>
                <a:cs typeface="DejaVu Sans"/>
              </a:rPr>
              <a:t>String</a:t>
            </a:r>
            <a:endParaRPr sz="1600">
              <a:latin typeface="DejaVu Sans"/>
              <a:cs typeface="DejaVu Sans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8515095" y="2317747"/>
            <a:ext cx="1936114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i="1" spc="-30" dirty="0">
                <a:solidFill>
                  <a:srgbClr val="3F3F3F"/>
                </a:solidFill>
                <a:latin typeface="Nimbus Roman No9 L"/>
                <a:cs typeface="Nimbus Roman No9 L"/>
              </a:rPr>
              <a:t>Inner-</a:t>
            </a:r>
            <a:r>
              <a:rPr sz="1600" i="1" dirty="0">
                <a:solidFill>
                  <a:srgbClr val="3F3F3F"/>
                </a:solidFill>
                <a:latin typeface="Nimbus Roman No9 L"/>
                <a:cs typeface="Nimbus Roman No9 L"/>
              </a:rPr>
              <a:t>Most</a:t>
            </a:r>
            <a:r>
              <a:rPr sz="1600" spc="8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i="1" spc="-75" dirty="0">
                <a:solidFill>
                  <a:srgbClr val="3F3F3F"/>
                </a:solidFill>
                <a:latin typeface="Nimbus Roman No9 L"/>
                <a:cs typeface="Nimbus Roman No9 L"/>
              </a:rPr>
              <a:t>Field:</a:t>
            </a:r>
            <a:r>
              <a:rPr sz="1600" spc="8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b="1" spc="-215" dirty="0">
                <a:solidFill>
                  <a:srgbClr val="3F3F3F"/>
                </a:solidFill>
                <a:latin typeface="DejaVu Sans"/>
                <a:cs typeface="DejaVu Sans"/>
              </a:rPr>
              <a:t>Date</a:t>
            </a:r>
            <a:endParaRPr sz="1600">
              <a:latin typeface="DejaVu Sans"/>
              <a:cs typeface="DejaVu Sans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044315" y="2257648"/>
            <a:ext cx="4516120" cy="2774315"/>
            <a:chOff x="4044315" y="2257648"/>
            <a:chExt cx="4516120" cy="277431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882082" y="3953942"/>
              <a:ext cx="2391259" cy="107761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93564" y="3965447"/>
              <a:ext cx="2321813" cy="1008125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200394" y="3722395"/>
              <a:ext cx="1782318" cy="49311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25540" y="3747515"/>
              <a:ext cx="1685543" cy="39623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66629" y="2257648"/>
              <a:ext cx="1412259" cy="99165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378196" y="2269235"/>
              <a:ext cx="1342643" cy="92201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420868" y="2765285"/>
              <a:ext cx="464743" cy="458736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5455031" y="2799092"/>
              <a:ext cx="367665" cy="361950"/>
            </a:xfrm>
            <a:custGeom>
              <a:avLst/>
              <a:gdLst/>
              <a:ahLst/>
              <a:cxnLst/>
              <a:rect l="l" t="t" r="r" b="b"/>
              <a:pathLst>
                <a:path w="367664" h="361950">
                  <a:moveTo>
                    <a:pt x="367538" y="25768"/>
                  </a:moveTo>
                  <a:lnTo>
                    <a:pt x="342138" y="25768"/>
                  </a:lnTo>
                  <a:lnTo>
                    <a:pt x="342138" y="336410"/>
                  </a:lnTo>
                  <a:lnTo>
                    <a:pt x="367538" y="336410"/>
                  </a:lnTo>
                  <a:lnTo>
                    <a:pt x="367538" y="25768"/>
                  </a:lnTo>
                  <a:close/>
                </a:path>
                <a:path w="367664" h="361950">
                  <a:moveTo>
                    <a:pt x="367538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0" y="336550"/>
                  </a:lnTo>
                  <a:lnTo>
                    <a:pt x="0" y="361950"/>
                  </a:lnTo>
                  <a:lnTo>
                    <a:pt x="367538" y="361950"/>
                  </a:lnTo>
                  <a:lnTo>
                    <a:pt x="367538" y="336550"/>
                  </a:lnTo>
                  <a:lnTo>
                    <a:pt x="25400" y="336550"/>
                  </a:lnTo>
                  <a:lnTo>
                    <a:pt x="25400" y="25400"/>
                  </a:lnTo>
                  <a:lnTo>
                    <a:pt x="367538" y="25400"/>
                  </a:lnTo>
                  <a:lnTo>
                    <a:pt x="367538" y="0"/>
                  </a:lnTo>
                  <a:close/>
                </a:path>
              </a:pathLst>
            </a:custGeom>
            <a:solidFill>
              <a:srgbClr val="1FE2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836920" y="2765285"/>
              <a:ext cx="464743" cy="458736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5871083" y="2799092"/>
              <a:ext cx="367665" cy="361950"/>
            </a:xfrm>
            <a:custGeom>
              <a:avLst/>
              <a:gdLst/>
              <a:ahLst/>
              <a:cxnLst/>
              <a:rect l="l" t="t" r="r" b="b"/>
              <a:pathLst>
                <a:path w="367664" h="361950">
                  <a:moveTo>
                    <a:pt x="367538" y="25768"/>
                  </a:moveTo>
                  <a:lnTo>
                    <a:pt x="342138" y="25768"/>
                  </a:lnTo>
                  <a:lnTo>
                    <a:pt x="342138" y="336410"/>
                  </a:lnTo>
                  <a:lnTo>
                    <a:pt x="367538" y="336410"/>
                  </a:lnTo>
                  <a:lnTo>
                    <a:pt x="367538" y="25768"/>
                  </a:lnTo>
                  <a:close/>
                </a:path>
                <a:path w="367664" h="361950">
                  <a:moveTo>
                    <a:pt x="367538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0" y="336550"/>
                  </a:lnTo>
                  <a:lnTo>
                    <a:pt x="0" y="361950"/>
                  </a:lnTo>
                  <a:lnTo>
                    <a:pt x="367538" y="361950"/>
                  </a:lnTo>
                  <a:lnTo>
                    <a:pt x="367538" y="336550"/>
                  </a:lnTo>
                  <a:lnTo>
                    <a:pt x="25400" y="336550"/>
                  </a:lnTo>
                  <a:lnTo>
                    <a:pt x="25400" y="25400"/>
                  </a:lnTo>
                  <a:lnTo>
                    <a:pt x="367538" y="25400"/>
                  </a:lnTo>
                  <a:lnTo>
                    <a:pt x="367538" y="0"/>
                  </a:lnTo>
                  <a:close/>
                </a:path>
              </a:pathLst>
            </a:custGeom>
            <a:solidFill>
              <a:srgbClr val="1FE2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252210" y="2765285"/>
              <a:ext cx="465696" cy="458736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6286373" y="2799092"/>
              <a:ext cx="368300" cy="361950"/>
            </a:xfrm>
            <a:custGeom>
              <a:avLst/>
              <a:gdLst/>
              <a:ahLst/>
              <a:cxnLst/>
              <a:rect l="l" t="t" r="r" b="b"/>
              <a:pathLst>
                <a:path w="368300" h="361950">
                  <a:moveTo>
                    <a:pt x="368300" y="25768"/>
                  </a:moveTo>
                  <a:lnTo>
                    <a:pt x="342900" y="25768"/>
                  </a:lnTo>
                  <a:lnTo>
                    <a:pt x="342900" y="336410"/>
                  </a:lnTo>
                  <a:lnTo>
                    <a:pt x="368300" y="336410"/>
                  </a:lnTo>
                  <a:lnTo>
                    <a:pt x="368300" y="25768"/>
                  </a:lnTo>
                  <a:close/>
                </a:path>
                <a:path w="368300" h="361950">
                  <a:moveTo>
                    <a:pt x="368300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0" y="336550"/>
                  </a:lnTo>
                  <a:lnTo>
                    <a:pt x="0" y="361950"/>
                  </a:lnTo>
                  <a:lnTo>
                    <a:pt x="368300" y="361950"/>
                  </a:lnTo>
                  <a:lnTo>
                    <a:pt x="368300" y="336550"/>
                  </a:lnTo>
                  <a:lnTo>
                    <a:pt x="25400" y="336550"/>
                  </a:lnTo>
                  <a:lnTo>
                    <a:pt x="25400" y="25400"/>
                  </a:lnTo>
                  <a:lnTo>
                    <a:pt x="368300" y="25400"/>
                  </a:lnTo>
                  <a:lnTo>
                    <a:pt x="368300" y="0"/>
                  </a:lnTo>
                  <a:close/>
                </a:path>
              </a:pathLst>
            </a:custGeom>
            <a:solidFill>
              <a:srgbClr val="1FE2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044315" y="2959480"/>
              <a:ext cx="4516120" cy="808355"/>
            </a:xfrm>
            <a:custGeom>
              <a:avLst/>
              <a:gdLst/>
              <a:ahLst/>
              <a:cxnLst/>
              <a:rect l="l" t="t" r="r" b="b"/>
              <a:pathLst>
                <a:path w="4516120" h="808354">
                  <a:moveTo>
                    <a:pt x="1425702" y="8509"/>
                  </a:moveTo>
                  <a:lnTo>
                    <a:pt x="1342517" y="8509"/>
                  </a:lnTo>
                  <a:lnTo>
                    <a:pt x="1300734" y="8890"/>
                  </a:lnTo>
                  <a:lnTo>
                    <a:pt x="1258824" y="9779"/>
                  </a:lnTo>
                  <a:lnTo>
                    <a:pt x="1216787" y="11303"/>
                  </a:lnTo>
                  <a:lnTo>
                    <a:pt x="1174623" y="13589"/>
                  </a:lnTo>
                  <a:lnTo>
                    <a:pt x="1132332" y="17145"/>
                  </a:lnTo>
                  <a:lnTo>
                    <a:pt x="1089787" y="21590"/>
                  </a:lnTo>
                  <a:lnTo>
                    <a:pt x="1046861" y="27432"/>
                  </a:lnTo>
                  <a:lnTo>
                    <a:pt x="1003808" y="34798"/>
                  </a:lnTo>
                  <a:lnTo>
                    <a:pt x="960501" y="43815"/>
                  </a:lnTo>
                  <a:lnTo>
                    <a:pt x="916940" y="54737"/>
                  </a:lnTo>
                  <a:lnTo>
                    <a:pt x="873125" y="67564"/>
                  </a:lnTo>
                  <a:lnTo>
                    <a:pt x="828929" y="82550"/>
                  </a:lnTo>
                  <a:lnTo>
                    <a:pt x="784352" y="99949"/>
                  </a:lnTo>
                  <a:lnTo>
                    <a:pt x="739521" y="119761"/>
                  </a:lnTo>
                  <a:lnTo>
                    <a:pt x="694182" y="142240"/>
                  </a:lnTo>
                  <a:lnTo>
                    <a:pt x="648716" y="167132"/>
                  </a:lnTo>
                  <a:lnTo>
                    <a:pt x="602869" y="194310"/>
                  </a:lnTo>
                  <a:lnTo>
                    <a:pt x="556895" y="223647"/>
                  </a:lnTo>
                  <a:lnTo>
                    <a:pt x="510667" y="254889"/>
                  </a:lnTo>
                  <a:lnTo>
                    <a:pt x="464185" y="287909"/>
                  </a:lnTo>
                  <a:lnTo>
                    <a:pt x="417449" y="322453"/>
                  </a:lnTo>
                  <a:lnTo>
                    <a:pt x="370586" y="358648"/>
                  </a:lnTo>
                  <a:lnTo>
                    <a:pt x="323596" y="396113"/>
                  </a:lnTo>
                  <a:lnTo>
                    <a:pt x="276479" y="434594"/>
                  </a:lnTo>
                  <a:lnTo>
                    <a:pt x="229108" y="474218"/>
                  </a:lnTo>
                  <a:lnTo>
                    <a:pt x="181610" y="514477"/>
                  </a:lnTo>
                  <a:lnTo>
                    <a:pt x="48831" y="630250"/>
                  </a:lnTo>
                  <a:lnTo>
                    <a:pt x="32004" y="611124"/>
                  </a:lnTo>
                  <a:lnTo>
                    <a:pt x="0" y="690118"/>
                  </a:lnTo>
                  <a:lnTo>
                    <a:pt x="82423" y="668401"/>
                  </a:lnTo>
                  <a:lnTo>
                    <a:pt x="65620" y="649312"/>
                  </a:lnTo>
                  <a:lnTo>
                    <a:pt x="87337" y="630250"/>
                  </a:lnTo>
                  <a:lnTo>
                    <a:pt x="103505" y="616077"/>
                  </a:lnTo>
                  <a:lnTo>
                    <a:pt x="103378" y="616077"/>
                  </a:lnTo>
                  <a:lnTo>
                    <a:pt x="198247" y="533654"/>
                  </a:lnTo>
                  <a:lnTo>
                    <a:pt x="198120" y="533781"/>
                  </a:lnTo>
                  <a:lnTo>
                    <a:pt x="198259" y="533654"/>
                  </a:lnTo>
                  <a:lnTo>
                    <a:pt x="245491" y="493522"/>
                  </a:lnTo>
                  <a:lnTo>
                    <a:pt x="245364" y="493649"/>
                  </a:lnTo>
                  <a:lnTo>
                    <a:pt x="245503" y="493522"/>
                  </a:lnTo>
                  <a:lnTo>
                    <a:pt x="292608" y="454152"/>
                  </a:lnTo>
                  <a:lnTo>
                    <a:pt x="292481" y="454152"/>
                  </a:lnTo>
                  <a:lnTo>
                    <a:pt x="339598" y="415798"/>
                  </a:lnTo>
                  <a:lnTo>
                    <a:pt x="339471" y="415925"/>
                  </a:lnTo>
                  <a:lnTo>
                    <a:pt x="339623" y="415798"/>
                  </a:lnTo>
                  <a:lnTo>
                    <a:pt x="386334" y="378587"/>
                  </a:lnTo>
                  <a:lnTo>
                    <a:pt x="386207" y="378714"/>
                  </a:lnTo>
                  <a:lnTo>
                    <a:pt x="386359" y="378587"/>
                  </a:lnTo>
                  <a:lnTo>
                    <a:pt x="432816" y="342646"/>
                  </a:lnTo>
                  <a:lnTo>
                    <a:pt x="432689" y="342900"/>
                  </a:lnTo>
                  <a:lnTo>
                    <a:pt x="433019" y="342646"/>
                  </a:lnTo>
                  <a:lnTo>
                    <a:pt x="478993" y="308483"/>
                  </a:lnTo>
                  <a:lnTo>
                    <a:pt x="479171" y="308356"/>
                  </a:lnTo>
                  <a:lnTo>
                    <a:pt x="478917" y="308483"/>
                  </a:lnTo>
                  <a:lnTo>
                    <a:pt x="525081" y="275844"/>
                  </a:lnTo>
                  <a:lnTo>
                    <a:pt x="525272" y="275717"/>
                  </a:lnTo>
                  <a:lnTo>
                    <a:pt x="525018" y="275844"/>
                  </a:lnTo>
                  <a:lnTo>
                    <a:pt x="570992" y="244729"/>
                  </a:lnTo>
                  <a:lnTo>
                    <a:pt x="570738" y="244983"/>
                  </a:lnTo>
                  <a:lnTo>
                    <a:pt x="571131" y="244729"/>
                  </a:lnTo>
                  <a:lnTo>
                    <a:pt x="616458" y="215773"/>
                  </a:lnTo>
                  <a:lnTo>
                    <a:pt x="616204" y="216027"/>
                  </a:lnTo>
                  <a:lnTo>
                    <a:pt x="616623" y="215773"/>
                  </a:lnTo>
                  <a:lnTo>
                    <a:pt x="638937" y="202311"/>
                  </a:lnTo>
                  <a:lnTo>
                    <a:pt x="638810" y="202311"/>
                  </a:lnTo>
                  <a:lnTo>
                    <a:pt x="661416" y="189103"/>
                  </a:lnTo>
                  <a:lnTo>
                    <a:pt x="661289" y="189230"/>
                  </a:lnTo>
                  <a:lnTo>
                    <a:pt x="661504" y="189103"/>
                  </a:lnTo>
                  <a:lnTo>
                    <a:pt x="683768" y="176530"/>
                  </a:lnTo>
                  <a:lnTo>
                    <a:pt x="683641" y="176657"/>
                  </a:lnTo>
                  <a:lnTo>
                    <a:pt x="683869" y="176530"/>
                  </a:lnTo>
                  <a:lnTo>
                    <a:pt x="705878" y="164846"/>
                  </a:lnTo>
                  <a:lnTo>
                    <a:pt x="750316" y="142748"/>
                  </a:lnTo>
                  <a:lnTo>
                    <a:pt x="794258" y="123317"/>
                  </a:lnTo>
                  <a:lnTo>
                    <a:pt x="794004" y="123444"/>
                  </a:lnTo>
                  <a:lnTo>
                    <a:pt x="794308" y="123317"/>
                  </a:lnTo>
                  <a:lnTo>
                    <a:pt x="815975" y="114554"/>
                  </a:lnTo>
                  <a:lnTo>
                    <a:pt x="815721" y="114681"/>
                  </a:lnTo>
                  <a:lnTo>
                    <a:pt x="816051" y="114554"/>
                  </a:lnTo>
                  <a:lnTo>
                    <a:pt x="837692" y="106426"/>
                  </a:lnTo>
                  <a:lnTo>
                    <a:pt x="837438" y="106553"/>
                  </a:lnTo>
                  <a:lnTo>
                    <a:pt x="837793" y="106426"/>
                  </a:lnTo>
                  <a:lnTo>
                    <a:pt x="859282" y="98806"/>
                  </a:lnTo>
                  <a:lnTo>
                    <a:pt x="859028" y="98933"/>
                  </a:lnTo>
                  <a:lnTo>
                    <a:pt x="859409" y="98806"/>
                  </a:lnTo>
                  <a:lnTo>
                    <a:pt x="880478" y="91821"/>
                  </a:lnTo>
                  <a:lnTo>
                    <a:pt x="880872" y="91694"/>
                  </a:lnTo>
                  <a:lnTo>
                    <a:pt x="880364" y="91821"/>
                  </a:lnTo>
                  <a:lnTo>
                    <a:pt x="923798" y="79121"/>
                  </a:lnTo>
                  <a:lnTo>
                    <a:pt x="923417" y="79375"/>
                  </a:lnTo>
                  <a:lnTo>
                    <a:pt x="924420" y="79121"/>
                  </a:lnTo>
                  <a:lnTo>
                    <a:pt x="965974" y="68707"/>
                  </a:lnTo>
                  <a:lnTo>
                    <a:pt x="1008761" y="59690"/>
                  </a:lnTo>
                  <a:lnTo>
                    <a:pt x="1008380" y="59817"/>
                  </a:lnTo>
                  <a:lnTo>
                    <a:pt x="1009116" y="59690"/>
                  </a:lnTo>
                  <a:lnTo>
                    <a:pt x="1050925" y="52578"/>
                  </a:lnTo>
                  <a:lnTo>
                    <a:pt x="1050544" y="52578"/>
                  </a:lnTo>
                  <a:lnTo>
                    <a:pt x="1092962" y="46863"/>
                  </a:lnTo>
                  <a:lnTo>
                    <a:pt x="1092581" y="46863"/>
                  </a:lnTo>
                  <a:lnTo>
                    <a:pt x="1134872" y="42418"/>
                  </a:lnTo>
                  <a:lnTo>
                    <a:pt x="1134491" y="42418"/>
                  </a:lnTo>
                  <a:lnTo>
                    <a:pt x="1176528" y="38989"/>
                  </a:lnTo>
                  <a:lnTo>
                    <a:pt x="1176147" y="38989"/>
                  </a:lnTo>
                  <a:lnTo>
                    <a:pt x="1218057" y="36703"/>
                  </a:lnTo>
                  <a:lnTo>
                    <a:pt x="1259713" y="35179"/>
                  </a:lnTo>
                  <a:lnTo>
                    <a:pt x="1301242" y="34290"/>
                  </a:lnTo>
                  <a:lnTo>
                    <a:pt x="1425702" y="33909"/>
                  </a:lnTo>
                  <a:lnTo>
                    <a:pt x="1425702" y="8509"/>
                  </a:lnTo>
                  <a:close/>
                </a:path>
                <a:path w="4516120" h="808354">
                  <a:moveTo>
                    <a:pt x="2046986" y="684149"/>
                  </a:moveTo>
                  <a:lnTo>
                    <a:pt x="2021636" y="684568"/>
                  </a:lnTo>
                  <a:lnTo>
                    <a:pt x="2013712" y="189230"/>
                  </a:lnTo>
                  <a:lnTo>
                    <a:pt x="1988312" y="189738"/>
                  </a:lnTo>
                  <a:lnTo>
                    <a:pt x="1996236" y="684999"/>
                  </a:lnTo>
                  <a:lnTo>
                    <a:pt x="1970786" y="685419"/>
                  </a:lnTo>
                  <a:lnTo>
                    <a:pt x="2010156" y="760984"/>
                  </a:lnTo>
                  <a:lnTo>
                    <a:pt x="2046782" y="684568"/>
                  </a:lnTo>
                  <a:lnTo>
                    <a:pt x="2046986" y="684149"/>
                  </a:lnTo>
                  <a:close/>
                </a:path>
                <a:path w="4516120" h="808354">
                  <a:moveTo>
                    <a:pt x="4515612" y="808228"/>
                  </a:moveTo>
                  <a:lnTo>
                    <a:pt x="4490313" y="749427"/>
                  </a:lnTo>
                  <a:lnTo>
                    <a:pt x="4481957" y="729996"/>
                  </a:lnTo>
                  <a:lnTo>
                    <a:pt x="4465574" y="749427"/>
                  </a:lnTo>
                  <a:lnTo>
                    <a:pt x="4382668" y="679831"/>
                  </a:lnTo>
                  <a:lnTo>
                    <a:pt x="4359275" y="660273"/>
                  </a:lnTo>
                  <a:lnTo>
                    <a:pt x="4327995" y="634619"/>
                  </a:lnTo>
                  <a:lnTo>
                    <a:pt x="4304157" y="615061"/>
                  </a:lnTo>
                  <a:lnTo>
                    <a:pt x="4273321" y="590169"/>
                  </a:lnTo>
                  <a:lnTo>
                    <a:pt x="4248785" y="570357"/>
                  </a:lnTo>
                  <a:lnTo>
                    <a:pt x="4193286" y="526542"/>
                  </a:lnTo>
                  <a:lnTo>
                    <a:pt x="4163923" y="503936"/>
                  </a:lnTo>
                  <a:lnTo>
                    <a:pt x="4137533" y="483616"/>
                  </a:lnTo>
                  <a:lnTo>
                    <a:pt x="4109047" y="462534"/>
                  </a:lnTo>
                  <a:lnTo>
                    <a:pt x="4081272" y="441960"/>
                  </a:lnTo>
                  <a:lnTo>
                    <a:pt x="4053713" y="422275"/>
                  </a:lnTo>
                  <a:lnTo>
                    <a:pt x="4024757" y="401574"/>
                  </a:lnTo>
                  <a:lnTo>
                    <a:pt x="3967861" y="362712"/>
                  </a:lnTo>
                  <a:lnTo>
                    <a:pt x="3910457" y="325501"/>
                  </a:lnTo>
                  <a:lnTo>
                    <a:pt x="3888397" y="312039"/>
                  </a:lnTo>
                  <a:lnTo>
                    <a:pt x="3852418" y="290068"/>
                  </a:lnTo>
                  <a:lnTo>
                    <a:pt x="3833012" y="279019"/>
                  </a:lnTo>
                  <a:lnTo>
                    <a:pt x="3805364" y="263271"/>
                  </a:lnTo>
                  <a:lnTo>
                    <a:pt x="3793998" y="256794"/>
                  </a:lnTo>
                  <a:lnTo>
                    <a:pt x="3764534" y="240792"/>
                  </a:lnTo>
                  <a:lnTo>
                    <a:pt x="3750411" y="233553"/>
                  </a:lnTo>
                  <a:lnTo>
                    <a:pt x="3734816" y="225552"/>
                  </a:lnTo>
                  <a:lnTo>
                    <a:pt x="3722878" y="219583"/>
                  </a:lnTo>
                  <a:lnTo>
                    <a:pt x="3705098" y="210693"/>
                  </a:lnTo>
                  <a:lnTo>
                    <a:pt x="3695687" y="206248"/>
                  </a:lnTo>
                  <a:lnTo>
                    <a:pt x="3675253" y="196596"/>
                  </a:lnTo>
                  <a:lnTo>
                    <a:pt x="3668687" y="193675"/>
                  </a:lnTo>
                  <a:lnTo>
                    <a:pt x="3645027" y="183134"/>
                  </a:lnTo>
                  <a:lnTo>
                    <a:pt x="3641445" y="181610"/>
                  </a:lnTo>
                  <a:lnTo>
                    <a:pt x="3588004" y="159512"/>
                  </a:lnTo>
                  <a:lnTo>
                    <a:pt x="3534778" y="139827"/>
                  </a:lnTo>
                  <a:lnTo>
                    <a:pt x="3522726" y="135509"/>
                  </a:lnTo>
                  <a:lnTo>
                    <a:pt x="3460623" y="115570"/>
                  </a:lnTo>
                  <a:lnTo>
                    <a:pt x="3366516" y="89789"/>
                  </a:lnTo>
                  <a:lnTo>
                    <a:pt x="3303143" y="75184"/>
                  </a:lnTo>
                  <a:lnTo>
                    <a:pt x="3239262" y="62484"/>
                  </a:lnTo>
                  <a:lnTo>
                    <a:pt x="3178073" y="51943"/>
                  </a:lnTo>
                  <a:lnTo>
                    <a:pt x="3175127" y="51435"/>
                  </a:lnTo>
                  <a:lnTo>
                    <a:pt x="3110484" y="41910"/>
                  </a:lnTo>
                  <a:lnTo>
                    <a:pt x="3045587" y="33655"/>
                  </a:lnTo>
                  <a:lnTo>
                    <a:pt x="2980436" y="26670"/>
                  </a:lnTo>
                  <a:lnTo>
                    <a:pt x="2915031" y="20701"/>
                  </a:lnTo>
                  <a:lnTo>
                    <a:pt x="2783713" y="11049"/>
                  </a:lnTo>
                  <a:lnTo>
                    <a:pt x="2586101" y="0"/>
                  </a:lnTo>
                  <a:lnTo>
                    <a:pt x="2584831" y="25400"/>
                  </a:lnTo>
                  <a:lnTo>
                    <a:pt x="2716403" y="32512"/>
                  </a:lnTo>
                  <a:lnTo>
                    <a:pt x="2782062" y="36449"/>
                  </a:lnTo>
                  <a:lnTo>
                    <a:pt x="2847594" y="40894"/>
                  </a:lnTo>
                  <a:lnTo>
                    <a:pt x="2912872" y="45974"/>
                  </a:lnTo>
                  <a:lnTo>
                    <a:pt x="2978023" y="52070"/>
                  </a:lnTo>
                  <a:lnTo>
                    <a:pt x="2977769" y="51943"/>
                  </a:lnTo>
                  <a:lnTo>
                    <a:pt x="3042793" y="58928"/>
                  </a:lnTo>
                  <a:lnTo>
                    <a:pt x="3042539" y="58928"/>
                  </a:lnTo>
                  <a:lnTo>
                    <a:pt x="3107182" y="67056"/>
                  </a:lnTo>
                  <a:lnTo>
                    <a:pt x="3106928" y="67056"/>
                  </a:lnTo>
                  <a:lnTo>
                    <a:pt x="3171190" y="76454"/>
                  </a:lnTo>
                  <a:lnTo>
                    <a:pt x="3170936" y="76454"/>
                  </a:lnTo>
                  <a:lnTo>
                    <a:pt x="3234817" y="87503"/>
                  </a:lnTo>
                  <a:lnTo>
                    <a:pt x="3234436" y="87503"/>
                  </a:lnTo>
                  <a:lnTo>
                    <a:pt x="3298063" y="100076"/>
                  </a:lnTo>
                  <a:lnTo>
                    <a:pt x="3297682" y="100076"/>
                  </a:lnTo>
                  <a:lnTo>
                    <a:pt x="3360458" y="114503"/>
                  </a:lnTo>
                  <a:lnTo>
                    <a:pt x="3422650" y="130937"/>
                  </a:lnTo>
                  <a:lnTo>
                    <a:pt x="3422396" y="130937"/>
                  </a:lnTo>
                  <a:lnTo>
                    <a:pt x="3453511" y="139954"/>
                  </a:lnTo>
                  <a:lnTo>
                    <a:pt x="3453257" y="139827"/>
                  </a:lnTo>
                  <a:lnTo>
                    <a:pt x="3484118" y="149479"/>
                  </a:lnTo>
                  <a:lnTo>
                    <a:pt x="3483864" y="149479"/>
                  </a:lnTo>
                  <a:lnTo>
                    <a:pt x="3514598" y="159639"/>
                  </a:lnTo>
                  <a:lnTo>
                    <a:pt x="3514344" y="159512"/>
                  </a:lnTo>
                  <a:lnTo>
                    <a:pt x="3544951" y="170434"/>
                  </a:lnTo>
                  <a:lnTo>
                    <a:pt x="3544697" y="170307"/>
                  </a:lnTo>
                  <a:lnTo>
                    <a:pt x="3575177" y="181737"/>
                  </a:lnTo>
                  <a:lnTo>
                    <a:pt x="3574923" y="181610"/>
                  </a:lnTo>
                  <a:lnTo>
                    <a:pt x="3605149" y="193802"/>
                  </a:lnTo>
                  <a:lnTo>
                    <a:pt x="3604895" y="193675"/>
                  </a:lnTo>
                  <a:lnTo>
                    <a:pt x="3634994" y="206375"/>
                  </a:lnTo>
                  <a:lnTo>
                    <a:pt x="3664712" y="219710"/>
                  </a:lnTo>
                  <a:lnTo>
                    <a:pt x="3694176" y="233680"/>
                  </a:lnTo>
                  <a:lnTo>
                    <a:pt x="3723513" y="248158"/>
                  </a:lnTo>
                  <a:lnTo>
                    <a:pt x="3723259" y="248158"/>
                  </a:lnTo>
                  <a:lnTo>
                    <a:pt x="3752723" y="263398"/>
                  </a:lnTo>
                  <a:lnTo>
                    <a:pt x="3752596" y="263271"/>
                  </a:lnTo>
                  <a:lnTo>
                    <a:pt x="3781933" y="279019"/>
                  </a:lnTo>
                  <a:lnTo>
                    <a:pt x="3781552" y="278892"/>
                  </a:lnTo>
                  <a:lnTo>
                    <a:pt x="3839718" y="312039"/>
                  </a:lnTo>
                  <a:lnTo>
                    <a:pt x="3839337" y="311912"/>
                  </a:lnTo>
                  <a:lnTo>
                    <a:pt x="3896995" y="347091"/>
                  </a:lnTo>
                  <a:lnTo>
                    <a:pt x="3896741" y="346964"/>
                  </a:lnTo>
                  <a:lnTo>
                    <a:pt x="3896931" y="347091"/>
                  </a:lnTo>
                  <a:lnTo>
                    <a:pt x="3953891" y="383921"/>
                  </a:lnTo>
                  <a:lnTo>
                    <a:pt x="3953637" y="383794"/>
                  </a:lnTo>
                  <a:lnTo>
                    <a:pt x="3953814" y="383921"/>
                  </a:lnTo>
                  <a:lnTo>
                    <a:pt x="4010406" y="422529"/>
                  </a:lnTo>
                  <a:lnTo>
                    <a:pt x="4010152" y="422275"/>
                  </a:lnTo>
                  <a:lnTo>
                    <a:pt x="4066413" y="462661"/>
                  </a:lnTo>
                  <a:lnTo>
                    <a:pt x="4066286" y="462534"/>
                  </a:lnTo>
                  <a:lnTo>
                    <a:pt x="4122293" y="504063"/>
                  </a:lnTo>
                  <a:lnTo>
                    <a:pt x="4122166" y="503936"/>
                  </a:lnTo>
                  <a:lnTo>
                    <a:pt x="4177792" y="546608"/>
                  </a:lnTo>
                  <a:lnTo>
                    <a:pt x="4177665" y="546608"/>
                  </a:lnTo>
                  <a:lnTo>
                    <a:pt x="4233037" y="590296"/>
                  </a:lnTo>
                  <a:lnTo>
                    <a:pt x="4232910" y="590169"/>
                  </a:lnTo>
                  <a:lnTo>
                    <a:pt x="4288155" y="634746"/>
                  </a:lnTo>
                  <a:lnTo>
                    <a:pt x="4343019" y="679958"/>
                  </a:lnTo>
                  <a:lnTo>
                    <a:pt x="4343019" y="679831"/>
                  </a:lnTo>
                  <a:lnTo>
                    <a:pt x="4397883" y="725551"/>
                  </a:lnTo>
                  <a:lnTo>
                    <a:pt x="4397756" y="725551"/>
                  </a:lnTo>
                  <a:lnTo>
                    <a:pt x="4449191" y="768858"/>
                  </a:lnTo>
                  <a:lnTo>
                    <a:pt x="4432808" y="788289"/>
                  </a:lnTo>
                  <a:lnTo>
                    <a:pt x="4515612" y="808228"/>
                  </a:lnTo>
                  <a:close/>
                </a:path>
              </a:pathLst>
            </a:custGeom>
            <a:solidFill>
              <a:srgbClr val="1FE2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95320">
              <a:lnSpc>
                <a:spcPct val="100000"/>
              </a:lnSpc>
              <a:spcBef>
                <a:spcPts val="100"/>
              </a:spcBef>
            </a:pPr>
            <a:r>
              <a:rPr b="1" spc="-385" dirty="0">
                <a:latin typeface="DejaVu Sans"/>
                <a:cs typeface="DejaVu Sans"/>
              </a:rPr>
              <a:t>Marks</a:t>
            </a:r>
            <a:r>
              <a:rPr spc="-165" dirty="0"/>
              <a:t> </a:t>
            </a:r>
            <a:r>
              <a:rPr b="1" spc="-375" dirty="0">
                <a:latin typeface="DejaVu Sans"/>
                <a:cs typeface="DejaVu Sans"/>
              </a:rPr>
              <a:t>Card</a:t>
            </a:r>
            <a:r>
              <a:rPr spc="-165" dirty="0"/>
              <a:t> </a:t>
            </a:r>
            <a:r>
              <a:rPr b="1" spc="-434" dirty="0">
                <a:latin typeface="DejaVu Sans"/>
                <a:cs typeface="DejaVu Sans"/>
              </a:rPr>
              <a:t>Properties</a:t>
            </a:r>
          </a:p>
        </p:txBody>
      </p:sp>
      <p:pic>
        <p:nvPicPr>
          <p:cNvPr id="17" name="object 17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215646" y="813815"/>
            <a:ext cx="11760708" cy="45720"/>
          </a:xfrm>
          <a:prstGeom prst="rect">
            <a:avLst/>
          </a:prstGeom>
        </p:spPr>
      </p:pic>
      <p:sp>
        <p:nvSpPr>
          <p:cNvPr id="18" name="object 18"/>
          <p:cNvSpPr txBox="1"/>
          <p:nvPr/>
        </p:nvSpPr>
        <p:spPr>
          <a:xfrm>
            <a:off x="687322" y="1193800"/>
            <a:ext cx="10532110" cy="604520"/>
          </a:xfrm>
          <a:prstGeom prst="rect">
            <a:avLst/>
          </a:prstGeom>
        </p:spPr>
        <p:txBody>
          <a:bodyPr vert="horz" wrap="square" lIns="0" tIns="46990" rIns="0" bIns="0" rtlCol="0">
            <a:spAutoFit/>
          </a:bodyPr>
          <a:lstStyle/>
          <a:p>
            <a:pPr marL="12700" marR="5080">
              <a:lnSpc>
                <a:spcPts val="2160"/>
              </a:lnSpc>
              <a:spcBef>
                <a:spcPts val="370"/>
              </a:spcBef>
            </a:pPr>
            <a:r>
              <a:rPr sz="2000" spc="-125" dirty="0">
                <a:solidFill>
                  <a:srgbClr val="3F3F3F"/>
                </a:solidFill>
                <a:latin typeface="DejaVu Sans"/>
                <a:cs typeface="DejaVu Sans"/>
              </a:rPr>
              <a:t>The</a:t>
            </a:r>
            <a:r>
              <a:rPr sz="2000" spc="-3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b="1" spc="-290" dirty="0">
                <a:solidFill>
                  <a:srgbClr val="3F3F3F"/>
                </a:solidFill>
                <a:latin typeface="DejaVu Sans"/>
                <a:cs typeface="DejaVu Sans"/>
              </a:rPr>
              <a:t>marks</a:t>
            </a:r>
            <a:r>
              <a:rPr sz="2000" spc="-11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b="1" spc="-270" dirty="0">
                <a:solidFill>
                  <a:srgbClr val="3F3F3F"/>
                </a:solidFill>
                <a:latin typeface="DejaVu Sans"/>
                <a:cs typeface="DejaVu Sans"/>
              </a:rPr>
              <a:t>card</a:t>
            </a:r>
            <a:r>
              <a:rPr sz="2000" spc="-114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b="1" spc="-254" dirty="0">
                <a:solidFill>
                  <a:srgbClr val="3F3F3F"/>
                </a:solidFill>
                <a:latin typeface="DejaVu Sans"/>
                <a:cs typeface="DejaVu Sans"/>
              </a:rPr>
              <a:t>properties</a:t>
            </a:r>
            <a:r>
              <a:rPr sz="2000" spc="-114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150" dirty="0">
                <a:solidFill>
                  <a:srgbClr val="3F3F3F"/>
                </a:solidFill>
                <a:latin typeface="DejaVu Sans"/>
                <a:cs typeface="DejaVu Sans"/>
              </a:rPr>
              <a:t>provide</a:t>
            </a:r>
            <a:r>
              <a:rPr sz="2000" spc="-1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180" dirty="0">
                <a:solidFill>
                  <a:srgbClr val="3F3F3F"/>
                </a:solidFill>
                <a:latin typeface="DejaVu Sans"/>
                <a:cs typeface="DejaVu Sans"/>
              </a:rPr>
              <a:t>users</a:t>
            </a:r>
            <a:r>
              <a:rPr sz="2000" spc="2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110" dirty="0">
                <a:solidFill>
                  <a:srgbClr val="3F3F3F"/>
                </a:solidFill>
                <a:latin typeface="DejaVu Sans"/>
                <a:cs typeface="DejaVu Sans"/>
              </a:rPr>
              <a:t>with</a:t>
            </a:r>
            <a:r>
              <a:rPr sz="2000" spc="-5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150" dirty="0">
                <a:solidFill>
                  <a:srgbClr val="3F3F3F"/>
                </a:solidFill>
                <a:latin typeface="DejaVu Sans"/>
                <a:cs typeface="DejaVu Sans"/>
              </a:rPr>
              <a:t>the</a:t>
            </a:r>
            <a:r>
              <a:rPr sz="2000" spc="-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155" dirty="0">
                <a:solidFill>
                  <a:srgbClr val="3F3F3F"/>
                </a:solidFill>
                <a:latin typeface="DejaVu Sans"/>
                <a:cs typeface="DejaVu Sans"/>
              </a:rPr>
              <a:t>ability</a:t>
            </a:r>
            <a:r>
              <a:rPr sz="2000" spc="-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20" dirty="0">
                <a:solidFill>
                  <a:srgbClr val="3F3F3F"/>
                </a:solidFill>
                <a:latin typeface="DejaVu Sans"/>
                <a:cs typeface="DejaVu Sans"/>
              </a:rPr>
              <a:t>to</a:t>
            </a:r>
            <a:r>
              <a:rPr sz="2000" spc="-2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125" dirty="0">
                <a:solidFill>
                  <a:srgbClr val="3F3F3F"/>
                </a:solidFill>
                <a:latin typeface="DejaVu Sans"/>
                <a:cs typeface="DejaVu Sans"/>
              </a:rPr>
              <a:t>control</a:t>
            </a:r>
            <a:r>
              <a:rPr sz="2000" spc="-1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130" dirty="0">
                <a:solidFill>
                  <a:srgbClr val="3F3F3F"/>
                </a:solidFill>
                <a:latin typeface="DejaVu Sans"/>
                <a:cs typeface="DejaVu Sans"/>
              </a:rPr>
              <a:t>the</a:t>
            </a:r>
            <a:r>
              <a:rPr sz="2000" spc="1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160" dirty="0">
                <a:solidFill>
                  <a:srgbClr val="3F3F3F"/>
                </a:solidFill>
                <a:latin typeface="DejaVu Sans"/>
                <a:cs typeface="DejaVu Sans"/>
              </a:rPr>
              <a:t>context</a:t>
            </a:r>
            <a:r>
              <a:rPr sz="200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204" dirty="0">
                <a:solidFill>
                  <a:srgbClr val="3F3F3F"/>
                </a:solidFill>
                <a:latin typeface="DejaVu Sans"/>
                <a:cs typeface="DejaVu Sans"/>
              </a:rPr>
              <a:t>and</a:t>
            </a:r>
            <a:r>
              <a:rPr sz="2000" spc="2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160" dirty="0">
                <a:solidFill>
                  <a:srgbClr val="3F3F3F"/>
                </a:solidFill>
                <a:latin typeface="DejaVu Sans"/>
                <a:cs typeface="DejaVu Sans"/>
              </a:rPr>
              <a:t>detail</a:t>
            </a:r>
            <a:r>
              <a:rPr sz="2000" dirty="0">
                <a:solidFill>
                  <a:srgbClr val="3F3F3F"/>
                </a:solidFill>
                <a:latin typeface="DejaVu Sans"/>
                <a:cs typeface="DejaVu Sans"/>
              </a:rPr>
              <a:t> of</a:t>
            </a:r>
            <a:r>
              <a:rPr sz="2000" spc="-1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875" dirty="0">
                <a:solidFill>
                  <a:srgbClr val="3F3F3F"/>
                </a:solidFill>
                <a:latin typeface="DejaVu Sans"/>
                <a:cs typeface="DejaVu Sans"/>
              </a:rPr>
              <a:t>the</a:t>
            </a:r>
            <a:r>
              <a:rPr sz="2000" spc="-225" dirty="0">
                <a:solidFill>
                  <a:srgbClr val="3F3F3F"/>
                </a:solidFill>
                <a:latin typeface="DejaVu Sans"/>
                <a:cs typeface="DejaVu Sans"/>
              </a:rPr>
              <a:t> marks</a:t>
            </a:r>
            <a:r>
              <a:rPr sz="2000" spc="4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90" dirty="0">
                <a:solidFill>
                  <a:srgbClr val="3F3F3F"/>
                </a:solidFill>
                <a:latin typeface="DejaVu Sans"/>
                <a:cs typeface="DejaVu Sans"/>
              </a:rPr>
              <a:t>in</a:t>
            </a:r>
            <a:r>
              <a:rPr sz="2000" spc="4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155" dirty="0">
                <a:solidFill>
                  <a:srgbClr val="3F3F3F"/>
                </a:solidFill>
                <a:latin typeface="DejaVu Sans"/>
                <a:cs typeface="DejaVu Sans"/>
              </a:rPr>
              <a:t>the</a:t>
            </a:r>
            <a:r>
              <a:rPr sz="2000" spc="4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155" dirty="0">
                <a:solidFill>
                  <a:srgbClr val="3F3F3F"/>
                </a:solidFill>
                <a:latin typeface="DejaVu Sans"/>
                <a:cs typeface="DejaVu Sans"/>
              </a:rPr>
              <a:t>view;</a:t>
            </a:r>
            <a:r>
              <a:rPr sz="2000" spc="2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165" dirty="0">
                <a:solidFill>
                  <a:srgbClr val="3F3F3F"/>
                </a:solidFill>
                <a:latin typeface="DejaVu Sans"/>
                <a:cs typeface="DejaVu Sans"/>
              </a:rPr>
              <a:t>including</a:t>
            </a:r>
            <a:r>
              <a:rPr sz="2000" spc="4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125" dirty="0">
                <a:solidFill>
                  <a:srgbClr val="3F3F3F"/>
                </a:solidFill>
                <a:latin typeface="DejaVu Sans"/>
                <a:cs typeface="DejaVu Sans"/>
              </a:rPr>
              <a:t>Color,</a:t>
            </a:r>
            <a:r>
              <a:rPr sz="2000" spc="1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190" dirty="0">
                <a:solidFill>
                  <a:srgbClr val="3F3F3F"/>
                </a:solidFill>
                <a:latin typeface="DejaVu Sans"/>
                <a:cs typeface="DejaVu Sans"/>
              </a:rPr>
              <a:t>Size,</a:t>
            </a:r>
            <a:r>
              <a:rPr sz="2000" spc="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200" dirty="0">
                <a:solidFill>
                  <a:srgbClr val="3F3F3F"/>
                </a:solidFill>
                <a:latin typeface="DejaVu Sans"/>
                <a:cs typeface="DejaVu Sans"/>
              </a:rPr>
              <a:t>Label,</a:t>
            </a:r>
            <a:r>
              <a:rPr sz="2000" spc="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165" dirty="0">
                <a:solidFill>
                  <a:srgbClr val="3F3F3F"/>
                </a:solidFill>
                <a:latin typeface="DejaVu Sans"/>
                <a:cs typeface="DejaVu Sans"/>
              </a:rPr>
              <a:t>Detail,</a:t>
            </a:r>
            <a:r>
              <a:rPr sz="2000" spc="1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135" dirty="0">
                <a:solidFill>
                  <a:srgbClr val="3F3F3F"/>
                </a:solidFill>
                <a:latin typeface="DejaVu Sans"/>
                <a:cs typeface="DejaVu Sans"/>
              </a:rPr>
              <a:t>Tooltip,</a:t>
            </a:r>
            <a:r>
              <a:rPr sz="2000" spc="1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225" dirty="0">
                <a:solidFill>
                  <a:srgbClr val="3F3F3F"/>
                </a:solidFill>
                <a:latin typeface="DejaVu Sans"/>
                <a:cs typeface="DejaVu Sans"/>
              </a:rPr>
              <a:t>Shape</a:t>
            </a:r>
            <a:r>
              <a:rPr sz="200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210" dirty="0">
                <a:solidFill>
                  <a:srgbClr val="3F3F3F"/>
                </a:solidFill>
                <a:latin typeface="DejaVu Sans"/>
                <a:cs typeface="DejaVu Sans"/>
              </a:rPr>
              <a:t>and</a:t>
            </a:r>
            <a:r>
              <a:rPr sz="2000" spc="3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20" dirty="0">
                <a:solidFill>
                  <a:srgbClr val="3F3F3F"/>
                </a:solidFill>
                <a:latin typeface="DejaVu Sans"/>
                <a:cs typeface="DejaVu Sans"/>
              </a:rPr>
              <a:t>Line</a:t>
            </a:r>
            <a:endParaRPr sz="2000">
              <a:latin typeface="DejaVu Sans"/>
              <a:cs typeface="DejaVu Sans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1296011" y="3740580"/>
            <a:ext cx="1275715" cy="1309370"/>
            <a:chOff x="1296011" y="3740580"/>
            <a:chExt cx="1275715" cy="1309370"/>
          </a:xfrm>
        </p:grpSpPr>
        <p:pic>
          <p:nvPicPr>
            <p:cNvPr id="20" name="object 2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96011" y="3740580"/>
              <a:ext cx="1275127" cy="1309271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07592" y="3752087"/>
              <a:ext cx="1205483" cy="1239773"/>
            </a:xfrm>
            <a:prstGeom prst="rect">
              <a:avLst/>
            </a:prstGeom>
          </p:spPr>
        </p:pic>
      </p:grpSp>
      <p:grpSp>
        <p:nvGrpSpPr>
          <p:cNvPr id="22" name="object 22"/>
          <p:cNvGrpSpPr/>
          <p:nvPr/>
        </p:nvGrpSpPr>
        <p:grpSpPr>
          <a:xfrm>
            <a:off x="8710401" y="3736034"/>
            <a:ext cx="1534160" cy="1790064"/>
            <a:chOff x="8710401" y="3736034"/>
            <a:chExt cx="1534160" cy="1790064"/>
          </a:xfrm>
        </p:grpSpPr>
        <p:pic>
          <p:nvPicPr>
            <p:cNvPr id="23" name="object 23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710401" y="3736034"/>
              <a:ext cx="1533946" cy="1790041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721851" y="3747515"/>
              <a:ext cx="1464563" cy="1720595"/>
            </a:xfrm>
            <a:prstGeom prst="rect">
              <a:avLst/>
            </a:prstGeom>
          </p:spPr>
        </p:pic>
      </p:grpSp>
      <p:grpSp>
        <p:nvGrpSpPr>
          <p:cNvPr id="25" name="object 25"/>
          <p:cNvGrpSpPr/>
          <p:nvPr/>
        </p:nvGrpSpPr>
        <p:grpSpPr>
          <a:xfrm>
            <a:off x="2708110" y="3742049"/>
            <a:ext cx="1354455" cy="1304290"/>
            <a:chOff x="2708110" y="3742049"/>
            <a:chExt cx="1354455" cy="1304290"/>
          </a:xfrm>
        </p:grpSpPr>
        <p:pic>
          <p:nvPicPr>
            <p:cNvPr id="26" name="object 26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708110" y="3742049"/>
              <a:ext cx="1354149" cy="1304046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719578" y="3753612"/>
              <a:ext cx="1284731" cy="1234439"/>
            </a:xfrm>
            <a:prstGeom prst="rect">
              <a:avLst/>
            </a:prstGeom>
          </p:spPr>
        </p:pic>
      </p:grpSp>
      <p:sp>
        <p:nvSpPr>
          <p:cNvPr id="28" name="object 28"/>
          <p:cNvSpPr txBox="1"/>
          <p:nvPr/>
        </p:nvSpPr>
        <p:spPr>
          <a:xfrm>
            <a:off x="1315211" y="5158740"/>
            <a:ext cx="2725420" cy="622935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12700" marR="5080">
              <a:lnSpc>
                <a:spcPts val="1510"/>
              </a:lnSpc>
              <a:spcBef>
                <a:spcPts val="290"/>
              </a:spcBef>
            </a:pPr>
            <a:r>
              <a:rPr sz="1400" b="1" spc="-135" dirty="0">
                <a:solidFill>
                  <a:srgbClr val="3F3F3F"/>
                </a:solidFill>
                <a:latin typeface="DejaVu Sans"/>
                <a:cs typeface="DejaVu Sans"/>
              </a:rPr>
              <a:t>Color</a:t>
            </a:r>
            <a:r>
              <a:rPr sz="1400" spc="3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dirty="0">
                <a:solidFill>
                  <a:srgbClr val="3F3F3F"/>
                </a:solidFill>
                <a:latin typeface="Nimbus Roman No9 L"/>
                <a:cs typeface="Nimbus Roman No9 L"/>
              </a:rPr>
              <a:t>can</a:t>
            </a:r>
            <a:r>
              <a:rPr sz="1400" spc="1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dirty="0">
                <a:solidFill>
                  <a:srgbClr val="3F3F3F"/>
                </a:solidFill>
                <a:latin typeface="Nimbus Roman No9 L"/>
                <a:cs typeface="Nimbus Roman No9 L"/>
              </a:rPr>
              <a:t>be</a:t>
            </a:r>
            <a:r>
              <a:rPr sz="1400" spc="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dirty="0">
                <a:solidFill>
                  <a:srgbClr val="3F3F3F"/>
                </a:solidFill>
                <a:latin typeface="Nimbus Roman No9 L"/>
                <a:cs typeface="Nimbus Roman No9 L"/>
              </a:rPr>
              <a:t>applied</a:t>
            </a:r>
            <a:r>
              <a:rPr sz="1400" spc="2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dirty="0">
                <a:solidFill>
                  <a:srgbClr val="3F3F3F"/>
                </a:solidFill>
                <a:latin typeface="Nimbus Roman No9 L"/>
                <a:cs typeface="Nimbus Roman No9 L"/>
              </a:rPr>
              <a:t>to</a:t>
            </a:r>
            <a:r>
              <a:rPr sz="140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spc="-20" dirty="0">
                <a:solidFill>
                  <a:srgbClr val="3F3F3F"/>
                </a:solidFill>
                <a:latin typeface="Nimbus Roman No9 L"/>
                <a:cs typeface="Nimbus Roman No9 L"/>
              </a:rPr>
              <a:t>both</a:t>
            </a:r>
            <a:r>
              <a:rPr sz="1400" spc="-2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dirty="0">
                <a:solidFill>
                  <a:srgbClr val="5B9AD5"/>
                </a:solidFill>
                <a:latin typeface="Nimbus Roman No9 L"/>
                <a:cs typeface="Nimbus Roman No9 L"/>
              </a:rPr>
              <a:t>dimensions</a:t>
            </a:r>
            <a:r>
              <a:rPr sz="1400" spc="-10" dirty="0">
                <a:solidFill>
                  <a:srgbClr val="5B9AD5"/>
                </a:solidFill>
                <a:latin typeface="DejaVu Sans"/>
                <a:cs typeface="DejaVu Sans"/>
              </a:rPr>
              <a:t> </a:t>
            </a:r>
            <a:r>
              <a:rPr sz="1400" i="1" dirty="0">
                <a:solidFill>
                  <a:srgbClr val="3F3F3F"/>
                </a:solidFill>
                <a:latin typeface="Nimbus Roman No9 L"/>
                <a:cs typeface="Nimbus Roman No9 L"/>
              </a:rPr>
              <a:t>and</a:t>
            </a:r>
            <a:r>
              <a:rPr sz="140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dirty="0">
                <a:solidFill>
                  <a:srgbClr val="00B07F"/>
                </a:solidFill>
                <a:latin typeface="Nimbus Roman No9 L"/>
                <a:cs typeface="Nimbus Roman No9 L"/>
              </a:rPr>
              <a:t>measures</a:t>
            </a:r>
            <a:r>
              <a:rPr sz="1400" i="1" dirty="0">
                <a:solidFill>
                  <a:srgbClr val="3F3F3F"/>
                </a:solidFill>
                <a:latin typeface="Nimbus Roman No9 L"/>
                <a:cs typeface="Nimbus Roman No9 L"/>
              </a:rPr>
              <a:t>,</a:t>
            </a:r>
            <a:r>
              <a:rPr sz="1400" spc="-1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spc="-10" dirty="0">
                <a:solidFill>
                  <a:srgbClr val="3F3F3F"/>
                </a:solidFill>
                <a:latin typeface="Nimbus Roman No9 L"/>
                <a:cs typeface="Nimbus Roman No9 L"/>
              </a:rPr>
              <a:t>along</a:t>
            </a:r>
            <a:r>
              <a:rPr sz="1400" spc="-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spc="-40" dirty="0">
                <a:solidFill>
                  <a:srgbClr val="3F3F3F"/>
                </a:solidFill>
                <a:latin typeface="Nimbus Roman No9 L"/>
                <a:cs typeface="Nimbus Roman No9 L"/>
              </a:rPr>
              <a:t>with</a:t>
            </a:r>
            <a:r>
              <a:rPr sz="1400" spc="-4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dirty="0">
                <a:solidFill>
                  <a:srgbClr val="3F3F3F"/>
                </a:solidFill>
                <a:latin typeface="Nimbus Roman No9 L"/>
                <a:cs typeface="Nimbus Roman No9 L"/>
              </a:rPr>
              <a:t>opacity,</a:t>
            </a:r>
            <a:r>
              <a:rPr sz="1400" spc="-6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dirty="0">
                <a:solidFill>
                  <a:srgbClr val="3F3F3F"/>
                </a:solidFill>
                <a:latin typeface="Nimbus Roman No9 L"/>
                <a:cs typeface="Nimbus Roman No9 L"/>
              </a:rPr>
              <a:t>border</a:t>
            </a:r>
            <a:r>
              <a:rPr sz="1400" spc="-3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spc="-20" dirty="0">
                <a:solidFill>
                  <a:srgbClr val="3F3F3F"/>
                </a:solidFill>
                <a:latin typeface="Nimbus Roman No9 L"/>
                <a:cs typeface="Nimbus Roman No9 L"/>
              </a:rPr>
              <a:t>lines,</a:t>
            </a:r>
            <a:r>
              <a:rPr sz="1400" spc="-4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dirty="0">
                <a:solidFill>
                  <a:srgbClr val="3F3F3F"/>
                </a:solidFill>
                <a:latin typeface="Nimbus Roman No9 L"/>
                <a:cs typeface="Nimbus Roman No9 L"/>
              </a:rPr>
              <a:t>and</a:t>
            </a:r>
            <a:r>
              <a:rPr sz="1400" spc="-2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dirty="0">
                <a:solidFill>
                  <a:srgbClr val="3F3F3F"/>
                </a:solidFill>
                <a:latin typeface="Nimbus Roman No9 L"/>
                <a:cs typeface="Nimbus Roman No9 L"/>
              </a:rPr>
              <a:t>halo</a:t>
            </a:r>
            <a:r>
              <a:rPr sz="1400" spc="-4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spc="-25" dirty="0">
                <a:solidFill>
                  <a:srgbClr val="3F3F3F"/>
                </a:solidFill>
                <a:latin typeface="Nimbus Roman No9 L"/>
                <a:cs typeface="Nimbus Roman No9 L"/>
              </a:rPr>
              <a:t>effects</a:t>
            </a:r>
            <a:endParaRPr sz="1400">
              <a:latin typeface="Nimbus Roman No9 L"/>
              <a:cs typeface="Nimbus Roman No9 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4898135" y="5158741"/>
            <a:ext cx="2675890" cy="430530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12700" marR="5080">
              <a:lnSpc>
                <a:spcPts val="1510"/>
              </a:lnSpc>
              <a:spcBef>
                <a:spcPts val="290"/>
              </a:spcBef>
            </a:pPr>
            <a:r>
              <a:rPr sz="1400" b="1" spc="-195" dirty="0">
                <a:solidFill>
                  <a:srgbClr val="3F3F3F"/>
                </a:solidFill>
                <a:latin typeface="DejaVu Sans"/>
                <a:cs typeface="DejaVu Sans"/>
              </a:rPr>
              <a:t>Size</a:t>
            </a:r>
            <a:r>
              <a:rPr sz="1400" spc="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dirty="0">
                <a:solidFill>
                  <a:srgbClr val="3F3F3F"/>
                </a:solidFill>
                <a:latin typeface="Nimbus Roman No9 L"/>
                <a:cs typeface="Nimbus Roman No9 L"/>
              </a:rPr>
              <a:t>is</a:t>
            </a:r>
            <a:r>
              <a:rPr sz="1400" spc="-5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spc="-10" dirty="0">
                <a:solidFill>
                  <a:srgbClr val="3F3F3F"/>
                </a:solidFill>
                <a:latin typeface="Nimbus Roman No9 L"/>
                <a:cs typeface="Nimbus Roman No9 L"/>
              </a:rPr>
              <a:t>typically</a:t>
            </a:r>
            <a:r>
              <a:rPr sz="1400" spc="-2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dirty="0">
                <a:solidFill>
                  <a:srgbClr val="3F3F3F"/>
                </a:solidFill>
                <a:latin typeface="Nimbus Roman No9 L"/>
                <a:cs typeface="Nimbus Roman No9 L"/>
              </a:rPr>
              <a:t>applied</a:t>
            </a:r>
            <a:r>
              <a:rPr sz="1400" spc="-1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dirty="0">
                <a:solidFill>
                  <a:srgbClr val="3F3F3F"/>
                </a:solidFill>
                <a:latin typeface="Nimbus Roman No9 L"/>
                <a:cs typeface="Nimbus Roman No9 L"/>
              </a:rPr>
              <a:t>to</a:t>
            </a:r>
            <a:r>
              <a:rPr sz="1400" spc="-3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spc="-45" dirty="0">
                <a:solidFill>
                  <a:srgbClr val="00B07F"/>
                </a:solidFill>
                <a:latin typeface="Nimbus Roman No9 L"/>
                <a:cs typeface="Nimbus Roman No9 L"/>
              </a:rPr>
              <a:t>measures</a:t>
            </a:r>
            <a:r>
              <a:rPr sz="1400" i="1" spc="-45" dirty="0">
                <a:solidFill>
                  <a:srgbClr val="3F3F3F"/>
                </a:solidFill>
                <a:latin typeface="Nimbus Roman No9 L"/>
                <a:cs typeface="Nimbus Roman No9 L"/>
              </a:rPr>
              <a:t>,</a:t>
            </a:r>
            <a:r>
              <a:rPr sz="1400" spc="-4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dirty="0">
                <a:solidFill>
                  <a:srgbClr val="3F3F3F"/>
                </a:solidFill>
                <a:latin typeface="Nimbus Roman No9 L"/>
                <a:cs typeface="Nimbus Roman No9 L"/>
              </a:rPr>
              <a:t>and</a:t>
            </a:r>
            <a:r>
              <a:rPr sz="1400" spc="5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dirty="0">
                <a:solidFill>
                  <a:srgbClr val="3F3F3F"/>
                </a:solidFill>
                <a:latin typeface="Nimbus Roman No9 L"/>
                <a:cs typeface="Nimbus Roman No9 L"/>
              </a:rPr>
              <a:t>can</a:t>
            </a:r>
            <a:r>
              <a:rPr sz="1400" spc="5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dirty="0">
                <a:solidFill>
                  <a:srgbClr val="3F3F3F"/>
                </a:solidFill>
                <a:latin typeface="Nimbus Roman No9 L"/>
                <a:cs typeface="Nimbus Roman No9 L"/>
              </a:rPr>
              <a:t>be</a:t>
            </a:r>
            <a:r>
              <a:rPr sz="1400" spc="4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dirty="0">
                <a:solidFill>
                  <a:srgbClr val="3F3F3F"/>
                </a:solidFill>
                <a:latin typeface="Nimbus Roman No9 L"/>
                <a:cs typeface="Nimbus Roman No9 L"/>
              </a:rPr>
              <a:t>customized</a:t>
            </a:r>
            <a:r>
              <a:rPr sz="1400" spc="4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spc="-10" dirty="0">
                <a:solidFill>
                  <a:srgbClr val="3F3F3F"/>
                </a:solidFill>
                <a:latin typeface="Nimbus Roman No9 L"/>
                <a:cs typeface="Nimbus Roman No9 L"/>
              </a:rPr>
              <a:t>using</a:t>
            </a:r>
            <a:r>
              <a:rPr sz="1400" spc="5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spc="-10" dirty="0">
                <a:solidFill>
                  <a:srgbClr val="3F3F3F"/>
                </a:solidFill>
                <a:latin typeface="Nimbus Roman No9 L"/>
                <a:cs typeface="Nimbus Roman No9 L"/>
              </a:rPr>
              <a:t>sliders</a:t>
            </a:r>
            <a:endParaRPr sz="1400">
              <a:latin typeface="Nimbus Roman No9 L"/>
              <a:cs typeface="Nimbus Roman No9 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8728964" y="5636512"/>
            <a:ext cx="2770505" cy="622935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12700" marR="5080">
              <a:lnSpc>
                <a:spcPts val="1510"/>
              </a:lnSpc>
              <a:spcBef>
                <a:spcPts val="290"/>
              </a:spcBef>
            </a:pPr>
            <a:r>
              <a:rPr sz="1400" b="1" spc="-195" dirty="0">
                <a:solidFill>
                  <a:srgbClr val="3F3F3F"/>
                </a:solidFill>
                <a:latin typeface="DejaVu Sans"/>
                <a:cs typeface="DejaVu Sans"/>
              </a:rPr>
              <a:t>Labels</a:t>
            </a:r>
            <a:r>
              <a:rPr sz="1400" spc="-1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spc="-20" dirty="0">
                <a:solidFill>
                  <a:srgbClr val="3F3F3F"/>
                </a:solidFill>
                <a:latin typeface="Nimbus Roman No9 L"/>
                <a:cs typeface="Nimbus Roman No9 L"/>
              </a:rPr>
              <a:t>allow</a:t>
            </a:r>
            <a:r>
              <a:rPr sz="1400" spc="5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dirty="0">
                <a:solidFill>
                  <a:srgbClr val="3F3F3F"/>
                </a:solidFill>
                <a:latin typeface="Nimbus Roman No9 L"/>
                <a:cs typeface="Nimbus Roman No9 L"/>
              </a:rPr>
              <a:t>you</a:t>
            </a:r>
            <a:r>
              <a:rPr sz="1400" spc="6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dirty="0">
                <a:solidFill>
                  <a:srgbClr val="3F3F3F"/>
                </a:solidFill>
                <a:latin typeface="Nimbus Roman No9 L"/>
                <a:cs typeface="Nimbus Roman No9 L"/>
              </a:rPr>
              <a:t>to</a:t>
            </a:r>
            <a:r>
              <a:rPr sz="1400" spc="6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dirty="0">
                <a:solidFill>
                  <a:srgbClr val="3F3F3F"/>
                </a:solidFill>
                <a:latin typeface="Nimbus Roman No9 L"/>
                <a:cs typeface="Nimbus Roman No9 L"/>
              </a:rPr>
              <a:t>add</a:t>
            </a:r>
            <a:r>
              <a:rPr sz="1400" spc="8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dirty="0">
                <a:solidFill>
                  <a:srgbClr val="3F3F3F"/>
                </a:solidFill>
                <a:latin typeface="Nimbus Roman No9 L"/>
                <a:cs typeface="Nimbus Roman No9 L"/>
              </a:rPr>
              <a:t>custom</a:t>
            </a:r>
            <a:r>
              <a:rPr sz="1400" spc="6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spc="-20" dirty="0">
                <a:solidFill>
                  <a:srgbClr val="3F3F3F"/>
                </a:solidFill>
                <a:latin typeface="Nimbus Roman No9 L"/>
                <a:cs typeface="Nimbus Roman No9 L"/>
              </a:rPr>
              <a:t>text</a:t>
            </a:r>
            <a:r>
              <a:rPr sz="1400" spc="-2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dirty="0">
                <a:solidFill>
                  <a:srgbClr val="3F3F3F"/>
                </a:solidFill>
                <a:latin typeface="Nimbus Roman No9 L"/>
                <a:cs typeface="Nimbus Roman No9 L"/>
              </a:rPr>
              <a:t>to</a:t>
            </a:r>
            <a:r>
              <a:rPr sz="140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dirty="0">
                <a:solidFill>
                  <a:srgbClr val="3F3F3F"/>
                </a:solidFill>
                <a:latin typeface="Nimbus Roman No9 L"/>
                <a:cs typeface="Nimbus Roman No9 L"/>
              </a:rPr>
              <a:t>marks,</a:t>
            </a:r>
            <a:r>
              <a:rPr sz="1400" spc="1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dirty="0">
                <a:solidFill>
                  <a:srgbClr val="3F3F3F"/>
                </a:solidFill>
                <a:latin typeface="Nimbus Roman No9 L"/>
                <a:cs typeface="Nimbus Roman No9 L"/>
              </a:rPr>
              <a:t>which</a:t>
            </a:r>
            <a:r>
              <a:rPr sz="1400" spc="2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dirty="0">
                <a:solidFill>
                  <a:srgbClr val="3F3F3F"/>
                </a:solidFill>
                <a:latin typeface="Nimbus Roman No9 L"/>
                <a:cs typeface="Nimbus Roman No9 L"/>
              </a:rPr>
              <a:t>can</a:t>
            </a:r>
            <a:r>
              <a:rPr sz="1400" spc="1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dirty="0">
                <a:solidFill>
                  <a:srgbClr val="3F3F3F"/>
                </a:solidFill>
                <a:latin typeface="Nimbus Roman No9 L"/>
                <a:cs typeface="Nimbus Roman No9 L"/>
              </a:rPr>
              <a:t>be</a:t>
            </a:r>
            <a:r>
              <a:rPr sz="1400" spc="1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dirty="0">
                <a:solidFill>
                  <a:srgbClr val="3F3F3F"/>
                </a:solidFill>
                <a:latin typeface="Nimbus Roman No9 L"/>
                <a:cs typeface="Nimbus Roman No9 L"/>
              </a:rPr>
              <a:t>a</a:t>
            </a:r>
            <a:r>
              <a:rPr sz="1400" spc="1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spc="-45" dirty="0">
                <a:solidFill>
                  <a:srgbClr val="3F3F3F"/>
                </a:solidFill>
                <a:latin typeface="Nimbus Roman No9 L"/>
                <a:cs typeface="Nimbus Roman No9 L"/>
              </a:rPr>
              <a:t>combination</a:t>
            </a:r>
            <a:r>
              <a:rPr sz="1400" spc="-4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dirty="0">
                <a:solidFill>
                  <a:srgbClr val="3F3F3F"/>
                </a:solidFill>
                <a:latin typeface="Nimbus Roman No9 L"/>
                <a:cs typeface="Nimbus Roman No9 L"/>
              </a:rPr>
              <a:t>of</a:t>
            </a:r>
            <a:r>
              <a:rPr sz="1400" spc="-2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dirty="0">
                <a:solidFill>
                  <a:srgbClr val="3F3F3F"/>
                </a:solidFill>
                <a:latin typeface="Nimbus Roman No9 L"/>
                <a:cs typeface="Nimbus Roman No9 L"/>
              </a:rPr>
              <a:t>field</a:t>
            </a:r>
            <a:r>
              <a:rPr sz="1400" spc="-2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spc="-10" dirty="0">
                <a:solidFill>
                  <a:srgbClr val="3F3F3F"/>
                </a:solidFill>
                <a:latin typeface="Nimbus Roman No9 L"/>
                <a:cs typeface="Nimbus Roman No9 L"/>
              </a:rPr>
              <a:t>labels</a:t>
            </a:r>
            <a:r>
              <a:rPr sz="1400" spc="-2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dirty="0">
                <a:solidFill>
                  <a:srgbClr val="3F3F3F"/>
                </a:solidFill>
                <a:latin typeface="Nimbus Roman No9 L"/>
                <a:cs typeface="Nimbus Roman No9 L"/>
              </a:rPr>
              <a:t>and</a:t>
            </a:r>
            <a:r>
              <a:rPr sz="140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dirty="0">
                <a:solidFill>
                  <a:srgbClr val="3F3F3F"/>
                </a:solidFill>
                <a:latin typeface="Nimbus Roman No9 L"/>
                <a:cs typeface="Nimbus Roman No9 L"/>
              </a:rPr>
              <a:t>flat</a:t>
            </a:r>
            <a:r>
              <a:rPr sz="1400" spc="-3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spc="-20" dirty="0">
                <a:solidFill>
                  <a:srgbClr val="3F3F3F"/>
                </a:solidFill>
                <a:latin typeface="Nimbus Roman No9 L"/>
                <a:cs typeface="Nimbus Roman No9 L"/>
              </a:rPr>
              <a:t>text</a:t>
            </a:r>
            <a:endParaRPr sz="1400">
              <a:latin typeface="Nimbus Roman No9 L"/>
              <a:cs typeface="Nimbus Roman No9 L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95320">
              <a:lnSpc>
                <a:spcPct val="100000"/>
              </a:lnSpc>
              <a:spcBef>
                <a:spcPts val="100"/>
              </a:spcBef>
            </a:pPr>
            <a:r>
              <a:rPr b="1" spc="-385" dirty="0">
                <a:latin typeface="DejaVu Sans"/>
                <a:cs typeface="DejaVu Sans"/>
              </a:rPr>
              <a:t>Marks</a:t>
            </a:r>
            <a:r>
              <a:rPr spc="-165" dirty="0"/>
              <a:t> </a:t>
            </a:r>
            <a:r>
              <a:rPr b="1" spc="-375" dirty="0">
                <a:latin typeface="DejaVu Sans"/>
                <a:cs typeface="DejaVu Sans"/>
              </a:rPr>
              <a:t>Card</a:t>
            </a:r>
            <a:r>
              <a:rPr spc="-165" dirty="0"/>
              <a:t> </a:t>
            </a:r>
            <a:r>
              <a:rPr b="1" spc="-434" dirty="0">
                <a:latin typeface="DejaVu Sans"/>
                <a:cs typeface="DejaVu Sans"/>
              </a:rPr>
              <a:t>Properties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5646" y="813815"/>
            <a:ext cx="11760708" cy="45720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2696337" y="1249628"/>
            <a:ext cx="7657465" cy="3647440"/>
            <a:chOff x="2696337" y="1249628"/>
            <a:chExt cx="7657465" cy="364744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576941" y="1249628"/>
              <a:ext cx="1412259" cy="13938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588508" y="1263903"/>
              <a:ext cx="1342643" cy="132156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630418" y="2157958"/>
              <a:ext cx="465696" cy="457987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5664581" y="2192032"/>
              <a:ext cx="368300" cy="360680"/>
            </a:xfrm>
            <a:custGeom>
              <a:avLst/>
              <a:gdLst/>
              <a:ahLst/>
              <a:cxnLst/>
              <a:rect l="l" t="t" r="r" b="b"/>
              <a:pathLst>
                <a:path w="368300" h="360680">
                  <a:moveTo>
                    <a:pt x="368300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0" y="335280"/>
                  </a:lnTo>
                  <a:lnTo>
                    <a:pt x="0" y="360680"/>
                  </a:lnTo>
                  <a:lnTo>
                    <a:pt x="368300" y="360680"/>
                  </a:lnTo>
                  <a:lnTo>
                    <a:pt x="368300" y="335394"/>
                  </a:lnTo>
                  <a:lnTo>
                    <a:pt x="368300" y="25514"/>
                  </a:lnTo>
                  <a:lnTo>
                    <a:pt x="342900" y="25514"/>
                  </a:lnTo>
                  <a:lnTo>
                    <a:pt x="342900" y="335280"/>
                  </a:lnTo>
                  <a:lnTo>
                    <a:pt x="25400" y="335280"/>
                  </a:lnTo>
                  <a:lnTo>
                    <a:pt x="25400" y="25400"/>
                  </a:lnTo>
                  <a:lnTo>
                    <a:pt x="368300" y="25400"/>
                  </a:lnTo>
                  <a:lnTo>
                    <a:pt x="368300" y="0"/>
                  </a:lnTo>
                  <a:close/>
                </a:path>
              </a:pathLst>
            </a:custGeom>
            <a:solidFill>
              <a:srgbClr val="1FE2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046470" y="2157958"/>
              <a:ext cx="465696" cy="457987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6080633" y="2192032"/>
              <a:ext cx="368300" cy="360680"/>
            </a:xfrm>
            <a:custGeom>
              <a:avLst/>
              <a:gdLst/>
              <a:ahLst/>
              <a:cxnLst/>
              <a:rect l="l" t="t" r="r" b="b"/>
              <a:pathLst>
                <a:path w="368300" h="360680">
                  <a:moveTo>
                    <a:pt x="368300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0" y="335280"/>
                  </a:lnTo>
                  <a:lnTo>
                    <a:pt x="0" y="360680"/>
                  </a:lnTo>
                  <a:lnTo>
                    <a:pt x="368300" y="360680"/>
                  </a:lnTo>
                  <a:lnTo>
                    <a:pt x="368300" y="335394"/>
                  </a:lnTo>
                  <a:lnTo>
                    <a:pt x="368300" y="25514"/>
                  </a:lnTo>
                  <a:lnTo>
                    <a:pt x="342900" y="25514"/>
                  </a:lnTo>
                  <a:lnTo>
                    <a:pt x="342900" y="335280"/>
                  </a:lnTo>
                  <a:lnTo>
                    <a:pt x="25400" y="335280"/>
                  </a:lnTo>
                  <a:lnTo>
                    <a:pt x="25400" y="25400"/>
                  </a:lnTo>
                  <a:lnTo>
                    <a:pt x="368300" y="25400"/>
                  </a:lnTo>
                  <a:lnTo>
                    <a:pt x="368300" y="0"/>
                  </a:lnTo>
                  <a:close/>
                </a:path>
              </a:pathLst>
            </a:custGeom>
            <a:solidFill>
              <a:srgbClr val="1FE2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462522" y="2157958"/>
              <a:ext cx="464743" cy="457987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6496685" y="2192032"/>
              <a:ext cx="367665" cy="360680"/>
            </a:xfrm>
            <a:custGeom>
              <a:avLst/>
              <a:gdLst/>
              <a:ahLst/>
              <a:cxnLst/>
              <a:rect l="l" t="t" r="r" b="b"/>
              <a:pathLst>
                <a:path w="367665" h="360680">
                  <a:moveTo>
                    <a:pt x="367538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0" y="335280"/>
                  </a:lnTo>
                  <a:lnTo>
                    <a:pt x="0" y="360680"/>
                  </a:lnTo>
                  <a:lnTo>
                    <a:pt x="367538" y="360680"/>
                  </a:lnTo>
                  <a:lnTo>
                    <a:pt x="367538" y="335394"/>
                  </a:lnTo>
                  <a:lnTo>
                    <a:pt x="367538" y="25514"/>
                  </a:lnTo>
                  <a:lnTo>
                    <a:pt x="342138" y="25514"/>
                  </a:lnTo>
                  <a:lnTo>
                    <a:pt x="342138" y="335280"/>
                  </a:lnTo>
                  <a:lnTo>
                    <a:pt x="25400" y="335280"/>
                  </a:lnTo>
                  <a:lnTo>
                    <a:pt x="25400" y="25400"/>
                  </a:lnTo>
                  <a:lnTo>
                    <a:pt x="367538" y="25400"/>
                  </a:lnTo>
                  <a:lnTo>
                    <a:pt x="367538" y="0"/>
                  </a:lnTo>
                  <a:close/>
                </a:path>
              </a:pathLst>
            </a:custGeom>
            <a:solidFill>
              <a:srgbClr val="1FE2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326614" y="3097444"/>
              <a:ext cx="2327954" cy="1799252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338066" y="3108959"/>
              <a:ext cx="2258567" cy="1729739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2696337" y="2360675"/>
              <a:ext cx="3563620" cy="908050"/>
            </a:xfrm>
            <a:custGeom>
              <a:avLst/>
              <a:gdLst/>
              <a:ahLst/>
              <a:cxnLst/>
              <a:rect l="l" t="t" r="r" b="b"/>
              <a:pathLst>
                <a:path w="3563620" h="908050">
                  <a:moveTo>
                    <a:pt x="2987040" y="25146"/>
                  </a:moveTo>
                  <a:lnTo>
                    <a:pt x="2585466" y="50292"/>
                  </a:lnTo>
                  <a:lnTo>
                    <a:pt x="2387092" y="77978"/>
                  </a:lnTo>
                  <a:lnTo>
                    <a:pt x="2189861" y="108585"/>
                  </a:lnTo>
                  <a:lnTo>
                    <a:pt x="1994281" y="143002"/>
                  </a:lnTo>
                  <a:lnTo>
                    <a:pt x="1800606" y="182499"/>
                  </a:lnTo>
                  <a:lnTo>
                    <a:pt x="1704467" y="204470"/>
                  </a:lnTo>
                  <a:lnTo>
                    <a:pt x="1609090" y="227965"/>
                  </a:lnTo>
                  <a:lnTo>
                    <a:pt x="1514475" y="253111"/>
                  </a:lnTo>
                  <a:lnTo>
                    <a:pt x="1420495" y="280289"/>
                  </a:lnTo>
                  <a:lnTo>
                    <a:pt x="1327404" y="309245"/>
                  </a:lnTo>
                  <a:lnTo>
                    <a:pt x="1234948" y="340106"/>
                  </a:lnTo>
                  <a:lnTo>
                    <a:pt x="1143254" y="372745"/>
                  </a:lnTo>
                  <a:lnTo>
                    <a:pt x="1052322" y="406908"/>
                  </a:lnTo>
                  <a:lnTo>
                    <a:pt x="961898" y="442595"/>
                  </a:lnTo>
                  <a:lnTo>
                    <a:pt x="872109" y="479552"/>
                  </a:lnTo>
                  <a:lnTo>
                    <a:pt x="782828" y="517906"/>
                  </a:lnTo>
                  <a:lnTo>
                    <a:pt x="694055" y="557149"/>
                  </a:lnTo>
                  <a:lnTo>
                    <a:pt x="517652" y="638556"/>
                  </a:lnTo>
                  <a:lnTo>
                    <a:pt x="342392" y="723011"/>
                  </a:lnTo>
                  <a:lnTo>
                    <a:pt x="62407" y="862355"/>
                  </a:lnTo>
                  <a:lnTo>
                    <a:pt x="51054" y="839724"/>
                  </a:lnTo>
                  <a:lnTo>
                    <a:pt x="0" y="907923"/>
                  </a:lnTo>
                  <a:lnTo>
                    <a:pt x="85217" y="907796"/>
                  </a:lnTo>
                  <a:lnTo>
                    <a:pt x="73825" y="885088"/>
                  </a:lnTo>
                  <a:lnTo>
                    <a:pt x="119087" y="862355"/>
                  </a:lnTo>
                  <a:lnTo>
                    <a:pt x="179578" y="831977"/>
                  </a:lnTo>
                  <a:lnTo>
                    <a:pt x="179451" y="832104"/>
                  </a:lnTo>
                  <a:lnTo>
                    <a:pt x="179705" y="831977"/>
                  </a:lnTo>
                  <a:lnTo>
                    <a:pt x="353695" y="745744"/>
                  </a:lnTo>
                  <a:lnTo>
                    <a:pt x="353568" y="745744"/>
                  </a:lnTo>
                  <a:lnTo>
                    <a:pt x="440944" y="703453"/>
                  </a:lnTo>
                  <a:lnTo>
                    <a:pt x="440817" y="703453"/>
                  </a:lnTo>
                  <a:lnTo>
                    <a:pt x="528447" y="661543"/>
                  </a:lnTo>
                  <a:lnTo>
                    <a:pt x="616331" y="620522"/>
                  </a:lnTo>
                  <a:lnTo>
                    <a:pt x="616204" y="620522"/>
                  </a:lnTo>
                  <a:lnTo>
                    <a:pt x="704469" y="580263"/>
                  </a:lnTo>
                  <a:lnTo>
                    <a:pt x="704342" y="580390"/>
                  </a:lnTo>
                  <a:lnTo>
                    <a:pt x="704621" y="580263"/>
                  </a:lnTo>
                  <a:lnTo>
                    <a:pt x="792988" y="541147"/>
                  </a:lnTo>
                  <a:lnTo>
                    <a:pt x="792861" y="541147"/>
                  </a:lnTo>
                  <a:lnTo>
                    <a:pt x="882015" y="502920"/>
                  </a:lnTo>
                  <a:lnTo>
                    <a:pt x="881888" y="503047"/>
                  </a:lnTo>
                  <a:lnTo>
                    <a:pt x="882192" y="502920"/>
                  </a:lnTo>
                  <a:lnTo>
                    <a:pt x="971550" y="466090"/>
                  </a:lnTo>
                  <a:lnTo>
                    <a:pt x="971296" y="466217"/>
                  </a:lnTo>
                  <a:lnTo>
                    <a:pt x="971613" y="466090"/>
                  </a:lnTo>
                  <a:lnTo>
                    <a:pt x="1061593" y="430657"/>
                  </a:lnTo>
                  <a:lnTo>
                    <a:pt x="1061339" y="430657"/>
                  </a:lnTo>
                  <a:lnTo>
                    <a:pt x="1152144" y="396621"/>
                  </a:lnTo>
                  <a:lnTo>
                    <a:pt x="1151890" y="396621"/>
                  </a:lnTo>
                  <a:lnTo>
                    <a:pt x="1243330" y="364109"/>
                  </a:lnTo>
                  <a:lnTo>
                    <a:pt x="1243076" y="364236"/>
                  </a:lnTo>
                  <a:lnTo>
                    <a:pt x="1243444" y="364109"/>
                  </a:lnTo>
                  <a:lnTo>
                    <a:pt x="1335278" y="333375"/>
                  </a:lnTo>
                  <a:lnTo>
                    <a:pt x="1335151" y="333502"/>
                  </a:lnTo>
                  <a:lnTo>
                    <a:pt x="1335557" y="333375"/>
                  </a:lnTo>
                  <a:lnTo>
                    <a:pt x="1427988" y="304546"/>
                  </a:lnTo>
                  <a:lnTo>
                    <a:pt x="1427734" y="304673"/>
                  </a:lnTo>
                  <a:lnTo>
                    <a:pt x="1428165" y="304546"/>
                  </a:lnTo>
                  <a:lnTo>
                    <a:pt x="1521460" y="277622"/>
                  </a:lnTo>
                  <a:lnTo>
                    <a:pt x="1521206" y="277622"/>
                  </a:lnTo>
                  <a:lnTo>
                    <a:pt x="1615567" y="252476"/>
                  </a:lnTo>
                  <a:lnTo>
                    <a:pt x="1615313" y="252603"/>
                  </a:lnTo>
                  <a:lnTo>
                    <a:pt x="1615821" y="252476"/>
                  </a:lnTo>
                  <a:lnTo>
                    <a:pt x="1710436" y="229108"/>
                  </a:lnTo>
                  <a:lnTo>
                    <a:pt x="1710309" y="229108"/>
                  </a:lnTo>
                  <a:lnTo>
                    <a:pt x="1806067" y="207264"/>
                  </a:lnTo>
                  <a:lnTo>
                    <a:pt x="1805813" y="207264"/>
                  </a:lnTo>
                  <a:lnTo>
                    <a:pt x="1999107" y="168021"/>
                  </a:lnTo>
                  <a:lnTo>
                    <a:pt x="1998853" y="168021"/>
                  </a:lnTo>
                  <a:lnTo>
                    <a:pt x="2194179" y="133604"/>
                  </a:lnTo>
                  <a:lnTo>
                    <a:pt x="2193925" y="133604"/>
                  </a:lnTo>
                  <a:lnTo>
                    <a:pt x="2390902" y="102997"/>
                  </a:lnTo>
                  <a:lnTo>
                    <a:pt x="2390775" y="103124"/>
                  </a:lnTo>
                  <a:lnTo>
                    <a:pt x="2391676" y="102997"/>
                  </a:lnTo>
                  <a:lnTo>
                    <a:pt x="2588895" y="75438"/>
                  </a:lnTo>
                  <a:lnTo>
                    <a:pt x="2588768" y="75438"/>
                  </a:lnTo>
                  <a:lnTo>
                    <a:pt x="2987040" y="25146"/>
                  </a:lnTo>
                  <a:close/>
                </a:path>
                <a:path w="3563620" h="908050">
                  <a:moveTo>
                    <a:pt x="3563366" y="177546"/>
                  </a:moveTo>
                  <a:lnTo>
                    <a:pt x="3512058" y="214249"/>
                  </a:lnTo>
                  <a:lnTo>
                    <a:pt x="3483102" y="265430"/>
                  </a:lnTo>
                  <a:lnTo>
                    <a:pt x="3455797" y="319786"/>
                  </a:lnTo>
                  <a:lnTo>
                    <a:pt x="3430778" y="378460"/>
                  </a:lnTo>
                  <a:lnTo>
                    <a:pt x="3408680" y="442087"/>
                  </a:lnTo>
                  <a:lnTo>
                    <a:pt x="3389249" y="509651"/>
                  </a:lnTo>
                  <a:lnTo>
                    <a:pt x="3371951" y="577138"/>
                  </a:lnTo>
                  <a:lnTo>
                    <a:pt x="3347212" y="571246"/>
                  </a:lnTo>
                  <a:lnTo>
                    <a:pt x="3366516" y="654177"/>
                  </a:lnTo>
                  <a:lnTo>
                    <a:pt x="3421380" y="588899"/>
                  </a:lnTo>
                  <a:lnTo>
                    <a:pt x="3396729" y="583031"/>
                  </a:lnTo>
                  <a:lnTo>
                    <a:pt x="3398164" y="577138"/>
                  </a:lnTo>
                  <a:lnTo>
                    <a:pt x="3404616" y="550672"/>
                  </a:lnTo>
                  <a:lnTo>
                    <a:pt x="3404616" y="550926"/>
                  </a:lnTo>
                  <a:lnTo>
                    <a:pt x="3404679" y="550672"/>
                  </a:lnTo>
                  <a:lnTo>
                    <a:pt x="3413722" y="516382"/>
                  </a:lnTo>
                  <a:lnTo>
                    <a:pt x="3413785" y="516255"/>
                  </a:lnTo>
                  <a:lnTo>
                    <a:pt x="3423081" y="482600"/>
                  </a:lnTo>
                  <a:lnTo>
                    <a:pt x="3423158" y="482346"/>
                  </a:lnTo>
                  <a:lnTo>
                    <a:pt x="3423031" y="482600"/>
                  </a:lnTo>
                  <a:lnTo>
                    <a:pt x="3432822" y="449961"/>
                  </a:lnTo>
                  <a:lnTo>
                    <a:pt x="3443363" y="418185"/>
                  </a:lnTo>
                  <a:lnTo>
                    <a:pt x="3454527" y="387350"/>
                  </a:lnTo>
                  <a:lnTo>
                    <a:pt x="3454400" y="387731"/>
                  </a:lnTo>
                  <a:lnTo>
                    <a:pt x="3454552" y="387350"/>
                  </a:lnTo>
                  <a:lnTo>
                    <a:pt x="3466338" y="358267"/>
                  </a:lnTo>
                  <a:lnTo>
                    <a:pt x="3466211" y="358648"/>
                  </a:lnTo>
                  <a:lnTo>
                    <a:pt x="3466376" y="358267"/>
                  </a:lnTo>
                  <a:lnTo>
                    <a:pt x="3478733" y="330708"/>
                  </a:lnTo>
                  <a:lnTo>
                    <a:pt x="3478911" y="330327"/>
                  </a:lnTo>
                  <a:lnTo>
                    <a:pt x="3478657" y="330708"/>
                  </a:lnTo>
                  <a:lnTo>
                    <a:pt x="3491865" y="303784"/>
                  </a:lnTo>
                  <a:lnTo>
                    <a:pt x="3491992" y="303530"/>
                  </a:lnTo>
                  <a:lnTo>
                    <a:pt x="3491738" y="303784"/>
                  </a:lnTo>
                  <a:lnTo>
                    <a:pt x="3505581" y="277368"/>
                  </a:lnTo>
                  <a:lnTo>
                    <a:pt x="3519678" y="251841"/>
                  </a:lnTo>
                  <a:lnTo>
                    <a:pt x="3519551" y="252095"/>
                  </a:lnTo>
                  <a:lnTo>
                    <a:pt x="3519690" y="251841"/>
                  </a:lnTo>
                  <a:lnTo>
                    <a:pt x="3533952" y="227076"/>
                  </a:lnTo>
                  <a:lnTo>
                    <a:pt x="3534029" y="226949"/>
                  </a:lnTo>
                  <a:lnTo>
                    <a:pt x="3533902" y="227076"/>
                  </a:lnTo>
                  <a:lnTo>
                    <a:pt x="3563366" y="177546"/>
                  </a:lnTo>
                  <a:close/>
                </a:path>
              </a:pathLst>
            </a:custGeom>
            <a:solidFill>
              <a:srgbClr val="1FE2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628331" y="3044814"/>
              <a:ext cx="806259" cy="964954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639812" y="3056381"/>
              <a:ext cx="736853" cy="895349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590282" y="3687292"/>
              <a:ext cx="842772" cy="301904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7624445" y="3721112"/>
              <a:ext cx="745490" cy="204470"/>
            </a:xfrm>
            <a:custGeom>
              <a:avLst/>
              <a:gdLst/>
              <a:ahLst/>
              <a:cxnLst/>
              <a:rect l="l" t="t" r="r" b="b"/>
              <a:pathLst>
                <a:path w="745490" h="204470">
                  <a:moveTo>
                    <a:pt x="745490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0" y="179070"/>
                  </a:lnTo>
                  <a:lnTo>
                    <a:pt x="0" y="204470"/>
                  </a:lnTo>
                  <a:lnTo>
                    <a:pt x="745490" y="204470"/>
                  </a:lnTo>
                  <a:lnTo>
                    <a:pt x="745490" y="179438"/>
                  </a:lnTo>
                  <a:lnTo>
                    <a:pt x="745490" y="179070"/>
                  </a:lnTo>
                  <a:lnTo>
                    <a:pt x="745490" y="25768"/>
                  </a:lnTo>
                  <a:lnTo>
                    <a:pt x="720090" y="25768"/>
                  </a:lnTo>
                  <a:lnTo>
                    <a:pt x="720090" y="179070"/>
                  </a:lnTo>
                  <a:lnTo>
                    <a:pt x="25400" y="179070"/>
                  </a:lnTo>
                  <a:lnTo>
                    <a:pt x="25400" y="25400"/>
                  </a:lnTo>
                  <a:lnTo>
                    <a:pt x="745490" y="25400"/>
                  </a:lnTo>
                  <a:lnTo>
                    <a:pt x="745490" y="0"/>
                  </a:lnTo>
                  <a:close/>
                </a:path>
              </a:pathLst>
            </a:custGeom>
            <a:solidFill>
              <a:srgbClr val="1FE2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842902" y="2608980"/>
              <a:ext cx="1510499" cy="1415249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854440" y="2620517"/>
              <a:ext cx="1440941" cy="1345691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6847078" y="2358643"/>
              <a:ext cx="1958975" cy="1377315"/>
            </a:xfrm>
            <a:custGeom>
              <a:avLst/>
              <a:gdLst/>
              <a:ahLst/>
              <a:cxnLst/>
              <a:rect l="l" t="t" r="r" b="b"/>
              <a:pathLst>
                <a:path w="1958975" h="1377314">
                  <a:moveTo>
                    <a:pt x="1052957" y="545719"/>
                  </a:moveTo>
                  <a:lnTo>
                    <a:pt x="1032979" y="482142"/>
                  </a:lnTo>
                  <a:lnTo>
                    <a:pt x="1027430" y="464439"/>
                  </a:lnTo>
                  <a:lnTo>
                    <a:pt x="1009091" y="482142"/>
                  </a:lnTo>
                  <a:lnTo>
                    <a:pt x="971169" y="443611"/>
                  </a:lnTo>
                  <a:lnTo>
                    <a:pt x="923798" y="397891"/>
                  </a:lnTo>
                  <a:lnTo>
                    <a:pt x="874522" y="353314"/>
                  </a:lnTo>
                  <a:lnTo>
                    <a:pt x="822452" y="310388"/>
                  </a:lnTo>
                  <a:lnTo>
                    <a:pt x="821944" y="310007"/>
                  </a:lnTo>
                  <a:lnTo>
                    <a:pt x="795274" y="289687"/>
                  </a:lnTo>
                  <a:lnTo>
                    <a:pt x="767080" y="269494"/>
                  </a:lnTo>
                  <a:lnTo>
                    <a:pt x="742340" y="252857"/>
                  </a:lnTo>
                  <a:lnTo>
                    <a:pt x="737997" y="249936"/>
                  </a:lnTo>
                  <a:lnTo>
                    <a:pt x="714502" y="235331"/>
                  </a:lnTo>
                  <a:lnTo>
                    <a:pt x="707771" y="231140"/>
                  </a:lnTo>
                  <a:lnTo>
                    <a:pt x="685609" y="218313"/>
                  </a:lnTo>
                  <a:lnTo>
                    <a:pt x="676402" y="212979"/>
                  </a:lnTo>
                  <a:lnTo>
                    <a:pt x="655840" y="202184"/>
                  </a:lnTo>
                  <a:lnTo>
                    <a:pt x="643763" y="195834"/>
                  </a:lnTo>
                  <a:lnTo>
                    <a:pt x="609981" y="179324"/>
                  </a:lnTo>
                  <a:lnTo>
                    <a:pt x="574929" y="163703"/>
                  </a:lnTo>
                  <a:lnTo>
                    <a:pt x="562279" y="158496"/>
                  </a:lnTo>
                  <a:lnTo>
                    <a:pt x="538861" y="148844"/>
                  </a:lnTo>
                  <a:lnTo>
                    <a:pt x="529170" y="145161"/>
                  </a:lnTo>
                  <a:lnTo>
                    <a:pt x="501777" y="134747"/>
                  </a:lnTo>
                  <a:lnTo>
                    <a:pt x="495363" y="132461"/>
                  </a:lnTo>
                  <a:lnTo>
                    <a:pt x="463677" y="121158"/>
                  </a:lnTo>
                  <a:lnTo>
                    <a:pt x="460590" y="120142"/>
                  </a:lnTo>
                  <a:lnTo>
                    <a:pt x="424815" y="108331"/>
                  </a:lnTo>
                  <a:lnTo>
                    <a:pt x="385064" y="95885"/>
                  </a:lnTo>
                  <a:lnTo>
                    <a:pt x="351180" y="85979"/>
                  </a:lnTo>
                  <a:lnTo>
                    <a:pt x="344678" y="84074"/>
                  </a:lnTo>
                  <a:lnTo>
                    <a:pt x="303657" y="72517"/>
                  </a:lnTo>
                  <a:lnTo>
                    <a:pt x="274916" y="64897"/>
                  </a:lnTo>
                  <a:lnTo>
                    <a:pt x="262001" y="61468"/>
                  </a:lnTo>
                  <a:lnTo>
                    <a:pt x="177673" y="40259"/>
                  </a:lnTo>
                  <a:lnTo>
                    <a:pt x="5715" y="0"/>
                  </a:lnTo>
                  <a:lnTo>
                    <a:pt x="0" y="24638"/>
                  </a:lnTo>
                  <a:lnTo>
                    <a:pt x="171704" y="65024"/>
                  </a:lnTo>
                  <a:lnTo>
                    <a:pt x="171577" y="64897"/>
                  </a:lnTo>
                  <a:lnTo>
                    <a:pt x="255778" y="86106"/>
                  </a:lnTo>
                  <a:lnTo>
                    <a:pt x="255524" y="85979"/>
                  </a:lnTo>
                  <a:lnTo>
                    <a:pt x="297053" y="97028"/>
                  </a:lnTo>
                  <a:lnTo>
                    <a:pt x="296926" y="97028"/>
                  </a:lnTo>
                  <a:lnTo>
                    <a:pt x="337693" y="108458"/>
                  </a:lnTo>
                  <a:lnTo>
                    <a:pt x="337566" y="108458"/>
                  </a:lnTo>
                  <a:lnTo>
                    <a:pt x="377825" y="120269"/>
                  </a:lnTo>
                  <a:lnTo>
                    <a:pt x="377571" y="120142"/>
                  </a:lnTo>
                  <a:lnTo>
                    <a:pt x="417068" y="132588"/>
                  </a:lnTo>
                  <a:lnTo>
                    <a:pt x="416941" y="132461"/>
                  </a:lnTo>
                  <a:lnTo>
                    <a:pt x="455549" y="145288"/>
                  </a:lnTo>
                  <a:lnTo>
                    <a:pt x="455295" y="145161"/>
                  </a:lnTo>
                  <a:lnTo>
                    <a:pt x="493141" y="158623"/>
                  </a:lnTo>
                  <a:lnTo>
                    <a:pt x="492887" y="158496"/>
                  </a:lnTo>
                  <a:lnTo>
                    <a:pt x="529717" y="172466"/>
                  </a:lnTo>
                  <a:lnTo>
                    <a:pt x="529336" y="172339"/>
                  </a:lnTo>
                  <a:lnTo>
                    <a:pt x="529640" y="172466"/>
                  </a:lnTo>
                  <a:lnTo>
                    <a:pt x="565150" y="187071"/>
                  </a:lnTo>
                  <a:lnTo>
                    <a:pt x="564769" y="186944"/>
                  </a:lnTo>
                  <a:lnTo>
                    <a:pt x="565048" y="187071"/>
                  </a:lnTo>
                  <a:lnTo>
                    <a:pt x="599440" y="202438"/>
                  </a:lnTo>
                  <a:lnTo>
                    <a:pt x="599059" y="202184"/>
                  </a:lnTo>
                  <a:lnTo>
                    <a:pt x="632460" y="218567"/>
                  </a:lnTo>
                  <a:lnTo>
                    <a:pt x="632079" y="218313"/>
                  </a:lnTo>
                  <a:lnTo>
                    <a:pt x="664337" y="235331"/>
                  </a:lnTo>
                  <a:lnTo>
                    <a:pt x="663829" y="235204"/>
                  </a:lnTo>
                  <a:lnTo>
                    <a:pt x="694817" y="253111"/>
                  </a:lnTo>
                  <a:lnTo>
                    <a:pt x="724369" y="271373"/>
                  </a:lnTo>
                  <a:lnTo>
                    <a:pt x="752729" y="290449"/>
                  </a:lnTo>
                  <a:lnTo>
                    <a:pt x="752475" y="290322"/>
                  </a:lnTo>
                  <a:lnTo>
                    <a:pt x="752640" y="290449"/>
                  </a:lnTo>
                  <a:lnTo>
                    <a:pt x="780288" y="310261"/>
                  </a:lnTo>
                  <a:lnTo>
                    <a:pt x="780034" y="310007"/>
                  </a:lnTo>
                  <a:lnTo>
                    <a:pt x="806958" y="330454"/>
                  </a:lnTo>
                  <a:lnTo>
                    <a:pt x="806704" y="330200"/>
                  </a:lnTo>
                  <a:lnTo>
                    <a:pt x="832739" y="351282"/>
                  </a:lnTo>
                  <a:lnTo>
                    <a:pt x="832485" y="351155"/>
                  </a:lnTo>
                  <a:lnTo>
                    <a:pt x="832624" y="351282"/>
                  </a:lnTo>
                  <a:lnTo>
                    <a:pt x="858012" y="372618"/>
                  </a:lnTo>
                  <a:lnTo>
                    <a:pt x="857758" y="372491"/>
                  </a:lnTo>
                  <a:lnTo>
                    <a:pt x="857897" y="372618"/>
                  </a:lnTo>
                  <a:lnTo>
                    <a:pt x="882523" y="394335"/>
                  </a:lnTo>
                  <a:lnTo>
                    <a:pt x="882269" y="394208"/>
                  </a:lnTo>
                  <a:lnTo>
                    <a:pt x="882396" y="394335"/>
                  </a:lnTo>
                  <a:lnTo>
                    <a:pt x="906526" y="416433"/>
                  </a:lnTo>
                  <a:lnTo>
                    <a:pt x="906272" y="416306"/>
                  </a:lnTo>
                  <a:lnTo>
                    <a:pt x="906399" y="416433"/>
                  </a:lnTo>
                  <a:lnTo>
                    <a:pt x="953287" y="461683"/>
                  </a:lnTo>
                  <a:lnTo>
                    <a:pt x="990752" y="499846"/>
                  </a:lnTo>
                  <a:lnTo>
                    <a:pt x="972566" y="517398"/>
                  </a:lnTo>
                  <a:lnTo>
                    <a:pt x="1052957" y="545719"/>
                  </a:lnTo>
                  <a:close/>
                </a:path>
                <a:path w="1958975" h="1377314">
                  <a:moveTo>
                    <a:pt x="1958975" y="1064768"/>
                  </a:moveTo>
                  <a:lnTo>
                    <a:pt x="1882902" y="1026414"/>
                  </a:lnTo>
                  <a:lnTo>
                    <a:pt x="1882813" y="1052779"/>
                  </a:lnTo>
                  <a:lnTo>
                    <a:pt x="1873123" y="1053465"/>
                  </a:lnTo>
                  <a:lnTo>
                    <a:pt x="1830578" y="1067181"/>
                  </a:lnTo>
                  <a:lnTo>
                    <a:pt x="1791716" y="1084072"/>
                  </a:lnTo>
                  <a:lnTo>
                    <a:pt x="1746377" y="1106043"/>
                  </a:lnTo>
                  <a:lnTo>
                    <a:pt x="1681734" y="1140968"/>
                  </a:lnTo>
                  <a:lnTo>
                    <a:pt x="1635252" y="1169162"/>
                  </a:lnTo>
                  <a:lnTo>
                    <a:pt x="1594358" y="1197610"/>
                  </a:lnTo>
                  <a:lnTo>
                    <a:pt x="1549400" y="1236218"/>
                  </a:lnTo>
                  <a:lnTo>
                    <a:pt x="1510792" y="1277112"/>
                  </a:lnTo>
                  <a:lnTo>
                    <a:pt x="1476375" y="1319276"/>
                  </a:lnTo>
                  <a:lnTo>
                    <a:pt x="1444371" y="1361821"/>
                  </a:lnTo>
                  <a:lnTo>
                    <a:pt x="1464691" y="1377061"/>
                  </a:lnTo>
                  <a:lnTo>
                    <a:pt x="1496568" y="1334643"/>
                  </a:lnTo>
                  <a:lnTo>
                    <a:pt x="1496441" y="1334897"/>
                  </a:lnTo>
                  <a:lnTo>
                    <a:pt x="1496631" y="1334643"/>
                  </a:lnTo>
                  <a:lnTo>
                    <a:pt x="1512951" y="1313942"/>
                  </a:lnTo>
                  <a:lnTo>
                    <a:pt x="1512697" y="1314323"/>
                  </a:lnTo>
                  <a:lnTo>
                    <a:pt x="1513014" y="1313942"/>
                  </a:lnTo>
                  <a:lnTo>
                    <a:pt x="1529880" y="1293876"/>
                  </a:lnTo>
                  <a:lnTo>
                    <a:pt x="1530096" y="1293622"/>
                  </a:lnTo>
                  <a:lnTo>
                    <a:pt x="1529842" y="1293876"/>
                  </a:lnTo>
                  <a:lnTo>
                    <a:pt x="1547774" y="1274064"/>
                  </a:lnTo>
                  <a:lnTo>
                    <a:pt x="1548130" y="1273683"/>
                  </a:lnTo>
                  <a:lnTo>
                    <a:pt x="1547622" y="1274064"/>
                  </a:lnTo>
                  <a:lnTo>
                    <a:pt x="1566735" y="1254696"/>
                  </a:lnTo>
                  <a:lnTo>
                    <a:pt x="1587754" y="1235456"/>
                  </a:lnTo>
                  <a:lnTo>
                    <a:pt x="1587246" y="1235964"/>
                  </a:lnTo>
                  <a:lnTo>
                    <a:pt x="1587868" y="1235456"/>
                  </a:lnTo>
                  <a:lnTo>
                    <a:pt x="1609788" y="1217803"/>
                  </a:lnTo>
                  <a:lnTo>
                    <a:pt x="1610106" y="1217549"/>
                  </a:lnTo>
                  <a:lnTo>
                    <a:pt x="1609598" y="1217803"/>
                  </a:lnTo>
                  <a:lnTo>
                    <a:pt x="1621688" y="1208913"/>
                  </a:lnTo>
                  <a:lnTo>
                    <a:pt x="1622044" y="1208659"/>
                  </a:lnTo>
                  <a:lnTo>
                    <a:pt x="1635125" y="1199515"/>
                  </a:lnTo>
                  <a:lnTo>
                    <a:pt x="1634871" y="1199769"/>
                  </a:lnTo>
                  <a:lnTo>
                    <a:pt x="1635252" y="1199515"/>
                  </a:lnTo>
                  <a:lnTo>
                    <a:pt x="1648891" y="1190498"/>
                  </a:lnTo>
                  <a:lnTo>
                    <a:pt x="1649095" y="1190371"/>
                  </a:lnTo>
                  <a:lnTo>
                    <a:pt x="1648841" y="1190498"/>
                  </a:lnTo>
                  <a:lnTo>
                    <a:pt x="1663484" y="1181354"/>
                  </a:lnTo>
                  <a:lnTo>
                    <a:pt x="1663700" y="1181227"/>
                  </a:lnTo>
                  <a:lnTo>
                    <a:pt x="1663446" y="1181354"/>
                  </a:lnTo>
                  <a:lnTo>
                    <a:pt x="1694345" y="1163066"/>
                  </a:lnTo>
                  <a:lnTo>
                    <a:pt x="1694561" y="1162939"/>
                  </a:lnTo>
                  <a:lnTo>
                    <a:pt x="1694307" y="1163066"/>
                  </a:lnTo>
                  <a:lnTo>
                    <a:pt x="1726082" y="1145286"/>
                  </a:lnTo>
                  <a:lnTo>
                    <a:pt x="1757895" y="1128674"/>
                  </a:lnTo>
                  <a:lnTo>
                    <a:pt x="1773301" y="1121029"/>
                  </a:lnTo>
                  <a:lnTo>
                    <a:pt x="1773174" y="1121156"/>
                  </a:lnTo>
                  <a:lnTo>
                    <a:pt x="1773428" y="1121029"/>
                  </a:lnTo>
                  <a:lnTo>
                    <a:pt x="1788287" y="1113790"/>
                  </a:lnTo>
                  <a:lnTo>
                    <a:pt x="1788033" y="1113790"/>
                  </a:lnTo>
                  <a:lnTo>
                    <a:pt x="1802511" y="1107059"/>
                  </a:lnTo>
                  <a:lnTo>
                    <a:pt x="1815973" y="1100963"/>
                  </a:lnTo>
                  <a:lnTo>
                    <a:pt x="1815846" y="1101090"/>
                  </a:lnTo>
                  <a:lnTo>
                    <a:pt x="1816125" y="1100963"/>
                  </a:lnTo>
                  <a:lnTo>
                    <a:pt x="1828546" y="1095502"/>
                  </a:lnTo>
                  <a:lnTo>
                    <a:pt x="1828419" y="1095629"/>
                  </a:lnTo>
                  <a:lnTo>
                    <a:pt x="1828723" y="1095502"/>
                  </a:lnTo>
                  <a:lnTo>
                    <a:pt x="1839785" y="1090930"/>
                  </a:lnTo>
                  <a:lnTo>
                    <a:pt x="1840103" y="1090803"/>
                  </a:lnTo>
                  <a:lnTo>
                    <a:pt x="1839722" y="1090930"/>
                  </a:lnTo>
                  <a:lnTo>
                    <a:pt x="1850301" y="1086993"/>
                  </a:lnTo>
                  <a:lnTo>
                    <a:pt x="1860181" y="1083525"/>
                  </a:lnTo>
                  <a:lnTo>
                    <a:pt x="1869274" y="1080770"/>
                  </a:lnTo>
                  <a:lnTo>
                    <a:pt x="1869694" y="1080643"/>
                  </a:lnTo>
                  <a:lnTo>
                    <a:pt x="1877225" y="1078649"/>
                  </a:lnTo>
                  <a:lnTo>
                    <a:pt x="1882724" y="1078242"/>
                  </a:lnTo>
                  <a:lnTo>
                    <a:pt x="1882648" y="1102614"/>
                  </a:lnTo>
                  <a:lnTo>
                    <a:pt x="1931797" y="1078242"/>
                  </a:lnTo>
                  <a:lnTo>
                    <a:pt x="1958975" y="1064768"/>
                  </a:lnTo>
                  <a:close/>
                </a:path>
              </a:pathLst>
            </a:custGeom>
            <a:solidFill>
              <a:srgbClr val="1FE2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3" name="object 23"/>
          <p:cNvGrpSpPr/>
          <p:nvPr/>
        </p:nvGrpSpPr>
        <p:grpSpPr>
          <a:xfrm>
            <a:off x="981344" y="3097338"/>
            <a:ext cx="1646555" cy="1112520"/>
            <a:chOff x="981344" y="3097338"/>
            <a:chExt cx="1646555" cy="1112520"/>
          </a:xfrm>
        </p:grpSpPr>
        <p:pic>
          <p:nvPicPr>
            <p:cNvPr id="24" name="object 24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81344" y="3097338"/>
              <a:ext cx="1646143" cy="1112103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92885" y="3108959"/>
              <a:ext cx="1576577" cy="1042415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978664" y="4324350"/>
            <a:ext cx="2030095" cy="430530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12700" marR="5080">
              <a:lnSpc>
                <a:spcPts val="1510"/>
              </a:lnSpc>
              <a:spcBef>
                <a:spcPts val="290"/>
              </a:spcBef>
            </a:pPr>
            <a:r>
              <a:rPr sz="1400" b="1" spc="-155" dirty="0">
                <a:solidFill>
                  <a:srgbClr val="3F3F3F"/>
                </a:solidFill>
                <a:latin typeface="DejaVu Sans"/>
                <a:cs typeface="DejaVu Sans"/>
              </a:rPr>
              <a:t>Detail</a:t>
            </a:r>
            <a:r>
              <a:rPr sz="1400" spc="4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dirty="0">
                <a:solidFill>
                  <a:srgbClr val="3F3F3F"/>
                </a:solidFill>
                <a:latin typeface="Nimbus Roman No9 L"/>
                <a:cs typeface="Nimbus Roman No9 L"/>
              </a:rPr>
              <a:t>is</a:t>
            </a:r>
            <a:r>
              <a:rPr sz="1400" spc="2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dirty="0">
                <a:solidFill>
                  <a:srgbClr val="3F3F3F"/>
                </a:solidFill>
                <a:latin typeface="Nimbus Roman No9 L"/>
                <a:cs typeface="Nimbus Roman No9 L"/>
              </a:rPr>
              <a:t>determined</a:t>
            </a:r>
            <a:r>
              <a:rPr sz="1400" spc="2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dirty="0">
                <a:solidFill>
                  <a:srgbClr val="3F3F3F"/>
                </a:solidFill>
                <a:latin typeface="Nimbus Roman No9 L"/>
                <a:cs typeface="Nimbus Roman No9 L"/>
              </a:rPr>
              <a:t>by</a:t>
            </a:r>
            <a:r>
              <a:rPr sz="1400" spc="3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spc="-70" dirty="0">
                <a:solidFill>
                  <a:srgbClr val="3F3F3F"/>
                </a:solidFill>
                <a:latin typeface="Nimbus Roman No9 L"/>
                <a:cs typeface="Nimbus Roman No9 L"/>
              </a:rPr>
              <a:t>the</a:t>
            </a:r>
            <a:r>
              <a:rPr sz="1400" spc="-7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dirty="0">
                <a:solidFill>
                  <a:srgbClr val="3F3F3F"/>
                </a:solidFill>
                <a:latin typeface="Nimbus Roman No9 L"/>
                <a:cs typeface="Nimbus Roman No9 L"/>
              </a:rPr>
              <a:t>dimensions</a:t>
            </a:r>
            <a:r>
              <a:rPr sz="1400" spc="4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dirty="0">
                <a:solidFill>
                  <a:srgbClr val="3F3F3F"/>
                </a:solidFill>
                <a:latin typeface="Nimbus Roman No9 L"/>
                <a:cs typeface="Nimbus Roman No9 L"/>
              </a:rPr>
              <a:t>in</a:t>
            </a:r>
            <a:r>
              <a:rPr sz="1400" spc="2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dirty="0">
                <a:solidFill>
                  <a:srgbClr val="3F3F3F"/>
                </a:solidFill>
                <a:latin typeface="Nimbus Roman No9 L"/>
                <a:cs typeface="Nimbus Roman No9 L"/>
              </a:rPr>
              <a:t>the</a:t>
            </a:r>
            <a:r>
              <a:rPr sz="1400" spc="2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spc="-20" dirty="0">
                <a:solidFill>
                  <a:srgbClr val="3F3F3F"/>
                </a:solidFill>
                <a:latin typeface="Nimbus Roman No9 L"/>
                <a:cs typeface="Nimbus Roman No9 L"/>
              </a:rPr>
              <a:t>view</a:t>
            </a:r>
            <a:endParaRPr sz="1400">
              <a:latin typeface="Nimbus Roman No9 L"/>
              <a:cs typeface="Nimbus Roman No9 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978664" y="4900419"/>
            <a:ext cx="2524760" cy="622935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12700" marR="5080">
              <a:lnSpc>
                <a:spcPts val="1510"/>
              </a:lnSpc>
              <a:spcBef>
                <a:spcPts val="290"/>
              </a:spcBef>
            </a:pPr>
            <a:r>
              <a:rPr sz="1400" i="1" dirty="0">
                <a:solidFill>
                  <a:srgbClr val="3F3F3F"/>
                </a:solidFill>
                <a:latin typeface="Nimbus Roman No9 L"/>
                <a:cs typeface="Nimbus Roman No9 L"/>
              </a:rPr>
              <a:t>Adding</a:t>
            </a:r>
            <a:r>
              <a:rPr sz="1400" spc="-6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dirty="0">
                <a:solidFill>
                  <a:srgbClr val="3F3F3F"/>
                </a:solidFill>
                <a:latin typeface="Nimbus Roman No9 L"/>
                <a:cs typeface="Nimbus Roman No9 L"/>
              </a:rPr>
              <a:t>dimensions</a:t>
            </a:r>
            <a:r>
              <a:rPr sz="1400" spc="-6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dirty="0">
                <a:solidFill>
                  <a:srgbClr val="3F3F3F"/>
                </a:solidFill>
                <a:latin typeface="Nimbus Roman No9 L"/>
                <a:cs typeface="Nimbus Roman No9 L"/>
              </a:rPr>
              <a:t>increases</a:t>
            </a:r>
            <a:r>
              <a:rPr sz="1400" spc="-8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spc="-20" dirty="0">
                <a:solidFill>
                  <a:srgbClr val="3F3F3F"/>
                </a:solidFill>
                <a:latin typeface="Nimbus Roman No9 L"/>
                <a:cs typeface="Nimbus Roman No9 L"/>
              </a:rPr>
              <a:t>level</a:t>
            </a:r>
            <a:r>
              <a:rPr sz="1400" spc="-2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dirty="0">
                <a:solidFill>
                  <a:srgbClr val="3F3F3F"/>
                </a:solidFill>
                <a:latin typeface="Nimbus Roman No9 L"/>
                <a:cs typeface="Nimbus Roman No9 L"/>
              </a:rPr>
              <a:t>of</a:t>
            </a:r>
            <a:r>
              <a:rPr sz="1400" spc="-3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spc="-10" dirty="0">
                <a:solidFill>
                  <a:srgbClr val="3F3F3F"/>
                </a:solidFill>
                <a:latin typeface="Nimbus Roman No9 L"/>
                <a:cs typeface="Nimbus Roman No9 L"/>
              </a:rPr>
              <a:t>detail,</a:t>
            </a:r>
            <a:r>
              <a:rPr sz="1400" spc="-1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dirty="0">
                <a:solidFill>
                  <a:srgbClr val="3F3F3F"/>
                </a:solidFill>
                <a:latin typeface="Nimbus Roman No9 L"/>
                <a:cs typeface="Nimbus Roman No9 L"/>
              </a:rPr>
              <a:t>and</a:t>
            </a:r>
            <a:r>
              <a:rPr sz="140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dirty="0">
                <a:solidFill>
                  <a:srgbClr val="3F3F3F"/>
                </a:solidFill>
                <a:latin typeface="Nimbus Roman No9 L"/>
                <a:cs typeface="Nimbus Roman No9 L"/>
              </a:rPr>
              <a:t>removing</a:t>
            </a:r>
            <a:r>
              <a:rPr sz="1400" spc="-1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spc="-40" dirty="0">
                <a:solidFill>
                  <a:srgbClr val="3F3F3F"/>
                </a:solidFill>
                <a:latin typeface="Nimbus Roman No9 L"/>
                <a:cs typeface="Nimbus Roman No9 L"/>
              </a:rPr>
              <a:t>dimensions</a:t>
            </a:r>
            <a:r>
              <a:rPr sz="1400" spc="-4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dirty="0">
                <a:solidFill>
                  <a:srgbClr val="3F3F3F"/>
                </a:solidFill>
                <a:latin typeface="Nimbus Roman No9 L"/>
                <a:cs typeface="Nimbus Roman No9 L"/>
              </a:rPr>
              <a:t>decreases</a:t>
            </a:r>
            <a:r>
              <a:rPr sz="1400" spc="1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spc="-10" dirty="0">
                <a:solidFill>
                  <a:srgbClr val="3F3F3F"/>
                </a:solidFill>
                <a:latin typeface="Nimbus Roman No9 L"/>
                <a:cs typeface="Nimbus Roman No9 L"/>
              </a:rPr>
              <a:t>level</a:t>
            </a:r>
            <a:r>
              <a:rPr sz="1400" spc="-1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dirty="0">
                <a:solidFill>
                  <a:srgbClr val="3F3F3F"/>
                </a:solidFill>
                <a:latin typeface="Nimbus Roman No9 L"/>
                <a:cs typeface="Nimbus Roman No9 L"/>
              </a:rPr>
              <a:t>of</a:t>
            </a:r>
            <a:r>
              <a:rPr sz="1400" spc="-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spc="-10" dirty="0">
                <a:solidFill>
                  <a:srgbClr val="3F3F3F"/>
                </a:solidFill>
                <a:latin typeface="Nimbus Roman No9 L"/>
                <a:cs typeface="Nimbus Roman No9 L"/>
              </a:rPr>
              <a:t>detail</a:t>
            </a:r>
            <a:endParaRPr sz="1400">
              <a:latin typeface="Nimbus Roman No9 L"/>
              <a:cs typeface="Nimbus Roman No9 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4336286" y="5023102"/>
            <a:ext cx="2583815" cy="952500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12700" marR="79375">
              <a:lnSpc>
                <a:spcPts val="1510"/>
              </a:lnSpc>
              <a:spcBef>
                <a:spcPts val="290"/>
              </a:spcBef>
            </a:pPr>
            <a:r>
              <a:rPr sz="1400" b="1" spc="-185" dirty="0">
                <a:solidFill>
                  <a:srgbClr val="3F3F3F"/>
                </a:solidFill>
                <a:latin typeface="DejaVu Sans"/>
                <a:cs typeface="DejaVu Sans"/>
              </a:rPr>
              <a:t>Tooltips</a:t>
            </a:r>
            <a:r>
              <a:rPr sz="1400" spc="6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dirty="0">
                <a:solidFill>
                  <a:srgbClr val="3F3F3F"/>
                </a:solidFill>
                <a:latin typeface="Nimbus Roman No9 L"/>
                <a:cs typeface="Nimbus Roman No9 L"/>
              </a:rPr>
              <a:t>can</a:t>
            </a:r>
            <a:r>
              <a:rPr sz="1400" spc="3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spc="-10" dirty="0">
                <a:solidFill>
                  <a:srgbClr val="3F3F3F"/>
                </a:solidFill>
                <a:latin typeface="Nimbus Roman No9 L"/>
                <a:cs typeface="Nimbus Roman No9 L"/>
              </a:rPr>
              <a:t>display</a:t>
            </a:r>
            <a:r>
              <a:rPr sz="1400" spc="4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dirty="0">
                <a:solidFill>
                  <a:srgbClr val="3F3F3F"/>
                </a:solidFill>
                <a:latin typeface="Nimbus Roman No9 L"/>
                <a:cs typeface="Nimbus Roman No9 L"/>
              </a:rPr>
              <a:t>flat</a:t>
            </a:r>
            <a:r>
              <a:rPr sz="1400" spc="1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dirty="0">
                <a:solidFill>
                  <a:srgbClr val="3F3F3F"/>
                </a:solidFill>
                <a:latin typeface="Nimbus Roman No9 L"/>
                <a:cs typeface="Nimbus Roman No9 L"/>
              </a:rPr>
              <a:t>text,</a:t>
            </a:r>
            <a:r>
              <a:rPr sz="1400" spc="3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spc="-105" dirty="0">
                <a:solidFill>
                  <a:srgbClr val="3F3F3F"/>
                </a:solidFill>
                <a:latin typeface="Nimbus Roman No9 L"/>
                <a:cs typeface="Nimbus Roman No9 L"/>
              </a:rPr>
              <a:t>field</a:t>
            </a:r>
            <a:r>
              <a:rPr sz="1400" spc="-10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dirty="0">
                <a:solidFill>
                  <a:srgbClr val="3F3F3F"/>
                </a:solidFill>
                <a:latin typeface="Nimbus Roman No9 L"/>
                <a:cs typeface="Nimbus Roman No9 L"/>
              </a:rPr>
              <a:t>values/names,</a:t>
            </a:r>
            <a:r>
              <a:rPr sz="1400" spc="6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dirty="0">
                <a:solidFill>
                  <a:srgbClr val="3F3F3F"/>
                </a:solidFill>
                <a:latin typeface="Nimbus Roman No9 L"/>
                <a:cs typeface="Nimbus Roman No9 L"/>
              </a:rPr>
              <a:t>or</a:t>
            </a:r>
            <a:r>
              <a:rPr sz="1400" spc="5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spc="-10" dirty="0">
                <a:solidFill>
                  <a:srgbClr val="3F3F3F"/>
                </a:solidFill>
                <a:latin typeface="Nimbus Roman No9 L"/>
                <a:cs typeface="Nimbus Roman No9 L"/>
              </a:rPr>
              <a:t>visualizations</a:t>
            </a:r>
            <a:endParaRPr sz="1400">
              <a:latin typeface="Nimbus Roman No9 L"/>
              <a:cs typeface="Nimbus Roman No9 L"/>
            </a:endParaRPr>
          </a:p>
          <a:p>
            <a:pPr marL="12700" marR="5080">
              <a:lnSpc>
                <a:spcPts val="1300"/>
              </a:lnSpc>
              <a:spcBef>
                <a:spcPts val="1510"/>
              </a:spcBef>
            </a:pPr>
            <a:r>
              <a:rPr sz="1200" b="1" i="1" spc="55" dirty="0">
                <a:solidFill>
                  <a:srgbClr val="3F3F3F"/>
                </a:solidFill>
                <a:latin typeface="Nimbus Sans L"/>
                <a:cs typeface="Nimbus Sans L"/>
              </a:rPr>
              <a:t>Note:</a:t>
            </a:r>
            <a:r>
              <a:rPr sz="1200" spc="-4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Tooltip</a:t>
            </a:r>
            <a:r>
              <a:rPr sz="1200" spc="-2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dimensions</a:t>
            </a:r>
            <a:r>
              <a:rPr sz="1200" spc="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at</a:t>
            </a:r>
            <a:r>
              <a:rPr sz="1200" spc="-1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a</a:t>
            </a:r>
            <a:r>
              <a:rPr sz="1200" spc="-1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lower</a:t>
            </a:r>
            <a:r>
              <a:rPr sz="1200" spc="-1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spc="-130" dirty="0">
                <a:solidFill>
                  <a:srgbClr val="3F3F3F"/>
                </a:solidFill>
                <a:latin typeface="Nimbus Roman No9 L"/>
                <a:cs typeface="Nimbus Roman No9 L"/>
              </a:rPr>
              <a:t>grain</a:t>
            </a:r>
            <a:r>
              <a:rPr sz="1200" spc="-13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than</a:t>
            </a:r>
            <a:r>
              <a:rPr sz="1200" spc="1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the</a:t>
            </a:r>
            <a:r>
              <a:rPr sz="1200" spc="1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view</a:t>
            </a:r>
            <a:r>
              <a:rPr sz="120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spc="-50" dirty="0">
                <a:solidFill>
                  <a:srgbClr val="3F3F3F"/>
                </a:solidFill>
                <a:latin typeface="Nimbus Roman No9 L"/>
                <a:cs typeface="Nimbus Roman No9 L"/>
              </a:rPr>
              <a:t>will</a:t>
            </a:r>
            <a:r>
              <a:rPr sz="1200" spc="1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spc="-10" dirty="0">
                <a:solidFill>
                  <a:srgbClr val="3F3F3F"/>
                </a:solidFill>
                <a:latin typeface="Nimbus Roman No9 L"/>
                <a:cs typeface="Nimbus Roman No9 L"/>
              </a:rPr>
              <a:t>display</a:t>
            </a:r>
            <a:r>
              <a:rPr sz="1200" spc="3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as</a:t>
            </a:r>
            <a:r>
              <a:rPr sz="1200" spc="1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spc="-140" dirty="0">
                <a:solidFill>
                  <a:srgbClr val="3F3F3F"/>
                </a:solidFill>
                <a:latin typeface="Nimbus Roman No9 L"/>
                <a:cs typeface="Nimbus Roman No9 L"/>
              </a:rPr>
              <a:t>*</a:t>
            </a:r>
            <a:r>
              <a:rPr sz="1200" spc="1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in</a:t>
            </a:r>
            <a:r>
              <a:rPr sz="1200" spc="1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spc="-10" dirty="0">
                <a:solidFill>
                  <a:srgbClr val="3F3F3F"/>
                </a:solidFill>
                <a:latin typeface="Nimbus Roman No9 L"/>
                <a:cs typeface="Nimbus Roman No9 L"/>
              </a:rPr>
              <a:t>tooltips</a:t>
            </a:r>
            <a:endParaRPr sz="1200">
              <a:latin typeface="Nimbus Roman No9 L"/>
              <a:cs typeface="Nimbus Roman No9 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7608061" y="4102608"/>
            <a:ext cx="2977515" cy="430530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12700" marR="5080">
              <a:lnSpc>
                <a:spcPts val="1510"/>
              </a:lnSpc>
              <a:spcBef>
                <a:spcPts val="290"/>
              </a:spcBef>
            </a:pPr>
            <a:r>
              <a:rPr sz="1400" b="1" spc="-225" dirty="0">
                <a:solidFill>
                  <a:srgbClr val="3F3F3F"/>
                </a:solidFill>
                <a:latin typeface="DejaVu Sans"/>
                <a:cs typeface="DejaVu Sans"/>
              </a:rPr>
              <a:t>Shapes</a:t>
            </a:r>
            <a:r>
              <a:rPr sz="1400" spc="-5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dirty="0">
                <a:solidFill>
                  <a:srgbClr val="3F3F3F"/>
                </a:solidFill>
                <a:latin typeface="Nimbus Roman No9 L"/>
                <a:cs typeface="Nimbus Roman No9 L"/>
              </a:rPr>
              <a:t>can</a:t>
            </a:r>
            <a:r>
              <a:rPr sz="1400" spc="3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dirty="0">
                <a:solidFill>
                  <a:srgbClr val="3F3F3F"/>
                </a:solidFill>
                <a:latin typeface="Nimbus Roman No9 L"/>
                <a:cs typeface="Nimbus Roman No9 L"/>
              </a:rPr>
              <a:t>be</a:t>
            </a:r>
            <a:r>
              <a:rPr sz="1400" spc="1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dirty="0">
                <a:solidFill>
                  <a:srgbClr val="3F3F3F"/>
                </a:solidFill>
                <a:latin typeface="Nimbus Roman No9 L"/>
                <a:cs typeface="Nimbus Roman No9 L"/>
              </a:rPr>
              <a:t>assigned</a:t>
            </a:r>
            <a:r>
              <a:rPr sz="1400" spc="3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dirty="0">
                <a:solidFill>
                  <a:srgbClr val="3F3F3F"/>
                </a:solidFill>
                <a:latin typeface="Nimbus Roman No9 L"/>
                <a:cs typeface="Nimbus Roman No9 L"/>
              </a:rPr>
              <a:t>to</a:t>
            </a:r>
            <a:r>
              <a:rPr sz="1400" spc="1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spc="-10" dirty="0">
                <a:solidFill>
                  <a:srgbClr val="3F3F3F"/>
                </a:solidFill>
                <a:latin typeface="Nimbus Roman No9 L"/>
                <a:cs typeface="Nimbus Roman No9 L"/>
              </a:rPr>
              <a:t>specific</a:t>
            </a:r>
            <a:r>
              <a:rPr sz="1400" spc="-1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dirty="0">
                <a:solidFill>
                  <a:srgbClr val="3F3F3F"/>
                </a:solidFill>
                <a:latin typeface="Nimbus Roman No9 L"/>
                <a:cs typeface="Nimbus Roman No9 L"/>
              </a:rPr>
              <a:t>dimensions</a:t>
            </a:r>
            <a:r>
              <a:rPr sz="1400" spc="-1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dirty="0">
                <a:solidFill>
                  <a:srgbClr val="3F3F3F"/>
                </a:solidFill>
                <a:latin typeface="Nimbus Roman No9 L"/>
                <a:cs typeface="Nimbus Roman No9 L"/>
              </a:rPr>
              <a:t>or</a:t>
            </a:r>
            <a:r>
              <a:rPr sz="1400" spc="-3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spc="-25" dirty="0">
                <a:solidFill>
                  <a:srgbClr val="3F3F3F"/>
                </a:solidFill>
                <a:latin typeface="Nimbus Roman No9 L"/>
                <a:cs typeface="Nimbus Roman No9 L"/>
              </a:rPr>
              <a:t>generally</a:t>
            </a:r>
            <a:r>
              <a:rPr sz="1400" spc="-3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dirty="0">
                <a:solidFill>
                  <a:srgbClr val="3F3F3F"/>
                </a:solidFill>
                <a:latin typeface="Nimbus Roman No9 L"/>
                <a:cs typeface="Nimbus Roman No9 L"/>
              </a:rPr>
              <a:t>applied</a:t>
            </a:r>
            <a:r>
              <a:rPr sz="1400" spc="-1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dirty="0">
                <a:solidFill>
                  <a:srgbClr val="3F3F3F"/>
                </a:solidFill>
                <a:latin typeface="Nimbus Roman No9 L"/>
                <a:cs typeface="Nimbus Roman No9 L"/>
              </a:rPr>
              <a:t>to</a:t>
            </a:r>
            <a:r>
              <a:rPr sz="1400" spc="-3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dirty="0">
                <a:solidFill>
                  <a:srgbClr val="3F3F3F"/>
                </a:solidFill>
                <a:latin typeface="Nimbus Roman No9 L"/>
                <a:cs typeface="Nimbus Roman No9 L"/>
              </a:rPr>
              <a:t>a</a:t>
            </a:r>
            <a:r>
              <a:rPr sz="1400" spc="-2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spc="-130" dirty="0">
                <a:solidFill>
                  <a:srgbClr val="3F3F3F"/>
                </a:solidFill>
                <a:latin typeface="Nimbus Roman No9 L"/>
                <a:cs typeface="Nimbus Roman No9 L"/>
              </a:rPr>
              <a:t>view</a:t>
            </a:r>
            <a:endParaRPr sz="1400">
              <a:latin typeface="Nimbus Roman No9 L"/>
              <a:cs typeface="Nimbus Roman No9 L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7541497" y="4997904"/>
            <a:ext cx="4166235" cy="1021715"/>
            <a:chOff x="7541497" y="4997904"/>
            <a:chExt cx="4166235" cy="1021715"/>
          </a:xfrm>
        </p:grpSpPr>
        <p:pic>
          <p:nvPicPr>
            <p:cNvPr id="31" name="object 31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541497" y="4997904"/>
              <a:ext cx="4165887" cy="1021136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7588022" y="5006339"/>
              <a:ext cx="4082415" cy="937260"/>
            </a:xfrm>
            <a:custGeom>
              <a:avLst/>
              <a:gdLst/>
              <a:ahLst/>
              <a:cxnLst/>
              <a:rect l="l" t="t" r="r" b="b"/>
              <a:pathLst>
                <a:path w="4082415" h="937260">
                  <a:moveTo>
                    <a:pt x="4017619" y="0"/>
                  </a:moveTo>
                  <a:lnTo>
                    <a:pt x="64363" y="0"/>
                  </a:lnTo>
                  <a:lnTo>
                    <a:pt x="62699" y="25"/>
                  </a:lnTo>
                  <a:lnTo>
                    <a:pt x="25844" y="12788"/>
                  </a:lnTo>
                  <a:lnTo>
                    <a:pt x="3352" y="43738"/>
                  </a:lnTo>
                  <a:lnTo>
                    <a:pt x="0" y="62725"/>
                  </a:lnTo>
                  <a:lnTo>
                    <a:pt x="0" y="874509"/>
                  </a:lnTo>
                  <a:lnTo>
                    <a:pt x="12763" y="911390"/>
                  </a:lnTo>
                  <a:lnTo>
                    <a:pt x="43713" y="933869"/>
                  </a:lnTo>
                  <a:lnTo>
                    <a:pt x="64363" y="937260"/>
                  </a:lnTo>
                  <a:lnTo>
                    <a:pt x="4017619" y="937260"/>
                  </a:lnTo>
                  <a:lnTo>
                    <a:pt x="4056138" y="924458"/>
                  </a:lnTo>
                  <a:lnTo>
                    <a:pt x="4078630" y="893508"/>
                  </a:lnTo>
                  <a:lnTo>
                    <a:pt x="4081983" y="874509"/>
                  </a:lnTo>
                  <a:lnTo>
                    <a:pt x="4081983" y="62725"/>
                  </a:lnTo>
                  <a:lnTo>
                    <a:pt x="4069219" y="25869"/>
                  </a:lnTo>
                  <a:lnTo>
                    <a:pt x="4038269" y="3378"/>
                  </a:lnTo>
                  <a:lnTo>
                    <a:pt x="401761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8559292" y="5136641"/>
            <a:ext cx="2943225" cy="6362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-170" dirty="0">
                <a:solidFill>
                  <a:srgbClr val="3F3F3F"/>
                </a:solidFill>
                <a:latin typeface="DejaVu Sans"/>
                <a:cs typeface="DejaVu Sans"/>
              </a:rPr>
              <a:t>PRO</a:t>
            </a:r>
            <a:r>
              <a:rPr sz="1600" spc="-7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b="1" spc="-20" dirty="0">
                <a:solidFill>
                  <a:srgbClr val="3F3F3F"/>
                </a:solidFill>
                <a:latin typeface="DejaVu Sans"/>
                <a:cs typeface="DejaVu Sans"/>
              </a:rPr>
              <a:t>TIP</a:t>
            </a:r>
            <a:r>
              <a:rPr sz="1600" spc="-20" dirty="0">
                <a:solidFill>
                  <a:srgbClr val="3F3F3F"/>
                </a:solidFill>
                <a:latin typeface="DejaVu Sans"/>
                <a:cs typeface="DejaVu Sans"/>
              </a:rPr>
              <a:t>:</a:t>
            </a:r>
            <a:endParaRPr sz="1600">
              <a:latin typeface="DejaVu Sans"/>
              <a:cs typeface="DejaVu Sans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200" spc="-95" dirty="0">
                <a:solidFill>
                  <a:srgbClr val="252525"/>
                </a:solidFill>
                <a:latin typeface="DejaVu Sans"/>
                <a:cs typeface="DejaVu Sans"/>
              </a:rPr>
              <a:t>Custom</a:t>
            </a:r>
            <a:r>
              <a:rPr sz="1200" spc="40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200" spc="-125" dirty="0">
                <a:solidFill>
                  <a:srgbClr val="252525"/>
                </a:solidFill>
                <a:latin typeface="DejaVu Sans"/>
                <a:cs typeface="DejaVu Sans"/>
              </a:rPr>
              <a:t>shapes</a:t>
            </a:r>
            <a:r>
              <a:rPr sz="1200" spc="40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200" spc="-130" dirty="0">
                <a:solidFill>
                  <a:srgbClr val="252525"/>
                </a:solidFill>
                <a:latin typeface="DejaVu Sans"/>
                <a:cs typeface="DejaVu Sans"/>
              </a:rPr>
              <a:t>can</a:t>
            </a:r>
            <a:r>
              <a:rPr sz="1200" spc="30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200" spc="-110" dirty="0">
                <a:solidFill>
                  <a:srgbClr val="252525"/>
                </a:solidFill>
                <a:latin typeface="DejaVu Sans"/>
                <a:cs typeface="DejaVu Sans"/>
              </a:rPr>
              <a:t>be</a:t>
            </a:r>
            <a:r>
              <a:rPr sz="1200" spc="35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200" spc="-110" dirty="0">
                <a:solidFill>
                  <a:srgbClr val="252525"/>
                </a:solidFill>
                <a:latin typeface="DejaVu Sans"/>
                <a:cs typeface="DejaVu Sans"/>
              </a:rPr>
              <a:t>uploaded</a:t>
            </a:r>
            <a:r>
              <a:rPr sz="1200" spc="35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200" spc="-25" dirty="0">
                <a:solidFill>
                  <a:srgbClr val="252525"/>
                </a:solidFill>
                <a:latin typeface="DejaVu Sans"/>
                <a:cs typeface="DejaVu Sans"/>
              </a:rPr>
              <a:t>in</a:t>
            </a:r>
            <a:endParaRPr sz="1200">
              <a:latin typeface="DejaVu Sans"/>
              <a:cs typeface="DejaVu Sans"/>
            </a:endParaRPr>
          </a:p>
          <a:p>
            <a:pPr marL="12700">
              <a:lnSpc>
                <a:spcPct val="100000"/>
              </a:lnSpc>
            </a:pPr>
            <a:r>
              <a:rPr sz="1200" i="1" dirty="0">
                <a:solidFill>
                  <a:srgbClr val="252525"/>
                </a:solidFill>
                <a:latin typeface="Nimbus Roman No9 L"/>
                <a:cs typeface="Nimbus Roman No9 L"/>
              </a:rPr>
              <a:t>Documents</a:t>
            </a:r>
            <a:r>
              <a:rPr sz="1200" spc="5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200" i="1" spc="-130" dirty="0">
                <a:solidFill>
                  <a:srgbClr val="252525"/>
                </a:solidFill>
                <a:latin typeface="Nimbus Roman No9 L"/>
                <a:cs typeface="Nimbus Roman No9 L"/>
              </a:rPr>
              <a:t>&gt;</a:t>
            </a:r>
            <a:r>
              <a:rPr sz="1200" spc="25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252525"/>
                </a:solidFill>
                <a:latin typeface="Nimbus Roman No9 L"/>
                <a:cs typeface="Nimbus Roman No9 L"/>
              </a:rPr>
              <a:t>My</a:t>
            </a:r>
            <a:r>
              <a:rPr sz="1200" spc="30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252525"/>
                </a:solidFill>
                <a:latin typeface="Nimbus Roman No9 L"/>
                <a:cs typeface="Nimbus Roman No9 L"/>
              </a:rPr>
              <a:t>Tableau</a:t>
            </a:r>
            <a:r>
              <a:rPr sz="1200" spc="10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252525"/>
                </a:solidFill>
                <a:latin typeface="Nimbus Roman No9 L"/>
                <a:cs typeface="Nimbus Roman No9 L"/>
              </a:rPr>
              <a:t>Repository</a:t>
            </a:r>
            <a:r>
              <a:rPr sz="1200" spc="10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200" i="1" spc="-130" dirty="0">
                <a:solidFill>
                  <a:srgbClr val="252525"/>
                </a:solidFill>
                <a:latin typeface="Nimbus Roman No9 L"/>
                <a:cs typeface="Nimbus Roman No9 L"/>
              </a:rPr>
              <a:t>&gt;</a:t>
            </a:r>
            <a:r>
              <a:rPr sz="1200" spc="40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200" i="1" spc="-40" dirty="0">
                <a:solidFill>
                  <a:srgbClr val="252525"/>
                </a:solidFill>
                <a:latin typeface="Nimbus Roman No9 L"/>
                <a:cs typeface="Nimbus Roman No9 L"/>
              </a:rPr>
              <a:t>Shapes</a:t>
            </a:r>
            <a:endParaRPr sz="1200">
              <a:latin typeface="Nimbus Roman No9 L"/>
              <a:cs typeface="Nimbus Roman No9 L"/>
            </a:endParaRPr>
          </a:p>
        </p:txBody>
      </p:sp>
      <p:pic>
        <p:nvPicPr>
          <p:cNvPr id="34" name="object 34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7672578" y="5090159"/>
            <a:ext cx="742187" cy="769619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61435">
              <a:lnSpc>
                <a:spcPct val="100000"/>
              </a:lnSpc>
              <a:spcBef>
                <a:spcPts val="100"/>
              </a:spcBef>
            </a:pPr>
            <a:r>
              <a:rPr b="1" spc="-445" dirty="0">
                <a:latin typeface="DejaVu Sans"/>
                <a:cs typeface="DejaVu Sans"/>
              </a:rPr>
              <a:t>Stacking</a:t>
            </a:r>
            <a:r>
              <a:rPr spc="-180" dirty="0"/>
              <a:t> </a:t>
            </a:r>
            <a:r>
              <a:rPr b="1" spc="-430" dirty="0">
                <a:latin typeface="DejaVu Sans"/>
                <a:cs typeface="DejaVu Sans"/>
              </a:rPr>
              <a:t>Marks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5646" y="813815"/>
            <a:ext cx="11760708" cy="45720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868592" y="2675362"/>
            <a:ext cx="2536190" cy="1270000"/>
            <a:chOff x="868592" y="2675362"/>
            <a:chExt cx="2536190" cy="127000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8592" y="2675362"/>
              <a:ext cx="2221405" cy="915987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80109" y="2686812"/>
              <a:ext cx="2151887" cy="84658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50008" y="3022892"/>
              <a:ext cx="758215" cy="586701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2384171" y="3056902"/>
              <a:ext cx="1020444" cy="888365"/>
            </a:xfrm>
            <a:custGeom>
              <a:avLst/>
              <a:gdLst/>
              <a:ahLst/>
              <a:cxnLst/>
              <a:rect l="l" t="t" r="r" b="b"/>
              <a:pathLst>
                <a:path w="1020445" h="888364">
                  <a:moveTo>
                    <a:pt x="469265" y="615556"/>
                  </a:moveTo>
                  <a:lnTo>
                    <a:pt x="469023" y="615175"/>
                  </a:lnTo>
                  <a:lnTo>
                    <a:pt x="469265" y="615556"/>
                  </a:lnTo>
                  <a:close/>
                </a:path>
                <a:path w="1020445" h="888364">
                  <a:moveTo>
                    <a:pt x="1020064" y="858634"/>
                  </a:moveTo>
                  <a:lnTo>
                    <a:pt x="987653" y="837780"/>
                  </a:lnTo>
                  <a:lnTo>
                    <a:pt x="948436" y="812533"/>
                  </a:lnTo>
                  <a:lnTo>
                    <a:pt x="945692" y="837780"/>
                  </a:lnTo>
                  <a:lnTo>
                    <a:pt x="903224" y="832980"/>
                  </a:lnTo>
                  <a:lnTo>
                    <a:pt x="903478" y="832980"/>
                  </a:lnTo>
                  <a:lnTo>
                    <a:pt x="845820" y="825106"/>
                  </a:lnTo>
                  <a:lnTo>
                    <a:pt x="846201" y="825106"/>
                  </a:lnTo>
                  <a:lnTo>
                    <a:pt x="818781" y="820661"/>
                  </a:lnTo>
                  <a:lnTo>
                    <a:pt x="818007" y="820534"/>
                  </a:lnTo>
                  <a:lnTo>
                    <a:pt x="818134" y="820661"/>
                  </a:lnTo>
                  <a:lnTo>
                    <a:pt x="790702" y="815708"/>
                  </a:lnTo>
                  <a:lnTo>
                    <a:pt x="790956" y="815708"/>
                  </a:lnTo>
                  <a:lnTo>
                    <a:pt x="763905" y="810247"/>
                  </a:lnTo>
                  <a:lnTo>
                    <a:pt x="764286" y="810247"/>
                  </a:lnTo>
                  <a:lnTo>
                    <a:pt x="738530" y="804151"/>
                  </a:lnTo>
                  <a:lnTo>
                    <a:pt x="737997" y="804024"/>
                  </a:lnTo>
                  <a:lnTo>
                    <a:pt x="738378" y="804151"/>
                  </a:lnTo>
                  <a:lnTo>
                    <a:pt x="713320" y="797420"/>
                  </a:lnTo>
                  <a:lnTo>
                    <a:pt x="712851" y="797293"/>
                  </a:lnTo>
                  <a:lnTo>
                    <a:pt x="713232" y="797420"/>
                  </a:lnTo>
                  <a:lnTo>
                    <a:pt x="688721" y="789927"/>
                  </a:lnTo>
                  <a:lnTo>
                    <a:pt x="689229" y="790054"/>
                  </a:lnTo>
                  <a:lnTo>
                    <a:pt x="688860" y="789927"/>
                  </a:lnTo>
                  <a:lnTo>
                    <a:pt x="665441" y="781697"/>
                  </a:lnTo>
                  <a:lnTo>
                    <a:pt x="643255" y="772655"/>
                  </a:lnTo>
                  <a:lnTo>
                    <a:pt x="643890" y="772909"/>
                  </a:lnTo>
                  <a:lnTo>
                    <a:pt x="643343" y="772655"/>
                  </a:lnTo>
                  <a:lnTo>
                    <a:pt x="623100" y="763130"/>
                  </a:lnTo>
                  <a:lnTo>
                    <a:pt x="622300" y="762749"/>
                  </a:lnTo>
                  <a:lnTo>
                    <a:pt x="622935" y="763130"/>
                  </a:lnTo>
                  <a:lnTo>
                    <a:pt x="602488" y="751954"/>
                  </a:lnTo>
                  <a:lnTo>
                    <a:pt x="603250" y="752335"/>
                  </a:lnTo>
                  <a:lnTo>
                    <a:pt x="602640" y="751954"/>
                  </a:lnTo>
                  <a:lnTo>
                    <a:pt x="583946" y="740143"/>
                  </a:lnTo>
                  <a:lnTo>
                    <a:pt x="584708" y="740524"/>
                  </a:lnTo>
                  <a:lnTo>
                    <a:pt x="584174" y="740143"/>
                  </a:lnTo>
                  <a:lnTo>
                    <a:pt x="566750" y="727468"/>
                  </a:lnTo>
                  <a:lnTo>
                    <a:pt x="550760" y="714108"/>
                  </a:lnTo>
                  <a:lnTo>
                    <a:pt x="550164" y="713600"/>
                  </a:lnTo>
                  <a:lnTo>
                    <a:pt x="550672" y="714108"/>
                  </a:lnTo>
                  <a:lnTo>
                    <a:pt x="535063" y="699376"/>
                  </a:lnTo>
                  <a:lnTo>
                    <a:pt x="520661" y="684136"/>
                  </a:lnTo>
                  <a:lnTo>
                    <a:pt x="520192" y="683628"/>
                  </a:lnTo>
                  <a:lnTo>
                    <a:pt x="520573" y="684136"/>
                  </a:lnTo>
                  <a:lnTo>
                    <a:pt x="506349" y="667626"/>
                  </a:lnTo>
                  <a:lnTo>
                    <a:pt x="506730" y="668007"/>
                  </a:lnTo>
                  <a:lnTo>
                    <a:pt x="506425" y="667626"/>
                  </a:lnTo>
                  <a:lnTo>
                    <a:pt x="493687" y="651243"/>
                  </a:lnTo>
                  <a:lnTo>
                    <a:pt x="493395" y="650862"/>
                  </a:lnTo>
                  <a:lnTo>
                    <a:pt x="493649" y="651243"/>
                  </a:lnTo>
                  <a:lnTo>
                    <a:pt x="481342" y="633717"/>
                  </a:lnTo>
                  <a:lnTo>
                    <a:pt x="481076" y="633336"/>
                  </a:lnTo>
                  <a:lnTo>
                    <a:pt x="481203" y="633717"/>
                  </a:lnTo>
                  <a:lnTo>
                    <a:pt x="469011" y="615175"/>
                  </a:lnTo>
                  <a:lnTo>
                    <a:pt x="457835" y="596760"/>
                  </a:lnTo>
                  <a:lnTo>
                    <a:pt x="458089" y="597141"/>
                  </a:lnTo>
                  <a:lnTo>
                    <a:pt x="457873" y="596760"/>
                  </a:lnTo>
                  <a:lnTo>
                    <a:pt x="436524" y="558660"/>
                  </a:lnTo>
                  <a:lnTo>
                    <a:pt x="436245" y="558152"/>
                  </a:lnTo>
                  <a:lnTo>
                    <a:pt x="436372" y="558660"/>
                  </a:lnTo>
                  <a:lnTo>
                    <a:pt x="415861" y="518655"/>
                  </a:lnTo>
                  <a:lnTo>
                    <a:pt x="415861" y="518528"/>
                  </a:lnTo>
                  <a:lnTo>
                    <a:pt x="401294" y="488950"/>
                  </a:lnTo>
                  <a:lnTo>
                    <a:pt x="660908" y="488950"/>
                  </a:lnTo>
                  <a:lnTo>
                    <a:pt x="660908" y="464172"/>
                  </a:lnTo>
                  <a:lnTo>
                    <a:pt x="660908" y="463550"/>
                  </a:lnTo>
                  <a:lnTo>
                    <a:pt x="660908" y="25514"/>
                  </a:lnTo>
                  <a:lnTo>
                    <a:pt x="635508" y="25514"/>
                  </a:lnTo>
                  <a:lnTo>
                    <a:pt x="635508" y="463550"/>
                  </a:lnTo>
                  <a:lnTo>
                    <a:pt x="25400" y="463550"/>
                  </a:lnTo>
                  <a:lnTo>
                    <a:pt x="25400" y="25400"/>
                  </a:lnTo>
                  <a:lnTo>
                    <a:pt x="660908" y="25400"/>
                  </a:lnTo>
                  <a:lnTo>
                    <a:pt x="660908" y="0"/>
                  </a:lnTo>
                  <a:lnTo>
                    <a:pt x="0" y="0"/>
                  </a:lnTo>
                  <a:lnTo>
                    <a:pt x="0" y="25400"/>
                  </a:lnTo>
                  <a:lnTo>
                    <a:pt x="0" y="463550"/>
                  </a:lnTo>
                  <a:lnTo>
                    <a:pt x="0" y="488950"/>
                  </a:lnTo>
                  <a:lnTo>
                    <a:pt x="373875" y="488950"/>
                  </a:lnTo>
                  <a:lnTo>
                    <a:pt x="373126" y="489318"/>
                  </a:lnTo>
                  <a:lnTo>
                    <a:pt x="393192" y="529958"/>
                  </a:lnTo>
                  <a:lnTo>
                    <a:pt x="413893" y="570471"/>
                  </a:lnTo>
                  <a:lnTo>
                    <a:pt x="435991" y="609841"/>
                  </a:lnTo>
                  <a:lnTo>
                    <a:pt x="460121" y="647814"/>
                  </a:lnTo>
                  <a:lnTo>
                    <a:pt x="486918" y="683882"/>
                  </a:lnTo>
                  <a:lnTo>
                    <a:pt x="517144" y="717283"/>
                  </a:lnTo>
                  <a:lnTo>
                    <a:pt x="551180" y="747636"/>
                  </a:lnTo>
                  <a:lnTo>
                    <a:pt x="589915" y="774052"/>
                  </a:lnTo>
                  <a:lnTo>
                    <a:pt x="633349" y="796023"/>
                  </a:lnTo>
                  <a:lnTo>
                    <a:pt x="680974" y="814184"/>
                  </a:lnTo>
                  <a:lnTo>
                    <a:pt x="732028" y="828789"/>
                  </a:lnTo>
                  <a:lnTo>
                    <a:pt x="786003" y="840600"/>
                  </a:lnTo>
                  <a:lnTo>
                    <a:pt x="842264" y="850252"/>
                  </a:lnTo>
                  <a:lnTo>
                    <a:pt x="900176" y="858126"/>
                  </a:lnTo>
                  <a:lnTo>
                    <a:pt x="942936" y="863028"/>
                  </a:lnTo>
                  <a:lnTo>
                    <a:pt x="940181" y="888352"/>
                  </a:lnTo>
                  <a:lnTo>
                    <a:pt x="1020064" y="858634"/>
                  </a:lnTo>
                  <a:close/>
                </a:path>
              </a:pathLst>
            </a:custGeom>
            <a:solidFill>
              <a:srgbClr val="1FE2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3563075" y="2693605"/>
            <a:ext cx="3735070" cy="2730500"/>
            <a:chOff x="3563075" y="2693605"/>
            <a:chExt cx="3735070" cy="2730500"/>
          </a:xfrm>
        </p:grpSpPr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563075" y="2693605"/>
              <a:ext cx="3734634" cy="2730374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574541" y="2705100"/>
              <a:ext cx="3665219" cy="2660903"/>
            </a:xfrm>
            <a:prstGeom prst="rect">
              <a:avLst/>
            </a:prstGeom>
          </p:spPr>
        </p:pic>
      </p:grpSp>
      <p:grpSp>
        <p:nvGrpSpPr>
          <p:cNvPr id="12" name="object 12"/>
          <p:cNvGrpSpPr/>
          <p:nvPr/>
        </p:nvGrpSpPr>
        <p:grpSpPr>
          <a:xfrm>
            <a:off x="7546052" y="2689795"/>
            <a:ext cx="3721735" cy="2730500"/>
            <a:chOff x="7546052" y="2689795"/>
            <a:chExt cx="3721735" cy="2730500"/>
          </a:xfrm>
        </p:grpSpPr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546052" y="2689795"/>
              <a:ext cx="3721674" cy="2730374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557516" y="2701290"/>
              <a:ext cx="3652265" cy="2660903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4439920" y="5491732"/>
            <a:ext cx="19348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70" dirty="0">
                <a:solidFill>
                  <a:srgbClr val="3F3F3F"/>
                </a:solidFill>
                <a:latin typeface="DejaVu Sans"/>
                <a:cs typeface="DejaVu Sans"/>
              </a:rPr>
              <a:t>Stacking</a:t>
            </a:r>
            <a:r>
              <a:rPr sz="1800" spc="2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800" spc="-114" dirty="0">
                <a:solidFill>
                  <a:srgbClr val="3F3F3F"/>
                </a:solidFill>
                <a:latin typeface="DejaVu Sans"/>
                <a:cs typeface="DejaVu Sans"/>
              </a:rPr>
              <a:t>Marks</a:t>
            </a:r>
            <a:r>
              <a:rPr sz="1800" spc="3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800" b="1" spc="-190" dirty="0">
                <a:solidFill>
                  <a:srgbClr val="00B07F"/>
                </a:solidFill>
                <a:latin typeface="DejaVu Sans"/>
                <a:cs typeface="DejaVu Sans"/>
              </a:rPr>
              <a:t>ON</a:t>
            </a:r>
            <a:endParaRPr sz="1800">
              <a:latin typeface="DejaVu Sans"/>
              <a:cs typeface="DejaVu San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375650" y="5491732"/>
            <a:ext cx="201866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70" dirty="0">
                <a:solidFill>
                  <a:srgbClr val="3F3F3F"/>
                </a:solidFill>
                <a:latin typeface="DejaVu Sans"/>
                <a:cs typeface="DejaVu Sans"/>
              </a:rPr>
              <a:t>Stacking</a:t>
            </a:r>
            <a:r>
              <a:rPr sz="1800" spc="2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800" spc="-114" dirty="0">
                <a:solidFill>
                  <a:srgbClr val="3F3F3F"/>
                </a:solidFill>
                <a:latin typeface="DejaVu Sans"/>
                <a:cs typeface="DejaVu Sans"/>
              </a:rPr>
              <a:t>Marks</a:t>
            </a:r>
            <a:r>
              <a:rPr sz="1800" spc="3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800" b="1" spc="-225" dirty="0">
                <a:solidFill>
                  <a:srgbClr val="C00000"/>
                </a:solidFill>
                <a:latin typeface="DejaVu Sans"/>
                <a:cs typeface="DejaVu Sans"/>
              </a:rPr>
              <a:t>OFF</a:t>
            </a:r>
            <a:endParaRPr sz="1800">
              <a:latin typeface="DejaVu Sans"/>
              <a:cs typeface="DejaVu San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284732" y="2401061"/>
            <a:ext cx="12827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70" dirty="0">
                <a:solidFill>
                  <a:srgbClr val="3F3F3F"/>
                </a:solidFill>
                <a:latin typeface="DejaVu Sans"/>
                <a:cs typeface="DejaVu Sans"/>
              </a:rPr>
              <a:t>Stack</a:t>
            </a:r>
            <a:r>
              <a:rPr sz="1200" spc="-4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b="1" spc="-140" dirty="0">
                <a:solidFill>
                  <a:srgbClr val="3F3F3F"/>
                </a:solidFill>
                <a:latin typeface="DejaVu Sans"/>
                <a:cs typeface="DejaVu Sans"/>
              </a:rPr>
              <a:t>Marks</a:t>
            </a:r>
            <a:r>
              <a:rPr sz="1200" spc="-4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spc="-90" dirty="0">
                <a:solidFill>
                  <a:srgbClr val="3F3F3F"/>
                </a:solidFill>
                <a:latin typeface="DejaVu Sans"/>
                <a:cs typeface="DejaVu Sans"/>
              </a:rPr>
              <a:t>Menu</a:t>
            </a:r>
            <a:endParaRPr sz="1200">
              <a:latin typeface="DejaVu Sans"/>
              <a:cs typeface="DejaVu San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87321" y="1384551"/>
            <a:ext cx="10579735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spc="-125" dirty="0">
                <a:solidFill>
                  <a:srgbClr val="3F3F3F"/>
                </a:solidFill>
                <a:latin typeface="DejaVu Sans"/>
                <a:cs typeface="DejaVu Sans"/>
              </a:rPr>
              <a:t>The</a:t>
            </a:r>
            <a:r>
              <a:rPr sz="2000" spc="-3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b="1" spc="-270" dirty="0">
                <a:solidFill>
                  <a:srgbClr val="3F3F3F"/>
                </a:solidFill>
                <a:latin typeface="DejaVu Sans"/>
                <a:cs typeface="DejaVu Sans"/>
              </a:rPr>
              <a:t>Stack</a:t>
            </a:r>
            <a:r>
              <a:rPr sz="2000" spc="-114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b="1" spc="-250" dirty="0">
                <a:solidFill>
                  <a:srgbClr val="3F3F3F"/>
                </a:solidFill>
                <a:latin typeface="DejaVu Sans"/>
                <a:cs typeface="DejaVu Sans"/>
              </a:rPr>
              <a:t>Marks</a:t>
            </a:r>
            <a:r>
              <a:rPr sz="2000" spc="-11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125" dirty="0">
                <a:solidFill>
                  <a:srgbClr val="3F3F3F"/>
                </a:solidFill>
                <a:latin typeface="DejaVu Sans"/>
                <a:cs typeface="DejaVu Sans"/>
              </a:rPr>
              <a:t>option</a:t>
            </a:r>
            <a:r>
              <a:rPr sz="2000" spc="-3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155" dirty="0">
                <a:solidFill>
                  <a:srgbClr val="3F3F3F"/>
                </a:solidFill>
                <a:latin typeface="DejaVu Sans"/>
                <a:cs typeface="DejaVu Sans"/>
              </a:rPr>
              <a:t>allows</a:t>
            </a:r>
            <a:r>
              <a:rPr sz="2000" spc="-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150" dirty="0">
                <a:solidFill>
                  <a:srgbClr val="3F3F3F"/>
                </a:solidFill>
                <a:latin typeface="DejaVu Sans"/>
                <a:cs typeface="DejaVu Sans"/>
              </a:rPr>
              <a:t>you</a:t>
            </a:r>
            <a:r>
              <a:rPr sz="2000" spc="-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30" dirty="0">
                <a:solidFill>
                  <a:srgbClr val="3F3F3F"/>
                </a:solidFill>
                <a:latin typeface="DejaVu Sans"/>
                <a:cs typeface="DejaVu Sans"/>
              </a:rPr>
              <a:t>to</a:t>
            </a:r>
            <a:r>
              <a:rPr sz="2000" spc="1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145" dirty="0">
                <a:solidFill>
                  <a:srgbClr val="3F3F3F"/>
                </a:solidFill>
                <a:latin typeface="DejaVu Sans"/>
                <a:cs typeface="DejaVu Sans"/>
              </a:rPr>
              <a:t>either</a:t>
            </a:r>
            <a:r>
              <a:rPr sz="2000" spc="1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204" dirty="0">
                <a:solidFill>
                  <a:srgbClr val="3F3F3F"/>
                </a:solidFill>
                <a:latin typeface="DejaVu Sans"/>
                <a:cs typeface="DejaVu Sans"/>
              </a:rPr>
              <a:t>stack</a:t>
            </a:r>
            <a:r>
              <a:rPr sz="2000" spc="1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35" dirty="0">
                <a:solidFill>
                  <a:srgbClr val="3F3F3F"/>
                </a:solidFill>
                <a:latin typeface="DejaVu Sans"/>
                <a:cs typeface="DejaVu Sans"/>
              </a:rPr>
              <a:t>or</a:t>
            </a:r>
            <a:r>
              <a:rPr sz="2000" spc="1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185" dirty="0">
                <a:solidFill>
                  <a:srgbClr val="3F3F3F"/>
                </a:solidFill>
                <a:latin typeface="DejaVu Sans"/>
                <a:cs typeface="DejaVu Sans"/>
              </a:rPr>
              <a:t>overlap</a:t>
            </a:r>
            <a:r>
              <a:rPr sz="2000" spc="1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185" dirty="0">
                <a:solidFill>
                  <a:srgbClr val="3F3F3F"/>
                </a:solidFill>
                <a:latin typeface="DejaVu Sans"/>
                <a:cs typeface="DejaVu Sans"/>
              </a:rPr>
              <a:t>dimensions</a:t>
            </a:r>
            <a:r>
              <a:rPr sz="2000" spc="2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190" dirty="0">
                <a:solidFill>
                  <a:srgbClr val="3F3F3F"/>
                </a:solidFill>
                <a:latin typeface="DejaVu Sans"/>
                <a:cs typeface="DejaVu Sans"/>
              </a:rPr>
              <a:t>along</a:t>
            </a:r>
            <a:r>
              <a:rPr sz="2000" spc="3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270" dirty="0">
                <a:solidFill>
                  <a:srgbClr val="3F3F3F"/>
                </a:solidFill>
                <a:latin typeface="DejaVu Sans"/>
                <a:cs typeface="DejaVu Sans"/>
              </a:rPr>
              <a:t>a</a:t>
            </a:r>
            <a:r>
              <a:rPr sz="2000" spc="3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155" dirty="0">
                <a:solidFill>
                  <a:srgbClr val="3F3F3F"/>
                </a:solidFill>
                <a:latin typeface="DejaVu Sans"/>
                <a:cs typeface="DejaVu Sans"/>
              </a:rPr>
              <a:t>continuous</a:t>
            </a:r>
            <a:r>
              <a:rPr sz="2000" spc="1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695" dirty="0">
                <a:solidFill>
                  <a:srgbClr val="3F3F3F"/>
                </a:solidFill>
                <a:latin typeface="DejaVu Sans"/>
                <a:cs typeface="DejaVu Sans"/>
              </a:rPr>
              <a:t>axis</a:t>
            </a:r>
            <a:endParaRPr sz="2000">
              <a:latin typeface="DejaVu Sans"/>
              <a:cs typeface="DejaVu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996054">
              <a:lnSpc>
                <a:spcPct val="100000"/>
              </a:lnSpc>
              <a:spcBef>
                <a:spcPts val="95"/>
              </a:spcBef>
            </a:pPr>
            <a:r>
              <a:rPr b="1" spc="-385" dirty="0">
                <a:latin typeface="DejaVu Sans"/>
                <a:cs typeface="DejaVu Sans"/>
              </a:rPr>
              <a:t>Why</a:t>
            </a:r>
            <a:r>
              <a:rPr spc="-180" dirty="0"/>
              <a:t> </a:t>
            </a:r>
            <a:r>
              <a:rPr b="1" spc="-509" dirty="0">
                <a:latin typeface="DejaVu Sans"/>
                <a:cs typeface="DejaVu Sans"/>
              </a:rPr>
              <a:t>Tableau?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5646" y="830579"/>
            <a:ext cx="11760708" cy="4572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521963" y="1204737"/>
            <a:ext cx="9637395" cy="5156200"/>
          </a:xfrm>
          <a:prstGeom prst="rect">
            <a:avLst/>
          </a:prstGeom>
        </p:spPr>
        <p:txBody>
          <a:bodyPr vert="horz" wrap="square" lIns="0" tIns="127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5"/>
              </a:spcBef>
            </a:pPr>
            <a:r>
              <a:rPr sz="2400" b="1" spc="-305" dirty="0">
                <a:solidFill>
                  <a:srgbClr val="3F3F3F"/>
                </a:solidFill>
                <a:latin typeface="DejaVu Sans"/>
                <a:cs typeface="DejaVu Sans"/>
              </a:rPr>
              <a:t>Connect,</a:t>
            </a:r>
            <a:r>
              <a:rPr sz="2400" spc="-9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400" b="1" spc="-280" dirty="0">
                <a:solidFill>
                  <a:srgbClr val="3F3F3F"/>
                </a:solidFill>
                <a:latin typeface="DejaVu Sans"/>
                <a:cs typeface="DejaVu Sans"/>
              </a:rPr>
              <a:t>join,</a:t>
            </a:r>
            <a:r>
              <a:rPr sz="2400" spc="-9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400" b="1" spc="-365" dirty="0">
                <a:solidFill>
                  <a:srgbClr val="3F3F3F"/>
                </a:solidFill>
                <a:latin typeface="DejaVu Sans"/>
                <a:cs typeface="DejaVu Sans"/>
              </a:rPr>
              <a:t>and</a:t>
            </a:r>
            <a:r>
              <a:rPr sz="2400" spc="-9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400" b="1" spc="-320" dirty="0">
                <a:solidFill>
                  <a:srgbClr val="3F3F3F"/>
                </a:solidFill>
                <a:latin typeface="DejaVu Sans"/>
                <a:cs typeface="DejaVu Sans"/>
              </a:rPr>
              <a:t>analyze</a:t>
            </a:r>
            <a:r>
              <a:rPr sz="2400" spc="-8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400" b="1" i="1" dirty="0">
                <a:solidFill>
                  <a:srgbClr val="3F3F3F"/>
                </a:solidFill>
                <a:latin typeface="Nimbus Sans L"/>
                <a:cs typeface="Nimbus Sans L"/>
              </a:rPr>
              <a:t>billions</a:t>
            </a:r>
            <a:r>
              <a:rPr sz="2400" spc="-8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400" b="1" spc="-254" dirty="0">
                <a:solidFill>
                  <a:srgbClr val="3F3F3F"/>
                </a:solidFill>
                <a:latin typeface="DejaVu Sans"/>
                <a:cs typeface="DejaVu Sans"/>
              </a:rPr>
              <a:t>of</a:t>
            </a:r>
            <a:r>
              <a:rPr sz="2400" spc="-10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400" b="1" spc="-315" dirty="0">
                <a:solidFill>
                  <a:srgbClr val="3F3F3F"/>
                </a:solidFill>
                <a:latin typeface="DejaVu Sans"/>
                <a:cs typeface="DejaVu Sans"/>
              </a:rPr>
              <a:t>records</a:t>
            </a:r>
            <a:endParaRPr sz="2400">
              <a:latin typeface="DejaVu Sans"/>
              <a:cs typeface="DejaVu Sans"/>
            </a:endParaRPr>
          </a:p>
          <a:p>
            <a:pPr marL="812800" indent="-342900">
              <a:lnSpc>
                <a:spcPct val="100000"/>
              </a:lnSpc>
              <a:spcBef>
                <a:spcPts val="610"/>
              </a:spcBef>
              <a:buFont typeface="DejaVu Sans"/>
              <a:buChar char="•"/>
              <a:tabLst>
                <a:tab pos="812165" algn="l"/>
                <a:tab pos="812800" algn="l"/>
              </a:tabLst>
            </a:pPr>
            <a:r>
              <a:rPr sz="1600" i="1" dirty="0">
                <a:solidFill>
                  <a:srgbClr val="3F3F3F"/>
                </a:solidFill>
                <a:latin typeface="Nimbus Roman No9 L"/>
                <a:cs typeface="Nimbus Roman No9 L"/>
              </a:rPr>
              <a:t>Connect</a:t>
            </a:r>
            <a:r>
              <a:rPr sz="1600" spc="2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i="1" spc="50" dirty="0">
                <a:solidFill>
                  <a:srgbClr val="3F3F3F"/>
                </a:solidFill>
                <a:latin typeface="Nimbus Roman No9 L"/>
                <a:cs typeface="Nimbus Roman No9 L"/>
              </a:rPr>
              <a:t>to</a:t>
            </a:r>
            <a:r>
              <a:rPr sz="1600" spc="2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i="1" dirty="0">
                <a:solidFill>
                  <a:srgbClr val="3F3F3F"/>
                </a:solidFill>
                <a:latin typeface="Nimbus Roman No9 L"/>
                <a:cs typeface="Nimbus Roman No9 L"/>
              </a:rPr>
              <a:t>any</a:t>
            </a:r>
            <a:r>
              <a:rPr sz="1600" spc="2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i="1" dirty="0">
                <a:solidFill>
                  <a:srgbClr val="3F3F3F"/>
                </a:solidFill>
                <a:latin typeface="Nimbus Roman No9 L"/>
                <a:cs typeface="Nimbus Roman No9 L"/>
              </a:rPr>
              <a:t>data</a:t>
            </a:r>
            <a:r>
              <a:rPr sz="1600" spc="1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i="1" dirty="0">
                <a:solidFill>
                  <a:srgbClr val="3F3F3F"/>
                </a:solidFill>
                <a:latin typeface="Nimbus Roman No9 L"/>
                <a:cs typeface="Nimbus Roman No9 L"/>
              </a:rPr>
              <a:t>source</a:t>
            </a:r>
            <a:r>
              <a:rPr sz="1600" spc="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i="1" dirty="0">
                <a:solidFill>
                  <a:srgbClr val="3F3F3F"/>
                </a:solidFill>
                <a:latin typeface="Nimbus Roman No9 L"/>
                <a:cs typeface="Nimbus Roman No9 L"/>
              </a:rPr>
              <a:t>with</a:t>
            </a:r>
            <a:r>
              <a:rPr sz="1600" spc="2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i="1" dirty="0">
                <a:solidFill>
                  <a:srgbClr val="3F3F3F"/>
                </a:solidFill>
                <a:latin typeface="Nimbus Roman No9 L"/>
                <a:cs typeface="Nimbus Roman No9 L"/>
              </a:rPr>
              <a:t>60+</a:t>
            </a:r>
            <a:r>
              <a:rPr sz="1600" spc="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i="1" spc="-10" dirty="0">
                <a:solidFill>
                  <a:srgbClr val="3F3F3F"/>
                </a:solidFill>
                <a:latin typeface="Nimbus Roman No9 L"/>
                <a:cs typeface="Nimbus Roman No9 L"/>
              </a:rPr>
              <a:t>built-</a:t>
            </a:r>
            <a:r>
              <a:rPr sz="1600" i="1" dirty="0">
                <a:solidFill>
                  <a:srgbClr val="3F3F3F"/>
                </a:solidFill>
                <a:latin typeface="Nimbus Roman No9 L"/>
                <a:cs typeface="Nimbus Roman No9 L"/>
              </a:rPr>
              <a:t>in</a:t>
            </a:r>
            <a:r>
              <a:rPr sz="1600" spc="2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i="1" dirty="0">
                <a:solidFill>
                  <a:srgbClr val="3F3F3F"/>
                </a:solidFill>
                <a:latin typeface="Nimbus Roman No9 L"/>
                <a:cs typeface="Nimbus Roman No9 L"/>
              </a:rPr>
              <a:t>connectors</a:t>
            </a:r>
            <a:r>
              <a:rPr sz="1600" spc="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i="1" dirty="0">
                <a:solidFill>
                  <a:srgbClr val="3F3F3F"/>
                </a:solidFill>
                <a:latin typeface="Nimbus Roman No9 L"/>
                <a:cs typeface="Nimbus Roman No9 L"/>
              </a:rPr>
              <a:t>(flat</a:t>
            </a:r>
            <a:r>
              <a:rPr sz="1600" spc="1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i="1" spc="-25" dirty="0">
                <a:solidFill>
                  <a:srgbClr val="3F3F3F"/>
                </a:solidFill>
                <a:latin typeface="Nimbus Roman No9 L"/>
                <a:cs typeface="Nimbus Roman No9 L"/>
              </a:rPr>
              <a:t>files,</a:t>
            </a:r>
            <a:r>
              <a:rPr sz="1600" spc="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i="1" dirty="0">
                <a:solidFill>
                  <a:srgbClr val="3F3F3F"/>
                </a:solidFill>
                <a:latin typeface="Nimbus Roman No9 L"/>
                <a:cs typeface="Nimbus Roman No9 L"/>
              </a:rPr>
              <a:t>databases,</a:t>
            </a:r>
            <a:r>
              <a:rPr sz="1600" spc="1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i="1" dirty="0">
                <a:solidFill>
                  <a:srgbClr val="3F3F3F"/>
                </a:solidFill>
                <a:latin typeface="Nimbus Roman No9 L"/>
                <a:cs typeface="Nimbus Roman No9 L"/>
              </a:rPr>
              <a:t>cloud</a:t>
            </a:r>
            <a:r>
              <a:rPr sz="1600" spc="1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i="1" dirty="0">
                <a:solidFill>
                  <a:srgbClr val="3F3F3F"/>
                </a:solidFill>
                <a:latin typeface="Nimbus Roman No9 L"/>
                <a:cs typeface="Nimbus Roman No9 L"/>
              </a:rPr>
              <a:t>sources,</a:t>
            </a:r>
            <a:r>
              <a:rPr sz="1600" spc="-1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i="1" spc="-55" dirty="0">
                <a:solidFill>
                  <a:srgbClr val="3F3F3F"/>
                </a:solidFill>
                <a:latin typeface="Nimbus Roman No9 L"/>
                <a:cs typeface="Nimbus Roman No9 L"/>
              </a:rPr>
              <a:t>APIs,</a:t>
            </a:r>
            <a:r>
              <a:rPr sz="1600" spc="1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i="1" spc="-10" dirty="0">
                <a:solidFill>
                  <a:srgbClr val="3F3F3F"/>
                </a:solidFill>
                <a:latin typeface="Nimbus Roman No9 L"/>
                <a:cs typeface="Nimbus Roman No9 L"/>
              </a:rPr>
              <a:t>etc.)</a:t>
            </a:r>
            <a:endParaRPr sz="1600">
              <a:latin typeface="Nimbus Roman No9 L"/>
              <a:cs typeface="Nimbus Roman No9 L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lr>
                <a:srgbClr val="3F3F3F"/>
              </a:buClr>
              <a:buFont typeface="DejaVu Sans"/>
              <a:buChar char="•"/>
            </a:pPr>
            <a:endParaRPr sz="2550">
              <a:latin typeface="Nimbus Roman No9 L"/>
              <a:cs typeface="Nimbus Roman No9 L"/>
            </a:endParaRPr>
          </a:p>
          <a:p>
            <a:pPr marL="12700">
              <a:lnSpc>
                <a:spcPct val="100000"/>
              </a:lnSpc>
            </a:pPr>
            <a:r>
              <a:rPr sz="2400" b="1" spc="-325" dirty="0">
                <a:solidFill>
                  <a:srgbClr val="3F3F3F"/>
                </a:solidFill>
                <a:latin typeface="DejaVu Sans"/>
                <a:cs typeface="DejaVu Sans"/>
              </a:rPr>
              <a:t>Understand</a:t>
            </a:r>
            <a:r>
              <a:rPr sz="2400" spc="-13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400" b="1" spc="-310" dirty="0">
                <a:solidFill>
                  <a:srgbClr val="3F3F3F"/>
                </a:solidFill>
                <a:latin typeface="DejaVu Sans"/>
                <a:cs typeface="DejaVu Sans"/>
              </a:rPr>
              <a:t>your</a:t>
            </a:r>
            <a:r>
              <a:rPr sz="2400" spc="-13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400" b="1" spc="-335" dirty="0">
                <a:solidFill>
                  <a:srgbClr val="3F3F3F"/>
                </a:solidFill>
                <a:latin typeface="DejaVu Sans"/>
                <a:cs typeface="DejaVu Sans"/>
              </a:rPr>
              <a:t>data</a:t>
            </a:r>
            <a:r>
              <a:rPr sz="2400" spc="-13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400" b="1" spc="-350" dirty="0">
                <a:solidFill>
                  <a:srgbClr val="3F3F3F"/>
                </a:solidFill>
                <a:latin typeface="DejaVu Sans"/>
                <a:cs typeface="DejaVu Sans"/>
              </a:rPr>
              <a:t>by</a:t>
            </a:r>
            <a:r>
              <a:rPr sz="2400" spc="-13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400" b="1" spc="-315" dirty="0">
                <a:solidFill>
                  <a:srgbClr val="3F3F3F"/>
                </a:solidFill>
                <a:latin typeface="DejaVu Sans"/>
                <a:cs typeface="DejaVu Sans"/>
              </a:rPr>
              <a:t>sorting,</a:t>
            </a:r>
            <a:r>
              <a:rPr sz="2400" spc="-14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400" b="1" spc="-350" dirty="0">
                <a:solidFill>
                  <a:srgbClr val="3F3F3F"/>
                </a:solidFill>
                <a:latin typeface="DejaVu Sans"/>
                <a:cs typeface="DejaVu Sans"/>
              </a:rPr>
              <a:t>grouping,</a:t>
            </a:r>
            <a:r>
              <a:rPr sz="2400" spc="-13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400" b="1" spc="-370" dirty="0">
                <a:solidFill>
                  <a:srgbClr val="3F3F3F"/>
                </a:solidFill>
                <a:latin typeface="DejaVu Sans"/>
                <a:cs typeface="DejaVu Sans"/>
              </a:rPr>
              <a:t>and</a:t>
            </a:r>
            <a:r>
              <a:rPr sz="2400" spc="-13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400" b="1" spc="-280" dirty="0">
                <a:solidFill>
                  <a:srgbClr val="3F3F3F"/>
                </a:solidFill>
                <a:latin typeface="DejaVu Sans"/>
                <a:cs typeface="DejaVu Sans"/>
              </a:rPr>
              <a:t>filtering</a:t>
            </a:r>
            <a:endParaRPr sz="2400">
              <a:latin typeface="DejaVu Sans"/>
              <a:cs typeface="DejaVu Sans"/>
            </a:endParaRPr>
          </a:p>
          <a:p>
            <a:pPr marL="812800" indent="-342900">
              <a:lnSpc>
                <a:spcPct val="100000"/>
              </a:lnSpc>
              <a:spcBef>
                <a:spcPts val="610"/>
              </a:spcBef>
              <a:buFont typeface="DejaVu Sans"/>
              <a:buChar char="•"/>
              <a:tabLst>
                <a:tab pos="812165" algn="l"/>
                <a:tab pos="812800" algn="l"/>
              </a:tabLst>
            </a:pPr>
            <a:r>
              <a:rPr sz="1600" i="1" dirty="0">
                <a:solidFill>
                  <a:srgbClr val="3F3F3F"/>
                </a:solidFill>
                <a:latin typeface="Nimbus Roman No9 L"/>
                <a:cs typeface="Nimbus Roman No9 L"/>
              </a:rPr>
              <a:t>Use</a:t>
            </a:r>
            <a:r>
              <a:rPr sz="1600" i="1" spc="10" dirty="0">
                <a:solidFill>
                  <a:srgbClr val="3F3F3F"/>
                </a:solidFill>
                <a:latin typeface="Nimbus Roman No9 L"/>
                <a:cs typeface="Nimbus Roman No9 L"/>
              </a:rPr>
              <a:t> </a:t>
            </a:r>
            <a:r>
              <a:rPr sz="1600" i="1" spc="-30" dirty="0">
                <a:solidFill>
                  <a:srgbClr val="3F3F3F"/>
                </a:solidFill>
                <a:latin typeface="Nimbus Roman No9 L"/>
                <a:cs typeface="Nimbus Roman No9 L"/>
              </a:rPr>
              <a:t>Tableau’s</a:t>
            </a:r>
            <a:r>
              <a:rPr sz="1600" i="1" spc="10" dirty="0">
                <a:solidFill>
                  <a:srgbClr val="3F3F3F"/>
                </a:solidFill>
                <a:latin typeface="Nimbus Roman No9 L"/>
                <a:cs typeface="Nimbus Roman No9 L"/>
              </a:rPr>
              <a:t> </a:t>
            </a:r>
            <a:r>
              <a:rPr sz="1600" i="1" dirty="0">
                <a:solidFill>
                  <a:srgbClr val="3F3F3F"/>
                </a:solidFill>
                <a:latin typeface="Nimbus Roman No9 L"/>
                <a:cs typeface="Nimbus Roman No9 L"/>
              </a:rPr>
              <a:t>intuitive</a:t>
            </a:r>
            <a:r>
              <a:rPr sz="1600" i="1" spc="10" dirty="0">
                <a:solidFill>
                  <a:srgbClr val="3F3F3F"/>
                </a:solidFill>
                <a:latin typeface="Nimbus Roman No9 L"/>
                <a:cs typeface="Nimbus Roman No9 L"/>
              </a:rPr>
              <a:t> </a:t>
            </a:r>
            <a:r>
              <a:rPr sz="1600" i="1" spc="-35" dirty="0">
                <a:solidFill>
                  <a:srgbClr val="3F3F3F"/>
                </a:solidFill>
                <a:latin typeface="Nimbus Roman No9 L"/>
                <a:cs typeface="Nimbus Roman No9 L"/>
              </a:rPr>
              <a:t>drag-</a:t>
            </a:r>
            <a:r>
              <a:rPr sz="1600" i="1" dirty="0">
                <a:solidFill>
                  <a:srgbClr val="3F3F3F"/>
                </a:solidFill>
                <a:latin typeface="Nimbus Roman No9 L"/>
                <a:cs typeface="Nimbus Roman No9 L"/>
              </a:rPr>
              <a:t>and-drop</a:t>
            </a:r>
            <a:r>
              <a:rPr sz="1600" spc="2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i="1" dirty="0">
                <a:solidFill>
                  <a:srgbClr val="3F3F3F"/>
                </a:solidFill>
                <a:latin typeface="Nimbus Roman No9 L"/>
                <a:cs typeface="Nimbus Roman No9 L"/>
              </a:rPr>
              <a:t>no-code</a:t>
            </a:r>
            <a:r>
              <a:rPr sz="1600" spc="3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i="1" dirty="0">
                <a:solidFill>
                  <a:srgbClr val="3F3F3F"/>
                </a:solidFill>
                <a:latin typeface="Nimbus Roman No9 L"/>
                <a:cs typeface="Nimbus Roman No9 L"/>
              </a:rPr>
              <a:t>interface</a:t>
            </a:r>
            <a:r>
              <a:rPr sz="1600" spc="1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i="1" spc="55" dirty="0">
                <a:solidFill>
                  <a:srgbClr val="3F3F3F"/>
                </a:solidFill>
                <a:latin typeface="Nimbus Roman No9 L"/>
                <a:cs typeface="Nimbus Roman No9 L"/>
              </a:rPr>
              <a:t>to</a:t>
            </a:r>
            <a:r>
              <a:rPr sz="1600" spc="2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i="1" spc="-10" dirty="0">
                <a:solidFill>
                  <a:srgbClr val="3F3F3F"/>
                </a:solidFill>
                <a:latin typeface="Nimbus Roman No9 L"/>
                <a:cs typeface="Nimbus Roman No9 L"/>
              </a:rPr>
              <a:t>easily</a:t>
            </a:r>
            <a:r>
              <a:rPr sz="1600" spc="1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i="1" dirty="0">
                <a:solidFill>
                  <a:srgbClr val="3F3F3F"/>
                </a:solidFill>
                <a:latin typeface="Nimbus Roman No9 L"/>
                <a:cs typeface="Nimbus Roman No9 L"/>
              </a:rPr>
              <a:t>manipulate</a:t>
            </a:r>
            <a:r>
              <a:rPr sz="1600" spc="3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i="1" dirty="0">
                <a:solidFill>
                  <a:srgbClr val="3F3F3F"/>
                </a:solidFill>
                <a:latin typeface="Nimbus Roman No9 L"/>
                <a:cs typeface="Nimbus Roman No9 L"/>
              </a:rPr>
              <a:t>data</a:t>
            </a:r>
            <a:r>
              <a:rPr sz="1600" spc="2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i="1" dirty="0">
                <a:solidFill>
                  <a:srgbClr val="3F3F3F"/>
                </a:solidFill>
                <a:latin typeface="Nimbus Roman No9 L"/>
                <a:cs typeface="Nimbus Roman No9 L"/>
              </a:rPr>
              <a:t>for</a:t>
            </a:r>
            <a:r>
              <a:rPr sz="1600" spc="2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i="1" spc="-10" dirty="0">
                <a:solidFill>
                  <a:srgbClr val="3F3F3F"/>
                </a:solidFill>
                <a:latin typeface="Nimbus Roman No9 L"/>
                <a:cs typeface="Nimbus Roman No9 L"/>
              </a:rPr>
              <a:t>analysis</a:t>
            </a:r>
            <a:endParaRPr sz="1600">
              <a:latin typeface="Nimbus Roman No9 L"/>
              <a:cs typeface="Nimbus Roman No9 L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lr>
                <a:srgbClr val="3F3F3F"/>
              </a:buClr>
              <a:buFont typeface="DejaVu Sans"/>
              <a:buChar char="•"/>
            </a:pPr>
            <a:endParaRPr sz="2550">
              <a:latin typeface="Nimbus Roman No9 L"/>
              <a:cs typeface="Nimbus Roman No9 L"/>
            </a:endParaRPr>
          </a:p>
          <a:p>
            <a:pPr marL="12700">
              <a:lnSpc>
                <a:spcPct val="100000"/>
              </a:lnSpc>
            </a:pPr>
            <a:r>
              <a:rPr sz="2400" b="1" spc="-280" dirty="0">
                <a:solidFill>
                  <a:srgbClr val="3F3F3F"/>
                </a:solidFill>
                <a:latin typeface="DejaVu Sans"/>
                <a:cs typeface="DejaVu Sans"/>
              </a:rPr>
              <a:t>Define</a:t>
            </a:r>
            <a:r>
              <a:rPr sz="2400" b="1" spc="-35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400" b="1" spc="-320" dirty="0">
                <a:solidFill>
                  <a:srgbClr val="3F3F3F"/>
                </a:solidFill>
                <a:latin typeface="DejaVu Sans"/>
                <a:cs typeface="DejaVu Sans"/>
              </a:rPr>
              <a:t>robust,</a:t>
            </a:r>
            <a:r>
              <a:rPr sz="2400" b="1" spc="-36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400" b="1" spc="-345" dirty="0">
                <a:solidFill>
                  <a:srgbClr val="3F3F3F"/>
                </a:solidFill>
                <a:latin typeface="DejaVu Sans"/>
                <a:cs typeface="DejaVu Sans"/>
              </a:rPr>
              <a:t>custom</a:t>
            </a:r>
            <a:r>
              <a:rPr sz="2400" b="1" spc="-35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400" b="1" spc="-295" dirty="0">
                <a:solidFill>
                  <a:srgbClr val="3F3F3F"/>
                </a:solidFill>
                <a:latin typeface="DejaVu Sans"/>
                <a:cs typeface="DejaVu Sans"/>
              </a:rPr>
              <a:t>calculations</a:t>
            </a:r>
            <a:r>
              <a:rPr sz="2400" b="1" spc="-33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400" b="1" spc="-355" dirty="0">
                <a:solidFill>
                  <a:srgbClr val="3F3F3F"/>
                </a:solidFill>
                <a:latin typeface="DejaVu Sans"/>
                <a:cs typeface="DejaVu Sans"/>
              </a:rPr>
              <a:t>using</a:t>
            </a:r>
            <a:r>
              <a:rPr sz="2400" b="1" spc="-36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400" b="1" spc="-270" dirty="0">
                <a:solidFill>
                  <a:srgbClr val="3F3F3F"/>
                </a:solidFill>
                <a:latin typeface="DejaVu Sans"/>
                <a:cs typeface="DejaVu Sans"/>
              </a:rPr>
              <a:t>intuitive</a:t>
            </a:r>
            <a:r>
              <a:rPr sz="2400" b="1" spc="-35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400" b="1" spc="-320" dirty="0">
                <a:solidFill>
                  <a:srgbClr val="3F3F3F"/>
                </a:solidFill>
                <a:latin typeface="DejaVu Sans"/>
                <a:cs typeface="DejaVu Sans"/>
              </a:rPr>
              <a:t>“Excel-</a:t>
            </a:r>
            <a:r>
              <a:rPr sz="2400" b="1" spc="-370" dirty="0">
                <a:solidFill>
                  <a:srgbClr val="3F3F3F"/>
                </a:solidFill>
                <a:latin typeface="DejaVu Sans"/>
                <a:cs typeface="DejaVu Sans"/>
              </a:rPr>
              <a:t>like”</a:t>
            </a:r>
            <a:r>
              <a:rPr sz="2400" b="1" spc="-33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400" b="1" spc="-310" dirty="0">
                <a:solidFill>
                  <a:srgbClr val="3F3F3F"/>
                </a:solidFill>
                <a:latin typeface="DejaVu Sans"/>
                <a:cs typeface="DejaVu Sans"/>
              </a:rPr>
              <a:t>functions</a:t>
            </a:r>
            <a:endParaRPr sz="2400">
              <a:latin typeface="DejaVu Sans"/>
              <a:cs typeface="DejaVu Sans"/>
            </a:endParaRPr>
          </a:p>
          <a:p>
            <a:pPr marL="812800" indent="-342900">
              <a:lnSpc>
                <a:spcPct val="100000"/>
              </a:lnSpc>
              <a:spcBef>
                <a:spcPts val="610"/>
              </a:spcBef>
              <a:buFont typeface="DejaVu Sans"/>
              <a:buChar char="•"/>
              <a:tabLst>
                <a:tab pos="812165" algn="l"/>
                <a:tab pos="812800" algn="l"/>
              </a:tabLst>
            </a:pPr>
            <a:r>
              <a:rPr sz="1600" i="1" dirty="0">
                <a:solidFill>
                  <a:srgbClr val="3F3F3F"/>
                </a:solidFill>
                <a:latin typeface="Nimbus Roman No9 L"/>
                <a:cs typeface="Nimbus Roman No9 L"/>
              </a:rPr>
              <a:t>Enhance</a:t>
            </a:r>
            <a:r>
              <a:rPr sz="160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i="1" dirty="0">
                <a:solidFill>
                  <a:srgbClr val="3F3F3F"/>
                </a:solidFill>
                <a:latin typeface="Nimbus Roman No9 L"/>
                <a:cs typeface="Nimbus Roman No9 L"/>
              </a:rPr>
              <a:t>and</a:t>
            </a:r>
            <a:r>
              <a:rPr sz="1600" spc="1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i="1" dirty="0">
                <a:solidFill>
                  <a:srgbClr val="3F3F3F"/>
                </a:solidFill>
                <a:latin typeface="Nimbus Roman No9 L"/>
                <a:cs typeface="Nimbus Roman No9 L"/>
              </a:rPr>
              <a:t>refine</a:t>
            </a:r>
            <a:r>
              <a:rPr sz="1600" spc="1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i="1" dirty="0">
                <a:solidFill>
                  <a:srgbClr val="3F3F3F"/>
                </a:solidFill>
                <a:latin typeface="Nimbus Roman No9 L"/>
                <a:cs typeface="Nimbus Roman No9 L"/>
              </a:rPr>
              <a:t>data</a:t>
            </a:r>
            <a:r>
              <a:rPr sz="1600" spc="2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i="1" dirty="0">
                <a:solidFill>
                  <a:srgbClr val="3F3F3F"/>
                </a:solidFill>
                <a:latin typeface="Nimbus Roman No9 L"/>
                <a:cs typeface="Nimbus Roman No9 L"/>
              </a:rPr>
              <a:t>sources</a:t>
            </a:r>
            <a:r>
              <a:rPr sz="1600" spc="-1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i="1" dirty="0">
                <a:solidFill>
                  <a:srgbClr val="3F3F3F"/>
                </a:solidFill>
                <a:latin typeface="Nimbus Roman No9 L"/>
                <a:cs typeface="Nimbus Roman No9 L"/>
              </a:rPr>
              <a:t>with</a:t>
            </a:r>
            <a:r>
              <a:rPr sz="1600" spc="2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i="1" dirty="0">
                <a:solidFill>
                  <a:srgbClr val="3F3F3F"/>
                </a:solidFill>
                <a:latin typeface="Nimbus Roman No9 L"/>
                <a:cs typeface="Nimbus Roman No9 L"/>
              </a:rPr>
              <a:t>powerful</a:t>
            </a:r>
            <a:r>
              <a:rPr sz="160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i="1" dirty="0">
                <a:solidFill>
                  <a:srgbClr val="3F3F3F"/>
                </a:solidFill>
                <a:latin typeface="Nimbus Roman No9 L"/>
                <a:cs typeface="Nimbus Roman No9 L"/>
              </a:rPr>
              <a:t>calculated</a:t>
            </a:r>
            <a:r>
              <a:rPr sz="1600" spc="1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i="1" spc="-10" dirty="0">
                <a:solidFill>
                  <a:srgbClr val="3F3F3F"/>
                </a:solidFill>
                <a:latin typeface="Nimbus Roman No9 L"/>
                <a:cs typeface="Nimbus Roman No9 L"/>
              </a:rPr>
              <a:t>fields</a:t>
            </a:r>
            <a:endParaRPr sz="1600">
              <a:latin typeface="Nimbus Roman No9 L"/>
              <a:cs typeface="Nimbus Roman No9 L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lr>
                <a:srgbClr val="3F3F3F"/>
              </a:buClr>
              <a:buFont typeface="DejaVu Sans"/>
              <a:buChar char="•"/>
            </a:pPr>
            <a:endParaRPr sz="2550">
              <a:latin typeface="Nimbus Roman No9 L"/>
              <a:cs typeface="Nimbus Roman No9 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b="1" spc="-275" dirty="0">
                <a:solidFill>
                  <a:srgbClr val="3F3F3F"/>
                </a:solidFill>
                <a:latin typeface="DejaVu Sans"/>
                <a:cs typeface="DejaVu Sans"/>
              </a:rPr>
              <a:t>Visualize</a:t>
            </a:r>
            <a:r>
              <a:rPr sz="2400" spc="-13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400" b="1" spc="-320" dirty="0">
                <a:solidFill>
                  <a:srgbClr val="3F3F3F"/>
                </a:solidFill>
                <a:latin typeface="DejaVu Sans"/>
                <a:cs typeface="DejaVu Sans"/>
              </a:rPr>
              <a:t>insights</a:t>
            </a:r>
            <a:r>
              <a:rPr sz="2400" spc="-14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400" b="1" spc="-270" dirty="0">
                <a:solidFill>
                  <a:srgbClr val="3F3F3F"/>
                </a:solidFill>
                <a:latin typeface="DejaVu Sans"/>
                <a:cs typeface="DejaVu Sans"/>
              </a:rPr>
              <a:t>with</a:t>
            </a:r>
            <a:r>
              <a:rPr sz="2400" spc="-13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400" b="1" spc="-290" dirty="0">
                <a:solidFill>
                  <a:srgbClr val="3F3F3F"/>
                </a:solidFill>
                <a:latin typeface="DejaVu Sans"/>
                <a:cs typeface="DejaVu Sans"/>
              </a:rPr>
              <a:t>powerful</a:t>
            </a:r>
            <a:r>
              <a:rPr sz="2400" spc="-13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400" b="1" spc="-350" dirty="0">
                <a:solidFill>
                  <a:srgbClr val="3F3F3F"/>
                </a:solidFill>
                <a:latin typeface="DejaVu Sans"/>
                <a:cs typeface="DejaVu Sans"/>
              </a:rPr>
              <a:t>dashboards</a:t>
            </a:r>
            <a:r>
              <a:rPr sz="2400" spc="-13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400" b="1" spc="-370" dirty="0">
                <a:solidFill>
                  <a:srgbClr val="3F3F3F"/>
                </a:solidFill>
                <a:latin typeface="DejaVu Sans"/>
                <a:cs typeface="DejaVu Sans"/>
              </a:rPr>
              <a:t>and</a:t>
            </a:r>
            <a:r>
              <a:rPr sz="2400" spc="-13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400" b="1" spc="-305" dirty="0">
                <a:solidFill>
                  <a:srgbClr val="3F3F3F"/>
                </a:solidFill>
                <a:latin typeface="DejaVu Sans"/>
                <a:cs typeface="DejaVu Sans"/>
              </a:rPr>
              <a:t>stories</a:t>
            </a:r>
            <a:endParaRPr sz="2400">
              <a:latin typeface="DejaVu Sans"/>
              <a:cs typeface="DejaVu Sans"/>
            </a:endParaRPr>
          </a:p>
          <a:p>
            <a:pPr marL="812800" indent="-342900">
              <a:lnSpc>
                <a:spcPct val="100000"/>
              </a:lnSpc>
              <a:spcBef>
                <a:spcPts val="605"/>
              </a:spcBef>
              <a:buFont typeface="DejaVu Sans"/>
              <a:buChar char="•"/>
              <a:tabLst>
                <a:tab pos="812165" algn="l"/>
                <a:tab pos="812800" algn="l"/>
              </a:tabLst>
            </a:pPr>
            <a:r>
              <a:rPr sz="1600" i="1" dirty="0">
                <a:solidFill>
                  <a:srgbClr val="3F3F3F"/>
                </a:solidFill>
                <a:latin typeface="Nimbus Roman No9 L"/>
                <a:cs typeface="Nimbus Roman No9 L"/>
              </a:rPr>
              <a:t>Transform</a:t>
            </a:r>
            <a:r>
              <a:rPr sz="1600" spc="-1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i="1" dirty="0">
                <a:solidFill>
                  <a:srgbClr val="3F3F3F"/>
                </a:solidFill>
                <a:latin typeface="Nimbus Roman No9 L"/>
                <a:cs typeface="Nimbus Roman No9 L"/>
              </a:rPr>
              <a:t>flat</a:t>
            </a:r>
            <a:r>
              <a:rPr sz="1600" spc="1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i="1" dirty="0">
                <a:solidFill>
                  <a:srgbClr val="3F3F3F"/>
                </a:solidFill>
                <a:latin typeface="Nimbus Roman No9 L"/>
                <a:cs typeface="Nimbus Roman No9 L"/>
              </a:rPr>
              <a:t>data</a:t>
            </a:r>
            <a:r>
              <a:rPr sz="1600" spc="1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i="1" dirty="0">
                <a:solidFill>
                  <a:srgbClr val="3F3F3F"/>
                </a:solidFill>
                <a:latin typeface="Nimbus Roman No9 L"/>
                <a:cs typeface="Nimbus Roman No9 L"/>
              </a:rPr>
              <a:t>into</a:t>
            </a:r>
            <a:r>
              <a:rPr sz="1600" spc="1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i="1" dirty="0">
                <a:solidFill>
                  <a:srgbClr val="3F3F3F"/>
                </a:solidFill>
                <a:latin typeface="Nimbus Roman No9 L"/>
                <a:cs typeface="Nimbus Roman No9 L"/>
              </a:rPr>
              <a:t>actionable</a:t>
            </a:r>
            <a:r>
              <a:rPr sz="1600" spc="2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i="1" spc="-10" dirty="0">
                <a:solidFill>
                  <a:srgbClr val="3F3F3F"/>
                </a:solidFill>
                <a:latin typeface="Nimbus Roman No9 L"/>
                <a:cs typeface="Nimbus Roman No9 L"/>
              </a:rPr>
              <a:t>insights</a:t>
            </a:r>
            <a:r>
              <a:rPr sz="1600" spc="-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i="1" dirty="0">
                <a:solidFill>
                  <a:srgbClr val="3F3F3F"/>
                </a:solidFill>
                <a:latin typeface="Nimbus Roman No9 L"/>
                <a:cs typeface="Nimbus Roman No9 L"/>
              </a:rPr>
              <a:t>with</a:t>
            </a:r>
            <a:r>
              <a:rPr sz="1600" spc="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i="1" dirty="0">
                <a:solidFill>
                  <a:srgbClr val="3F3F3F"/>
                </a:solidFill>
                <a:latin typeface="Nimbus Roman No9 L"/>
                <a:cs typeface="Nimbus Roman No9 L"/>
              </a:rPr>
              <a:t>app-</a:t>
            </a:r>
            <a:r>
              <a:rPr sz="1600" i="1" spc="-25" dirty="0">
                <a:solidFill>
                  <a:srgbClr val="3F3F3F"/>
                </a:solidFill>
                <a:latin typeface="Nimbus Roman No9 L"/>
                <a:cs typeface="Nimbus Roman No9 L"/>
              </a:rPr>
              <a:t>like</a:t>
            </a:r>
            <a:r>
              <a:rPr sz="1600" spc="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i="1" dirty="0">
                <a:solidFill>
                  <a:srgbClr val="3F3F3F"/>
                </a:solidFill>
                <a:latin typeface="Nimbus Roman No9 L"/>
                <a:cs typeface="Nimbus Roman No9 L"/>
              </a:rPr>
              <a:t>business</a:t>
            </a:r>
            <a:r>
              <a:rPr sz="1600" spc="-1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i="1" spc="-20" dirty="0">
                <a:solidFill>
                  <a:srgbClr val="3F3F3F"/>
                </a:solidFill>
                <a:latin typeface="Nimbus Roman No9 L"/>
                <a:cs typeface="Nimbus Roman No9 L"/>
              </a:rPr>
              <a:t>intelligence</a:t>
            </a:r>
            <a:r>
              <a:rPr sz="1600" spc="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i="1" spc="-10" dirty="0">
                <a:solidFill>
                  <a:srgbClr val="3F3F3F"/>
                </a:solidFill>
                <a:latin typeface="Nimbus Roman No9 L"/>
                <a:cs typeface="Nimbus Roman No9 L"/>
              </a:rPr>
              <a:t>products</a:t>
            </a:r>
            <a:endParaRPr sz="1600">
              <a:latin typeface="Nimbus Roman No9 L"/>
              <a:cs typeface="Nimbus Roman No9 L"/>
            </a:endParaRPr>
          </a:p>
          <a:p>
            <a:pPr>
              <a:lnSpc>
                <a:spcPct val="100000"/>
              </a:lnSpc>
              <a:spcBef>
                <a:spcPts val="50"/>
              </a:spcBef>
              <a:buClr>
                <a:srgbClr val="3F3F3F"/>
              </a:buClr>
              <a:buFont typeface="DejaVu Sans"/>
              <a:buChar char="•"/>
            </a:pPr>
            <a:endParaRPr sz="2550">
              <a:latin typeface="Nimbus Roman No9 L"/>
              <a:cs typeface="Nimbus Roman No9 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400" b="1" spc="-400" dirty="0">
                <a:solidFill>
                  <a:srgbClr val="3F3F3F"/>
                </a:solidFill>
                <a:latin typeface="DejaVu Sans"/>
                <a:cs typeface="DejaVu Sans"/>
              </a:rPr>
              <a:t>Engage</a:t>
            </a:r>
            <a:r>
              <a:rPr sz="2400" spc="-12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400" b="1" spc="-270" dirty="0">
                <a:solidFill>
                  <a:srgbClr val="3F3F3F"/>
                </a:solidFill>
                <a:latin typeface="DejaVu Sans"/>
                <a:cs typeface="DejaVu Sans"/>
              </a:rPr>
              <a:t>with</a:t>
            </a:r>
            <a:r>
              <a:rPr sz="2400" spc="-12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400" b="1" spc="-325" dirty="0">
                <a:solidFill>
                  <a:srgbClr val="3F3F3F"/>
                </a:solidFill>
                <a:latin typeface="DejaVu Sans"/>
                <a:cs typeface="DejaVu Sans"/>
              </a:rPr>
              <a:t>experts</a:t>
            </a:r>
            <a:r>
              <a:rPr sz="2400" spc="-114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400" b="1" spc="-330" dirty="0">
                <a:solidFill>
                  <a:srgbClr val="3F3F3F"/>
                </a:solidFill>
                <a:latin typeface="DejaVu Sans"/>
                <a:cs typeface="DejaVu Sans"/>
              </a:rPr>
              <a:t>through</a:t>
            </a:r>
            <a:r>
              <a:rPr sz="2400" spc="-14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400" b="1" spc="-370" dirty="0">
                <a:solidFill>
                  <a:srgbClr val="3F3F3F"/>
                </a:solidFill>
                <a:latin typeface="DejaVu Sans"/>
                <a:cs typeface="DejaVu Sans"/>
              </a:rPr>
              <a:t>an</a:t>
            </a:r>
            <a:r>
              <a:rPr sz="2400" spc="-12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400" b="1" spc="-285" dirty="0">
                <a:solidFill>
                  <a:srgbClr val="3F3F3F"/>
                </a:solidFill>
                <a:latin typeface="DejaVu Sans"/>
                <a:cs typeface="DejaVu Sans"/>
              </a:rPr>
              <a:t>industry-</a:t>
            </a:r>
            <a:r>
              <a:rPr sz="2400" b="1" spc="-325" dirty="0">
                <a:solidFill>
                  <a:srgbClr val="3F3F3F"/>
                </a:solidFill>
                <a:latin typeface="DejaVu Sans"/>
                <a:cs typeface="DejaVu Sans"/>
              </a:rPr>
              <a:t>leading</a:t>
            </a:r>
            <a:r>
              <a:rPr sz="2400" spc="-13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400" b="1" spc="-330" dirty="0">
                <a:solidFill>
                  <a:srgbClr val="3F3F3F"/>
                </a:solidFill>
                <a:latin typeface="DejaVu Sans"/>
                <a:cs typeface="DejaVu Sans"/>
              </a:rPr>
              <a:t>user</a:t>
            </a:r>
            <a:r>
              <a:rPr sz="2400" spc="-12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400" b="1" spc="-345" dirty="0">
                <a:solidFill>
                  <a:srgbClr val="3F3F3F"/>
                </a:solidFill>
                <a:latin typeface="DejaVu Sans"/>
                <a:cs typeface="DejaVu Sans"/>
              </a:rPr>
              <a:t>community</a:t>
            </a:r>
            <a:endParaRPr sz="2400">
              <a:latin typeface="DejaVu Sans"/>
              <a:cs typeface="DejaVu Sans"/>
            </a:endParaRPr>
          </a:p>
          <a:p>
            <a:pPr marL="812800" indent="-342900">
              <a:lnSpc>
                <a:spcPct val="100000"/>
              </a:lnSpc>
              <a:spcBef>
                <a:spcPts val="605"/>
              </a:spcBef>
              <a:buFont typeface="DejaVu Sans"/>
              <a:buChar char="•"/>
              <a:tabLst>
                <a:tab pos="812165" algn="l"/>
                <a:tab pos="812800" algn="l"/>
              </a:tabLst>
            </a:pPr>
            <a:r>
              <a:rPr sz="1600" i="1" spc="-25" dirty="0">
                <a:solidFill>
                  <a:srgbClr val="3F3F3F"/>
                </a:solidFill>
                <a:latin typeface="Nimbus Roman No9 L"/>
                <a:cs typeface="Nimbus Roman No9 L"/>
              </a:rPr>
              <a:t>Join</a:t>
            </a:r>
            <a:r>
              <a:rPr sz="1600" i="1" spc="20" dirty="0">
                <a:solidFill>
                  <a:srgbClr val="3F3F3F"/>
                </a:solidFill>
                <a:latin typeface="Nimbus Roman No9 L"/>
                <a:cs typeface="Nimbus Roman No9 L"/>
              </a:rPr>
              <a:t> </a:t>
            </a:r>
            <a:r>
              <a:rPr sz="1600" i="1" spc="-30" dirty="0">
                <a:solidFill>
                  <a:srgbClr val="3F3F3F"/>
                </a:solidFill>
                <a:latin typeface="Nimbus Roman No9 L"/>
                <a:cs typeface="Nimbus Roman No9 L"/>
              </a:rPr>
              <a:t>Tableau’s</a:t>
            </a:r>
            <a:r>
              <a:rPr sz="1600" i="1" spc="20" dirty="0">
                <a:solidFill>
                  <a:srgbClr val="3F3F3F"/>
                </a:solidFill>
                <a:latin typeface="Nimbus Roman No9 L"/>
                <a:cs typeface="Nimbus Roman No9 L"/>
              </a:rPr>
              <a:t> </a:t>
            </a:r>
            <a:r>
              <a:rPr sz="1600" i="1" spc="-40" dirty="0">
                <a:solidFill>
                  <a:srgbClr val="3F3F3F"/>
                </a:solidFill>
                <a:latin typeface="Nimbus Roman No9 L"/>
                <a:cs typeface="Nimbus Roman No9 L"/>
              </a:rPr>
              <a:t>rich,</a:t>
            </a:r>
            <a:r>
              <a:rPr sz="1600" i="1" spc="5" dirty="0">
                <a:solidFill>
                  <a:srgbClr val="3F3F3F"/>
                </a:solidFill>
                <a:latin typeface="Nimbus Roman No9 L"/>
                <a:cs typeface="Nimbus Roman No9 L"/>
              </a:rPr>
              <a:t> </a:t>
            </a:r>
            <a:r>
              <a:rPr sz="1600" i="1" spc="-30" dirty="0">
                <a:solidFill>
                  <a:srgbClr val="3F3F3F"/>
                </a:solidFill>
                <a:latin typeface="Nimbus Roman No9 L"/>
                <a:cs typeface="Nimbus Roman No9 L"/>
              </a:rPr>
              <a:t>engaging,</a:t>
            </a:r>
            <a:r>
              <a:rPr sz="1600" i="1" spc="5" dirty="0">
                <a:solidFill>
                  <a:srgbClr val="3F3F3F"/>
                </a:solidFill>
                <a:latin typeface="Nimbus Roman No9 L"/>
                <a:cs typeface="Nimbus Roman No9 L"/>
              </a:rPr>
              <a:t> </a:t>
            </a:r>
            <a:r>
              <a:rPr sz="1600" i="1" dirty="0">
                <a:solidFill>
                  <a:srgbClr val="3F3F3F"/>
                </a:solidFill>
                <a:latin typeface="Nimbus Roman No9 L"/>
                <a:cs typeface="Nimbus Roman No9 L"/>
              </a:rPr>
              <a:t>and</a:t>
            </a:r>
            <a:r>
              <a:rPr sz="1600" i="1" spc="15" dirty="0">
                <a:solidFill>
                  <a:srgbClr val="3F3F3F"/>
                </a:solidFill>
                <a:latin typeface="Nimbus Roman No9 L"/>
                <a:cs typeface="Nimbus Roman No9 L"/>
              </a:rPr>
              <a:t> </a:t>
            </a:r>
            <a:r>
              <a:rPr sz="1600" i="1" spc="-10" dirty="0">
                <a:solidFill>
                  <a:srgbClr val="3F3F3F"/>
                </a:solidFill>
                <a:latin typeface="Nimbus Roman No9 L"/>
                <a:cs typeface="Nimbus Roman No9 L"/>
              </a:rPr>
              <a:t>results-</a:t>
            </a:r>
            <a:r>
              <a:rPr sz="1600" i="1" dirty="0">
                <a:solidFill>
                  <a:srgbClr val="3F3F3F"/>
                </a:solidFill>
                <a:latin typeface="Nimbus Roman No9 L"/>
                <a:cs typeface="Nimbus Roman No9 L"/>
              </a:rPr>
              <a:t>driven</a:t>
            </a:r>
            <a:r>
              <a:rPr sz="160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i="1" dirty="0">
                <a:solidFill>
                  <a:srgbClr val="3F3F3F"/>
                </a:solidFill>
                <a:latin typeface="Nimbus Roman No9 L"/>
                <a:cs typeface="Nimbus Roman No9 L"/>
              </a:rPr>
              <a:t>user</a:t>
            </a:r>
            <a:r>
              <a:rPr sz="1600" spc="1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i="1" dirty="0">
                <a:solidFill>
                  <a:srgbClr val="3F3F3F"/>
                </a:solidFill>
                <a:latin typeface="Nimbus Roman No9 L"/>
                <a:cs typeface="Nimbus Roman No9 L"/>
              </a:rPr>
              <a:t>community</a:t>
            </a:r>
            <a:r>
              <a:rPr sz="1600" spc="1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i="1" spc="55" dirty="0">
                <a:solidFill>
                  <a:srgbClr val="3F3F3F"/>
                </a:solidFill>
                <a:latin typeface="Nimbus Roman No9 L"/>
                <a:cs typeface="Nimbus Roman No9 L"/>
              </a:rPr>
              <a:t>that</a:t>
            </a:r>
            <a:r>
              <a:rPr sz="1600" spc="2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i="1" dirty="0">
                <a:solidFill>
                  <a:srgbClr val="3F3F3F"/>
                </a:solidFill>
                <a:latin typeface="Nimbus Roman No9 L"/>
                <a:cs typeface="Nimbus Roman No9 L"/>
              </a:rPr>
              <a:t>supports</a:t>
            </a:r>
            <a:r>
              <a:rPr sz="1600" spc="1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i="1" dirty="0">
                <a:solidFill>
                  <a:srgbClr val="3F3F3F"/>
                </a:solidFill>
                <a:latin typeface="Nimbus Roman No9 L"/>
                <a:cs typeface="Nimbus Roman No9 L"/>
              </a:rPr>
              <a:t>its</a:t>
            </a:r>
            <a:r>
              <a:rPr sz="1600" spc="1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i="1" dirty="0">
                <a:solidFill>
                  <a:srgbClr val="3F3F3F"/>
                </a:solidFill>
                <a:latin typeface="Nimbus Roman No9 L"/>
                <a:cs typeface="Nimbus Roman No9 L"/>
              </a:rPr>
              <a:t>members</a:t>
            </a:r>
            <a:r>
              <a:rPr sz="1600" spc="1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i="1" spc="-25" dirty="0">
                <a:solidFill>
                  <a:srgbClr val="3F3F3F"/>
                </a:solidFill>
                <a:latin typeface="Nimbus Roman No9 L"/>
                <a:cs typeface="Nimbus Roman No9 L"/>
              </a:rPr>
              <a:t>like</a:t>
            </a:r>
            <a:r>
              <a:rPr sz="1600" spc="2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i="1" dirty="0">
                <a:solidFill>
                  <a:srgbClr val="3F3F3F"/>
                </a:solidFill>
                <a:latin typeface="Nimbus Roman No9 L"/>
                <a:cs typeface="Nimbus Roman No9 L"/>
              </a:rPr>
              <a:t>no</a:t>
            </a:r>
            <a:r>
              <a:rPr sz="1600" spc="2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i="1" spc="-10" dirty="0">
                <a:solidFill>
                  <a:srgbClr val="3F3F3F"/>
                </a:solidFill>
                <a:latin typeface="Nimbus Roman No9 L"/>
                <a:cs typeface="Nimbus Roman No9 L"/>
              </a:rPr>
              <a:t>other</a:t>
            </a:r>
            <a:endParaRPr sz="1600">
              <a:latin typeface="Nimbus Roman No9 L"/>
              <a:cs typeface="Nimbus Roman No9 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692658" y="1199133"/>
            <a:ext cx="669290" cy="582930"/>
            <a:chOff x="692658" y="1199133"/>
            <a:chExt cx="669290" cy="582930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2658" y="1246631"/>
              <a:ext cx="535660" cy="534923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4392" y="1199133"/>
              <a:ext cx="607479" cy="481076"/>
            </a:xfrm>
            <a:prstGeom prst="rect">
              <a:avLst/>
            </a:prstGeom>
          </p:spPr>
        </p:pic>
      </p:grpSp>
      <p:grpSp>
        <p:nvGrpSpPr>
          <p:cNvPr id="8" name="object 8"/>
          <p:cNvGrpSpPr/>
          <p:nvPr/>
        </p:nvGrpSpPr>
        <p:grpSpPr>
          <a:xfrm>
            <a:off x="692658" y="2281554"/>
            <a:ext cx="669290" cy="582930"/>
            <a:chOff x="692658" y="2281554"/>
            <a:chExt cx="669290" cy="582930"/>
          </a:xfrm>
        </p:grpSpPr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92658" y="2328684"/>
              <a:ext cx="535660" cy="535673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4392" y="2281554"/>
              <a:ext cx="607479" cy="481076"/>
            </a:xfrm>
            <a:prstGeom prst="rect">
              <a:avLst/>
            </a:prstGeom>
          </p:spPr>
        </p:pic>
      </p:grpSp>
      <p:grpSp>
        <p:nvGrpSpPr>
          <p:cNvPr id="11" name="object 11"/>
          <p:cNvGrpSpPr/>
          <p:nvPr/>
        </p:nvGrpSpPr>
        <p:grpSpPr>
          <a:xfrm>
            <a:off x="692658" y="3363976"/>
            <a:ext cx="669290" cy="582930"/>
            <a:chOff x="692658" y="3363976"/>
            <a:chExt cx="669290" cy="582930"/>
          </a:xfrm>
        </p:grpSpPr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92658" y="3411474"/>
              <a:ext cx="535660" cy="534923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4392" y="3363976"/>
              <a:ext cx="607479" cy="481076"/>
            </a:xfrm>
            <a:prstGeom prst="rect">
              <a:avLst/>
            </a:prstGeom>
          </p:spPr>
        </p:pic>
      </p:grpSp>
      <p:grpSp>
        <p:nvGrpSpPr>
          <p:cNvPr id="14" name="object 14"/>
          <p:cNvGrpSpPr/>
          <p:nvPr/>
        </p:nvGrpSpPr>
        <p:grpSpPr>
          <a:xfrm>
            <a:off x="692658" y="4446396"/>
            <a:ext cx="669290" cy="582930"/>
            <a:chOff x="692658" y="4446396"/>
            <a:chExt cx="669290" cy="582930"/>
          </a:xfrm>
        </p:grpSpPr>
        <p:pic>
          <p:nvPicPr>
            <p:cNvPr id="15" name="object 1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92658" y="4493526"/>
              <a:ext cx="535660" cy="535673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4392" y="4446396"/>
              <a:ext cx="607479" cy="481076"/>
            </a:xfrm>
            <a:prstGeom prst="rect">
              <a:avLst/>
            </a:prstGeom>
          </p:spPr>
        </p:pic>
      </p:grpSp>
      <p:grpSp>
        <p:nvGrpSpPr>
          <p:cNvPr id="17" name="object 17"/>
          <p:cNvGrpSpPr/>
          <p:nvPr/>
        </p:nvGrpSpPr>
        <p:grpSpPr>
          <a:xfrm>
            <a:off x="692658" y="5528754"/>
            <a:ext cx="669290" cy="582930"/>
            <a:chOff x="692658" y="5528754"/>
            <a:chExt cx="669290" cy="582930"/>
          </a:xfrm>
        </p:grpSpPr>
        <p:pic>
          <p:nvPicPr>
            <p:cNvPr id="18" name="object 1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92658" y="5576315"/>
              <a:ext cx="535660" cy="534923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4392" y="5528754"/>
              <a:ext cx="607479" cy="48107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228465">
              <a:lnSpc>
                <a:spcPct val="100000"/>
              </a:lnSpc>
              <a:spcBef>
                <a:spcPts val="100"/>
              </a:spcBef>
            </a:pPr>
            <a:r>
              <a:rPr b="1" spc="-515" dirty="0">
                <a:latin typeface="DejaVu Sans"/>
                <a:cs typeface="DejaVu Sans"/>
              </a:rPr>
              <a:t>Pages</a:t>
            </a:r>
            <a:r>
              <a:rPr spc="-190" dirty="0"/>
              <a:t> </a:t>
            </a:r>
            <a:r>
              <a:rPr b="1" spc="-470" dirty="0">
                <a:latin typeface="DejaVu Sans"/>
                <a:cs typeface="DejaVu Sans"/>
              </a:rPr>
              <a:t>Shelf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5646" y="813815"/>
            <a:ext cx="11760708" cy="4572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615444" y="1177544"/>
            <a:ext cx="10690225" cy="977265"/>
          </a:xfrm>
          <a:prstGeom prst="rect">
            <a:avLst/>
          </a:prstGeom>
        </p:spPr>
        <p:txBody>
          <a:bodyPr vert="horz" wrap="square" lIns="0" tIns="46990" rIns="0" bIns="0" rtlCol="0">
            <a:spAutoFit/>
          </a:bodyPr>
          <a:lstStyle/>
          <a:p>
            <a:pPr marL="12700" marR="5080">
              <a:lnSpc>
                <a:spcPts val="2160"/>
              </a:lnSpc>
              <a:spcBef>
                <a:spcPts val="370"/>
              </a:spcBef>
            </a:pPr>
            <a:r>
              <a:rPr sz="2000" spc="-125" dirty="0">
                <a:solidFill>
                  <a:srgbClr val="3F3F3F"/>
                </a:solidFill>
                <a:latin typeface="DejaVu Sans"/>
                <a:cs typeface="DejaVu Sans"/>
              </a:rPr>
              <a:t>The</a:t>
            </a:r>
            <a:r>
              <a:rPr sz="2000" spc="-3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b="1" spc="-325" dirty="0">
                <a:solidFill>
                  <a:srgbClr val="3F3F3F"/>
                </a:solidFill>
                <a:latin typeface="DejaVu Sans"/>
                <a:cs typeface="DejaVu Sans"/>
              </a:rPr>
              <a:t>Pages</a:t>
            </a:r>
            <a:r>
              <a:rPr sz="2000" spc="-10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b="1" spc="-260" dirty="0">
                <a:solidFill>
                  <a:srgbClr val="3F3F3F"/>
                </a:solidFill>
                <a:latin typeface="DejaVu Sans"/>
                <a:cs typeface="DejaVu Sans"/>
              </a:rPr>
              <a:t>Shelf</a:t>
            </a:r>
            <a:r>
              <a:rPr sz="2000" spc="-11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155" dirty="0">
                <a:solidFill>
                  <a:srgbClr val="3F3F3F"/>
                </a:solidFill>
                <a:latin typeface="DejaVu Sans"/>
                <a:cs typeface="DejaVu Sans"/>
              </a:rPr>
              <a:t>allows</a:t>
            </a:r>
            <a:r>
              <a:rPr sz="2000" spc="-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150" dirty="0">
                <a:solidFill>
                  <a:srgbClr val="3F3F3F"/>
                </a:solidFill>
                <a:latin typeface="DejaVu Sans"/>
                <a:cs typeface="DejaVu Sans"/>
              </a:rPr>
              <a:t>you</a:t>
            </a:r>
            <a:r>
              <a:rPr sz="2000" spc="-1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20" dirty="0">
                <a:solidFill>
                  <a:srgbClr val="3F3F3F"/>
                </a:solidFill>
                <a:latin typeface="DejaVu Sans"/>
                <a:cs typeface="DejaVu Sans"/>
              </a:rPr>
              <a:t>to</a:t>
            </a:r>
            <a:r>
              <a:rPr sz="2000" spc="-14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175" dirty="0">
                <a:solidFill>
                  <a:srgbClr val="3F3F3F"/>
                </a:solidFill>
                <a:latin typeface="DejaVu Sans"/>
                <a:cs typeface="DejaVu Sans"/>
              </a:rPr>
              <a:t>create</a:t>
            </a:r>
            <a:r>
              <a:rPr sz="2000" spc="1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190" dirty="0">
                <a:solidFill>
                  <a:srgbClr val="3F3F3F"/>
                </a:solidFill>
                <a:latin typeface="DejaVu Sans"/>
                <a:cs typeface="DejaVu Sans"/>
              </a:rPr>
              <a:t>separate</a:t>
            </a:r>
            <a:r>
              <a:rPr sz="2000" spc="2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130" dirty="0">
                <a:solidFill>
                  <a:srgbClr val="3F3F3F"/>
                </a:solidFill>
                <a:latin typeface="DejaVu Sans"/>
                <a:cs typeface="DejaVu Sans"/>
              </a:rPr>
              <a:t>filtered</a:t>
            </a:r>
            <a:r>
              <a:rPr sz="2000" spc="-2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160" dirty="0">
                <a:solidFill>
                  <a:srgbClr val="3F3F3F"/>
                </a:solidFill>
                <a:latin typeface="DejaVu Sans"/>
                <a:cs typeface="DejaVu Sans"/>
              </a:rPr>
              <a:t>views</a:t>
            </a:r>
            <a:r>
              <a:rPr sz="200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i="1" spc="-35" dirty="0">
                <a:solidFill>
                  <a:srgbClr val="3F3F3F"/>
                </a:solidFill>
                <a:latin typeface="Nimbus Roman No9 L"/>
                <a:cs typeface="Nimbus Roman No9 L"/>
              </a:rPr>
              <a:t>(pages)</a:t>
            </a:r>
            <a:r>
              <a:rPr sz="2000" spc="-3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155" dirty="0">
                <a:solidFill>
                  <a:srgbClr val="3F3F3F"/>
                </a:solidFill>
                <a:latin typeface="DejaVu Sans"/>
                <a:cs typeface="DejaVu Sans"/>
              </a:rPr>
              <a:t>that</a:t>
            </a:r>
            <a:r>
              <a:rPr sz="2000" spc="1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210" dirty="0">
                <a:solidFill>
                  <a:srgbClr val="3F3F3F"/>
                </a:solidFill>
                <a:latin typeface="DejaVu Sans"/>
                <a:cs typeface="DejaVu Sans"/>
              </a:rPr>
              <a:t>can</a:t>
            </a:r>
            <a:r>
              <a:rPr sz="2000" spc="2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190" dirty="0">
                <a:solidFill>
                  <a:srgbClr val="3F3F3F"/>
                </a:solidFill>
                <a:latin typeface="DejaVu Sans"/>
                <a:cs typeface="DejaVu Sans"/>
              </a:rPr>
              <a:t>be</a:t>
            </a:r>
            <a:r>
              <a:rPr sz="2000" spc="3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210" dirty="0">
                <a:solidFill>
                  <a:srgbClr val="3F3F3F"/>
                </a:solidFill>
                <a:latin typeface="DejaVu Sans"/>
                <a:cs typeface="DejaVu Sans"/>
              </a:rPr>
              <a:t>animated</a:t>
            </a:r>
            <a:r>
              <a:rPr sz="2000" spc="4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30" dirty="0">
                <a:solidFill>
                  <a:srgbClr val="3F3F3F"/>
                </a:solidFill>
                <a:latin typeface="DejaVu Sans"/>
                <a:cs typeface="DejaVu Sans"/>
              </a:rPr>
              <a:t>to</a:t>
            </a:r>
            <a:r>
              <a:rPr sz="2000" spc="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710" dirty="0">
                <a:solidFill>
                  <a:srgbClr val="3F3F3F"/>
                </a:solidFill>
                <a:latin typeface="DejaVu Sans"/>
                <a:cs typeface="DejaVu Sans"/>
              </a:rPr>
              <a:t>show</a:t>
            </a:r>
            <a:r>
              <a:rPr sz="2000" spc="-165" dirty="0">
                <a:solidFill>
                  <a:srgbClr val="3F3F3F"/>
                </a:solidFill>
                <a:latin typeface="DejaVu Sans"/>
                <a:cs typeface="DejaVu Sans"/>
              </a:rPr>
              <a:t> trending</a:t>
            </a:r>
            <a:r>
              <a:rPr sz="2000" spc="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35" dirty="0">
                <a:solidFill>
                  <a:srgbClr val="3F3F3F"/>
                </a:solidFill>
                <a:latin typeface="DejaVu Sans"/>
                <a:cs typeface="DejaVu Sans"/>
              </a:rPr>
              <a:t>or</a:t>
            </a:r>
            <a:r>
              <a:rPr sz="2000" spc="-1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215" dirty="0">
                <a:solidFill>
                  <a:srgbClr val="3F3F3F"/>
                </a:solidFill>
                <a:latin typeface="DejaVu Sans"/>
                <a:cs typeface="DejaVu Sans"/>
              </a:rPr>
              <a:t>changes</a:t>
            </a:r>
            <a:r>
              <a:rPr sz="2000" spc="3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155" dirty="0">
                <a:solidFill>
                  <a:srgbClr val="3F3F3F"/>
                </a:solidFill>
                <a:latin typeface="DejaVu Sans"/>
                <a:cs typeface="DejaVu Sans"/>
              </a:rPr>
              <a:t>over</a:t>
            </a:r>
            <a:r>
              <a:rPr sz="200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20" dirty="0">
                <a:solidFill>
                  <a:srgbClr val="3F3F3F"/>
                </a:solidFill>
                <a:latin typeface="DejaVu Sans"/>
                <a:cs typeface="DejaVu Sans"/>
              </a:rPr>
              <a:t>time</a:t>
            </a:r>
            <a:endParaRPr sz="2000">
              <a:latin typeface="DejaVu Sans"/>
              <a:cs typeface="DejaVu Sans"/>
            </a:endParaRPr>
          </a:p>
          <a:p>
            <a:pPr marL="812800" indent="-343535">
              <a:lnSpc>
                <a:spcPct val="100000"/>
              </a:lnSpc>
              <a:spcBef>
                <a:spcPts val="980"/>
              </a:spcBef>
              <a:buChar char="•"/>
              <a:tabLst>
                <a:tab pos="812800" algn="l"/>
                <a:tab pos="813435" algn="l"/>
              </a:tabLst>
            </a:pPr>
            <a:r>
              <a:rPr sz="1600" spc="-95" dirty="0">
                <a:solidFill>
                  <a:srgbClr val="3F3F3F"/>
                </a:solidFill>
                <a:latin typeface="DejaVu Sans"/>
                <a:cs typeface="DejaVu Sans"/>
              </a:rPr>
              <a:t>Both</a:t>
            </a:r>
            <a:r>
              <a:rPr sz="1600" spc="-3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190" dirty="0">
                <a:solidFill>
                  <a:srgbClr val="00B07F"/>
                </a:solidFill>
                <a:latin typeface="DejaVu Sans"/>
                <a:cs typeface="DejaVu Sans"/>
              </a:rPr>
              <a:t>measures</a:t>
            </a:r>
            <a:r>
              <a:rPr sz="1600" spc="15" dirty="0">
                <a:solidFill>
                  <a:srgbClr val="00B07F"/>
                </a:solidFill>
                <a:latin typeface="DejaVu Sans"/>
                <a:cs typeface="DejaVu Sans"/>
              </a:rPr>
              <a:t> </a:t>
            </a:r>
            <a:r>
              <a:rPr sz="1600" dirty="0">
                <a:solidFill>
                  <a:srgbClr val="3F3F3F"/>
                </a:solidFill>
                <a:latin typeface="DejaVu Sans"/>
                <a:cs typeface="DejaVu Sans"/>
              </a:rPr>
              <a:t>&amp;</a:t>
            </a:r>
            <a:r>
              <a:rPr sz="1600" spc="2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170" dirty="0">
                <a:solidFill>
                  <a:srgbClr val="5B9AD5"/>
                </a:solidFill>
                <a:latin typeface="DejaVu Sans"/>
                <a:cs typeface="DejaVu Sans"/>
              </a:rPr>
              <a:t>dimensions</a:t>
            </a:r>
            <a:r>
              <a:rPr sz="1600" spc="15" dirty="0">
                <a:solidFill>
                  <a:srgbClr val="5B9AD5"/>
                </a:solidFill>
                <a:latin typeface="DejaVu Sans"/>
                <a:cs typeface="DejaVu Sans"/>
              </a:rPr>
              <a:t> </a:t>
            </a:r>
            <a:r>
              <a:rPr sz="1600" spc="-165" dirty="0">
                <a:solidFill>
                  <a:srgbClr val="3F3F3F"/>
                </a:solidFill>
                <a:latin typeface="DejaVu Sans"/>
                <a:cs typeface="DejaVu Sans"/>
              </a:rPr>
              <a:t>can</a:t>
            </a:r>
            <a:r>
              <a:rPr sz="1600" spc="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135" dirty="0">
                <a:solidFill>
                  <a:srgbClr val="3F3F3F"/>
                </a:solidFill>
                <a:latin typeface="DejaVu Sans"/>
                <a:cs typeface="DejaVu Sans"/>
              </a:rPr>
              <a:t>be</a:t>
            </a:r>
            <a:r>
              <a:rPr sz="1600" spc="4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150" dirty="0">
                <a:solidFill>
                  <a:srgbClr val="3F3F3F"/>
                </a:solidFill>
                <a:latin typeface="DejaVu Sans"/>
                <a:cs typeface="DejaVu Sans"/>
              </a:rPr>
              <a:t>used,</a:t>
            </a:r>
            <a:r>
              <a:rPr sz="1600" spc="3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105" dirty="0">
                <a:solidFill>
                  <a:srgbClr val="3F3F3F"/>
                </a:solidFill>
                <a:latin typeface="DejaVu Sans"/>
                <a:cs typeface="DejaVu Sans"/>
              </a:rPr>
              <a:t>but</a:t>
            </a:r>
            <a:r>
              <a:rPr sz="1600" spc="2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165" dirty="0">
                <a:solidFill>
                  <a:srgbClr val="3F3F3F"/>
                </a:solidFill>
                <a:latin typeface="DejaVu Sans"/>
                <a:cs typeface="DejaVu Sans"/>
              </a:rPr>
              <a:t>each</a:t>
            </a:r>
            <a:r>
              <a:rPr sz="1600" spc="3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80" dirty="0">
                <a:solidFill>
                  <a:srgbClr val="3F3F3F"/>
                </a:solidFill>
                <a:latin typeface="DejaVu Sans"/>
                <a:cs typeface="DejaVu Sans"/>
              </a:rPr>
              <a:t>will</a:t>
            </a:r>
            <a:r>
              <a:rPr sz="1600" spc="1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140" dirty="0">
                <a:solidFill>
                  <a:srgbClr val="3F3F3F"/>
                </a:solidFill>
                <a:latin typeface="DejaVu Sans"/>
                <a:cs typeface="DejaVu Sans"/>
              </a:rPr>
              <a:t>default</a:t>
            </a:r>
            <a:r>
              <a:rPr sz="1600" spc="-1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55" dirty="0">
                <a:solidFill>
                  <a:srgbClr val="3F3F3F"/>
                </a:solidFill>
                <a:latin typeface="DejaVu Sans"/>
                <a:cs typeface="DejaVu Sans"/>
              </a:rPr>
              <a:t>to</a:t>
            </a:r>
            <a:r>
              <a:rPr sz="1600" spc="-1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215" dirty="0">
                <a:solidFill>
                  <a:srgbClr val="3F3F3F"/>
                </a:solidFill>
                <a:latin typeface="DejaVu Sans"/>
                <a:cs typeface="DejaVu Sans"/>
              </a:rPr>
              <a:t>a</a:t>
            </a:r>
            <a:r>
              <a:rPr sz="1600" spc="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145" dirty="0">
                <a:solidFill>
                  <a:srgbClr val="3F3F3F"/>
                </a:solidFill>
                <a:latin typeface="DejaVu Sans"/>
                <a:cs typeface="DejaVu Sans"/>
              </a:rPr>
              <a:t>discrete</a:t>
            </a:r>
            <a:r>
              <a:rPr sz="1600" spc="-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105" dirty="0">
                <a:solidFill>
                  <a:srgbClr val="3F3F3F"/>
                </a:solidFill>
                <a:latin typeface="DejaVu Sans"/>
                <a:cs typeface="DejaVu Sans"/>
              </a:rPr>
              <a:t>field</a:t>
            </a:r>
            <a:r>
              <a:rPr sz="1600" spc="-1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130" dirty="0">
                <a:solidFill>
                  <a:srgbClr val="3F3F3F"/>
                </a:solidFill>
                <a:latin typeface="DejaVu Sans"/>
                <a:cs typeface="DejaVu Sans"/>
              </a:rPr>
              <a:t>that</a:t>
            </a:r>
            <a:r>
              <a:rPr sz="1600" spc="2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160" dirty="0">
                <a:solidFill>
                  <a:srgbClr val="3F3F3F"/>
                </a:solidFill>
                <a:latin typeface="DejaVu Sans"/>
                <a:cs typeface="DejaVu Sans"/>
              </a:rPr>
              <a:t>breaks</a:t>
            </a:r>
            <a:r>
              <a:rPr sz="1600" spc="3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120" dirty="0">
                <a:solidFill>
                  <a:srgbClr val="3F3F3F"/>
                </a:solidFill>
                <a:latin typeface="DejaVu Sans"/>
                <a:cs typeface="DejaVu Sans"/>
              </a:rPr>
              <a:t>the</a:t>
            </a:r>
            <a:r>
              <a:rPr sz="1600" spc="3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170" dirty="0">
                <a:solidFill>
                  <a:srgbClr val="3F3F3F"/>
                </a:solidFill>
                <a:latin typeface="DejaVu Sans"/>
                <a:cs typeface="DejaVu Sans"/>
              </a:rPr>
              <a:t>data</a:t>
            </a:r>
            <a:r>
              <a:rPr sz="1600" spc="4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85" dirty="0">
                <a:solidFill>
                  <a:srgbClr val="3F3F3F"/>
                </a:solidFill>
                <a:latin typeface="DejaVu Sans"/>
                <a:cs typeface="DejaVu Sans"/>
              </a:rPr>
              <a:t>into</a:t>
            </a:r>
            <a:r>
              <a:rPr sz="1600" spc="2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465" dirty="0">
                <a:solidFill>
                  <a:srgbClr val="3F3F3F"/>
                </a:solidFill>
                <a:latin typeface="DejaVu Sans"/>
                <a:cs typeface="DejaVu Sans"/>
              </a:rPr>
              <a:t>pages</a:t>
            </a:r>
            <a:endParaRPr sz="1600">
              <a:latin typeface="DejaVu Sans"/>
              <a:cs typeface="DejaVu Sans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2292857" y="2578595"/>
            <a:ext cx="7284720" cy="3814445"/>
            <a:chOff x="2292857" y="2578595"/>
            <a:chExt cx="7284720" cy="3814445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27902" y="2585444"/>
              <a:ext cx="7224536" cy="3806995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39339" y="2596896"/>
              <a:ext cx="7155180" cy="373760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292857" y="2578595"/>
              <a:ext cx="890841" cy="403872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2327021" y="2612402"/>
              <a:ext cx="793750" cy="307340"/>
            </a:xfrm>
            <a:custGeom>
              <a:avLst/>
              <a:gdLst/>
              <a:ahLst/>
              <a:cxnLst/>
              <a:rect l="l" t="t" r="r" b="b"/>
              <a:pathLst>
                <a:path w="793750" h="307339">
                  <a:moveTo>
                    <a:pt x="793496" y="25768"/>
                  </a:moveTo>
                  <a:lnTo>
                    <a:pt x="768096" y="25768"/>
                  </a:lnTo>
                  <a:lnTo>
                    <a:pt x="768096" y="281546"/>
                  </a:lnTo>
                  <a:lnTo>
                    <a:pt x="793496" y="281546"/>
                  </a:lnTo>
                  <a:lnTo>
                    <a:pt x="793496" y="25768"/>
                  </a:lnTo>
                  <a:close/>
                </a:path>
                <a:path w="793750" h="307339">
                  <a:moveTo>
                    <a:pt x="793496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0" y="281940"/>
                  </a:lnTo>
                  <a:lnTo>
                    <a:pt x="0" y="307340"/>
                  </a:lnTo>
                  <a:lnTo>
                    <a:pt x="793496" y="307340"/>
                  </a:lnTo>
                  <a:lnTo>
                    <a:pt x="793496" y="281940"/>
                  </a:lnTo>
                  <a:lnTo>
                    <a:pt x="25400" y="281940"/>
                  </a:lnTo>
                  <a:lnTo>
                    <a:pt x="25400" y="25400"/>
                  </a:lnTo>
                  <a:lnTo>
                    <a:pt x="793496" y="25400"/>
                  </a:lnTo>
                  <a:lnTo>
                    <a:pt x="793496" y="0"/>
                  </a:lnTo>
                  <a:close/>
                </a:path>
              </a:pathLst>
            </a:custGeom>
            <a:solidFill>
              <a:srgbClr val="1FE2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676893" y="2887992"/>
              <a:ext cx="900671" cy="624827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8711057" y="2922282"/>
              <a:ext cx="803910" cy="527050"/>
            </a:xfrm>
            <a:custGeom>
              <a:avLst/>
              <a:gdLst/>
              <a:ahLst/>
              <a:cxnLst/>
              <a:rect l="l" t="t" r="r" b="b"/>
              <a:pathLst>
                <a:path w="803909" h="527050">
                  <a:moveTo>
                    <a:pt x="803402" y="0"/>
                  </a:moveTo>
                  <a:lnTo>
                    <a:pt x="778002" y="0"/>
                  </a:lnTo>
                  <a:lnTo>
                    <a:pt x="778002" y="25400"/>
                  </a:lnTo>
                  <a:lnTo>
                    <a:pt x="778002" y="501650"/>
                  </a:lnTo>
                  <a:lnTo>
                    <a:pt x="25400" y="501650"/>
                  </a:lnTo>
                  <a:lnTo>
                    <a:pt x="25400" y="25400"/>
                  </a:lnTo>
                  <a:lnTo>
                    <a:pt x="778002" y="25400"/>
                  </a:lnTo>
                  <a:lnTo>
                    <a:pt x="778002" y="0"/>
                  </a:lnTo>
                  <a:lnTo>
                    <a:pt x="0" y="0"/>
                  </a:lnTo>
                  <a:lnTo>
                    <a:pt x="0" y="25400"/>
                  </a:lnTo>
                  <a:lnTo>
                    <a:pt x="0" y="501650"/>
                  </a:lnTo>
                  <a:lnTo>
                    <a:pt x="0" y="527050"/>
                  </a:lnTo>
                  <a:lnTo>
                    <a:pt x="803402" y="527050"/>
                  </a:lnTo>
                  <a:lnTo>
                    <a:pt x="803402" y="502018"/>
                  </a:lnTo>
                  <a:lnTo>
                    <a:pt x="803402" y="501650"/>
                  </a:lnTo>
                  <a:lnTo>
                    <a:pt x="803402" y="25400"/>
                  </a:lnTo>
                  <a:lnTo>
                    <a:pt x="803402" y="25260"/>
                  </a:lnTo>
                  <a:lnTo>
                    <a:pt x="803402" y="0"/>
                  </a:lnTo>
                  <a:close/>
                </a:path>
              </a:pathLst>
            </a:custGeom>
            <a:solidFill>
              <a:srgbClr val="1FE2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571499" y="3003544"/>
            <a:ext cx="1451610" cy="876935"/>
          </a:xfrm>
          <a:prstGeom prst="rect">
            <a:avLst/>
          </a:prstGeom>
        </p:spPr>
        <p:txBody>
          <a:bodyPr vert="horz" wrap="square" lIns="0" tIns="80010" rIns="0" bIns="0" rtlCol="0">
            <a:spAutoFit/>
          </a:bodyPr>
          <a:lstStyle/>
          <a:p>
            <a:pPr marL="331470" indent="203835">
              <a:lnSpc>
                <a:spcPct val="100000"/>
              </a:lnSpc>
              <a:spcBef>
                <a:spcPts val="630"/>
              </a:spcBef>
            </a:pPr>
            <a:r>
              <a:rPr sz="1400" b="1" spc="-225" dirty="0">
                <a:solidFill>
                  <a:srgbClr val="3F3F3F"/>
                </a:solidFill>
                <a:latin typeface="DejaVu Sans"/>
                <a:cs typeface="DejaVu Sans"/>
              </a:rPr>
              <a:t>Pages</a:t>
            </a:r>
            <a:r>
              <a:rPr sz="1400" spc="-7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b="1" spc="-185" dirty="0">
                <a:solidFill>
                  <a:srgbClr val="3F3F3F"/>
                </a:solidFill>
                <a:latin typeface="DejaVu Sans"/>
                <a:cs typeface="DejaVu Sans"/>
              </a:rPr>
              <a:t>Shelf</a:t>
            </a:r>
            <a:endParaRPr sz="1400">
              <a:latin typeface="DejaVu Sans"/>
              <a:cs typeface="DejaVu Sans"/>
            </a:endParaRPr>
          </a:p>
          <a:p>
            <a:pPr marL="12700" marR="5080" indent="318770" algn="r">
              <a:lnSpc>
                <a:spcPts val="1300"/>
              </a:lnSpc>
              <a:spcBef>
                <a:spcPts val="620"/>
              </a:spcBef>
            </a:pP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Drop</a:t>
            </a:r>
            <a:r>
              <a:rPr sz="1200" spc="-2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one</a:t>
            </a:r>
            <a:r>
              <a:rPr sz="1200" spc="-3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or</a:t>
            </a:r>
            <a:r>
              <a:rPr sz="1200" spc="-3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spc="-55" dirty="0">
                <a:solidFill>
                  <a:srgbClr val="3F3F3F"/>
                </a:solidFill>
                <a:latin typeface="Nimbus Roman No9 L"/>
                <a:cs typeface="Nimbus Roman No9 L"/>
              </a:rPr>
              <a:t>more</a:t>
            </a:r>
            <a:r>
              <a:rPr sz="1200" spc="-5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fields</a:t>
            </a:r>
            <a:r>
              <a:rPr sz="1200" spc="1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on</a:t>
            </a:r>
            <a:r>
              <a:rPr sz="1200" spc="1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the</a:t>
            </a:r>
            <a:r>
              <a:rPr sz="1200" spc="1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spc="-10" dirty="0">
                <a:solidFill>
                  <a:srgbClr val="3F3F3F"/>
                </a:solidFill>
                <a:latin typeface="Nimbus Roman No9 L"/>
                <a:cs typeface="Nimbus Roman No9 L"/>
              </a:rPr>
              <a:t>shelf</a:t>
            </a:r>
            <a:r>
              <a:rPr sz="1200" spc="-1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spc="-10" dirty="0">
                <a:solidFill>
                  <a:srgbClr val="3F3F3F"/>
                </a:solidFill>
                <a:latin typeface="Nimbus Roman No9 L"/>
                <a:cs typeface="Nimbus Roman No9 L"/>
              </a:rPr>
              <a:t>(dimensions</a:t>
            </a:r>
            <a:r>
              <a:rPr sz="1200" spc="-2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or</a:t>
            </a:r>
            <a:r>
              <a:rPr sz="1200" spc="-3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spc="-35" dirty="0">
                <a:solidFill>
                  <a:srgbClr val="3F3F3F"/>
                </a:solidFill>
                <a:latin typeface="Nimbus Roman No9 L"/>
                <a:cs typeface="Nimbus Roman No9 L"/>
              </a:rPr>
              <a:t>metrics)</a:t>
            </a:r>
            <a:endParaRPr sz="1200">
              <a:latin typeface="Nimbus Roman No9 L"/>
              <a:cs typeface="Nimbus Roman No9 L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1862708" y="2756153"/>
            <a:ext cx="7971790" cy="2048510"/>
            <a:chOff x="1862708" y="2756153"/>
            <a:chExt cx="7971790" cy="2048510"/>
          </a:xfrm>
        </p:grpSpPr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241792" y="3390137"/>
              <a:ext cx="1332738" cy="1414271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1862709" y="2756153"/>
              <a:ext cx="7971790" cy="1985010"/>
            </a:xfrm>
            <a:custGeom>
              <a:avLst/>
              <a:gdLst/>
              <a:ahLst/>
              <a:cxnLst/>
              <a:rect l="l" t="t" r="r" b="b"/>
              <a:pathLst>
                <a:path w="7971790" h="1985010">
                  <a:moveTo>
                    <a:pt x="467868" y="25146"/>
                  </a:moveTo>
                  <a:lnTo>
                    <a:pt x="464820" y="0"/>
                  </a:lnTo>
                  <a:lnTo>
                    <a:pt x="379730" y="11049"/>
                  </a:lnTo>
                  <a:lnTo>
                    <a:pt x="338328" y="17272"/>
                  </a:lnTo>
                  <a:lnTo>
                    <a:pt x="297815" y="24511"/>
                  </a:lnTo>
                  <a:lnTo>
                    <a:pt x="258953" y="32893"/>
                  </a:lnTo>
                  <a:lnTo>
                    <a:pt x="221996" y="42926"/>
                  </a:lnTo>
                  <a:lnTo>
                    <a:pt x="170942" y="61595"/>
                  </a:lnTo>
                  <a:lnTo>
                    <a:pt x="126619" y="85725"/>
                  </a:lnTo>
                  <a:lnTo>
                    <a:pt x="89281" y="114554"/>
                  </a:lnTo>
                  <a:lnTo>
                    <a:pt x="57531" y="147066"/>
                  </a:lnTo>
                  <a:lnTo>
                    <a:pt x="32296" y="179463"/>
                  </a:lnTo>
                  <a:lnTo>
                    <a:pt x="11049" y="165100"/>
                  </a:lnTo>
                  <a:lnTo>
                    <a:pt x="0" y="249555"/>
                  </a:lnTo>
                  <a:lnTo>
                    <a:pt x="74168" y="207772"/>
                  </a:lnTo>
                  <a:lnTo>
                    <a:pt x="53340" y="193687"/>
                  </a:lnTo>
                  <a:lnTo>
                    <a:pt x="58762" y="185928"/>
                  </a:lnTo>
                  <a:lnTo>
                    <a:pt x="59309" y="185166"/>
                  </a:lnTo>
                  <a:lnTo>
                    <a:pt x="58674" y="185928"/>
                  </a:lnTo>
                  <a:lnTo>
                    <a:pt x="63931" y="179463"/>
                  </a:lnTo>
                  <a:lnTo>
                    <a:pt x="76441" y="164084"/>
                  </a:lnTo>
                  <a:lnTo>
                    <a:pt x="76962" y="163449"/>
                  </a:lnTo>
                  <a:lnTo>
                    <a:pt x="76327" y="164084"/>
                  </a:lnTo>
                  <a:lnTo>
                    <a:pt x="96266" y="142748"/>
                  </a:lnTo>
                  <a:lnTo>
                    <a:pt x="95758" y="143383"/>
                  </a:lnTo>
                  <a:lnTo>
                    <a:pt x="96418" y="142748"/>
                  </a:lnTo>
                  <a:lnTo>
                    <a:pt x="106426" y="133223"/>
                  </a:lnTo>
                  <a:lnTo>
                    <a:pt x="106045" y="133604"/>
                  </a:lnTo>
                  <a:lnTo>
                    <a:pt x="106489" y="133223"/>
                  </a:lnTo>
                  <a:lnTo>
                    <a:pt x="116890" y="124333"/>
                  </a:lnTo>
                  <a:lnTo>
                    <a:pt x="117348" y="123952"/>
                  </a:lnTo>
                  <a:lnTo>
                    <a:pt x="116840" y="124333"/>
                  </a:lnTo>
                  <a:lnTo>
                    <a:pt x="128282" y="115443"/>
                  </a:lnTo>
                  <a:lnTo>
                    <a:pt x="128778" y="115062"/>
                  </a:lnTo>
                  <a:lnTo>
                    <a:pt x="128143" y="115443"/>
                  </a:lnTo>
                  <a:lnTo>
                    <a:pt x="140843" y="106680"/>
                  </a:lnTo>
                  <a:lnTo>
                    <a:pt x="140335" y="107061"/>
                  </a:lnTo>
                  <a:lnTo>
                    <a:pt x="140944" y="106680"/>
                  </a:lnTo>
                  <a:lnTo>
                    <a:pt x="153200" y="99098"/>
                  </a:lnTo>
                  <a:lnTo>
                    <a:pt x="166789" y="91694"/>
                  </a:lnTo>
                  <a:lnTo>
                    <a:pt x="167259" y="91440"/>
                  </a:lnTo>
                  <a:lnTo>
                    <a:pt x="166624" y="91694"/>
                  </a:lnTo>
                  <a:lnTo>
                    <a:pt x="181610" y="84582"/>
                  </a:lnTo>
                  <a:lnTo>
                    <a:pt x="180975" y="84963"/>
                  </a:lnTo>
                  <a:lnTo>
                    <a:pt x="181889" y="84582"/>
                  </a:lnTo>
                  <a:lnTo>
                    <a:pt x="196405" y="78613"/>
                  </a:lnTo>
                  <a:lnTo>
                    <a:pt x="196723" y="78486"/>
                  </a:lnTo>
                  <a:lnTo>
                    <a:pt x="196342" y="78613"/>
                  </a:lnTo>
                  <a:lnTo>
                    <a:pt x="212496" y="72644"/>
                  </a:lnTo>
                  <a:lnTo>
                    <a:pt x="212852" y="72517"/>
                  </a:lnTo>
                  <a:lnTo>
                    <a:pt x="212344" y="72644"/>
                  </a:lnTo>
                  <a:lnTo>
                    <a:pt x="229108" y="67310"/>
                  </a:lnTo>
                  <a:lnTo>
                    <a:pt x="229552" y="67183"/>
                  </a:lnTo>
                  <a:lnTo>
                    <a:pt x="246888" y="62230"/>
                  </a:lnTo>
                  <a:lnTo>
                    <a:pt x="246634" y="62357"/>
                  </a:lnTo>
                  <a:lnTo>
                    <a:pt x="247116" y="62230"/>
                  </a:lnTo>
                  <a:lnTo>
                    <a:pt x="265049" y="57531"/>
                  </a:lnTo>
                  <a:lnTo>
                    <a:pt x="264668" y="57658"/>
                  </a:lnTo>
                  <a:lnTo>
                    <a:pt x="265252" y="57531"/>
                  </a:lnTo>
                  <a:lnTo>
                    <a:pt x="302895" y="49403"/>
                  </a:lnTo>
                  <a:lnTo>
                    <a:pt x="302514" y="49403"/>
                  </a:lnTo>
                  <a:lnTo>
                    <a:pt x="342519" y="42291"/>
                  </a:lnTo>
                  <a:lnTo>
                    <a:pt x="342265" y="42418"/>
                  </a:lnTo>
                  <a:lnTo>
                    <a:pt x="343103" y="42291"/>
                  </a:lnTo>
                  <a:lnTo>
                    <a:pt x="383413" y="36195"/>
                  </a:lnTo>
                  <a:lnTo>
                    <a:pt x="383286" y="36195"/>
                  </a:lnTo>
                  <a:lnTo>
                    <a:pt x="425450" y="30480"/>
                  </a:lnTo>
                  <a:lnTo>
                    <a:pt x="425323" y="30480"/>
                  </a:lnTo>
                  <a:lnTo>
                    <a:pt x="467868" y="25146"/>
                  </a:lnTo>
                  <a:close/>
                </a:path>
                <a:path w="7971790" h="1985010">
                  <a:moveTo>
                    <a:pt x="7970520" y="1623060"/>
                  </a:moveTo>
                  <a:lnTo>
                    <a:pt x="7936662" y="1604403"/>
                  </a:lnTo>
                  <a:lnTo>
                    <a:pt x="7895844" y="1581912"/>
                  </a:lnTo>
                  <a:lnTo>
                    <a:pt x="7894980" y="1604403"/>
                  </a:lnTo>
                  <a:lnTo>
                    <a:pt x="7894612" y="1604314"/>
                  </a:lnTo>
                  <a:lnTo>
                    <a:pt x="7888859" y="1599565"/>
                  </a:lnTo>
                  <a:lnTo>
                    <a:pt x="7888097" y="1598930"/>
                  </a:lnTo>
                  <a:lnTo>
                    <a:pt x="7888732" y="1599565"/>
                  </a:lnTo>
                  <a:lnTo>
                    <a:pt x="7879804" y="1591005"/>
                  </a:lnTo>
                  <a:lnTo>
                    <a:pt x="7870672" y="1581404"/>
                  </a:lnTo>
                  <a:lnTo>
                    <a:pt x="7870190" y="1580896"/>
                  </a:lnTo>
                  <a:lnTo>
                    <a:pt x="7870571" y="1581404"/>
                  </a:lnTo>
                  <a:lnTo>
                    <a:pt x="7860157" y="1569466"/>
                  </a:lnTo>
                  <a:lnTo>
                    <a:pt x="7860411" y="1569720"/>
                  </a:lnTo>
                  <a:lnTo>
                    <a:pt x="7860195" y="1569466"/>
                  </a:lnTo>
                  <a:lnTo>
                    <a:pt x="7849362" y="1556131"/>
                  </a:lnTo>
                  <a:lnTo>
                    <a:pt x="7849616" y="1556385"/>
                  </a:lnTo>
                  <a:lnTo>
                    <a:pt x="7849413" y="1556131"/>
                  </a:lnTo>
                  <a:lnTo>
                    <a:pt x="7838059" y="1541272"/>
                  </a:lnTo>
                  <a:lnTo>
                    <a:pt x="7838313" y="1541526"/>
                  </a:lnTo>
                  <a:lnTo>
                    <a:pt x="7838122" y="1541272"/>
                  </a:lnTo>
                  <a:lnTo>
                    <a:pt x="7826337" y="1525270"/>
                  </a:lnTo>
                  <a:lnTo>
                    <a:pt x="7826286" y="1525143"/>
                  </a:lnTo>
                  <a:lnTo>
                    <a:pt x="7814018" y="1507617"/>
                  </a:lnTo>
                  <a:lnTo>
                    <a:pt x="7813967" y="1507490"/>
                  </a:lnTo>
                  <a:lnTo>
                    <a:pt x="7801178" y="1488948"/>
                  </a:lnTo>
                  <a:lnTo>
                    <a:pt x="7801140" y="1488821"/>
                  </a:lnTo>
                  <a:lnTo>
                    <a:pt x="7787894" y="1469009"/>
                  </a:lnTo>
                  <a:lnTo>
                    <a:pt x="7788021" y="1469009"/>
                  </a:lnTo>
                  <a:lnTo>
                    <a:pt x="7774381" y="1448308"/>
                  </a:lnTo>
                  <a:lnTo>
                    <a:pt x="7774343" y="1448181"/>
                  </a:lnTo>
                  <a:lnTo>
                    <a:pt x="7760538" y="1426591"/>
                  </a:lnTo>
                  <a:lnTo>
                    <a:pt x="7760462" y="1426464"/>
                  </a:lnTo>
                  <a:lnTo>
                    <a:pt x="7760462" y="1426591"/>
                  </a:lnTo>
                  <a:lnTo>
                    <a:pt x="7746238" y="1404112"/>
                  </a:lnTo>
                  <a:lnTo>
                    <a:pt x="7746365" y="1404112"/>
                  </a:lnTo>
                  <a:lnTo>
                    <a:pt x="7731887" y="1380998"/>
                  </a:lnTo>
                  <a:lnTo>
                    <a:pt x="7717231" y="1357376"/>
                  </a:lnTo>
                  <a:lnTo>
                    <a:pt x="7717155" y="1357249"/>
                  </a:lnTo>
                  <a:lnTo>
                    <a:pt x="7717155" y="1357376"/>
                  </a:lnTo>
                  <a:lnTo>
                    <a:pt x="7687437" y="1308862"/>
                  </a:lnTo>
                  <a:lnTo>
                    <a:pt x="7687564" y="1308862"/>
                  </a:lnTo>
                  <a:lnTo>
                    <a:pt x="7657465" y="1259459"/>
                  </a:lnTo>
                  <a:lnTo>
                    <a:pt x="7648702" y="1264831"/>
                  </a:lnTo>
                  <a:lnTo>
                    <a:pt x="7648702" y="693547"/>
                  </a:lnTo>
                  <a:lnTo>
                    <a:pt x="7623302" y="693547"/>
                  </a:lnTo>
                  <a:lnTo>
                    <a:pt x="7623302" y="1959368"/>
                  </a:lnTo>
                  <a:lnTo>
                    <a:pt x="6438646" y="1959368"/>
                  </a:lnTo>
                  <a:lnTo>
                    <a:pt x="6438646" y="693178"/>
                  </a:lnTo>
                  <a:lnTo>
                    <a:pt x="7648702" y="693178"/>
                  </a:lnTo>
                  <a:lnTo>
                    <a:pt x="7648702" y="667778"/>
                  </a:lnTo>
                  <a:lnTo>
                    <a:pt x="6413246" y="667778"/>
                  </a:lnTo>
                  <a:lnTo>
                    <a:pt x="6413246" y="693178"/>
                  </a:lnTo>
                  <a:lnTo>
                    <a:pt x="6413246" y="1959368"/>
                  </a:lnTo>
                  <a:lnTo>
                    <a:pt x="6413246" y="1984768"/>
                  </a:lnTo>
                  <a:lnTo>
                    <a:pt x="7648702" y="1984768"/>
                  </a:lnTo>
                  <a:lnTo>
                    <a:pt x="7648702" y="1959737"/>
                  </a:lnTo>
                  <a:lnTo>
                    <a:pt x="7648702" y="1959368"/>
                  </a:lnTo>
                  <a:lnTo>
                    <a:pt x="7648702" y="1293812"/>
                  </a:lnTo>
                  <a:lnTo>
                    <a:pt x="7665847" y="1322070"/>
                  </a:lnTo>
                  <a:lnTo>
                    <a:pt x="7695565" y="1370584"/>
                  </a:lnTo>
                  <a:lnTo>
                    <a:pt x="7730439" y="1426591"/>
                  </a:lnTo>
                  <a:lnTo>
                    <a:pt x="7766685" y="1482979"/>
                  </a:lnTo>
                  <a:lnTo>
                    <a:pt x="7793101" y="1522095"/>
                  </a:lnTo>
                  <a:lnTo>
                    <a:pt x="7817866" y="1556639"/>
                  </a:lnTo>
                  <a:lnTo>
                    <a:pt x="7851521" y="1598295"/>
                  </a:lnTo>
                  <a:lnTo>
                    <a:pt x="7882890" y="1627632"/>
                  </a:lnTo>
                  <a:lnTo>
                    <a:pt x="7893990" y="1630375"/>
                  </a:lnTo>
                  <a:lnTo>
                    <a:pt x="7892923" y="1658112"/>
                  </a:lnTo>
                  <a:lnTo>
                    <a:pt x="7970520" y="1623060"/>
                  </a:lnTo>
                  <a:close/>
                </a:path>
                <a:path w="7971790" h="1985010">
                  <a:moveTo>
                    <a:pt x="7971282" y="161544"/>
                  </a:moveTo>
                  <a:lnTo>
                    <a:pt x="7892034" y="130302"/>
                  </a:lnTo>
                  <a:lnTo>
                    <a:pt x="7894371" y="156692"/>
                  </a:lnTo>
                  <a:lnTo>
                    <a:pt x="7887716" y="157861"/>
                  </a:lnTo>
                  <a:lnTo>
                    <a:pt x="7856347" y="181610"/>
                  </a:lnTo>
                  <a:lnTo>
                    <a:pt x="7821930" y="214630"/>
                  </a:lnTo>
                  <a:lnTo>
                    <a:pt x="7782941" y="257175"/>
                  </a:lnTo>
                  <a:lnTo>
                    <a:pt x="7754874" y="289687"/>
                  </a:lnTo>
                  <a:lnTo>
                    <a:pt x="7725537" y="324739"/>
                  </a:lnTo>
                  <a:lnTo>
                    <a:pt x="7695184" y="361696"/>
                  </a:lnTo>
                  <a:lnTo>
                    <a:pt x="7664196" y="399923"/>
                  </a:lnTo>
                  <a:lnTo>
                    <a:pt x="7632954" y="438912"/>
                  </a:lnTo>
                  <a:lnTo>
                    <a:pt x="7652766" y="454914"/>
                  </a:lnTo>
                  <a:lnTo>
                    <a:pt x="7714869" y="377698"/>
                  </a:lnTo>
                  <a:lnTo>
                    <a:pt x="7714869" y="377825"/>
                  </a:lnTo>
                  <a:lnTo>
                    <a:pt x="7714970" y="377698"/>
                  </a:lnTo>
                  <a:lnTo>
                    <a:pt x="7745222" y="340868"/>
                  </a:lnTo>
                  <a:lnTo>
                    <a:pt x="7745095" y="340868"/>
                  </a:lnTo>
                  <a:lnTo>
                    <a:pt x="7759827" y="323088"/>
                  </a:lnTo>
                  <a:lnTo>
                    <a:pt x="7759827" y="323215"/>
                  </a:lnTo>
                  <a:lnTo>
                    <a:pt x="7759928" y="323088"/>
                  </a:lnTo>
                  <a:lnTo>
                    <a:pt x="7774305" y="306070"/>
                  </a:lnTo>
                  <a:lnTo>
                    <a:pt x="7788288" y="289687"/>
                  </a:lnTo>
                  <a:lnTo>
                    <a:pt x="7788402" y="289560"/>
                  </a:lnTo>
                  <a:lnTo>
                    <a:pt x="7788275" y="289687"/>
                  </a:lnTo>
                  <a:lnTo>
                    <a:pt x="7801991" y="273939"/>
                  </a:lnTo>
                  <a:lnTo>
                    <a:pt x="7801991" y="274066"/>
                  </a:lnTo>
                  <a:lnTo>
                    <a:pt x="7802092" y="273939"/>
                  </a:lnTo>
                  <a:lnTo>
                    <a:pt x="7815212" y="259207"/>
                  </a:lnTo>
                  <a:lnTo>
                    <a:pt x="7827899" y="245237"/>
                  </a:lnTo>
                  <a:lnTo>
                    <a:pt x="7840091" y="232410"/>
                  </a:lnTo>
                  <a:lnTo>
                    <a:pt x="7851699" y="220675"/>
                  </a:lnTo>
                  <a:lnTo>
                    <a:pt x="7862951" y="209804"/>
                  </a:lnTo>
                  <a:lnTo>
                    <a:pt x="7862570" y="210185"/>
                  </a:lnTo>
                  <a:lnTo>
                    <a:pt x="7862989" y="209804"/>
                  </a:lnTo>
                  <a:lnTo>
                    <a:pt x="7872946" y="200914"/>
                  </a:lnTo>
                  <a:lnTo>
                    <a:pt x="7873238" y="200660"/>
                  </a:lnTo>
                  <a:lnTo>
                    <a:pt x="7872857" y="200914"/>
                  </a:lnTo>
                  <a:lnTo>
                    <a:pt x="7882306" y="193040"/>
                  </a:lnTo>
                  <a:lnTo>
                    <a:pt x="7882763" y="192659"/>
                  </a:lnTo>
                  <a:lnTo>
                    <a:pt x="7891196" y="186283"/>
                  </a:lnTo>
                  <a:lnTo>
                    <a:pt x="7896669" y="182575"/>
                  </a:lnTo>
                  <a:lnTo>
                    <a:pt x="7898765" y="206248"/>
                  </a:lnTo>
                  <a:lnTo>
                    <a:pt x="7937157" y="182575"/>
                  </a:lnTo>
                  <a:lnTo>
                    <a:pt x="7971282" y="161544"/>
                  </a:lnTo>
                  <a:close/>
                </a:path>
              </a:pathLst>
            </a:custGeom>
            <a:solidFill>
              <a:srgbClr val="1FE2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9886188" y="2722621"/>
            <a:ext cx="1504315" cy="876935"/>
          </a:xfrm>
          <a:prstGeom prst="rect">
            <a:avLst/>
          </a:prstGeom>
        </p:spPr>
        <p:txBody>
          <a:bodyPr vert="horz" wrap="square" lIns="0" tIns="800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30"/>
              </a:spcBef>
            </a:pPr>
            <a:r>
              <a:rPr sz="1400" b="1" spc="-180" dirty="0">
                <a:solidFill>
                  <a:srgbClr val="3F3F3F"/>
                </a:solidFill>
                <a:latin typeface="DejaVu Sans"/>
                <a:cs typeface="DejaVu Sans"/>
              </a:rPr>
              <a:t>Playback</a:t>
            </a:r>
            <a:r>
              <a:rPr sz="1400" spc="-6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b="1" spc="-125" dirty="0">
                <a:solidFill>
                  <a:srgbClr val="3F3F3F"/>
                </a:solidFill>
                <a:latin typeface="DejaVu Sans"/>
                <a:cs typeface="DejaVu Sans"/>
              </a:rPr>
              <a:t>Controls</a:t>
            </a:r>
            <a:endParaRPr sz="1400">
              <a:latin typeface="DejaVu Sans"/>
              <a:cs typeface="DejaVu Sans"/>
            </a:endParaRPr>
          </a:p>
          <a:p>
            <a:pPr marL="12700" marR="5080">
              <a:lnSpc>
                <a:spcPts val="1300"/>
              </a:lnSpc>
              <a:spcBef>
                <a:spcPts val="620"/>
              </a:spcBef>
            </a:pP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Choose</a:t>
            </a:r>
            <a:r>
              <a:rPr sz="1200" spc="-1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playback</a:t>
            </a:r>
            <a:r>
              <a:rPr sz="120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spc="-25" dirty="0">
                <a:solidFill>
                  <a:srgbClr val="3F3F3F"/>
                </a:solidFill>
                <a:latin typeface="Nimbus Roman No9 L"/>
                <a:cs typeface="Nimbus Roman No9 L"/>
              </a:rPr>
              <a:t>speed,</a:t>
            </a:r>
            <a:r>
              <a:rPr sz="1200" spc="-2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manual</a:t>
            </a:r>
            <a:r>
              <a:rPr sz="1200" spc="2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spc="-10" dirty="0">
                <a:solidFill>
                  <a:srgbClr val="3F3F3F"/>
                </a:solidFill>
                <a:latin typeface="Nimbus Roman No9 L"/>
                <a:cs typeface="Nimbus Roman No9 L"/>
              </a:rPr>
              <a:t>selection,</a:t>
            </a:r>
            <a:r>
              <a:rPr sz="1200" spc="-1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backward</a:t>
            </a:r>
            <a:r>
              <a:rPr sz="1200" spc="-3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or</a:t>
            </a:r>
            <a:r>
              <a:rPr sz="1200" spc="-3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spc="-10" dirty="0">
                <a:solidFill>
                  <a:srgbClr val="3F3F3F"/>
                </a:solidFill>
                <a:latin typeface="Nimbus Roman No9 L"/>
                <a:cs typeface="Nimbus Roman No9 L"/>
              </a:rPr>
              <a:t>forward</a:t>
            </a:r>
            <a:endParaRPr sz="1200">
              <a:latin typeface="Nimbus Roman No9 L"/>
              <a:cs typeface="Nimbus Roman No9 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9886188" y="4196583"/>
            <a:ext cx="1775460" cy="1041400"/>
          </a:xfrm>
          <a:prstGeom prst="rect">
            <a:avLst/>
          </a:prstGeom>
        </p:spPr>
        <p:txBody>
          <a:bodyPr vert="horz" wrap="square" lIns="0" tIns="800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30"/>
              </a:spcBef>
            </a:pPr>
            <a:r>
              <a:rPr sz="1400" b="1" spc="-220" dirty="0">
                <a:solidFill>
                  <a:srgbClr val="3F3F3F"/>
                </a:solidFill>
                <a:latin typeface="DejaVu Sans"/>
                <a:cs typeface="DejaVu Sans"/>
              </a:rPr>
              <a:t>Show</a:t>
            </a:r>
            <a:r>
              <a:rPr sz="1400" spc="-2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b="1" spc="-10" dirty="0">
                <a:solidFill>
                  <a:srgbClr val="3F3F3F"/>
                </a:solidFill>
                <a:latin typeface="DejaVu Sans"/>
                <a:cs typeface="DejaVu Sans"/>
              </a:rPr>
              <a:t>History</a:t>
            </a:r>
            <a:endParaRPr sz="1400">
              <a:latin typeface="DejaVu Sans"/>
              <a:cs typeface="DejaVu Sans"/>
            </a:endParaRPr>
          </a:p>
          <a:p>
            <a:pPr marL="12700" marR="5080">
              <a:lnSpc>
                <a:spcPts val="1300"/>
              </a:lnSpc>
              <a:spcBef>
                <a:spcPts val="620"/>
              </a:spcBef>
            </a:pPr>
            <a:r>
              <a:rPr sz="1200" i="1" spc="-10" dirty="0">
                <a:solidFill>
                  <a:srgbClr val="3F3F3F"/>
                </a:solidFill>
                <a:latin typeface="Nimbus Roman No9 L"/>
                <a:cs typeface="Nimbus Roman No9 L"/>
              </a:rPr>
              <a:t>Enable</a:t>
            </a:r>
            <a:r>
              <a:rPr sz="1200" spc="-1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history</a:t>
            </a:r>
            <a:r>
              <a:rPr sz="1200" spc="-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to</a:t>
            </a:r>
            <a:r>
              <a:rPr sz="1200" spc="-1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leave</a:t>
            </a:r>
            <a:r>
              <a:rPr sz="1200" spc="-1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spc="-50" dirty="0">
                <a:solidFill>
                  <a:srgbClr val="3F3F3F"/>
                </a:solidFill>
                <a:latin typeface="Nimbus Roman No9 L"/>
                <a:cs typeface="Nimbus Roman No9 L"/>
              </a:rPr>
              <a:t>a</a:t>
            </a:r>
            <a:r>
              <a:rPr sz="1200" spc="-5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spc="-20" dirty="0">
                <a:solidFill>
                  <a:srgbClr val="3F3F3F"/>
                </a:solidFill>
                <a:latin typeface="Nimbus Roman No9 L"/>
                <a:cs typeface="Nimbus Roman No9 L"/>
              </a:rPr>
              <a:t>trail</a:t>
            </a:r>
            <a:r>
              <a:rPr sz="1200" spc="3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where</a:t>
            </a:r>
            <a:r>
              <a:rPr sz="1200" spc="2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past</a:t>
            </a:r>
            <a:r>
              <a:rPr sz="1200" spc="3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points</a:t>
            </a:r>
            <a:r>
              <a:rPr sz="1200" spc="3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spc="-20" dirty="0">
                <a:solidFill>
                  <a:srgbClr val="3F3F3F"/>
                </a:solidFill>
                <a:latin typeface="Nimbus Roman No9 L"/>
                <a:cs typeface="Nimbus Roman No9 L"/>
              </a:rPr>
              <a:t>have</a:t>
            </a:r>
            <a:r>
              <a:rPr sz="1200" spc="-2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been</a:t>
            </a:r>
            <a:r>
              <a:rPr sz="1200" spc="7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plotted,</a:t>
            </a:r>
            <a:r>
              <a:rPr sz="1200" spc="7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and</a:t>
            </a:r>
            <a:r>
              <a:rPr sz="1200" spc="7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spc="-10" dirty="0">
                <a:solidFill>
                  <a:srgbClr val="3F3F3F"/>
                </a:solidFill>
                <a:latin typeface="Nimbus Roman No9 L"/>
                <a:cs typeface="Nimbus Roman No9 L"/>
              </a:rPr>
              <a:t>customize</a:t>
            </a:r>
            <a:r>
              <a:rPr sz="1200" spc="-1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length,</a:t>
            </a:r>
            <a:r>
              <a:rPr sz="1200" spc="-6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marks,</a:t>
            </a:r>
            <a:r>
              <a:rPr sz="1200" spc="-6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spc="-25" dirty="0">
                <a:solidFill>
                  <a:srgbClr val="3F3F3F"/>
                </a:solidFill>
                <a:latin typeface="Nimbus Roman No9 L"/>
                <a:cs typeface="Nimbus Roman No9 L"/>
              </a:rPr>
              <a:t>trails,</a:t>
            </a:r>
            <a:r>
              <a:rPr sz="1200" spc="-4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spc="-20" dirty="0">
                <a:solidFill>
                  <a:srgbClr val="3F3F3F"/>
                </a:solidFill>
                <a:latin typeface="Nimbus Roman No9 L"/>
                <a:cs typeface="Nimbus Roman No9 L"/>
              </a:rPr>
              <a:t>etc.</a:t>
            </a:r>
            <a:endParaRPr sz="1200">
              <a:latin typeface="Nimbus Roman No9 L"/>
              <a:cs typeface="Nimbus Roman No9 L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31870">
              <a:lnSpc>
                <a:spcPct val="100000"/>
              </a:lnSpc>
              <a:spcBef>
                <a:spcPts val="100"/>
              </a:spcBef>
            </a:pPr>
            <a:r>
              <a:rPr b="1" spc="-415" dirty="0">
                <a:latin typeface="DejaVu Sans"/>
                <a:cs typeface="DejaVu Sans"/>
              </a:rPr>
              <a:t>The</a:t>
            </a:r>
            <a:r>
              <a:rPr spc="-175" dirty="0"/>
              <a:t> </a:t>
            </a:r>
            <a:r>
              <a:rPr b="1" spc="-365" dirty="0">
                <a:latin typeface="DejaVu Sans"/>
                <a:cs typeface="DejaVu Sans"/>
              </a:rPr>
              <a:t>Analytics</a:t>
            </a:r>
            <a:r>
              <a:rPr spc="-155" dirty="0"/>
              <a:t> </a:t>
            </a:r>
            <a:r>
              <a:rPr b="1" spc="-590" dirty="0">
                <a:latin typeface="DejaVu Sans"/>
                <a:cs typeface="DejaVu Sans"/>
              </a:rPr>
              <a:t>Pane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5646" y="813815"/>
            <a:ext cx="11760708" cy="4572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734312" y="1181607"/>
            <a:ext cx="10659110" cy="977265"/>
          </a:xfrm>
          <a:prstGeom prst="rect">
            <a:avLst/>
          </a:prstGeom>
        </p:spPr>
        <p:txBody>
          <a:bodyPr vert="horz" wrap="square" lIns="0" tIns="46990" rIns="0" bIns="0" rtlCol="0">
            <a:spAutoFit/>
          </a:bodyPr>
          <a:lstStyle/>
          <a:p>
            <a:pPr marL="12700" marR="5080">
              <a:lnSpc>
                <a:spcPts val="2160"/>
              </a:lnSpc>
              <a:spcBef>
                <a:spcPts val="370"/>
              </a:spcBef>
            </a:pPr>
            <a:r>
              <a:rPr sz="2000" spc="-125" dirty="0">
                <a:solidFill>
                  <a:srgbClr val="3F3F3F"/>
                </a:solidFill>
                <a:latin typeface="DejaVu Sans"/>
                <a:cs typeface="DejaVu Sans"/>
              </a:rPr>
              <a:t>The</a:t>
            </a:r>
            <a:r>
              <a:rPr sz="2000" spc="5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b="1" spc="-245" dirty="0">
                <a:solidFill>
                  <a:srgbClr val="3F3F3F"/>
                </a:solidFill>
                <a:latin typeface="DejaVu Sans"/>
                <a:cs typeface="DejaVu Sans"/>
              </a:rPr>
              <a:t>analytics</a:t>
            </a:r>
            <a:r>
              <a:rPr sz="2000" spc="-10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b="1" spc="-310" dirty="0">
                <a:solidFill>
                  <a:srgbClr val="3F3F3F"/>
                </a:solidFill>
                <a:latin typeface="DejaVu Sans"/>
                <a:cs typeface="DejaVu Sans"/>
              </a:rPr>
              <a:t>pane</a:t>
            </a:r>
            <a:r>
              <a:rPr sz="2000" spc="-8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165" dirty="0">
                <a:solidFill>
                  <a:srgbClr val="3F3F3F"/>
                </a:solidFill>
                <a:latin typeface="DejaVu Sans"/>
                <a:cs typeface="DejaVu Sans"/>
              </a:rPr>
              <a:t>includes</a:t>
            </a:r>
            <a:r>
              <a:rPr sz="2000" spc="4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145" dirty="0">
                <a:solidFill>
                  <a:srgbClr val="3F3F3F"/>
                </a:solidFill>
                <a:latin typeface="DejaVu Sans"/>
                <a:cs typeface="DejaVu Sans"/>
              </a:rPr>
              <a:t>helpful</a:t>
            </a:r>
            <a:r>
              <a:rPr sz="2000" spc="2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180" dirty="0">
                <a:solidFill>
                  <a:srgbClr val="3F3F3F"/>
                </a:solidFill>
                <a:latin typeface="DejaVu Sans"/>
                <a:cs typeface="DejaVu Sans"/>
              </a:rPr>
              <a:t>drag-</a:t>
            </a:r>
            <a:r>
              <a:rPr sz="2000" spc="-170" dirty="0">
                <a:solidFill>
                  <a:srgbClr val="3F3F3F"/>
                </a:solidFill>
                <a:latin typeface="DejaVu Sans"/>
                <a:cs typeface="DejaVu Sans"/>
              </a:rPr>
              <a:t>and-</a:t>
            </a:r>
            <a:r>
              <a:rPr sz="2000" spc="-160" dirty="0">
                <a:solidFill>
                  <a:srgbClr val="3F3F3F"/>
                </a:solidFill>
                <a:latin typeface="DejaVu Sans"/>
                <a:cs typeface="DejaVu Sans"/>
              </a:rPr>
              <a:t>drop</a:t>
            </a:r>
            <a:r>
              <a:rPr sz="2000" spc="2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180" dirty="0">
                <a:solidFill>
                  <a:srgbClr val="3F3F3F"/>
                </a:solidFill>
                <a:latin typeface="DejaVu Sans"/>
                <a:cs typeface="DejaVu Sans"/>
              </a:rPr>
              <a:t>analytics</a:t>
            </a:r>
            <a:r>
              <a:rPr sz="2000" spc="4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135" dirty="0">
                <a:solidFill>
                  <a:srgbClr val="3F3F3F"/>
                </a:solidFill>
                <a:latin typeface="DejaVu Sans"/>
                <a:cs typeface="DejaVu Sans"/>
              </a:rPr>
              <a:t>tools,</a:t>
            </a:r>
            <a:r>
              <a:rPr sz="2000" spc="3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165" dirty="0">
                <a:solidFill>
                  <a:srgbClr val="3F3F3F"/>
                </a:solidFill>
                <a:latin typeface="DejaVu Sans"/>
                <a:cs typeface="DejaVu Sans"/>
              </a:rPr>
              <a:t>including</a:t>
            </a:r>
            <a:r>
              <a:rPr sz="2000" spc="6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170" dirty="0">
                <a:solidFill>
                  <a:srgbClr val="3F3F3F"/>
                </a:solidFill>
                <a:latin typeface="DejaVu Sans"/>
                <a:cs typeface="DejaVu Sans"/>
              </a:rPr>
              <a:t>reference</a:t>
            </a:r>
            <a:r>
              <a:rPr sz="2000" spc="1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180" dirty="0">
                <a:solidFill>
                  <a:srgbClr val="3F3F3F"/>
                </a:solidFill>
                <a:latin typeface="DejaVu Sans"/>
                <a:cs typeface="DejaVu Sans"/>
              </a:rPr>
              <a:t>lines,</a:t>
            </a:r>
            <a:r>
              <a:rPr sz="2000" spc="3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385" dirty="0">
                <a:solidFill>
                  <a:srgbClr val="3F3F3F"/>
                </a:solidFill>
                <a:latin typeface="DejaVu Sans"/>
                <a:cs typeface="DejaVu Sans"/>
              </a:rPr>
              <a:t>totals, </a:t>
            </a:r>
            <a:r>
              <a:rPr sz="2000" spc="-175" dirty="0">
                <a:solidFill>
                  <a:srgbClr val="3F3F3F"/>
                </a:solidFill>
                <a:latin typeface="DejaVu Sans"/>
                <a:cs typeface="DejaVu Sans"/>
              </a:rPr>
              <a:t>forecasts,</a:t>
            </a:r>
            <a:r>
              <a:rPr sz="2000" spc="3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180" dirty="0">
                <a:solidFill>
                  <a:srgbClr val="3F3F3F"/>
                </a:solidFill>
                <a:latin typeface="DejaVu Sans"/>
                <a:cs typeface="DejaVu Sans"/>
              </a:rPr>
              <a:t>clusters,</a:t>
            </a:r>
            <a:r>
              <a:rPr sz="2000" spc="4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195" dirty="0">
                <a:solidFill>
                  <a:srgbClr val="3F3F3F"/>
                </a:solidFill>
                <a:latin typeface="DejaVu Sans"/>
                <a:cs typeface="DejaVu Sans"/>
              </a:rPr>
              <a:t>box</a:t>
            </a:r>
            <a:r>
              <a:rPr sz="2000" spc="4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160" dirty="0">
                <a:solidFill>
                  <a:srgbClr val="3F3F3F"/>
                </a:solidFill>
                <a:latin typeface="DejaVu Sans"/>
                <a:cs typeface="DejaVu Sans"/>
              </a:rPr>
              <a:t>plots,</a:t>
            </a:r>
            <a:r>
              <a:rPr sz="2000" spc="5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204" dirty="0">
                <a:solidFill>
                  <a:srgbClr val="3F3F3F"/>
                </a:solidFill>
                <a:latin typeface="DejaVu Sans"/>
                <a:cs typeface="DejaVu Sans"/>
              </a:rPr>
              <a:t>and</a:t>
            </a:r>
            <a:r>
              <a:rPr sz="2000" spc="5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20" dirty="0">
                <a:solidFill>
                  <a:srgbClr val="3F3F3F"/>
                </a:solidFill>
                <a:latin typeface="DejaVu Sans"/>
                <a:cs typeface="DejaVu Sans"/>
              </a:rPr>
              <a:t>more</a:t>
            </a:r>
            <a:endParaRPr sz="2000">
              <a:latin typeface="DejaVu Sans"/>
              <a:cs typeface="DejaVu Sans"/>
            </a:endParaRPr>
          </a:p>
          <a:p>
            <a:pPr marL="812800" indent="-343535">
              <a:lnSpc>
                <a:spcPct val="100000"/>
              </a:lnSpc>
              <a:spcBef>
                <a:spcPts val="980"/>
              </a:spcBef>
              <a:buChar char="•"/>
              <a:tabLst>
                <a:tab pos="812165" algn="l"/>
                <a:tab pos="812800" algn="l"/>
              </a:tabLst>
            </a:pPr>
            <a:r>
              <a:rPr sz="1600" spc="-65" dirty="0">
                <a:solidFill>
                  <a:srgbClr val="3F3F3F"/>
                </a:solidFill>
                <a:latin typeface="DejaVu Sans"/>
                <a:cs typeface="DejaVu Sans"/>
              </a:rPr>
              <a:t>NOTE: </a:t>
            </a:r>
            <a:r>
              <a:rPr sz="1600" spc="-175" dirty="0">
                <a:solidFill>
                  <a:srgbClr val="3F3F3F"/>
                </a:solidFill>
                <a:latin typeface="DejaVu Sans"/>
                <a:cs typeface="DejaVu Sans"/>
              </a:rPr>
              <a:t>Some</a:t>
            </a:r>
            <a:r>
              <a:rPr sz="1600" spc="2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150" dirty="0">
                <a:solidFill>
                  <a:srgbClr val="3F3F3F"/>
                </a:solidFill>
                <a:latin typeface="DejaVu Sans"/>
                <a:cs typeface="DejaVu Sans"/>
              </a:rPr>
              <a:t>analytics</a:t>
            </a:r>
            <a:r>
              <a:rPr sz="1600" spc="1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95" dirty="0">
                <a:solidFill>
                  <a:srgbClr val="3F3F3F"/>
                </a:solidFill>
                <a:latin typeface="DejaVu Sans"/>
                <a:cs typeface="DejaVu Sans"/>
              </a:rPr>
              <a:t>tools</a:t>
            </a:r>
            <a:r>
              <a:rPr sz="1600" spc="-1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215" dirty="0">
                <a:solidFill>
                  <a:srgbClr val="3F3F3F"/>
                </a:solidFill>
                <a:latin typeface="DejaVu Sans"/>
                <a:cs typeface="DejaVu Sans"/>
              </a:rPr>
              <a:t>may</a:t>
            </a:r>
            <a:r>
              <a:rPr sz="1600" spc="3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114" dirty="0">
                <a:solidFill>
                  <a:srgbClr val="3F3F3F"/>
                </a:solidFill>
                <a:latin typeface="DejaVu Sans"/>
                <a:cs typeface="DejaVu Sans"/>
              </a:rPr>
              <a:t>only</a:t>
            </a:r>
            <a:r>
              <a:rPr sz="1600" spc="2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150" dirty="0">
                <a:solidFill>
                  <a:srgbClr val="3F3F3F"/>
                </a:solidFill>
                <a:latin typeface="DejaVu Sans"/>
                <a:cs typeface="DejaVu Sans"/>
              </a:rPr>
              <a:t>be</a:t>
            </a:r>
            <a:r>
              <a:rPr sz="1600" spc="2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155" dirty="0">
                <a:solidFill>
                  <a:srgbClr val="3F3F3F"/>
                </a:solidFill>
                <a:latin typeface="DejaVu Sans"/>
                <a:cs typeface="DejaVu Sans"/>
              </a:rPr>
              <a:t>available</a:t>
            </a:r>
            <a:r>
              <a:rPr sz="1600" spc="3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35" dirty="0">
                <a:solidFill>
                  <a:srgbClr val="3F3F3F"/>
                </a:solidFill>
                <a:latin typeface="DejaVu Sans"/>
                <a:cs typeface="DejaVu Sans"/>
              </a:rPr>
              <a:t>for</a:t>
            </a:r>
            <a:r>
              <a:rPr sz="1600" spc="1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120" dirty="0">
                <a:solidFill>
                  <a:srgbClr val="3F3F3F"/>
                </a:solidFill>
                <a:latin typeface="DejaVu Sans"/>
                <a:cs typeface="DejaVu Sans"/>
              </a:rPr>
              <a:t>specific</a:t>
            </a:r>
            <a:r>
              <a:rPr sz="1600" spc="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130" dirty="0">
                <a:solidFill>
                  <a:srgbClr val="3F3F3F"/>
                </a:solidFill>
                <a:latin typeface="DejaVu Sans"/>
                <a:cs typeface="DejaVu Sans"/>
              </a:rPr>
              <a:t>views</a:t>
            </a:r>
            <a:r>
              <a:rPr sz="1600" spc="1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30" dirty="0">
                <a:solidFill>
                  <a:srgbClr val="3F3F3F"/>
                </a:solidFill>
                <a:latin typeface="DejaVu Sans"/>
                <a:cs typeface="DejaVu Sans"/>
              </a:rPr>
              <a:t>or</a:t>
            </a:r>
            <a:r>
              <a:rPr sz="1600" spc="1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35" dirty="0">
                <a:solidFill>
                  <a:srgbClr val="3F3F3F"/>
                </a:solidFill>
                <a:latin typeface="DejaVu Sans"/>
                <a:cs typeface="DejaVu Sans"/>
              </a:rPr>
              <a:t>configurations</a:t>
            </a:r>
            <a:endParaRPr sz="1600">
              <a:latin typeface="DejaVu Sans"/>
              <a:cs typeface="DejaVu Sans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505711" y="2448277"/>
            <a:ext cx="6716395" cy="1596390"/>
            <a:chOff x="1505711" y="2448277"/>
            <a:chExt cx="6716395" cy="1596390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40745" y="2448277"/>
              <a:ext cx="4424209" cy="123070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52193" y="2459735"/>
              <a:ext cx="4354829" cy="1161287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05711" y="2857499"/>
              <a:ext cx="1341120" cy="281177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539875" y="2891802"/>
              <a:ext cx="1243965" cy="184150"/>
            </a:xfrm>
            <a:custGeom>
              <a:avLst/>
              <a:gdLst/>
              <a:ahLst/>
              <a:cxnLst/>
              <a:rect l="l" t="t" r="r" b="b"/>
              <a:pathLst>
                <a:path w="1243964" h="184150">
                  <a:moveTo>
                    <a:pt x="1243838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0" y="158750"/>
                  </a:lnTo>
                  <a:lnTo>
                    <a:pt x="0" y="184150"/>
                  </a:lnTo>
                  <a:lnTo>
                    <a:pt x="1243838" y="184150"/>
                  </a:lnTo>
                  <a:lnTo>
                    <a:pt x="1243838" y="158750"/>
                  </a:lnTo>
                  <a:lnTo>
                    <a:pt x="25400" y="158750"/>
                  </a:lnTo>
                  <a:lnTo>
                    <a:pt x="25400" y="25400"/>
                  </a:lnTo>
                  <a:lnTo>
                    <a:pt x="1218438" y="25400"/>
                  </a:lnTo>
                  <a:lnTo>
                    <a:pt x="1218438" y="158356"/>
                  </a:lnTo>
                  <a:lnTo>
                    <a:pt x="1243838" y="158356"/>
                  </a:lnTo>
                  <a:lnTo>
                    <a:pt x="1243838" y="25400"/>
                  </a:lnTo>
                  <a:lnTo>
                    <a:pt x="1243838" y="25260"/>
                  </a:lnTo>
                  <a:lnTo>
                    <a:pt x="1243838" y="0"/>
                  </a:lnTo>
                  <a:close/>
                </a:path>
              </a:pathLst>
            </a:custGeom>
            <a:solidFill>
              <a:srgbClr val="1FE2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07635" y="3079940"/>
              <a:ext cx="416090" cy="496125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4741799" y="3114052"/>
              <a:ext cx="318770" cy="398780"/>
            </a:xfrm>
            <a:custGeom>
              <a:avLst/>
              <a:gdLst/>
              <a:ahLst/>
              <a:cxnLst/>
              <a:rect l="l" t="t" r="r" b="b"/>
              <a:pathLst>
                <a:path w="318770" h="398779">
                  <a:moveTo>
                    <a:pt x="318770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0" y="373380"/>
                  </a:lnTo>
                  <a:lnTo>
                    <a:pt x="0" y="398780"/>
                  </a:lnTo>
                  <a:lnTo>
                    <a:pt x="318770" y="398780"/>
                  </a:lnTo>
                  <a:lnTo>
                    <a:pt x="318770" y="373494"/>
                  </a:lnTo>
                  <a:lnTo>
                    <a:pt x="318770" y="25514"/>
                  </a:lnTo>
                  <a:lnTo>
                    <a:pt x="293370" y="25514"/>
                  </a:lnTo>
                  <a:lnTo>
                    <a:pt x="293370" y="373380"/>
                  </a:lnTo>
                  <a:lnTo>
                    <a:pt x="25400" y="373380"/>
                  </a:lnTo>
                  <a:lnTo>
                    <a:pt x="25400" y="25400"/>
                  </a:lnTo>
                  <a:lnTo>
                    <a:pt x="318770" y="25400"/>
                  </a:lnTo>
                  <a:lnTo>
                    <a:pt x="318770" y="0"/>
                  </a:lnTo>
                  <a:close/>
                </a:path>
              </a:pathLst>
            </a:custGeom>
            <a:solidFill>
              <a:srgbClr val="1FE2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049011" y="3079940"/>
              <a:ext cx="416090" cy="496125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5083175" y="3114052"/>
              <a:ext cx="318770" cy="398780"/>
            </a:xfrm>
            <a:custGeom>
              <a:avLst/>
              <a:gdLst/>
              <a:ahLst/>
              <a:cxnLst/>
              <a:rect l="l" t="t" r="r" b="b"/>
              <a:pathLst>
                <a:path w="318770" h="398779">
                  <a:moveTo>
                    <a:pt x="318770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0" y="373380"/>
                  </a:lnTo>
                  <a:lnTo>
                    <a:pt x="0" y="398780"/>
                  </a:lnTo>
                  <a:lnTo>
                    <a:pt x="318770" y="398780"/>
                  </a:lnTo>
                  <a:lnTo>
                    <a:pt x="318770" y="373494"/>
                  </a:lnTo>
                  <a:lnTo>
                    <a:pt x="318770" y="25514"/>
                  </a:lnTo>
                  <a:lnTo>
                    <a:pt x="293370" y="25514"/>
                  </a:lnTo>
                  <a:lnTo>
                    <a:pt x="293370" y="373380"/>
                  </a:lnTo>
                  <a:lnTo>
                    <a:pt x="25400" y="373380"/>
                  </a:lnTo>
                  <a:lnTo>
                    <a:pt x="25400" y="25400"/>
                  </a:lnTo>
                  <a:lnTo>
                    <a:pt x="318770" y="25400"/>
                  </a:lnTo>
                  <a:lnTo>
                    <a:pt x="318770" y="0"/>
                  </a:lnTo>
                  <a:close/>
                </a:path>
              </a:pathLst>
            </a:custGeom>
            <a:solidFill>
              <a:srgbClr val="1FE2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90388" y="3079940"/>
              <a:ext cx="416090" cy="496125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2768092" y="3054349"/>
              <a:ext cx="2975610" cy="459105"/>
            </a:xfrm>
            <a:custGeom>
              <a:avLst/>
              <a:gdLst/>
              <a:ahLst/>
              <a:cxnLst/>
              <a:rect l="l" t="t" r="r" b="b"/>
              <a:pathLst>
                <a:path w="2975610" h="459104">
                  <a:moveTo>
                    <a:pt x="1920113" y="240919"/>
                  </a:moveTo>
                  <a:lnTo>
                    <a:pt x="1839468" y="213360"/>
                  </a:lnTo>
                  <a:lnTo>
                    <a:pt x="1842909" y="238620"/>
                  </a:lnTo>
                  <a:lnTo>
                    <a:pt x="1803146" y="243713"/>
                  </a:lnTo>
                  <a:lnTo>
                    <a:pt x="1803273" y="243586"/>
                  </a:lnTo>
                  <a:lnTo>
                    <a:pt x="1764030" y="248285"/>
                  </a:lnTo>
                  <a:lnTo>
                    <a:pt x="1764157" y="248285"/>
                  </a:lnTo>
                  <a:lnTo>
                    <a:pt x="1724279" y="252603"/>
                  </a:lnTo>
                  <a:lnTo>
                    <a:pt x="1724406" y="252603"/>
                  </a:lnTo>
                  <a:lnTo>
                    <a:pt x="1683639" y="256413"/>
                  </a:lnTo>
                  <a:lnTo>
                    <a:pt x="1683893" y="256413"/>
                  </a:lnTo>
                  <a:lnTo>
                    <a:pt x="1642237" y="259588"/>
                  </a:lnTo>
                  <a:lnTo>
                    <a:pt x="1599311" y="262128"/>
                  </a:lnTo>
                  <a:lnTo>
                    <a:pt x="1599565" y="262128"/>
                  </a:lnTo>
                  <a:lnTo>
                    <a:pt x="1555496" y="263906"/>
                  </a:lnTo>
                  <a:lnTo>
                    <a:pt x="1509649" y="264668"/>
                  </a:lnTo>
                  <a:lnTo>
                    <a:pt x="1462532" y="264668"/>
                  </a:lnTo>
                  <a:lnTo>
                    <a:pt x="1413129" y="263525"/>
                  </a:lnTo>
                  <a:lnTo>
                    <a:pt x="1361948" y="261239"/>
                  </a:lnTo>
                  <a:lnTo>
                    <a:pt x="1362202" y="261239"/>
                  </a:lnTo>
                  <a:lnTo>
                    <a:pt x="1335532" y="259588"/>
                  </a:lnTo>
                  <a:lnTo>
                    <a:pt x="1308608" y="257683"/>
                  </a:lnTo>
                  <a:lnTo>
                    <a:pt x="1281049" y="255397"/>
                  </a:lnTo>
                  <a:lnTo>
                    <a:pt x="1252855" y="252730"/>
                  </a:lnTo>
                  <a:lnTo>
                    <a:pt x="1224026" y="249682"/>
                  </a:lnTo>
                  <a:lnTo>
                    <a:pt x="1224153" y="249682"/>
                  </a:lnTo>
                  <a:lnTo>
                    <a:pt x="1194435" y="246380"/>
                  </a:lnTo>
                  <a:lnTo>
                    <a:pt x="1194689" y="246380"/>
                  </a:lnTo>
                  <a:lnTo>
                    <a:pt x="1164336" y="242570"/>
                  </a:lnTo>
                  <a:lnTo>
                    <a:pt x="1164463" y="242570"/>
                  </a:lnTo>
                  <a:lnTo>
                    <a:pt x="1133475" y="238506"/>
                  </a:lnTo>
                  <a:lnTo>
                    <a:pt x="1133602" y="238506"/>
                  </a:lnTo>
                  <a:lnTo>
                    <a:pt x="1101979" y="234061"/>
                  </a:lnTo>
                  <a:lnTo>
                    <a:pt x="1102106" y="234061"/>
                  </a:lnTo>
                  <a:lnTo>
                    <a:pt x="1069848" y="229235"/>
                  </a:lnTo>
                  <a:lnTo>
                    <a:pt x="1069975" y="229235"/>
                  </a:lnTo>
                  <a:lnTo>
                    <a:pt x="1037209" y="224028"/>
                  </a:lnTo>
                  <a:lnTo>
                    <a:pt x="1037336" y="224028"/>
                  </a:lnTo>
                  <a:lnTo>
                    <a:pt x="1003935" y="218440"/>
                  </a:lnTo>
                  <a:lnTo>
                    <a:pt x="1004062" y="218440"/>
                  </a:lnTo>
                  <a:lnTo>
                    <a:pt x="935736" y="206629"/>
                  </a:lnTo>
                  <a:lnTo>
                    <a:pt x="935863" y="206629"/>
                  </a:lnTo>
                  <a:lnTo>
                    <a:pt x="866178" y="193548"/>
                  </a:lnTo>
                  <a:lnTo>
                    <a:pt x="865505" y="193421"/>
                  </a:lnTo>
                  <a:lnTo>
                    <a:pt x="865632" y="193548"/>
                  </a:lnTo>
                  <a:lnTo>
                    <a:pt x="793242" y="179197"/>
                  </a:lnTo>
                  <a:lnTo>
                    <a:pt x="793369" y="179197"/>
                  </a:lnTo>
                  <a:lnTo>
                    <a:pt x="719455" y="164084"/>
                  </a:lnTo>
                  <a:lnTo>
                    <a:pt x="719582" y="164084"/>
                  </a:lnTo>
                  <a:lnTo>
                    <a:pt x="644017" y="148082"/>
                  </a:lnTo>
                  <a:lnTo>
                    <a:pt x="644144" y="148082"/>
                  </a:lnTo>
                  <a:lnTo>
                    <a:pt x="567182" y="131318"/>
                  </a:lnTo>
                  <a:lnTo>
                    <a:pt x="567309" y="131318"/>
                  </a:lnTo>
                  <a:lnTo>
                    <a:pt x="5842" y="0"/>
                  </a:lnTo>
                  <a:lnTo>
                    <a:pt x="483743" y="138557"/>
                  </a:lnTo>
                  <a:lnTo>
                    <a:pt x="714375" y="188976"/>
                  </a:lnTo>
                  <a:lnTo>
                    <a:pt x="860679" y="218440"/>
                  </a:lnTo>
                  <a:lnTo>
                    <a:pt x="931291" y="231648"/>
                  </a:lnTo>
                  <a:lnTo>
                    <a:pt x="999744" y="243586"/>
                  </a:lnTo>
                  <a:lnTo>
                    <a:pt x="1066038" y="254381"/>
                  </a:lnTo>
                  <a:lnTo>
                    <a:pt x="1130046" y="263652"/>
                  </a:lnTo>
                  <a:lnTo>
                    <a:pt x="1191514" y="271653"/>
                  </a:lnTo>
                  <a:lnTo>
                    <a:pt x="1250442" y="278003"/>
                  </a:lnTo>
                  <a:lnTo>
                    <a:pt x="1334008" y="284988"/>
                  </a:lnTo>
                  <a:lnTo>
                    <a:pt x="1412367" y="288925"/>
                  </a:lnTo>
                  <a:lnTo>
                    <a:pt x="1462151" y="290068"/>
                  </a:lnTo>
                  <a:lnTo>
                    <a:pt x="1510030" y="290068"/>
                  </a:lnTo>
                  <a:lnTo>
                    <a:pt x="1556004" y="289179"/>
                  </a:lnTo>
                  <a:lnTo>
                    <a:pt x="1600708" y="287528"/>
                  </a:lnTo>
                  <a:lnTo>
                    <a:pt x="1643888" y="284988"/>
                  </a:lnTo>
                  <a:lnTo>
                    <a:pt x="1685925" y="281686"/>
                  </a:lnTo>
                  <a:lnTo>
                    <a:pt x="1726819" y="277876"/>
                  </a:lnTo>
                  <a:lnTo>
                    <a:pt x="1766951" y="273558"/>
                  </a:lnTo>
                  <a:lnTo>
                    <a:pt x="1839201" y="264668"/>
                  </a:lnTo>
                  <a:lnTo>
                    <a:pt x="1846326" y="263740"/>
                  </a:lnTo>
                  <a:lnTo>
                    <a:pt x="1849755" y="288925"/>
                  </a:lnTo>
                  <a:lnTo>
                    <a:pt x="1886661" y="263740"/>
                  </a:lnTo>
                  <a:lnTo>
                    <a:pt x="1916010" y="243713"/>
                  </a:lnTo>
                  <a:lnTo>
                    <a:pt x="1920113" y="240919"/>
                  </a:lnTo>
                  <a:close/>
                </a:path>
                <a:path w="2975610" h="459104">
                  <a:moveTo>
                    <a:pt x="2975229" y="59702"/>
                  </a:moveTo>
                  <a:lnTo>
                    <a:pt x="2656459" y="59702"/>
                  </a:lnTo>
                  <a:lnTo>
                    <a:pt x="2656459" y="85102"/>
                  </a:lnTo>
                  <a:lnTo>
                    <a:pt x="2656459" y="433082"/>
                  </a:lnTo>
                  <a:lnTo>
                    <a:pt x="2656459" y="458482"/>
                  </a:lnTo>
                  <a:lnTo>
                    <a:pt x="2975229" y="458482"/>
                  </a:lnTo>
                  <a:lnTo>
                    <a:pt x="2975229" y="433197"/>
                  </a:lnTo>
                  <a:lnTo>
                    <a:pt x="2975229" y="85217"/>
                  </a:lnTo>
                  <a:lnTo>
                    <a:pt x="2949829" y="85217"/>
                  </a:lnTo>
                  <a:lnTo>
                    <a:pt x="2949829" y="433082"/>
                  </a:lnTo>
                  <a:lnTo>
                    <a:pt x="2681859" y="433082"/>
                  </a:lnTo>
                  <a:lnTo>
                    <a:pt x="2681859" y="85102"/>
                  </a:lnTo>
                  <a:lnTo>
                    <a:pt x="2975229" y="85102"/>
                  </a:lnTo>
                  <a:lnTo>
                    <a:pt x="2975229" y="59702"/>
                  </a:lnTo>
                  <a:close/>
                </a:path>
              </a:pathLst>
            </a:custGeom>
            <a:solidFill>
              <a:srgbClr val="1FE2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025013" y="2942247"/>
              <a:ext cx="458927" cy="458939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3920871" y="3499992"/>
              <a:ext cx="4300855" cy="544830"/>
            </a:xfrm>
            <a:custGeom>
              <a:avLst/>
              <a:gdLst/>
              <a:ahLst/>
              <a:cxnLst/>
              <a:rect l="l" t="t" r="r" b="b"/>
              <a:pathLst>
                <a:path w="4300855" h="544829">
                  <a:moveTo>
                    <a:pt x="989965" y="20320"/>
                  </a:moveTo>
                  <a:lnTo>
                    <a:pt x="972947" y="1524"/>
                  </a:lnTo>
                  <a:lnTo>
                    <a:pt x="947547" y="24511"/>
                  </a:lnTo>
                  <a:lnTo>
                    <a:pt x="921512" y="47371"/>
                  </a:lnTo>
                  <a:lnTo>
                    <a:pt x="921639" y="47117"/>
                  </a:lnTo>
                  <a:lnTo>
                    <a:pt x="907923" y="58547"/>
                  </a:lnTo>
                  <a:lnTo>
                    <a:pt x="908177" y="58420"/>
                  </a:lnTo>
                  <a:lnTo>
                    <a:pt x="893953" y="69850"/>
                  </a:lnTo>
                  <a:lnTo>
                    <a:pt x="894207" y="69723"/>
                  </a:lnTo>
                  <a:lnTo>
                    <a:pt x="879348" y="81153"/>
                  </a:lnTo>
                  <a:lnTo>
                    <a:pt x="879729" y="80899"/>
                  </a:lnTo>
                  <a:lnTo>
                    <a:pt x="864108" y="92329"/>
                  </a:lnTo>
                  <a:lnTo>
                    <a:pt x="864362" y="92075"/>
                  </a:lnTo>
                  <a:lnTo>
                    <a:pt x="863993" y="92329"/>
                  </a:lnTo>
                  <a:lnTo>
                    <a:pt x="848118" y="103403"/>
                  </a:lnTo>
                  <a:lnTo>
                    <a:pt x="831088" y="114427"/>
                  </a:lnTo>
                  <a:lnTo>
                    <a:pt x="831342" y="114300"/>
                  </a:lnTo>
                  <a:lnTo>
                    <a:pt x="813054" y="125476"/>
                  </a:lnTo>
                  <a:lnTo>
                    <a:pt x="813435" y="125222"/>
                  </a:lnTo>
                  <a:lnTo>
                    <a:pt x="812990" y="125476"/>
                  </a:lnTo>
                  <a:lnTo>
                    <a:pt x="794004" y="136398"/>
                  </a:lnTo>
                  <a:lnTo>
                    <a:pt x="794258" y="136271"/>
                  </a:lnTo>
                  <a:lnTo>
                    <a:pt x="773684" y="147320"/>
                  </a:lnTo>
                  <a:lnTo>
                    <a:pt x="773938" y="147066"/>
                  </a:lnTo>
                  <a:lnTo>
                    <a:pt x="752195" y="158000"/>
                  </a:lnTo>
                  <a:lnTo>
                    <a:pt x="728853" y="168910"/>
                  </a:lnTo>
                  <a:lnTo>
                    <a:pt x="729107" y="168783"/>
                  </a:lnTo>
                  <a:lnTo>
                    <a:pt x="728802" y="168910"/>
                  </a:lnTo>
                  <a:lnTo>
                    <a:pt x="704215" y="179578"/>
                  </a:lnTo>
                  <a:lnTo>
                    <a:pt x="704469" y="179451"/>
                  </a:lnTo>
                  <a:lnTo>
                    <a:pt x="704151" y="179578"/>
                  </a:lnTo>
                  <a:lnTo>
                    <a:pt x="691134" y="184785"/>
                  </a:lnTo>
                  <a:lnTo>
                    <a:pt x="691515" y="184658"/>
                  </a:lnTo>
                  <a:lnTo>
                    <a:pt x="677164" y="189992"/>
                  </a:lnTo>
                  <a:lnTo>
                    <a:pt x="677418" y="189865"/>
                  </a:lnTo>
                  <a:lnTo>
                    <a:pt x="677049" y="189992"/>
                  </a:lnTo>
                  <a:lnTo>
                    <a:pt x="662305" y="195199"/>
                  </a:lnTo>
                  <a:lnTo>
                    <a:pt x="662559" y="195199"/>
                  </a:lnTo>
                  <a:lnTo>
                    <a:pt x="646811" y="200406"/>
                  </a:lnTo>
                  <a:lnTo>
                    <a:pt x="646938" y="200406"/>
                  </a:lnTo>
                  <a:lnTo>
                    <a:pt x="630428" y="205613"/>
                  </a:lnTo>
                  <a:lnTo>
                    <a:pt x="630682" y="205486"/>
                  </a:lnTo>
                  <a:lnTo>
                    <a:pt x="613537" y="210693"/>
                  </a:lnTo>
                  <a:lnTo>
                    <a:pt x="613664" y="210693"/>
                  </a:lnTo>
                  <a:lnTo>
                    <a:pt x="577596" y="220980"/>
                  </a:lnTo>
                  <a:lnTo>
                    <a:pt x="577850" y="220853"/>
                  </a:lnTo>
                  <a:lnTo>
                    <a:pt x="540258" y="231013"/>
                  </a:lnTo>
                  <a:lnTo>
                    <a:pt x="540258" y="230886"/>
                  </a:lnTo>
                  <a:lnTo>
                    <a:pt x="342900" y="281305"/>
                  </a:lnTo>
                  <a:lnTo>
                    <a:pt x="305054" y="291465"/>
                  </a:lnTo>
                  <a:lnTo>
                    <a:pt x="251587" y="306959"/>
                  </a:lnTo>
                  <a:lnTo>
                    <a:pt x="203708" y="323088"/>
                  </a:lnTo>
                  <a:lnTo>
                    <a:pt x="162814" y="339471"/>
                  </a:lnTo>
                  <a:lnTo>
                    <a:pt x="111252" y="368300"/>
                  </a:lnTo>
                  <a:lnTo>
                    <a:pt x="79629" y="392049"/>
                  </a:lnTo>
                  <a:lnTo>
                    <a:pt x="45593" y="429133"/>
                  </a:lnTo>
                  <a:lnTo>
                    <a:pt x="25438" y="467652"/>
                  </a:lnTo>
                  <a:lnTo>
                    <a:pt x="0" y="460756"/>
                  </a:lnTo>
                  <a:lnTo>
                    <a:pt x="16764" y="544322"/>
                  </a:lnTo>
                  <a:lnTo>
                    <a:pt x="73533" y="480695"/>
                  </a:lnTo>
                  <a:lnTo>
                    <a:pt x="50025" y="474319"/>
                  </a:lnTo>
                  <a:lnTo>
                    <a:pt x="52425" y="467652"/>
                  </a:lnTo>
                  <a:lnTo>
                    <a:pt x="74701" y="433019"/>
                  </a:lnTo>
                  <a:lnTo>
                    <a:pt x="96647" y="410845"/>
                  </a:lnTo>
                  <a:lnTo>
                    <a:pt x="96012" y="411480"/>
                  </a:lnTo>
                  <a:lnTo>
                    <a:pt x="96786" y="410845"/>
                  </a:lnTo>
                  <a:lnTo>
                    <a:pt x="142709" y="378714"/>
                  </a:lnTo>
                  <a:lnTo>
                    <a:pt x="143129" y="378460"/>
                  </a:lnTo>
                  <a:lnTo>
                    <a:pt x="142494" y="378714"/>
                  </a:lnTo>
                  <a:lnTo>
                    <a:pt x="152285" y="373380"/>
                  </a:lnTo>
                  <a:lnTo>
                    <a:pt x="162814" y="367792"/>
                  </a:lnTo>
                  <a:lnTo>
                    <a:pt x="162433" y="368046"/>
                  </a:lnTo>
                  <a:lnTo>
                    <a:pt x="162941" y="367792"/>
                  </a:lnTo>
                  <a:lnTo>
                    <a:pt x="173736" y="362458"/>
                  </a:lnTo>
                  <a:lnTo>
                    <a:pt x="173355" y="362712"/>
                  </a:lnTo>
                  <a:lnTo>
                    <a:pt x="173926" y="362458"/>
                  </a:lnTo>
                  <a:lnTo>
                    <a:pt x="185381" y="357378"/>
                  </a:lnTo>
                  <a:lnTo>
                    <a:pt x="185674" y="357251"/>
                  </a:lnTo>
                  <a:lnTo>
                    <a:pt x="185293" y="357378"/>
                  </a:lnTo>
                  <a:lnTo>
                    <a:pt x="198628" y="352044"/>
                  </a:lnTo>
                  <a:lnTo>
                    <a:pt x="198374" y="352171"/>
                  </a:lnTo>
                  <a:lnTo>
                    <a:pt x="198704" y="352044"/>
                  </a:lnTo>
                  <a:lnTo>
                    <a:pt x="212598" y="346837"/>
                  </a:lnTo>
                  <a:lnTo>
                    <a:pt x="212344" y="346964"/>
                  </a:lnTo>
                  <a:lnTo>
                    <a:pt x="212699" y="346837"/>
                  </a:lnTo>
                  <a:lnTo>
                    <a:pt x="227330" y="341630"/>
                  </a:lnTo>
                  <a:lnTo>
                    <a:pt x="227076" y="341630"/>
                  </a:lnTo>
                  <a:lnTo>
                    <a:pt x="242824" y="336423"/>
                  </a:lnTo>
                  <a:lnTo>
                    <a:pt x="242697" y="336550"/>
                  </a:lnTo>
                  <a:lnTo>
                    <a:pt x="243078" y="336423"/>
                  </a:lnTo>
                  <a:lnTo>
                    <a:pt x="259207" y="331216"/>
                  </a:lnTo>
                  <a:lnTo>
                    <a:pt x="258953" y="331343"/>
                  </a:lnTo>
                  <a:lnTo>
                    <a:pt x="259359" y="331216"/>
                  </a:lnTo>
                  <a:lnTo>
                    <a:pt x="276098" y="326136"/>
                  </a:lnTo>
                  <a:lnTo>
                    <a:pt x="276098" y="326263"/>
                  </a:lnTo>
                  <a:lnTo>
                    <a:pt x="276517" y="326136"/>
                  </a:lnTo>
                  <a:lnTo>
                    <a:pt x="293751" y="321056"/>
                  </a:lnTo>
                  <a:lnTo>
                    <a:pt x="293624" y="321056"/>
                  </a:lnTo>
                  <a:lnTo>
                    <a:pt x="311912" y="315976"/>
                  </a:lnTo>
                  <a:lnTo>
                    <a:pt x="311658" y="315976"/>
                  </a:lnTo>
                  <a:lnTo>
                    <a:pt x="388239" y="295783"/>
                  </a:lnTo>
                  <a:lnTo>
                    <a:pt x="427990" y="285750"/>
                  </a:lnTo>
                  <a:lnTo>
                    <a:pt x="427863" y="285750"/>
                  </a:lnTo>
                  <a:lnTo>
                    <a:pt x="546735" y="255524"/>
                  </a:lnTo>
                  <a:lnTo>
                    <a:pt x="584454" y="245364"/>
                  </a:lnTo>
                  <a:lnTo>
                    <a:pt x="620649" y="235077"/>
                  </a:lnTo>
                  <a:lnTo>
                    <a:pt x="634225" y="231013"/>
                  </a:lnTo>
                  <a:lnTo>
                    <a:pt x="638048" y="229870"/>
                  </a:lnTo>
                  <a:lnTo>
                    <a:pt x="654685" y="224536"/>
                  </a:lnTo>
                  <a:lnTo>
                    <a:pt x="665353" y="220980"/>
                  </a:lnTo>
                  <a:lnTo>
                    <a:pt x="670687" y="219202"/>
                  </a:lnTo>
                  <a:lnTo>
                    <a:pt x="685927" y="213868"/>
                  </a:lnTo>
                  <a:lnTo>
                    <a:pt x="700532" y="208407"/>
                  </a:lnTo>
                  <a:lnTo>
                    <a:pt x="707478" y="205613"/>
                  </a:lnTo>
                  <a:lnTo>
                    <a:pt x="714121" y="202946"/>
                  </a:lnTo>
                  <a:lnTo>
                    <a:pt x="739394" y="191897"/>
                  </a:lnTo>
                  <a:lnTo>
                    <a:pt x="755129" y="184658"/>
                  </a:lnTo>
                  <a:lnTo>
                    <a:pt x="763143" y="180975"/>
                  </a:lnTo>
                  <a:lnTo>
                    <a:pt x="785495" y="169799"/>
                  </a:lnTo>
                  <a:lnTo>
                    <a:pt x="806450" y="158496"/>
                  </a:lnTo>
                  <a:lnTo>
                    <a:pt x="825906" y="147320"/>
                  </a:lnTo>
                  <a:lnTo>
                    <a:pt x="844169" y="136271"/>
                  </a:lnTo>
                  <a:lnTo>
                    <a:pt x="844804" y="135890"/>
                  </a:lnTo>
                  <a:lnTo>
                    <a:pt x="862330" y="124460"/>
                  </a:lnTo>
                  <a:lnTo>
                    <a:pt x="876947" y="114300"/>
                  </a:lnTo>
                  <a:lnTo>
                    <a:pt x="878967" y="112903"/>
                  </a:lnTo>
                  <a:lnTo>
                    <a:pt x="894842" y="101346"/>
                  </a:lnTo>
                  <a:lnTo>
                    <a:pt x="909828" y="89789"/>
                  </a:lnTo>
                  <a:lnTo>
                    <a:pt x="920864" y="80899"/>
                  </a:lnTo>
                  <a:lnTo>
                    <a:pt x="924179" y="78232"/>
                  </a:lnTo>
                  <a:lnTo>
                    <a:pt x="934250" y="69723"/>
                  </a:lnTo>
                  <a:lnTo>
                    <a:pt x="938022" y="66548"/>
                  </a:lnTo>
                  <a:lnTo>
                    <a:pt x="947305" y="58420"/>
                  </a:lnTo>
                  <a:lnTo>
                    <a:pt x="959929" y="47371"/>
                  </a:lnTo>
                  <a:lnTo>
                    <a:pt x="964438" y="43434"/>
                  </a:lnTo>
                  <a:lnTo>
                    <a:pt x="989965" y="20320"/>
                  </a:lnTo>
                  <a:close/>
                </a:path>
                <a:path w="4300855" h="544829">
                  <a:moveTo>
                    <a:pt x="1728216" y="400304"/>
                  </a:moveTo>
                  <a:lnTo>
                    <a:pt x="1703819" y="409130"/>
                  </a:lnTo>
                  <a:lnTo>
                    <a:pt x="1702104" y="405003"/>
                  </a:lnTo>
                  <a:lnTo>
                    <a:pt x="1700276" y="400558"/>
                  </a:lnTo>
                  <a:lnTo>
                    <a:pt x="1694815" y="391668"/>
                  </a:lnTo>
                  <a:lnTo>
                    <a:pt x="1689100" y="383032"/>
                  </a:lnTo>
                  <a:lnTo>
                    <a:pt x="1682648" y="374269"/>
                  </a:lnTo>
                  <a:lnTo>
                    <a:pt x="1682242" y="373761"/>
                  </a:lnTo>
                  <a:lnTo>
                    <a:pt x="1675765" y="365633"/>
                  </a:lnTo>
                  <a:lnTo>
                    <a:pt x="1638935" y="330200"/>
                  </a:lnTo>
                  <a:lnTo>
                    <a:pt x="1600962" y="304673"/>
                  </a:lnTo>
                  <a:lnTo>
                    <a:pt x="1558671" y="279400"/>
                  </a:lnTo>
                  <a:lnTo>
                    <a:pt x="1558798" y="279400"/>
                  </a:lnTo>
                  <a:lnTo>
                    <a:pt x="1530502" y="262128"/>
                  </a:lnTo>
                  <a:lnTo>
                    <a:pt x="1530096" y="261874"/>
                  </a:lnTo>
                  <a:lnTo>
                    <a:pt x="1530350" y="262128"/>
                  </a:lnTo>
                  <a:lnTo>
                    <a:pt x="1503108" y="244221"/>
                  </a:lnTo>
                  <a:lnTo>
                    <a:pt x="1502537" y="243840"/>
                  </a:lnTo>
                  <a:lnTo>
                    <a:pt x="1503045" y="244221"/>
                  </a:lnTo>
                  <a:lnTo>
                    <a:pt x="1490014" y="234797"/>
                  </a:lnTo>
                  <a:lnTo>
                    <a:pt x="1477645" y="225044"/>
                  </a:lnTo>
                  <a:lnTo>
                    <a:pt x="1478153" y="225425"/>
                  </a:lnTo>
                  <a:lnTo>
                    <a:pt x="1477708" y="225044"/>
                  </a:lnTo>
                  <a:lnTo>
                    <a:pt x="1466532" y="215188"/>
                  </a:lnTo>
                  <a:lnTo>
                    <a:pt x="1457312" y="205867"/>
                  </a:lnTo>
                  <a:lnTo>
                    <a:pt x="1456563" y="205105"/>
                  </a:lnTo>
                  <a:lnTo>
                    <a:pt x="1457198" y="205867"/>
                  </a:lnTo>
                  <a:lnTo>
                    <a:pt x="1438668" y="184277"/>
                  </a:lnTo>
                  <a:lnTo>
                    <a:pt x="1438021" y="183515"/>
                  </a:lnTo>
                  <a:lnTo>
                    <a:pt x="1438529" y="184277"/>
                  </a:lnTo>
                  <a:lnTo>
                    <a:pt x="1421269" y="160845"/>
                  </a:lnTo>
                  <a:lnTo>
                    <a:pt x="1406080" y="137287"/>
                  </a:lnTo>
                  <a:lnTo>
                    <a:pt x="1405763" y="136779"/>
                  </a:lnTo>
                  <a:lnTo>
                    <a:pt x="1406017" y="137287"/>
                  </a:lnTo>
                  <a:lnTo>
                    <a:pt x="1391577" y="112268"/>
                  </a:lnTo>
                  <a:lnTo>
                    <a:pt x="1391285" y="111760"/>
                  </a:lnTo>
                  <a:lnTo>
                    <a:pt x="1391539" y="112268"/>
                  </a:lnTo>
                  <a:lnTo>
                    <a:pt x="1378013" y="86487"/>
                  </a:lnTo>
                  <a:lnTo>
                    <a:pt x="1377823" y="86106"/>
                  </a:lnTo>
                  <a:lnTo>
                    <a:pt x="1377950" y="86487"/>
                  </a:lnTo>
                  <a:lnTo>
                    <a:pt x="1364996" y="59690"/>
                  </a:lnTo>
                  <a:lnTo>
                    <a:pt x="1340485" y="5715"/>
                  </a:lnTo>
                  <a:lnTo>
                    <a:pt x="1317371" y="16129"/>
                  </a:lnTo>
                  <a:lnTo>
                    <a:pt x="1342136" y="70612"/>
                  </a:lnTo>
                  <a:lnTo>
                    <a:pt x="1369187" y="124333"/>
                  </a:lnTo>
                  <a:lnTo>
                    <a:pt x="1400429" y="175514"/>
                  </a:lnTo>
                  <a:lnTo>
                    <a:pt x="1438148" y="222758"/>
                  </a:lnTo>
                  <a:lnTo>
                    <a:pt x="1474597" y="255016"/>
                  </a:lnTo>
                  <a:lnTo>
                    <a:pt x="1516634" y="283464"/>
                  </a:lnTo>
                  <a:lnTo>
                    <a:pt x="1574165" y="318135"/>
                  </a:lnTo>
                  <a:lnTo>
                    <a:pt x="1574038" y="318135"/>
                  </a:lnTo>
                  <a:lnTo>
                    <a:pt x="1587754" y="326390"/>
                  </a:lnTo>
                  <a:lnTo>
                    <a:pt x="1587500" y="326263"/>
                  </a:lnTo>
                  <a:lnTo>
                    <a:pt x="1587703" y="326390"/>
                  </a:lnTo>
                  <a:lnTo>
                    <a:pt x="1600708" y="334518"/>
                  </a:lnTo>
                  <a:lnTo>
                    <a:pt x="1600454" y="334391"/>
                  </a:lnTo>
                  <a:lnTo>
                    <a:pt x="1600644" y="334518"/>
                  </a:lnTo>
                  <a:lnTo>
                    <a:pt x="1612265" y="342265"/>
                  </a:lnTo>
                  <a:lnTo>
                    <a:pt x="1612607" y="342519"/>
                  </a:lnTo>
                  <a:lnTo>
                    <a:pt x="1623352" y="350278"/>
                  </a:lnTo>
                  <a:lnTo>
                    <a:pt x="1632966" y="358013"/>
                  </a:lnTo>
                  <a:lnTo>
                    <a:pt x="1633512" y="358521"/>
                  </a:lnTo>
                  <a:lnTo>
                    <a:pt x="1641919" y="366229"/>
                  </a:lnTo>
                  <a:lnTo>
                    <a:pt x="1649603" y="374269"/>
                  </a:lnTo>
                  <a:lnTo>
                    <a:pt x="1649222" y="373761"/>
                  </a:lnTo>
                  <a:lnTo>
                    <a:pt x="1656461" y="382143"/>
                  </a:lnTo>
                  <a:lnTo>
                    <a:pt x="1656080" y="381762"/>
                  </a:lnTo>
                  <a:lnTo>
                    <a:pt x="1656384" y="382143"/>
                  </a:lnTo>
                  <a:lnTo>
                    <a:pt x="1662811" y="390017"/>
                  </a:lnTo>
                  <a:lnTo>
                    <a:pt x="1662430" y="389636"/>
                  </a:lnTo>
                  <a:lnTo>
                    <a:pt x="1662709" y="390017"/>
                  </a:lnTo>
                  <a:lnTo>
                    <a:pt x="1668018" y="397256"/>
                  </a:lnTo>
                  <a:lnTo>
                    <a:pt x="1668348" y="397764"/>
                  </a:lnTo>
                  <a:lnTo>
                    <a:pt x="1673352" y="405384"/>
                  </a:lnTo>
                  <a:lnTo>
                    <a:pt x="1673225" y="405003"/>
                  </a:lnTo>
                  <a:lnTo>
                    <a:pt x="1677416" y="411937"/>
                  </a:lnTo>
                  <a:lnTo>
                    <a:pt x="1679879" y="417791"/>
                  </a:lnTo>
                  <a:lnTo>
                    <a:pt x="1656588" y="426212"/>
                  </a:lnTo>
                  <a:lnTo>
                    <a:pt x="1718310" y="484886"/>
                  </a:lnTo>
                  <a:lnTo>
                    <a:pt x="1727174" y="409130"/>
                  </a:lnTo>
                  <a:lnTo>
                    <a:pt x="1728216" y="400304"/>
                  </a:lnTo>
                  <a:close/>
                </a:path>
                <a:path w="4300855" h="544829">
                  <a:moveTo>
                    <a:pt x="4300728" y="493268"/>
                  </a:moveTo>
                  <a:lnTo>
                    <a:pt x="4281881" y="454152"/>
                  </a:lnTo>
                  <a:lnTo>
                    <a:pt x="4280344" y="450977"/>
                  </a:lnTo>
                  <a:lnTo>
                    <a:pt x="4278757" y="447675"/>
                  </a:lnTo>
                  <a:lnTo>
                    <a:pt x="4273829" y="437451"/>
                  </a:lnTo>
                  <a:lnTo>
                    <a:pt x="4263771" y="416560"/>
                  </a:lnTo>
                  <a:lnTo>
                    <a:pt x="4247591" y="437451"/>
                  </a:lnTo>
                  <a:lnTo>
                    <a:pt x="4241939" y="433832"/>
                  </a:lnTo>
                  <a:lnTo>
                    <a:pt x="4241546" y="433578"/>
                  </a:lnTo>
                  <a:lnTo>
                    <a:pt x="4229735" y="429895"/>
                  </a:lnTo>
                  <a:lnTo>
                    <a:pt x="4192143" y="419735"/>
                  </a:lnTo>
                  <a:lnTo>
                    <a:pt x="4143502" y="408940"/>
                  </a:lnTo>
                  <a:lnTo>
                    <a:pt x="4082034" y="397637"/>
                  </a:lnTo>
                  <a:lnTo>
                    <a:pt x="4006342" y="385445"/>
                  </a:lnTo>
                  <a:lnTo>
                    <a:pt x="3946906" y="376809"/>
                  </a:lnTo>
                  <a:lnTo>
                    <a:pt x="3836924" y="362966"/>
                  </a:lnTo>
                  <a:lnTo>
                    <a:pt x="2772778" y="258572"/>
                  </a:lnTo>
                  <a:lnTo>
                    <a:pt x="2771521" y="258445"/>
                  </a:lnTo>
                  <a:lnTo>
                    <a:pt x="2771521" y="258572"/>
                  </a:lnTo>
                  <a:lnTo>
                    <a:pt x="2551684" y="234569"/>
                  </a:lnTo>
                  <a:lnTo>
                    <a:pt x="2502306" y="228600"/>
                  </a:lnTo>
                  <a:lnTo>
                    <a:pt x="2501265" y="228473"/>
                  </a:lnTo>
                  <a:lnTo>
                    <a:pt x="2501265" y="228600"/>
                  </a:lnTo>
                  <a:lnTo>
                    <a:pt x="2364359" y="210693"/>
                  </a:lnTo>
                  <a:lnTo>
                    <a:pt x="2364486" y="210693"/>
                  </a:lnTo>
                  <a:lnTo>
                    <a:pt x="2324227" y="204724"/>
                  </a:lnTo>
                  <a:lnTo>
                    <a:pt x="2324354" y="204724"/>
                  </a:lnTo>
                  <a:lnTo>
                    <a:pt x="2287270" y="198755"/>
                  </a:lnTo>
                  <a:lnTo>
                    <a:pt x="2287524" y="198755"/>
                  </a:lnTo>
                  <a:lnTo>
                    <a:pt x="2252853" y="192913"/>
                  </a:lnTo>
                  <a:lnTo>
                    <a:pt x="2252980" y="192913"/>
                  </a:lnTo>
                  <a:lnTo>
                    <a:pt x="2219706" y="186944"/>
                  </a:lnTo>
                  <a:lnTo>
                    <a:pt x="2219833" y="186944"/>
                  </a:lnTo>
                  <a:lnTo>
                    <a:pt x="2188083" y="180975"/>
                  </a:lnTo>
                  <a:lnTo>
                    <a:pt x="2188210" y="180975"/>
                  </a:lnTo>
                  <a:lnTo>
                    <a:pt x="2157730" y="175006"/>
                  </a:lnTo>
                  <a:lnTo>
                    <a:pt x="2157857" y="175006"/>
                  </a:lnTo>
                  <a:lnTo>
                    <a:pt x="2128774" y="169037"/>
                  </a:lnTo>
                  <a:lnTo>
                    <a:pt x="2129028" y="169037"/>
                  </a:lnTo>
                  <a:lnTo>
                    <a:pt x="2101215" y="162941"/>
                  </a:lnTo>
                  <a:lnTo>
                    <a:pt x="2101342" y="162941"/>
                  </a:lnTo>
                  <a:lnTo>
                    <a:pt x="2074926" y="156845"/>
                  </a:lnTo>
                  <a:lnTo>
                    <a:pt x="2075053" y="156845"/>
                  </a:lnTo>
                  <a:lnTo>
                    <a:pt x="2049780" y="150749"/>
                  </a:lnTo>
                  <a:lnTo>
                    <a:pt x="2049907" y="150749"/>
                  </a:lnTo>
                  <a:lnTo>
                    <a:pt x="2025777" y="144653"/>
                  </a:lnTo>
                  <a:lnTo>
                    <a:pt x="2025904" y="144653"/>
                  </a:lnTo>
                  <a:lnTo>
                    <a:pt x="2003501" y="138557"/>
                  </a:lnTo>
                  <a:lnTo>
                    <a:pt x="2003044" y="138430"/>
                  </a:lnTo>
                  <a:lnTo>
                    <a:pt x="2003171" y="138557"/>
                  </a:lnTo>
                  <a:lnTo>
                    <a:pt x="1981073" y="132334"/>
                  </a:lnTo>
                  <a:lnTo>
                    <a:pt x="1981327" y="132334"/>
                  </a:lnTo>
                  <a:lnTo>
                    <a:pt x="1960372" y="126111"/>
                  </a:lnTo>
                  <a:lnTo>
                    <a:pt x="1960499" y="126111"/>
                  </a:lnTo>
                  <a:lnTo>
                    <a:pt x="1940839" y="120015"/>
                  </a:lnTo>
                  <a:lnTo>
                    <a:pt x="1940433" y="119888"/>
                  </a:lnTo>
                  <a:lnTo>
                    <a:pt x="1940687" y="120015"/>
                  </a:lnTo>
                  <a:lnTo>
                    <a:pt x="1921637" y="113792"/>
                  </a:lnTo>
                  <a:lnTo>
                    <a:pt x="1921764" y="113792"/>
                  </a:lnTo>
                  <a:lnTo>
                    <a:pt x="1903958" y="107569"/>
                  </a:lnTo>
                  <a:lnTo>
                    <a:pt x="1903603" y="107442"/>
                  </a:lnTo>
                  <a:lnTo>
                    <a:pt x="1903730" y="107569"/>
                  </a:lnTo>
                  <a:lnTo>
                    <a:pt x="1886673" y="101346"/>
                  </a:lnTo>
                  <a:lnTo>
                    <a:pt x="1886331" y="101219"/>
                  </a:lnTo>
                  <a:lnTo>
                    <a:pt x="1886585" y="101346"/>
                  </a:lnTo>
                  <a:lnTo>
                    <a:pt x="1870151" y="95123"/>
                  </a:lnTo>
                  <a:lnTo>
                    <a:pt x="1869821" y="94996"/>
                  </a:lnTo>
                  <a:lnTo>
                    <a:pt x="1870075" y="95123"/>
                  </a:lnTo>
                  <a:lnTo>
                    <a:pt x="1854200" y="88773"/>
                  </a:lnTo>
                  <a:lnTo>
                    <a:pt x="1854327" y="88773"/>
                  </a:lnTo>
                  <a:lnTo>
                    <a:pt x="1839518" y="82677"/>
                  </a:lnTo>
                  <a:lnTo>
                    <a:pt x="1839214" y="82550"/>
                  </a:lnTo>
                  <a:lnTo>
                    <a:pt x="1839341" y="82677"/>
                  </a:lnTo>
                  <a:lnTo>
                    <a:pt x="1825015" y="76327"/>
                  </a:lnTo>
                  <a:lnTo>
                    <a:pt x="1824736" y="76200"/>
                  </a:lnTo>
                  <a:lnTo>
                    <a:pt x="1824863" y="76327"/>
                  </a:lnTo>
                  <a:lnTo>
                    <a:pt x="1810893" y="69977"/>
                  </a:lnTo>
                  <a:lnTo>
                    <a:pt x="1811020" y="69977"/>
                  </a:lnTo>
                  <a:lnTo>
                    <a:pt x="1797824" y="63754"/>
                  </a:lnTo>
                  <a:lnTo>
                    <a:pt x="1797558" y="63627"/>
                  </a:lnTo>
                  <a:lnTo>
                    <a:pt x="1772666" y="51181"/>
                  </a:lnTo>
                  <a:lnTo>
                    <a:pt x="1772158" y="50927"/>
                  </a:lnTo>
                  <a:lnTo>
                    <a:pt x="1772539" y="51181"/>
                  </a:lnTo>
                  <a:lnTo>
                    <a:pt x="1748764" y="38481"/>
                  </a:lnTo>
                  <a:lnTo>
                    <a:pt x="1748536" y="38354"/>
                  </a:lnTo>
                  <a:lnTo>
                    <a:pt x="1748663" y="38481"/>
                  </a:lnTo>
                  <a:lnTo>
                    <a:pt x="1726018" y="25654"/>
                  </a:lnTo>
                  <a:lnTo>
                    <a:pt x="1725803" y="25527"/>
                  </a:lnTo>
                  <a:lnTo>
                    <a:pt x="1725930" y="25654"/>
                  </a:lnTo>
                  <a:lnTo>
                    <a:pt x="1703705" y="12827"/>
                  </a:lnTo>
                  <a:lnTo>
                    <a:pt x="1703832" y="12827"/>
                  </a:lnTo>
                  <a:lnTo>
                    <a:pt x="1682115" y="0"/>
                  </a:lnTo>
                  <a:lnTo>
                    <a:pt x="1669161" y="21844"/>
                  </a:lnTo>
                  <a:lnTo>
                    <a:pt x="1713230" y="47625"/>
                  </a:lnTo>
                  <a:lnTo>
                    <a:pt x="1760728" y="73660"/>
                  </a:lnTo>
                  <a:lnTo>
                    <a:pt x="1800352" y="92964"/>
                  </a:lnTo>
                  <a:lnTo>
                    <a:pt x="1844675" y="112268"/>
                  </a:lnTo>
                  <a:lnTo>
                    <a:pt x="1895221" y="131445"/>
                  </a:lnTo>
                  <a:lnTo>
                    <a:pt x="1932813" y="144145"/>
                  </a:lnTo>
                  <a:lnTo>
                    <a:pt x="1974088" y="156718"/>
                  </a:lnTo>
                  <a:lnTo>
                    <a:pt x="2019427" y="169291"/>
                  </a:lnTo>
                  <a:lnTo>
                    <a:pt x="2069084" y="181610"/>
                  </a:lnTo>
                  <a:lnTo>
                    <a:pt x="2123567" y="193802"/>
                  </a:lnTo>
                  <a:lnTo>
                    <a:pt x="2215134" y="211963"/>
                  </a:lnTo>
                  <a:lnTo>
                    <a:pt x="2283206" y="223901"/>
                  </a:lnTo>
                  <a:lnTo>
                    <a:pt x="2360930" y="235839"/>
                  </a:lnTo>
                  <a:lnTo>
                    <a:pt x="2449957" y="247777"/>
                  </a:lnTo>
                  <a:lnTo>
                    <a:pt x="2655697" y="271780"/>
                  </a:lnTo>
                  <a:lnTo>
                    <a:pt x="3746119" y="378587"/>
                  </a:lnTo>
                  <a:lnTo>
                    <a:pt x="3834003" y="388239"/>
                  </a:lnTo>
                  <a:lnTo>
                    <a:pt x="3873881" y="393065"/>
                  </a:lnTo>
                  <a:lnTo>
                    <a:pt x="3873754" y="392938"/>
                  </a:lnTo>
                  <a:lnTo>
                    <a:pt x="3910330" y="397510"/>
                  </a:lnTo>
                  <a:lnTo>
                    <a:pt x="3910203" y="397510"/>
                  </a:lnTo>
                  <a:lnTo>
                    <a:pt x="3943477" y="402082"/>
                  </a:lnTo>
                  <a:lnTo>
                    <a:pt x="3943350" y="401955"/>
                  </a:lnTo>
                  <a:lnTo>
                    <a:pt x="4002532" y="410591"/>
                  </a:lnTo>
                  <a:lnTo>
                    <a:pt x="4002405" y="410591"/>
                  </a:lnTo>
                  <a:lnTo>
                    <a:pt x="4054475" y="418719"/>
                  </a:lnTo>
                  <a:lnTo>
                    <a:pt x="4054348" y="418719"/>
                  </a:lnTo>
                  <a:lnTo>
                    <a:pt x="4099687" y="426593"/>
                  </a:lnTo>
                  <a:lnTo>
                    <a:pt x="4099560" y="426466"/>
                  </a:lnTo>
                  <a:lnTo>
                    <a:pt x="4138549" y="433959"/>
                  </a:lnTo>
                  <a:lnTo>
                    <a:pt x="4138422" y="433832"/>
                  </a:lnTo>
                  <a:lnTo>
                    <a:pt x="4155821" y="437515"/>
                  </a:lnTo>
                  <a:lnTo>
                    <a:pt x="4155694" y="437515"/>
                  </a:lnTo>
                  <a:lnTo>
                    <a:pt x="4171696" y="440944"/>
                  </a:lnTo>
                  <a:lnTo>
                    <a:pt x="4171569" y="440944"/>
                  </a:lnTo>
                  <a:lnTo>
                    <a:pt x="4186301" y="444373"/>
                  </a:lnTo>
                  <a:lnTo>
                    <a:pt x="4186047" y="444373"/>
                  </a:lnTo>
                  <a:lnTo>
                    <a:pt x="4199509" y="447802"/>
                  </a:lnTo>
                  <a:lnTo>
                    <a:pt x="4199255" y="447675"/>
                  </a:lnTo>
                  <a:lnTo>
                    <a:pt x="4211574" y="451104"/>
                  </a:lnTo>
                  <a:lnTo>
                    <a:pt x="4211320" y="450977"/>
                  </a:lnTo>
                  <a:lnTo>
                    <a:pt x="4222496" y="454279"/>
                  </a:lnTo>
                  <a:lnTo>
                    <a:pt x="4222242" y="454152"/>
                  </a:lnTo>
                  <a:lnTo>
                    <a:pt x="4230827" y="456831"/>
                  </a:lnTo>
                  <a:lnTo>
                    <a:pt x="4231995" y="457593"/>
                  </a:lnTo>
                  <a:lnTo>
                    <a:pt x="4217162" y="476758"/>
                  </a:lnTo>
                  <a:lnTo>
                    <a:pt x="4300728" y="493268"/>
                  </a:lnTo>
                  <a:close/>
                </a:path>
              </a:pathLst>
            </a:custGeom>
            <a:solidFill>
              <a:srgbClr val="1FE2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8" name="object 18"/>
          <p:cNvGrpSpPr/>
          <p:nvPr/>
        </p:nvGrpSpPr>
        <p:grpSpPr>
          <a:xfrm>
            <a:off x="1540746" y="4117017"/>
            <a:ext cx="2890520" cy="2070735"/>
            <a:chOff x="1540746" y="4117017"/>
            <a:chExt cx="2890520" cy="2070735"/>
          </a:xfrm>
        </p:grpSpPr>
        <p:pic>
          <p:nvPicPr>
            <p:cNvPr id="19" name="object 1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40746" y="4117017"/>
              <a:ext cx="2890301" cy="2070542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52193" y="4128515"/>
              <a:ext cx="2820923" cy="2001011"/>
            </a:xfrm>
            <a:prstGeom prst="rect">
              <a:avLst/>
            </a:prstGeom>
          </p:spPr>
        </p:pic>
      </p:grpSp>
      <p:grpSp>
        <p:nvGrpSpPr>
          <p:cNvPr id="21" name="object 21"/>
          <p:cNvGrpSpPr/>
          <p:nvPr/>
        </p:nvGrpSpPr>
        <p:grpSpPr>
          <a:xfrm>
            <a:off x="4815059" y="4116255"/>
            <a:ext cx="2877185" cy="2070735"/>
            <a:chOff x="4815059" y="4116255"/>
            <a:chExt cx="2877185" cy="2070735"/>
          </a:xfrm>
        </p:grpSpPr>
        <p:pic>
          <p:nvPicPr>
            <p:cNvPr id="22" name="object 2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815059" y="4116255"/>
              <a:ext cx="2876585" cy="2070542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826508" y="4127753"/>
              <a:ext cx="2807207" cy="2001011"/>
            </a:xfrm>
            <a:prstGeom prst="rect">
              <a:avLst/>
            </a:prstGeom>
          </p:spPr>
        </p:pic>
      </p:grpSp>
      <p:grpSp>
        <p:nvGrpSpPr>
          <p:cNvPr id="24" name="object 24"/>
          <p:cNvGrpSpPr/>
          <p:nvPr/>
        </p:nvGrpSpPr>
        <p:grpSpPr>
          <a:xfrm>
            <a:off x="8076376" y="4116291"/>
            <a:ext cx="2854325" cy="2054860"/>
            <a:chOff x="8076376" y="4116291"/>
            <a:chExt cx="2854325" cy="2054860"/>
          </a:xfrm>
        </p:grpSpPr>
        <p:pic>
          <p:nvPicPr>
            <p:cNvPr id="25" name="object 2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076376" y="4116291"/>
              <a:ext cx="2853812" cy="2054392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087868" y="4127754"/>
              <a:ext cx="2784347" cy="1985009"/>
            </a:xfrm>
            <a:prstGeom prst="rect">
              <a:avLst/>
            </a:prstGeom>
          </p:spPr>
        </p:pic>
      </p:grpSp>
      <p:sp>
        <p:nvSpPr>
          <p:cNvPr id="27" name="object 27"/>
          <p:cNvSpPr txBox="1"/>
          <p:nvPr/>
        </p:nvSpPr>
        <p:spPr>
          <a:xfrm>
            <a:off x="1768348" y="6177534"/>
            <a:ext cx="2327275" cy="1930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100" i="1" spc="-10" dirty="0">
                <a:solidFill>
                  <a:srgbClr val="3F3F3F"/>
                </a:solidFill>
                <a:latin typeface="Nimbus Roman No9 L"/>
                <a:cs typeface="Nimbus Roman No9 L"/>
              </a:rPr>
              <a:t>Applies</a:t>
            </a:r>
            <a:r>
              <a:rPr sz="110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100" i="1" dirty="0">
                <a:solidFill>
                  <a:srgbClr val="3F3F3F"/>
                </a:solidFill>
                <a:latin typeface="Nimbus Roman No9 L"/>
                <a:cs typeface="Nimbus Roman No9 L"/>
              </a:rPr>
              <a:t>across</a:t>
            </a:r>
            <a:r>
              <a:rPr sz="1100" spc="1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100" i="1" dirty="0">
                <a:solidFill>
                  <a:srgbClr val="3F3F3F"/>
                </a:solidFill>
                <a:latin typeface="Nimbus Roman No9 L"/>
                <a:cs typeface="Nimbus Roman No9 L"/>
              </a:rPr>
              <a:t>the</a:t>
            </a:r>
            <a:r>
              <a:rPr sz="1100" spc="-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100" i="1" dirty="0">
                <a:solidFill>
                  <a:srgbClr val="3F3F3F"/>
                </a:solidFill>
                <a:latin typeface="Nimbus Roman No9 L"/>
                <a:cs typeface="Nimbus Roman No9 L"/>
              </a:rPr>
              <a:t>entire</a:t>
            </a:r>
            <a:r>
              <a:rPr sz="1100" spc="-2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100" i="1" dirty="0">
                <a:solidFill>
                  <a:srgbClr val="3F3F3F"/>
                </a:solidFill>
                <a:latin typeface="Nimbus Roman No9 L"/>
                <a:cs typeface="Nimbus Roman No9 L"/>
              </a:rPr>
              <a:t>table</a:t>
            </a:r>
            <a:r>
              <a:rPr sz="1100" spc="-2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100" i="1" spc="-60" dirty="0">
                <a:solidFill>
                  <a:srgbClr val="3F3F3F"/>
                </a:solidFill>
                <a:latin typeface="Nimbus Roman No9 L"/>
                <a:cs typeface="Nimbus Roman No9 L"/>
              </a:rPr>
              <a:t>(all</a:t>
            </a:r>
            <a:r>
              <a:rPr sz="110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100" i="1" spc="-60" dirty="0">
                <a:solidFill>
                  <a:srgbClr val="3F3F3F"/>
                </a:solidFill>
                <a:latin typeface="Nimbus Roman No9 L"/>
                <a:cs typeface="Nimbus Roman No9 L"/>
              </a:rPr>
              <a:t>panes)</a:t>
            </a:r>
            <a:endParaRPr sz="1100">
              <a:latin typeface="Nimbus Roman No9 L"/>
              <a:cs typeface="Nimbus Roman No9 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112590" y="6177534"/>
            <a:ext cx="2287905" cy="1930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100" i="1" spc="-10" dirty="0">
                <a:solidFill>
                  <a:srgbClr val="3F3F3F"/>
                </a:solidFill>
                <a:latin typeface="Nimbus Roman No9 L"/>
                <a:cs typeface="Nimbus Roman No9 L"/>
              </a:rPr>
              <a:t>Applies</a:t>
            </a:r>
            <a:r>
              <a:rPr sz="1100" spc="3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100" i="1" dirty="0">
                <a:solidFill>
                  <a:srgbClr val="3F3F3F"/>
                </a:solidFill>
                <a:latin typeface="Nimbus Roman No9 L"/>
                <a:cs typeface="Nimbus Roman No9 L"/>
              </a:rPr>
              <a:t>to</a:t>
            </a:r>
            <a:r>
              <a:rPr sz="1100" spc="1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100" i="1" dirty="0">
                <a:solidFill>
                  <a:srgbClr val="3F3F3F"/>
                </a:solidFill>
                <a:latin typeface="Nimbus Roman No9 L"/>
                <a:cs typeface="Nimbus Roman No9 L"/>
              </a:rPr>
              <a:t>each</a:t>
            </a:r>
            <a:r>
              <a:rPr sz="1100" spc="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100" i="1" spc="-25" dirty="0">
                <a:solidFill>
                  <a:srgbClr val="3F3F3F"/>
                </a:solidFill>
                <a:latin typeface="Nimbus Roman No9 L"/>
                <a:cs typeface="Nimbus Roman No9 L"/>
              </a:rPr>
              <a:t>individual</a:t>
            </a:r>
            <a:r>
              <a:rPr sz="110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100" i="1" dirty="0">
                <a:solidFill>
                  <a:srgbClr val="3F3F3F"/>
                </a:solidFill>
                <a:latin typeface="Nimbus Roman No9 L"/>
                <a:cs typeface="Nimbus Roman No9 L"/>
              </a:rPr>
              <a:t>pane</a:t>
            </a:r>
            <a:r>
              <a:rPr sz="1100" spc="1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100" i="1" spc="-60" dirty="0">
                <a:solidFill>
                  <a:srgbClr val="3F3F3F"/>
                </a:solidFill>
                <a:latin typeface="Nimbus Roman No9 L"/>
                <a:cs typeface="Nimbus Roman No9 L"/>
              </a:rPr>
              <a:t>(all</a:t>
            </a:r>
            <a:r>
              <a:rPr sz="1100" spc="2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100" i="1" spc="-95" dirty="0">
                <a:solidFill>
                  <a:srgbClr val="3F3F3F"/>
                </a:solidFill>
                <a:latin typeface="Nimbus Roman No9 L"/>
                <a:cs typeface="Nimbus Roman No9 L"/>
              </a:rPr>
              <a:t>cells)</a:t>
            </a:r>
            <a:endParaRPr sz="1100">
              <a:latin typeface="Nimbus Roman No9 L"/>
              <a:cs typeface="Nimbus Roman No9 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8323006" y="6177534"/>
            <a:ext cx="2332355" cy="1930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100" i="1" spc="-10" dirty="0">
                <a:solidFill>
                  <a:srgbClr val="3F3F3F"/>
                </a:solidFill>
                <a:latin typeface="Nimbus Roman No9 L"/>
                <a:cs typeface="Nimbus Roman No9 L"/>
              </a:rPr>
              <a:t>Applies</a:t>
            </a:r>
            <a:r>
              <a:rPr sz="1100" spc="4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100" i="1" dirty="0">
                <a:solidFill>
                  <a:srgbClr val="3F3F3F"/>
                </a:solidFill>
                <a:latin typeface="Nimbus Roman No9 L"/>
                <a:cs typeface="Nimbus Roman No9 L"/>
              </a:rPr>
              <a:t>to</a:t>
            </a:r>
            <a:r>
              <a:rPr sz="1100" spc="4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100" i="1" dirty="0">
                <a:solidFill>
                  <a:srgbClr val="3F3F3F"/>
                </a:solidFill>
                <a:latin typeface="Nimbus Roman No9 L"/>
                <a:cs typeface="Nimbus Roman No9 L"/>
              </a:rPr>
              <a:t>each</a:t>
            </a:r>
            <a:r>
              <a:rPr sz="1100" spc="2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100" i="1" spc="-25" dirty="0">
                <a:solidFill>
                  <a:srgbClr val="3F3F3F"/>
                </a:solidFill>
                <a:latin typeface="Nimbus Roman No9 L"/>
                <a:cs typeface="Nimbus Roman No9 L"/>
              </a:rPr>
              <a:t>individual</a:t>
            </a:r>
            <a:r>
              <a:rPr sz="1100" spc="1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100" i="1" dirty="0">
                <a:solidFill>
                  <a:srgbClr val="3F3F3F"/>
                </a:solidFill>
                <a:latin typeface="Nimbus Roman No9 L"/>
                <a:cs typeface="Nimbus Roman No9 L"/>
              </a:rPr>
              <a:t>data</a:t>
            </a:r>
            <a:r>
              <a:rPr sz="1100" spc="2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100" i="1" spc="-25" dirty="0">
                <a:solidFill>
                  <a:srgbClr val="3F3F3F"/>
                </a:solidFill>
                <a:latin typeface="Nimbus Roman No9 L"/>
                <a:cs typeface="Nimbus Roman No9 L"/>
              </a:rPr>
              <a:t>point/cell</a:t>
            </a:r>
            <a:endParaRPr sz="1100">
              <a:latin typeface="Nimbus Roman No9 L"/>
              <a:cs typeface="Nimbus Roman No9 L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159635">
              <a:lnSpc>
                <a:spcPct val="100000"/>
              </a:lnSpc>
              <a:spcBef>
                <a:spcPts val="100"/>
              </a:spcBef>
            </a:pPr>
            <a:r>
              <a:rPr b="1" spc="-325" dirty="0">
                <a:latin typeface="DejaVu Sans"/>
                <a:cs typeface="DejaVu Sans"/>
              </a:rPr>
              <a:t>PRO</a:t>
            </a:r>
            <a:r>
              <a:rPr spc="-165" dirty="0"/>
              <a:t> </a:t>
            </a:r>
            <a:r>
              <a:rPr b="1" spc="-315" dirty="0">
                <a:latin typeface="DejaVu Sans"/>
                <a:cs typeface="DejaVu Sans"/>
              </a:rPr>
              <a:t>TIP:</a:t>
            </a:r>
            <a:r>
              <a:rPr spc="-165" dirty="0"/>
              <a:t> </a:t>
            </a:r>
            <a:r>
              <a:rPr spc="-195" dirty="0"/>
              <a:t>Getting</a:t>
            </a:r>
            <a:r>
              <a:rPr spc="-160" dirty="0"/>
              <a:t> </a:t>
            </a:r>
            <a:r>
              <a:rPr spc="-220" dirty="0"/>
              <a:t>the</a:t>
            </a:r>
            <a:r>
              <a:rPr spc="-185" dirty="0"/>
              <a:t> </a:t>
            </a:r>
            <a:r>
              <a:rPr spc="-105" dirty="0"/>
              <a:t>Viz</a:t>
            </a:r>
            <a:r>
              <a:rPr spc="-170" dirty="0"/>
              <a:t> </a:t>
            </a:r>
            <a:r>
              <a:rPr spc="-225" dirty="0"/>
              <a:t>You</a:t>
            </a:r>
            <a:r>
              <a:rPr spc="-160" dirty="0"/>
              <a:t> </a:t>
            </a:r>
            <a:r>
              <a:rPr spc="-520" dirty="0"/>
              <a:t>Want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5646" y="813815"/>
            <a:ext cx="11760708" cy="45720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1164306" y="3081471"/>
            <a:ext cx="1396365" cy="2825115"/>
            <a:chOff x="1164306" y="3081471"/>
            <a:chExt cx="1396365" cy="2825115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64306" y="3081471"/>
              <a:ext cx="1396042" cy="282487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75765" y="3092957"/>
              <a:ext cx="1326641" cy="2755391"/>
            </a:xfrm>
            <a:prstGeom prst="rect">
              <a:avLst/>
            </a:prstGeom>
          </p:spPr>
        </p:pic>
      </p:grpSp>
      <p:grpSp>
        <p:nvGrpSpPr>
          <p:cNvPr id="7" name="object 7"/>
          <p:cNvGrpSpPr/>
          <p:nvPr/>
        </p:nvGrpSpPr>
        <p:grpSpPr>
          <a:xfrm>
            <a:off x="3919684" y="3081498"/>
            <a:ext cx="1422400" cy="1738630"/>
            <a:chOff x="3919684" y="3081498"/>
            <a:chExt cx="1422400" cy="1738630"/>
          </a:xfrm>
        </p:grpSpPr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919684" y="3081498"/>
              <a:ext cx="1421978" cy="1738181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931157" y="3092958"/>
              <a:ext cx="1352549" cy="1668779"/>
            </a:xfrm>
            <a:prstGeom prst="rect">
              <a:avLst/>
            </a:prstGeom>
          </p:spPr>
        </p:pic>
      </p:grpSp>
      <p:grpSp>
        <p:nvGrpSpPr>
          <p:cNvPr id="10" name="object 10"/>
          <p:cNvGrpSpPr/>
          <p:nvPr/>
        </p:nvGrpSpPr>
        <p:grpSpPr>
          <a:xfrm>
            <a:off x="6505144" y="3389926"/>
            <a:ext cx="1858645" cy="690245"/>
            <a:chOff x="6505144" y="3389926"/>
            <a:chExt cx="1858645" cy="690245"/>
          </a:xfrm>
        </p:grpSpPr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505144" y="3389926"/>
              <a:ext cx="1858617" cy="690008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516623" y="3401567"/>
              <a:ext cx="1789175" cy="620267"/>
            </a:xfrm>
            <a:prstGeom prst="rect">
              <a:avLst/>
            </a:prstGeom>
          </p:spPr>
        </p:pic>
      </p:grpSp>
      <p:grpSp>
        <p:nvGrpSpPr>
          <p:cNvPr id="13" name="object 13"/>
          <p:cNvGrpSpPr/>
          <p:nvPr/>
        </p:nvGrpSpPr>
        <p:grpSpPr>
          <a:xfrm>
            <a:off x="9491457" y="3340506"/>
            <a:ext cx="1411605" cy="1811020"/>
            <a:chOff x="9491457" y="3340506"/>
            <a:chExt cx="1411605" cy="1811020"/>
          </a:xfrm>
        </p:grpSpPr>
        <p:pic>
          <p:nvPicPr>
            <p:cNvPr id="14" name="object 1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491457" y="3340506"/>
              <a:ext cx="1411253" cy="1810715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502902" y="3352038"/>
              <a:ext cx="1341881" cy="1741169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1183639" y="2305778"/>
            <a:ext cx="1623060" cy="688975"/>
          </a:xfrm>
          <a:prstGeom prst="rect">
            <a:avLst/>
          </a:prstGeom>
        </p:spPr>
        <p:txBody>
          <a:bodyPr vert="horz" wrap="square" lIns="0" tIns="1117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80"/>
              </a:spcBef>
            </a:pPr>
            <a:r>
              <a:rPr sz="1800" b="1" spc="-270" dirty="0">
                <a:solidFill>
                  <a:srgbClr val="3F3F3F"/>
                </a:solidFill>
                <a:latin typeface="DejaVu Sans"/>
                <a:cs typeface="DejaVu Sans"/>
              </a:rPr>
              <a:t>Show</a:t>
            </a:r>
            <a:r>
              <a:rPr sz="1800" spc="-10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800" b="1" spc="-35" dirty="0">
                <a:solidFill>
                  <a:srgbClr val="3F3F3F"/>
                </a:solidFill>
                <a:latin typeface="DejaVu Sans"/>
                <a:cs typeface="DejaVu Sans"/>
              </a:rPr>
              <a:t>Me</a:t>
            </a:r>
            <a:endParaRPr sz="1800">
              <a:latin typeface="DejaVu Sans"/>
              <a:cs typeface="DejaVu Sans"/>
            </a:endParaRPr>
          </a:p>
          <a:p>
            <a:pPr marL="12700">
              <a:lnSpc>
                <a:spcPct val="100000"/>
              </a:lnSpc>
              <a:spcBef>
                <a:spcPts val="605"/>
              </a:spcBef>
            </a:pPr>
            <a:r>
              <a:rPr sz="1400" i="1" dirty="0">
                <a:solidFill>
                  <a:srgbClr val="3F3F3F"/>
                </a:solidFill>
                <a:latin typeface="Nimbus Roman No9 L"/>
                <a:cs typeface="Nimbus Roman No9 L"/>
              </a:rPr>
              <a:t>Create</a:t>
            </a:r>
            <a:r>
              <a:rPr sz="1400" spc="-4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dirty="0">
                <a:solidFill>
                  <a:srgbClr val="3F3F3F"/>
                </a:solidFill>
                <a:latin typeface="Nimbus Roman No9 L"/>
                <a:cs typeface="Nimbus Roman No9 L"/>
              </a:rPr>
              <a:t>an</a:t>
            </a:r>
            <a:r>
              <a:rPr sz="1400" spc="-2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spc="-30" dirty="0">
                <a:solidFill>
                  <a:srgbClr val="3F3F3F"/>
                </a:solidFill>
                <a:latin typeface="Nimbus Roman No9 L"/>
                <a:cs typeface="Nimbus Roman No9 L"/>
              </a:rPr>
              <a:t>initial</a:t>
            </a:r>
            <a:r>
              <a:rPr sz="1400" spc="-1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spc="-60" dirty="0">
                <a:solidFill>
                  <a:srgbClr val="3F3F3F"/>
                </a:solidFill>
                <a:latin typeface="Nimbus Roman No9 L"/>
                <a:cs typeface="Nimbus Roman No9 L"/>
              </a:rPr>
              <a:t>visual</a:t>
            </a:r>
            <a:endParaRPr sz="1400">
              <a:latin typeface="Nimbus Roman No9 L"/>
              <a:cs typeface="Nimbus Roman No9 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913123" y="2308574"/>
            <a:ext cx="1775460" cy="688975"/>
          </a:xfrm>
          <a:prstGeom prst="rect">
            <a:avLst/>
          </a:prstGeom>
        </p:spPr>
        <p:txBody>
          <a:bodyPr vert="horz" wrap="square" lIns="0" tIns="1117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80"/>
              </a:spcBef>
            </a:pPr>
            <a:r>
              <a:rPr sz="1800" b="1" spc="-204" dirty="0">
                <a:solidFill>
                  <a:srgbClr val="3F3F3F"/>
                </a:solidFill>
                <a:latin typeface="DejaVu Sans"/>
                <a:cs typeface="DejaVu Sans"/>
              </a:rPr>
              <a:t>Field</a:t>
            </a:r>
            <a:r>
              <a:rPr sz="1800" spc="-9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800" b="1" spc="-295" dirty="0">
                <a:solidFill>
                  <a:srgbClr val="3F3F3F"/>
                </a:solidFill>
                <a:latin typeface="DejaVu Sans"/>
                <a:cs typeface="DejaVu Sans"/>
              </a:rPr>
              <a:t>Type</a:t>
            </a:r>
            <a:endParaRPr sz="1800">
              <a:latin typeface="DejaVu Sans"/>
              <a:cs typeface="DejaVu Sans"/>
            </a:endParaRPr>
          </a:p>
          <a:p>
            <a:pPr marL="12700">
              <a:lnSpc>
                <a:spcPct val="100000"/>
              </a:lnSpc>
              <a:spcBef>
                <a:spcPts val="605"/>
              </a:spcBef>
            </a:pPr>
            <a:r>
              <a:rPr sz="1400" i="1" dirty="0">
                <a:solidFill>
                  <a:srgbClr val="3F3F3F"/>
                </a:solidFill>
                <a:latin typeface="Nimbus Roman No9 L"/>
                <a:cs typeface="Nimbus Roman No9 L"/>
              </a:rPr>
              <a:t>Determine</a:t>
            </a:r>
            <a:r>
              <a:rPr sz="1400" spc="3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dirty="0">
                <a:solidFill>
                  <a:srgbClr val="3F3F3F"/>
                </a:solidFill>
                <a:latin typeface="Nimbus Roman No9 L"/>
                <a:cs typeface="Nimbus Roman No9 L"/>
              </a:rPr>
              <a:t>the</a:t>
            </a:r>
            <a:r>
              <a:rPr sz="1400" spc="3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spc="-10" dirty="0">
                <a:solidFill>
                  <a:srgbClr val="3F3F3F"/>
                </a:solidFill>
                <a:latin typeface="Nimbus Roman No9 L"/>
                <a:cs typeface="Nimbus Roman No9 L"/>
              </a:rPr>
              <a:t>field</a:t>
            </a:r>
            <a:r>
              <a:rPr sz="1400" spc="3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spc="-20" dirty="0">
                <a:solidFill>
                  <a:srgbClr val="3F3F3F"/>
                </a:solidFill>
                <a:latin typeface="Nimbus Roman No9 L"/>
                <a:cs typeface="Nimbus Roman No9 L"/>
              </a:rPr>
              <a:t>type</a:t>
            </a:r>
            <a:endParaRPr sz="1400">
              <a:latin typeface="Nimbus Roman No9 L"/>
              <a:cs typeface="Nimbus Roman No9 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555993" y="2305782"/>
            <a:ext cx="1904364" cy="902335"/>
          </a:xfrm>
          <a:prstGeom prst="rect">
            <a:avLst/>
          </a:prstGeom>
        </p:spPr>
        <p:txBody>
          <a:bodyPr vert="horz" wrap="square" lIns="0" tIns="1117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80"/>
              </a:spcBef>
            </a:pPr>
            <a:r>
              <a:rPr sz="1800" b="1" spc="-204" dirty="0">
                <a:solidFill>
                  <a:srgbClr val="3F3F3F"/>
                </a:solidFill>
                <a:latin typeface="DejaVu Sans"/>
                <a:cs typeface="DejaVu Sans"/>
              </a:rPr>
              <a:t>Field</a:t>
            </a:r>
            <a:r>
              <a:rPr sz="1800" spc="-9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800" b="1" spc="-120" dirty="0">
                <a:solidFill>
                  <a:srgbClr val="3F3F3F"/>
                </a:solidFill>
                <a:latin typeface="DejaVu Sans"/>
                <a:cs typeface="DejaVu Sans"/>
              </a:rPr>
              <a:t>Properties</a:t>
            </a:r>
            <a:endParaRPr sz="1800">
              <a:latin typeface="DejaVu Sans"/>
              <a:cs typeface="DejaVu Sans"/>
            </a:endParaRPr>
          </a:p>
          <a:p>
            <a:pPr marL="12700" marR="5080">
              <a:lnSpc>
                <a:spcPct val="100000"/>
              </a:lnSpc>
              <a:spcBef>
                <a:spcPts val="605"/>
              </a:spcBef>
            </a:pPr>
            <a:r>
              <a:rPr sz="1400" i="1" dirty="0">
                <a:solidFill>
                  <a:srgbClr val="3F3F3F"/>
                </a:solidFill>
                <a:latin typeface="Nimbus Roman No9 L"/>
                <a:cs typeface="Nimbus Roman No9 L"/>
              </a:rPr>
              <a:t>Determine</a:t>
            </a:r>
            <a:r>
              <a:rPr sz="1400" spc="-4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dirty="0">
                <a:solidFill>
                  <a:srgbClr val="3F3F3F"/>
                </a:solidFill>
                <a:latin typeface="Nimbus Roman No9 L"/>
                <a:cs typeface="Nimbus Roman No9 L"/>
              </a:rPr>
              <a:t>field</a:t>
            </a:r>
            <a:r>
              <a:rPr sz="1400" spc="-3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spc="-30" dirty="0">
                <a:solidFill>
                  <a:srgbClr val="3F3F3F"/>
                </a:solidFill>
                <a:latin typeface="Nimbus Roman No9 L"/>
                <a:cs typeface="Nimbus Roman No9 L"/>
              </a:rPr>
              <a:t>properties</a:t>
            </a:r>
            <a:r>
              <a:rPr sz="1400" spc="-3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spc="-10" dirty="0">
                <a:solidFill>
                  <a:srgbClr val="3F3F3F"/>
                </a:solidFill>
                <a:latin typeface="Nimbus Roman No9 L"/>
                <a:cs typeface="Nimbus Roman No9 L"/>
              </a:rPr>
              <a:t>(discrete</a:t>
            </a:r>
            <a:r>
              <a:rPr sz="1400" spc="-6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dirty="0">
                <a:solidFill>
                  <a:srgbClr val="3F3F3F"/>
                </a:solidFill>
                <a:latin typeface="Nimbus Roman No9 L"/>
                <a:cs typeface="Nimbus Roman No9 L"/>
              </a:rPr>
              <a:t>or</a:t>
            </a:r>
            <a:r>
              <a:rPr sz="1400" spc="-5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spc="-10" dirty="0">
                <a:solidFill>
                  <a:srgbClr val="3F3F3F"/>
                </a:solidFill>
                <a:latin typeface="Nimbus Roman No9 L"/>
                <a:cs typeface="Nimbus Roman No9 L"/>
              </a:rPr>
              <a:t>continuous)</a:t>
            </a:r>
            <a:endParaRPr sz="1400">
              <a:latin typeface="Nimbus Roman No9 L"/>
              <a:cs typeface="Nimbus Roman No9 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9502902" y="2310100"/>
            <a:ext cx="1776095" cy="902335"/>
          </a:xfrm>
          <a:prstGeom prst="rect">
            <a:avLst/>
          </a:prstGeom>
        </p:spPr>
        <p:txBody>
          <a:bodyPr vert="horz" wrap="square" lIns="0" tIns="1117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80"/>
              </a:spcBef>
            </a:pPr>
            <a:r>
              <a:rPr sz="1800" b="1" spc="-200" dirty="0">
                <a:solidFill>
                  <a:srgbClr val="3F3F3F"/>
                </a:solidFill>
                <a:latin typeface="DejaVu Sans"/>
                <a:cs typeface="DejaVu Sans"/>
              </a:rPr>
              <a:t>Mark</a:t>
            </a:r>
            <a:r>
              <a:rPr sz="1800" spc="-7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800" b="1" spc="-165" dirty="0">
                <a:solidFill>
                  <a:srgbClr val="3F3F3F"/>
                </a:solidFill>
                <a:latin typeface="DejaVu Sans"/>
                <a:cs typeface="DejaVu Sans"/>
              </a:rPr>
              <a:t>Properties</a:t>
            </a:r>
            <a:endParaRPr sz="1800">
              <a:latin typeface="DejaVu Sans"/>
              <a:cs typeface="DejaVu Sans"/>
            </a:endParaRPr>
          </a:p>
          <a:p>
            <a:pPr marL="12700" marR="5080">
              <a:lnSpc>
                <a:spcPct val="100000"/>
              </a:lnSpc>
              <a:spcBef>
                <a:spcPts val="605"/>
              </a:spcBef>
            </a:pPr>
            <a:r>
              <a:rPr sz="1400" i="1" dirty="0">
                <a:solidFill>
                  <a:srgbClr val="3F3F3F"/>
                </a:solidFill>
                <a:latin typeface="Nimbus Roman No9 L"/>
                <a:cs typeface="Nimbus Roman No9 L"/>
              </a:rPr>
              <a:t>Customize</a:t>
            </a:r>
            <a:r>
              <a:rPr sz="1400" spc="-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spc="-40" dirty="0">
                <a:solidFill>
                  <a:srgbClr val="3F3F3F"/>
                </a:solidFill>
                <a:latin typeface="Nimbus Roman No9 L"/>
                <a:cs typeface="Nimbus Roman No9 L"/>
              </a:rPr>
              <a:t>Color,</a:t>
            </a:r>
            <a:r>
              <a:rPr sz="1400" spc="1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spc="-30" dirty="0">
                <a:solidFill>
                  <a:srgbClr val="3F3F3F"/>
                </a:solidFill>
                <a:latin typeface="Nimbus Roman No9 L"/>
                <a:cs typeface="Nimbus Roman No9 L"/>
              </a:rPr>
              <a:t>Shape,</a:t>
            </a:r>
            <a:r>
              <a:rPr sz="1400" spc="-3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dirty="0">
                <a:solidFill>
                  <a:srgbClr val="3F3F3F"/>
                </a:solidFill>
                <a:latin typeface="Nimbus Roman No9 L"/>
                <a:cs typeface="Nimbus Roman No9 L"/>
              </a:rPr>
              <a:t>Size,</a:t>
            </a:r>
            <a:r>
              <a:rPr sz="1400" spc="-7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spc="-25" dirty="0">
                <a:solidFill>
                  <a:srgbClr val="3F3F3F"/>
                </a:solidFill>
                <a:latin typeface="Nimbus Roman No9 L"/>
                <a:cs typeface="Nimbus Roman No9 L"/>
              </a:rPr>
              <a:t>Labels,</a:t>
            </a:r>
            <a:r>
              <a:rPr sz="1400" spc="-7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spc="-20" dirty="0">
                <a:solidFill>
                  <a:srgbClr val="3F3F3F"/>
                </a:solidFill>
                <a:latin typeface="Nimbus Roman No9 L"/>
                <a:cs typeface="Nimbus Roman No9 L"/>
              </a:rPr>
              <a:t>Detail,</a:t>
            </a:r>
            <a:r>
              <a:rPr sz="1400" spc="-7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spc="-20" dirty="0">
                <a:solidFill>
                  <a:srgbClr val="3F3F3F"/>
                </a:solidFill>
                <a:latin typeface="Nimbus Roman No9 L"/>
                <a:cs typeface="Nimbus Roman No9 L"/>
              </a:rPr>
              <a:t>etc.</a:t>
            </a:r>
            <a:endParaRPr sz="1400">
              <a:latin typeface="Nimbus Roman No9 L"/>
              <a:cs typeface="Nimbus Roman No9 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71068" y="1336043"/>
            <a:ext cx="1043305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dirty="0">
                <a:solidFill>
                  <a:srgbClr val="3F3F3F"/>
                </a:solidFill>
                <a:latin typeface="DejaVu Sans"/>
                <a:cs typeface="DejaVu Sans"/>
              </a:rPr>
              <a:t>To</a:t>
            </a:r>
            <a:r>
              <a:rPr sz="2000" spc="-16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170" dirty="0">
                <a:solidFill>
                  <a:srgbClr val="3F3F3F"/>
                </a:solidFill>
                <a:latin typeface="DejaVu Sans"/>
                <a:cs typeface="DejaVu Sans"/>
              </a:rPr>
              <a:t>create</a:t>
            </a:r>
            <a:r>
              <a:rPr sz="2000" spc="1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135" dirty="0">
                <a:solidFill>
                  <a:srgbClr val="3F3F3F"/>
                </a:solidFill>
                <a:latin typeface="DejaVu Sans"/>
                <a:cs typeface="DejaVu Sans"/>
              </a:rPr>
              <a:t>the</a:t>
            </a:r>
            <a:r>
              <a:rPr sz="2000" spc="-2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190" dirty="0">
                <a:solidFill>
                  <a:srgbClr val="3F3F3F"/>
                </a:solidFill>
                <a:latin typeface="DejaVu Sans"/>
                <a:cs typeface="DejaVu Sans"/>
              </a:rPr>
              <a:t>visual</a:t>
            </a:r>
            <a:r>
              <a:rPr sz="2000" spc="1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180" dirty="0">
                <a:solidFill>
                  <a:srgbClr val="3F3F3F"/>
                </a:solidFill>
                <a:latin typeface="DejaVu Sans"/>
                <a:cs typeface="DejaVu Sans"/>
              </a:rPr>
              <a:t>you</a:t>
            </a:r>
            <a:r>
              <a:rPr sz="2000" spc="1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190" dirty="0">
                <a:solidFill>
                  <a:srgbClr val="3F3F3F"/>
                </a:solidFill>
                <a:latin typeface="DejaVu Sans"/>
                <a:cs typeface="DejaVu Sans"/>
              </a:rPr>
              <a:t>want,</a:t>
            </a:r>
            <a:r>
              <a:rPr sz="2000" spc="1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140" dirty="0">
                <a:solidFill>
                  <a:srgbClr val="3F3F3F"/>
                </a:solidFill>
                <a:latin typeface="DejaVu Sans"/>
                <a:cs typeface="DejaVu Sans"/>
              </a:rPr>
              <a:t>work</a:t>
            </a:r>
            <a:r>
              <a:rPr sz="2000" spc="-2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160" dirty="0">
                <a:solidFill>
                  <a:srgbClr val="3F3F3F"/>
                </a:solidFill>
                <a:latin typeface="DejaVu Sans"/>
                <a:cs typeface="DejaVu Sans"/>
              </a:rPr>
              <a:t>through</a:t>
            </a:r>
            <a:r>
              <a:rPr sz="2000" spc="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130" dirty="0">
                <a:solidFill>
                  <a:srgbClr val="3F3F3F"/>
                </a:solidFill>
                <a:latin typeface="DejaVu Sans"/>
                <a:cs typeface="DejaVu Sans"/>
              </a:rPr>
              <a:t>the</a:t>
            </a:r>
            <a:r>
              <a:rPr sz="200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135" dirty="0">
                <a:solidFill>
                  <a:srgbClr val="3F3F3F"/>
                </a:solidFill>
                <a:latin typeface="DejaVu Sans"/>
                <a:cs typeface="DejaVu Sans"/>
              </a:rPr>
              <a:t>options</a:t>
            </a:r>
            <a:r>
              <a:rPr sz="2000" spc="-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145" dirty="0">
                <a:solidFill>
                  <a:srgbClr val="3F3F3F"/>
                </a:solidFill>
                <a:latin typeface="DejaVu Sans"/>
                <a:cs typeface="DejaVu Sans"/>
              </a:rPr>
              <a:t>below</a:t>
            </a:r>
            <a:r>
              <a:rPr sz="2000" spc="-1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125" dirty="0">
                <a:solidFill>
                  <a:srgbClr val="3F3F3F"/>
                </a:solidFill>
                <a:latin typeface="DejaVu Sans"/>
                <a:cs typeface="DejaVu Sans"/>
              </a:rPr>
              <a:t>until</a:t>
            </a:r>
            <a:r>
              <a:rPr sz="200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20" dirty="0">
                <a:solidFill>
                  <a:srgbClr val="3F3F3F"/>
                </a:solidFill>
                <a:latin typeface="DejaVu Sans"/>
                <a:cs typeface="DejaVu Sans"/>
              </a:rPr>
              <a:t>to</a:t>
            </a:r>
            <a:r>
              <a:rPr sz="2000" spc="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185" dirty="0">
                <a:solidFill>
                  <a:srgbClr val="3F3F3F"/>
                </a:solidFill>
                <a:latin typeface="DejaVu Sans"/>
                <a:cs typeface="DejaVu Sans"/>
              </a:rPr>
              <a:t>reach</a:t>
            </a:r>
            <a:r>
              <a:rPr sz="2000" spc="2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135" dirty="0">
                <a:solidFill>
                  <a:srgbClr val="3F3F3F"/>
                </a:solidFill>
                <a:latin typeface="DejaVu Sans"/>
                <a:cs typeface="DejaVu Sans"/>
              </a:rPr>
              <a:t>the</a:t>
            </a:r>
            <a:r>
              <a:rPr sz="200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170" dirty="0">
                <a:solidFill>
                  <a:srgbClr val="3F3F3F"/>
                </a:solidFill>
                <a:latin typeface="DejaVu Sans"/>
                <a:cs typeface="DejaVu Sans"/>
              </a:rPr>
              <a:t>desired</a:t>
            </a:r>
            <a:r>
              <a:rPr sz="2000" spc="1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459" dirty="0">
                <a:solidFill>
                  <a:srgbClr val="3F3F3F"/>
                </a:solidFill>
                <a:latin typeface="DejaVu Sans"/>
                <a:cs typeface="DejaVu Sans"/>
              </a:rPr>
              <a:t>result:</a:t>
            </a:r>
            <a:endParaRPr sz="2000">
              <a:latin typeface="DejaVu Sans"/>
              <a:cs typeface="DejaVu Sans"/>
            </a:endParaRPr>
          </a:p>
        </p:txBody>
      </p:sp>
      <p:pic>
        <p:nvPicPr>
          <p:cNvPr id="21" name="object 21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591312" y="2319515"/>
            <a:ext cx="496036" cy="496074"/>
          </a:xfrm>
          <a:prstGeom prst="rect">
            <a:avLst/>
          </a:prstGeom>
        </p:spPr>
      </p:pic>
      <p:sp>
        <p:nvSpPr>
          <p:cNvPr id="22" name="object 22"/>
          <p:cNvSpPr txBox="1"/>
          <p:nvPr/>
        </p:nvSpPr>
        <p:spPr>
          <a:xfrm>
            <a:off x="739140" y="2369058"/>
            <a:ext cx="2025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280" dirty="0">
                <a:solidFill>
                  <a:srgbClr val="FFFFFF"/>
                </a:solidFill>
                <a:latin typeface="DejaVu Sans"/>
                <a:cs typeface="DejaVu Sans"/>
              </a:rPr>
              <a:t>1</a:t>
            </a:r>
            <a:endParaRPr sz="2400">
              <a:latin typeface="DejaVu Sans"/>
              <a:cs typeface="DejaVu Sans"/>
            </a:endParaRPr>
          </a:p>
        </p:txBody>
      </p:sp>
      <p:pic>
        <p:nvPicPr>
          <p:cNvPr id="23" name="object 23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3338321" y="2317229"/>
            <a:ext cx="496036" cy="496074"/>
          </a:xfrm>
          <a:prstGeom prst="rect">
            <a:avLst/>
          </a:prstGeom>
        </p:spPr>
      </p:pic>
      <p:sp>
        <p:nvSpPr>
          <p:cNvPr id="24" name="object 24"/>
          <p:cNvSpPr txBox="1"/>
          <p:nvPr/>
        </p:nvSpPr>
        <p:spPr>
          <a:xfrm>
            <a:off x="3485896" y="2366517"/>
            <a:ext cx="2025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280" dirty="0">
                <a:solidFill>
                  <a:srgbClr val="FFFFFF"/>
                </a:solidFill>
                <a:latin typeface="DejaVu Sans"/>
                <a:cs typeface="DejaVu Sans"/>
              </a:rPr>
              <a:t>2</a:t>
            </a:r>
            <a:endParaRPr sz="2400">
              <a:latin typeface="DejaVu Sans"/>
              <a:cs typeface="DejaVu Sans"/>
            </a:endParaRPr>
          </a:p>
        </p:txBody>
      </p:sp>
      <p:pic>
        <p:nvPicPr>
          <p:cNvPr id="25" name="object 25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5986271" y="2317229"/>
            <a:ext cx="496036" cy="496074"/>
          </a:xfrm>
          <a:prstGeom prst="rect">
            <a:avLst/>
          </a:prstGeom>
        </p:spPr>
      </p:pic>
      <p:sp>
        <p:nvSpPr>
          <p:cNvPr id="26" name="object 26"/>
          <p:cNvSpPr txBox="1"/>
          <p:nvPr/>
        </p:nvSpPr>
        <p:spPr>
          <a:xfrm>
            <a:off x="6134353" y="2366517"/>
            <a:ext cx="2025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280" dirty="0">
                <a:solidFill>
                  <a:srgbClr val="FFFFFF"/>
                </a:solidFill>
                <a:latin typeface="DejaVu Sans"/>
                <a:cs typeface="DejaVu Sans"/>
              </a:rPr>
              <a:t>3</a:t>
            </a:r>
            <a:endParaRPr sz="2400">
              <a:latin typeface="DejaVu Sans"/>
              <a:cs typeface="DejaVu Sans"/>
            </a:endParaRPr>
          </a:p>
        </p:txBody>
      </p:sp>
      <p:pic>
        <p:nvPicPr>
          <p:cNvPr id="27" name="object 27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8926830" y="2317229"/>
            <a:ext cx="496036" cy="496074"/>
          </a:xfrm>
          <a:prstGeom prst="rect">
            <a:avLst/>
          </a:prstGeom>
        </p:spPr>
      </p:pic>
      <p:sp>
        <p:nvSpPr>
          <p:cNvPr id="28" name="object 28"/>
          <p:cNvSpPr txBox="1"/>
          <p:nvPr/>
        </p:nvSpPr>
        <p:spPr>
          <a:xfrm>
            <a:off x="9075166" y="2366517"/>
            <a:ext cx="2025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280" dirty="0">
                <a:solidFill>
                  <a:srgbClr val="FFFFFF"/>
                </a:solidFill>
                <a:latin typeface="DejaVu Sans"/>
                <a:cs typeface="DejaVu Sans"/>
              </a:rPr>
              <a:t>4</a:t>
            </a:r>
            <a:endParaRPr sz="2400">
              <a:latin typeface="DejaVu Sans"/>
              <a:cs typeface="DejaVu Sans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86025">
              <a:lnSpc>
                <a:spcPct val="100000"/>
              </a:lnSpc>
              <a:spcBef>
                <a:spcPts val="95"/>
              </a:spcBef>
            </a:pPr>
            <a:r>
              <a:rPr spc="-45" dirty="0"/>
              <a:t>HOMEWORK:</a:t>
            </a:r>
            <a:r>
              <a:rPr spc="-140" dirty="0"/>
              <a:t> </a:t>
            </a:r>
            <a:r>
              <a:rPr spc="-165" dirty="0"/>
              <a:t>The</a:t>
            </a:r>
            <a:r>
              <a:rPr spc="-90" dirty="0"/>
              <a:t> </a:t>
            </a:r>
            <a:r>
              <a:rPr spc="-150" dirty="0"/>
              <a:t>Marks</a:t>
            </a:r>
            <a:r>
              <a:rPr spc="-85" dirty="0"/>
              <a:t> </a:t>
            </a:r>
            <a:r>
              <a:rPr spc="-390" dirty="0"/>
              <a:t>Card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5646" y="830579"/>
            <a:ext cx="11760708" cy="4572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193288" y="1608836"/>
            <a:ext cx="7644765" cy="7581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1600" spc="-130" dirty="0">
                <a:solidFill>
                  <a:srgbClr val="252525"/>
                </a:solidFill>
                <a:latin typeface="DejaVu Sans"/>
                <a:cs typeface="DejaVu Sans"/>
              </a:rPr>
              <a:t>You’ve</a:t>
            </a:r>
            <a:r>
              <a:rPr sz="1600" spc="-80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155" dirty="0">
                <a:solidFill>
                  <a:srgbClr val="252525"/>
                </a:solidFill>
                <a:latin typeface="DejaVu Sans"/>
                <a:cs typeface="DejaVu Sans"/>
              </a:rPr>
              <a:t>been</a:t>
            </a:r>
            <a:r>
              <a:rPr sz="1600" spc="-55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145" dirty="0">
                <a:solidFill>
                  <a:srgbClr val="252525"/>
                </a:solidFill>
                <a:latin typeface="DejaVu Sans"/>
                <a:cs typeface="DejaVu Sans"/>
              </a:rPr>
              <a:t>approached</a:t>
            </a:r>
            <a:r>
              <a:rPr sz="1600" spc="-55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145" dirty="0">
                <a:solidFill>
                  <a:srgbClr val="252525"/>
                </a:solidFill>
                <a:latin typeface="DejaVu Sans"/>
                <a:cs typeface="DejaVu Sans"/>
              </a:rPr>
              <a:t>by</a:t>
            </a:r>
            <a:r>
              <a:rPr sz="1600" spc="-55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b="1" spc="-185" dirty="0">
                <a:solidFill>
                  <a:srgbClr val="252525"/>
                </a:solidFill>
                <a:latin typeface="DejaVu Sans"/>
                <a:cs typeface="DejaVu Sans"/>
              </a:rPr>
              <a:t>Jimmy</a:t>
            </a:r>
            <a:r>
              <a:rPr sz="1600" b="1" spc="-235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b="1" spc="-270" dirty="0">
                <a:solidFill>
                  <a:srgbClr val="252525"/>
                </a:solidFill>
                <a:latin typeface="DejaVu Sans"/>
                <a:cs typeface="DejaVu Sans"/>
              </a:rPr>
              <a:t>“UFO”</a:t>
            </a:r>
            <a:r>
              <a:rPr sz="1600" b="1" spc="-235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b="1" spc="-180" dirty="0">
                <a:solidFill>
                  <a:srgbClr val="252525"/>
                </a:solidFill>
                <a:latin typeface="DejaVu Sans"/>
                <a:cs typeface="DejaVu Sans"/>
              </a:rPr>
              <a:t>Johnson</a:t>
            </a:r>
            <a:r>
              <a:rPr sz="1600" spc="-180" dirty="0">
                <a:solidFill>
                  <a:srgbClr val="252525"/>
                </a:solidFill>
                <a:latin typeface="DejaVu Sans"/>
                <a:cs typeface="DejaVu Sans"/>
              </a:rPr>
              <a:t>,</a:t>
            </a:r>
            <a:r>
              <a:rPr sz="1600" spc="60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210" dirty="0">
                <a:solidFill>
                  <a:srgbClr val="252525"/>
                </a:solidFill>
                <a:latin typeface="DejaVu Sans"/>
                <a:cs typeface="DejaVu Sans"/>
              </a:rPr>
              <a:t>a</a:t>
            </a:r>
            <a:r>
              <a:rPr sz="1600" spc="60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135" dirty="0">
                <a:solidFill>
                  <a:srgbClr val="252525"/>
                </a:solidFill>
                <a:latin typeface="DejaVu Sans"/>
                <a:cs typeface="DejaVu Sans"/>
              </a:rPr>
              <a:t>prominent</a:t>
            </a:r>
            <a:r>
              <a:rPr sz="1600" spc="35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114" dirty="0">
                <a:solidFill>
                  <a:srgbClr val="252525"/>
                </a:solidFill>
                <a:latin typeface="DejaVu Sans"/>
                <a:cs typeface="DejaVu Sans"/>
              </a:rPr>
              <a:t>internet</a:t>
            </a:r>
            <a:r>
              <a:rPr sz="1600" spc="50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20" dirty="0">
                <a:solidFill>
                  <a:srgbClr val="252525"/>
                </a:solidFill>
                <a:latin typeface="DejaVu Sans"/>
                <a:cs typeface="DejaVu Sans"/>
              </a:rPr>
              <a:t>conspiracy </a:t>
            </a:r>
            <a:r>
              <a:rPr sz="1600" spc="-140" dirty="0">
                <a:solidFill>
                  <a:srgbClr val="252525"/>
                </a:solidFill>
                <a:latin typeface="DejaVu Sans"/>
                <a:cs typeface="DejaVu Sans"/>
              </a:rPr>
              <a:t>blogger</a:t>
            </a:r>
            <a:r>
              <a:rPr sz="1600" spc="-65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110" dirty="0">
                <a:solidFill>
                  <a:srgbClr val="252525"/>
                </a:solidFill>
                <a:latin typeface="DejaVu Sans"/>
                <a:cs typeface="DejaVu Sans"/>
              </a:rPr>
              <a:t>with</a:t>
            </a:r>
            <a:r>
              <a:rPr sz="1600" spc="-50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215" dirty="0">
                <a:solidFill>
                  <a:srgbClr val="252525"/>
                </a:solidFill>
                <a:latin typeface="DejaVu Sans"/>
                <a:cs typeface="DejaVu Sans"/>
              </a:rPr>
              <a:t>a</a:t>
            </a:r>
            <a:r>
              <a:rPr sz="1600" spc="-45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135" dirty="0">
                <a:solidFill>
                  <a:srgbClr val="252525"/>
                </a:solidFill>
                <a:latin typeface="DejaVu Sans"/>
                <a:cs typeface="DejaVu Sans"/>
              </a:rPr>
              <a:t>bone</a:t>
            </a:r>
            <a:r>
              <a:rPr sz="1600" spc="-55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95" dirty="0">
                <a:solidFill>
                  <a:srgbClr val="252525"/>
                </a:solidFill>
                <a:latin typeface="DejaVu Sans"/>
                <a:cs typeface="DejaVu Sans"/>
              </a:rPr>
              <a:t>to</a:t>
            </a:r>
            <a:r>
              <a:rPr sz="1600" spc="-50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140" dirty="0">
                <a:solidFill>
                  <a:srgbClr val="252525"/>
                </a:solidFill>
                <a:latin typeface="DejaVu Sans"/>
                <a:cs typeface="DejaVu Sans"/>
              </a:rPr>
              <a:t>pick</a:t>
            </a:r>
            <a:r>
              <a:rPr sz="1600" spc="-45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114" dirty="0">
                <a:solidFill>
                  <a:srgbClr val="252525"/>
                </a:solidFill>
                <a:latin typeface="DejaVu Sans"/>
                <a:cs typeface="DejaVu Sans"/>
              </a:rPr>
              <a:t>with</a:t>
            </a:r>
            <a:r>
              <a:rPr sz="1600" spc="-50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140" dirty="0">
                <a:solidFill>
                  <a:srgbClr val="252525"/>
                </a:solidFill>
                <a:latin typeface="DejaVu Sans"/>
                <a:cs typeface="DejaVu Sans"/>
              </a:rPr>
              <a:t>the</a:t>
            </a:r>
            <a:r>
              <a:rPr sz="1600" spc="-45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95" dirty="0">
                <a:solidFill>
                  <a:srgbClr val="252525"/>
                </a:solidFill>
                <a:latin typeface="DejaVu Sans"/>
                <a:cs typeface="DejaVu Sans"/>
              </a:rPr>
              <a:t>US</a:t>
            </a:r>
            <a:r>
              <a:rPr sz="1600" spc="-60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155" dirty="0">
                <a:solidFill>
                  <a:srgbClr val="252525"/>
                </a:solidFill>
                <a:latin typeface="DejaVu Sans"/>
                <a:cs typeface="DejaVu Sans"/>
              </a:rPr>
              <a:t>government.</a:t>
            </a:r>
            <a:r>
              <a:rPr sz="1600" spc="-65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130" dirty="0">
                <a:solidFill>
                  <a:srgbClr val="252525"/>
                </a:solidFill>
                <a:latin typeface="DejaVu Sans"/>
                <a:cs typeface="DejaVu Sans"/>
              </a:rPr>
              <a:t>He’s</a:t>
            </a:r>
            <a:r>
              <a:rPr sz="1600" spc="-45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135" dirty="0">
                <a:solidFill>
                  <a:srgbClr val="252525"/>
                </a:solidFill>
                <a:latin typeface="DejaVu Sans"/>
                <a:cs typeface="DejaVu Sans"/>
              </a:rPr>
              <a:t>convinced</a:t>
            </a:r>
            <a:r>
              <a:rPr sz="1600" spc="-65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130" dirty="0">
                <a:solidFill>
                  <a:srgbClr val="252525"/>
                </a:solidFill>
                <a:latin typeface="DejaVu Sans"/>
                <a:cs typeface="DejaVu Sans"/>
              </a:rPr>
              <a:t>that</a:t>
            </a:r>
            <a:r>
              <a:rPr sz="1600" spc="-50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155" dirty="0">
                <a:solidFill>
                  <a:srgbClr val="252525"/>
                </a:solidFill>
                <a:latin typeface="DejaVu Sans"/>
                <a:cs typeface="DejaVu Sans"/>
              </a:rPr>
              <a:t>they’ve</a:t>
            </a:r>
            <a:r>
              <a:rPr sz="1600" spc="-55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50" dirty="0">
                <a:solidFill>
                  <a:srgbClr val="252525"/>
                </a:solidFill>
                <a:latin typeface="DejaVu Sans"/>
                <a:cs typeface="DejaVu Sans"/>
              </a:rPr>
              <a:t>been </a:t>
            </a:r>
            <a:r>
              <a:rPr sz="1600" spc="-140" dirty="0">
                <a:solidFill>
                  <a:srgbClr val="252525"/>
                </a:solidFill>
                <a:latin typeface="DejaVu Sans"/>
                <a:cs typeface="DejaVu Sans"/>
              </a:rPr>
              <a:t>hiding</a:t>
            </a:r>
            <a:r>
              <a:rPr sz="1600" spc="10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dirty="0">
                <a:solidFill>
                  <a:srgbClr val="252525"/>
                </a:solidFill>
                <a:latin typeface="DejaVu Sans"/>
                <a:cs typeface="DejaVu Sans"/>
              </a:rPr>
              <a:t>UFO</a:t>
            </a:r>
            <a:r>
              <a:rPr sz="1600" spc="-114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145" dirty="0">
                <a:solidFill>
                  <a:srgbClr val="252525"/>
                </a:solidFill>
                <a:latin typeface="DejaVu Sans"/>
                <a:cs typeface="DejaVu Sans"/>
              </a:rPr>
              <a:t>evidence</a:t>
            </a:r>
            <a:r>
              <a:rPr sz="1600" spc="20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35" dirty="0">
                <a:solidFill>
                  <a:srgbClr val="252525"/>
                </a:solidFill>
                <a:latin typeface="DejaVu Sans"/>
                <a:cs typeface="DejaVu Sans"/>
              </a:rPr>
              <a:t>for</a:t>
            </a:r>
            <a:r>
              <a:rPr sz="1600" spc="5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35" dirty="0">
                <a:solidFill>
                  <a:srgbClr val="252525"/>
                </a:solidFill>
                <a:latin typeface="DejaVu Sans"/>
                <a:cs typeface="DejaVu Sans"/>
              </a:rPr>
              <a:t>70</a:t>
            </a:r>
            <a:r>
              <a:rPr sz="1600" spc="10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165" dirty="0">
                <a:solidFill>
                  <a:srgbClr val="252525"/>
                </a:solidFill>
                <a:latin typeface="DejaVu Sans"/>
                <a:cs typeface="DejaVu Sans"/>
              </a:rPr>
              <a:t>years,</a:t>
            </a:r>
            <a:r>
              <a:rPr sz="1600" spc="25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160" dirty="0">
                <a:solidFill>
                  <a:srgbClr val="252525"/>
                </a:solidFill>
                <a:latin typeface="DejaVu Sans"/>
                <a:cs typeface="DejaVu Sans"/>
              </a:rPr>
              <a:t>and</a:t>
            </a:r>
            <a:r>
              <a:rPr sz="1600" spc="30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150" dirty="0">
                <a:solidFill>
                  <a:srgbClr val="252525"/>
                </a:solidFill>
                <a:latin typeface="DejaVu Sans"/>
                <a:cs typeface="DejaVu Sans"/>
              </a:rPr>
              <a:t>needs</a:t>
            </a:r>
            <a:r>
              <a:rPr sz="1600" spc="25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120" dirty="0">
                <a:solidFill>
                  <a:srgbClr val="252525"/>
                </a:solidFill>
                <a:latin typeface="DejaVu Sans"/>
                <a:cs typeface="DejaVu Sans"/>
              </a:rPr>
              <a:t>your</a:t>
            </a:r>
            <a:r>
              <a:rPr sz="1600" spc="-5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135" dirty="0">
                <a:solidFill>
                  <a:srgbClr val="252525"/>
                </a:solidFill>
                <a:latin typeface="DejaVu Sans"/>
                <a:cs typeface="DejaVu Sans"/>
              </a:rPr>
              <a:t>help</a:t>
            </a:r>
            <a:r>
              <a:rPr sz="1600" spc="10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155" dirty="0">
                <a:solidFill>
                  <a:srgbClr val="252525"/>
                </a:solidFill>
                <a:latin typeface="DejaVu Sans"/>
                <a:cs typeface="DejaVu Sans"/>
              </a:rPr>
              <a:t>using</a:t>
            </a:r>
            <a:r>
              <a:rPr sz="1600" spc="25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160" dirty="0">
                <a:solidFill>
                  <a:srgbClr val="252525"/>
                </a:solidFill>
                <a:latin typeface="DejaVu Sans"/>
                <a:cs typeface="DejaVu Sans"/>
              </a:rPr>
              <a:t>data</a:t>
            </a:r>
            <a:r>
              <a:rPr sz="1600" spc="30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20" dirty="0">
                <a:solidFill>
                  <a:srgbClr val="252525"/>
                </a:solidFill>
                <a:latin typeface="DejaVu Sans"/>
                <a:cs typeface="DejaVu Sans"/>
              </a:rPr>
              <a:t>to</a:t>
            </a:r>
            <a:r>
              <a:rPr sz="1600" spc="15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150" dirty="0">
                <a:solidFill>
                  <a:srgbClr val="252525"/>
                </a:solidFill>
                <a:latin typeface="DejaVu Sans"/>
                <a:cs typeface="DejaVu Sans"/>
              </a:rPr>
              <a:t>expose</a:t>
            </a:r>
            <a:r>
              <a:rPr sz="1600" spc="20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110" dirty="0">
                <a:solidFill>
                  <a:srgbClr val="252525"/>
                </a:solidFill>
                <a:latin typeface="DejaVu Sans"/>
                <a:cs typeface="DejaVu Sans"/>
              </a:rPr>
              <a:t>the</a:t>
            </a:r>
            <a:r>
              <a:rPr sz="1600" spc="15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375" dirty="0">
                <a:solidFill>
                  <a:srgbClr val="252525"/>
                </a:solidFill>
                <a:latin typeface="DejaVu Sans"/>
                <a:cs typeface="DejaVu Sans"/>
              </a:rPr>
              <a:t>truth!</a:t>
            </a:r>
            <a:endParaRPr sz="1600">
              <a:latin typeface="DejaVu Sans"/>
              <a:cs typeface="DejaVu San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01595" y="1605534"/>
            <a:ext cx="1670685" cy="6216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24130" algn="r">
              <a:lnSpc>
                <a:spcPts val="1985"/>
              </a:lnSpc>
              <a:spcBef>
                <a:spcPts val="100"/>
              </a:spcBef>
            </a:pPr>
            <a:r>
              <a:rPr sz="1800" spc="-25" dirty="0">
                <a:solidFill>
                  <a:srgbClr val="3F3F3F"/>
                </a:solidFill>
                <a:latin typeface="DejaVu Sans"/>
                <a:cs typeface="DejaVu Sans"/>
              </a:rPr>
              <a:t>THE</a:t>
            </a:r>
            <a:endParaRPr sz="1800">
              <a:latin typeface="DejaVu Sans"/>
              <a:cs typeface="DejaVu Sans"/>
            </a:endParaRPr>
          </a:p>
          <a:p>
            <a:pPr marL="12700">
              <a:lnSpc>
                <a:spcPts val="2705"/>
              </a:lnSpc>
            </a:pPr>
            <a:r>
              <a:rPr sz="2400" b="1" spc="-190" dirty="0">
                <a:solidFill>
                  <a:srgbClr val="1FE2D7"/>
                </a:solidFill>
                <a:latin typeface="DejaVu Sans"/>
                <a:cs typeface="DejaVu Sans"/>
              </a:rPr>
              <a:t>SITUATION</a:t>
            </a:r>
            <a:endParaRPr sz="2400">
              <a:latin typeface="DejaVu Sans"/>
              <a:cs typeface="DejaVu San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919412" y="1442846"/>
            <a:ext cx="9525" cy="1088390"/>
          </a:xfrm>
          <a:custGeom>
            <a:avLst/>
            <a:gdLst/>
            <a:ahLst/>
            <a:cxnLst/>
            <a:rect l="l" t="t" r="r" b="b"/>
            <a:pathLst>
              <a:path w="9525" h="1088389">
                <a:moveTo>
                  <a:pt x="9525" y="0"/>
                </a:moveTo>
                <a:lnTo>
                  <a:pt x="0" y="0"/>
                </a:lnTo>
                <a:lnTo>
                  <a:pt x="0" y="1088390"/>
                </a:lnTo>
                <a:lnTo>
                  <a:pt x="9525" y="1088390"/>
                </a:lnTo>
                <a:lnTo>
                  <a:pt x="9525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193288" y="3027425"/>
            <a:ext cx="7901305" cy="1153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600" dirty="0">
                <a:solidFill>
                  <a:srgbClr val="252525"/>
                </a:solidFill>
                <a:latin typeface="DejaVu Sans"/>
                <a:cs typeface="DejaVu Sans"/>
              </a:rPr>
              <a:t>On</a:t>
            </a:r>
            <a:r>
              <a:rPr sz="1600" spc="-75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210" dirty="0">
                <a:solidFill>
                  <a:srgbClr val="252525"/>
                </a:solidFill>
                <a:latin typeface="DejaVu Sans"/>
                <a:cs typeface="DejaVu Sans"/>
              </a:rPr>
              <a:t>a</a:t>
            </a:r>
            <a:r>
              <a:rPr sz="1600" spc="35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105" dirty="0">
                <a:solidFill>
                  <a:srgbClr val="252525"/>
                </a:solidFill>
                <a:latin typeface="DejaVu Sans"/>
                <a:cs typeface="DejaVu Sans"/>
              </a:rPr>
              <a:t>cold</a:t>
            </a:r>
            <a:r>
              <a:rPr sz="1600" spc="5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95" dirty="0">
                <a:solidFill>
                  <a:srgbClr val="252525"/>
                </a:solidFill>
                <a:latin typeface="DejaVu Sans"/>
                <a:cs typeface="DejaVu Sans"/>
              </a:rPr>
              <a:t>October</a:t>
            </a:r>
            <a:r>
              <a:rPr sz="1600" spc="10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140" dirty="0">
                <a:solidFill>
                  <a:srgbClr val="252525"/>
                </a:solidFill>
                <a:latin typeface="DejaVu Sans"/>
                <a:cs typeface="DejaVu Sans"/>
              </a:rPr>
              <a:t>night,</a:t>
            </a:r>
            <a:r>
              <a:rPr sz="1600" spc="10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114" dirty="0">
                <a:solidFill>
                  <a:srgbClr val="252525"/>
                </a:solidFill>
                <a:latin typeface="DejaVu Sans"/>
                <a:cs typeface="DejaVu Sans"/>
              </a:rPr>
              <a:t>Jimmy</a:t>
            </a:r>
            <a:r>
              <a:rPr sz="1600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160" dirty="0">
                <a:solidFill>
                  <a:srgbClr val="252525"/>
                </a:solidFill>
                <a:latin typeface="DejaVu Sans"/>
                <a:cs typeface="DejaVu Sans"/>
              </a:rPr>
              <a:t>handed</a:t>
            </a:r>
            <a:r>
              <a:rPr sz="1600" spc="30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120" dirty="0">
                <a:solidFill>
                  <a:srgbClr val="252525"/>
                </a:solidFill>
                <a:latin typeface="DejaVu Sans"/>
                <a:cs typeface="DejaVu Sans"/>
              </a:rPr>
              <a:t>you</a:t>
            </a:r>
            <a:r>
              <a:rPr sz="1600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210" dirty="0">
                <a:solidFill>
                  <a:srgbClr val="252525"/>
                </a:solidFill>
                <a:latin typeface="DejaVu Sans"/>
                <a:cs typeface="DejaVu Sans"/>
              </a:rPr>
              <a:t>a</a:t>
            </a:r>
            <a:r>
              <a:rPr sz="1600" spc="35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120" dirty="0">
                <a:solidFill>
                  <a:srgbClr val="252525"/>
                </a:solidFill>
                <a:latin typeface="DejaVu Sans"/>
                <a:cs typeface="DejaVu Sans"/>
              </a:rPr>
              <a:t>notebook</a:t>
            </a:r>
            <a:r>
              <a:rPr sz="1600" spc="5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140" dirty="0">
                <a:solidFill>
                  <a:srgbClr val="252525"/>
                </a:solidFill>
                <a:latin typeface="DejaVu Sans"/>
                <a:cs typeface="DejaVu Sans"/>
              </a:rPr>
              <a:t>containing</a:t>
            </a:r>
            <a:r>
              <a:rPr sz="1600" spc="10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125" dirty="0">
                <a:solidFill>
                  <a:srgbClr val="252525"/>
                </a:solidFill>
                <a:latin typeface="DejaVu Sans"/>
                <a:cs typeface="DejaVu Sans"/>
              </a:rPr>
              <a:t>records</a:t>
            </a:r>
            <a:r>
              <a:rPr sz="1600" dirty="0">
                <a:solidFill>
                  <a:srgbClr val="252525"/>
                </a:solidFill>
                <a:latin typeface="DejaVu Sans"/>
                <a:cs typeface="DejaVu Sans"/>
              </a:rPr>
              <a:t> of </a:t>
            </a:r>
            <a:r>
              <a:rPr sz="1600" spc="-30" dirty="0">
                <a:solidFill>
                  <a:srgbClr val="252525"/>
                </a:solidFill>
                <a:latin typeface="DejaVu Sans"/>
                <a:cs typeface="DejaVu Sans"/>
              </a:rPr>
              <a:t>~80,000 </a:t>
            </a:r>
            <a:r>
              <a:rPr sz="1600" dirty="0">
                <a:solidFill>
                  <a:srgbClr val="252525"/>
                </a:solidFill>
                <a:latin typeface="DejaVu Sans"/>
                <a:cs typeface="DejaVu Sans"/>
              </a:rPr>
              <a:t>UFO</a:t>
            </a:r>
            <a:r>
              <a:rPr sz="1600" spc="-105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160" dirty="0">
                <a:solidFill>
                  <a:srgbClr val="252525"/>
                </a:solidFill>
                <a:latin typeface="DejaVu Sans"/>
                <a:cs typeface="DejaVu Sans"/>
              </a:rPr>
              <a:t>sightings</a:t>
            </a:r>
            <a:r>
              <a:rPr sz="1600" spc="-5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135" dirty="0">
                <a:solidFill>
                  <a:srgbClr val="252525"/>
                </a:solidFill>
                <a:latin typeface="DejaVu Sans"/>
                <a:cs typeface="DejaVu Sans"/>
              </a:rPr>
              <a:t>between</a:t>
            </a:r>
            <a:r>
              <a:rPr sz="1600" spc="25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75" dirty="0">
                <a:solidFill>
                  <a:srgbClr val="252525"/>
                </a:solidFill>
                <a:latin typeface="DejaVu Sans"/>
                <a:cs typeface="DejaVu Sans"/>
              </a:rPr>
              <a:t>1949</a:t>
            </a:r>
            <a:r>
              <a:rPr sz="1600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170" dirty="0">
                <a:solidFill>
                  <a:srgbClr val="252525"/>
                </a:solidFill>
                <a:latin typeface="DejaVu Sans"/>
                <a:cs typeface="DejaVu Sans"/>
              </a:rPr>
              <a:t>and</a:t>
            </a:r>
            <a:r>
              <a:rPr sz="1600" spc="30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105" dirty="0">
                <a:solidFill>
                  <a:srgbClr val="252525"/>
                </a:solidFill>
                <a:latin typeface="DejaVu Sans"/>
                <a:cs typeface="DejaVu Sans"/>
              </a:rPr>
              <a:t>2014,</a:t>
            </a:r>
            <a:r>
              <a:rPr sz="1600" spc="-5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105" dirty="0">
                <a:solidFill>
                  <a:srgbClr val="252525"/>
                </a:solidFill>
                <a:latin typeface="DejaVu Sans"/>
                <a:cs typeface="DejaVu Sans"/>
              </a:rPr>
              <a:t>before</a:t>
            </a:r>
            <a:r>
              <a:rPr sz="1600" spc="20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120" dirty="0">
                <a:solidFill>
                  <a:srgbClr val="252525"/>
                </a:solidFill>
                <a:latin typeface="DejaVu Sans"/>
                <a:cs typeface="DejaVu Sans"/>
              </a:rPr>
              <a:t>silently</a:t>
            </a:r>
            <a:r>
              <a:rPr sz="1600" spc="-5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140" dirty="0">
                <a:solidFill>
                  <a:srgbClr val="252525"/>
                </a:solidFill>
                <a:latin typeface="DejaVu Sans"/>
                <a:cs typeface="DejaVu Sans"/>
              </a:rPr>
              <a:t>slipping</a:t>
            </a:r>
            <a:r>
              <a:rPr sz="1600" spc="15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85" dirty="0">
                <a:solidFill>
                  <a:srgbClr val="252525"/>
                </a:solidFill>
                <a:latin typeface="DejaVu Sans"/>
                <a:cs typeface="DejaVu Sans"/>
              </a:rPr>
              <a:t>into</a:t>
            </a:r>
            <a:r>
              <a:rPr sz="1600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110" dirty="0">
                <a:solidFill>
                  <a:srgbClr val="252525"/>
                </a:solidFill>
                <a:latin typeface="DejaVu Sans"/>
                <a:cs typeface="DejaVu Sans"/>
              </a:rPr>
              <a:t>the</a:t>
            </a:r>
            <a:r>
              <a:rPr sz="1600" spc="10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135" dirty="0">
                <a:solidFill>
                  <a:srgbClr val="252525"/>
                </a:solidFill>
                <a:latin typeface="DejaVu Sans"/>
                <a:cs typeface="DejaVu Sans"/>
              </a:rPr>
              <a:t>cloak</a:t>
            </a:r>
            <a:r>
              <a:rPr sz="1600" spc="10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dirty="0">
                <a:solidFill>
                  <a:srgbClr val="252525"/>
                </a:solidFill>
                <a:latin typeface="DejaVu Sans"/>
                <a:cs typeface="DejaVu Sans"/>
              </a:rPr>
              <a:t>of</a:t>
            </a:r>
            <a:r>
              <a:rPr sz="1600" spc="15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320" dirty="0">
                <a:solidFill>
                  <a:srgbClr val="252525"/>
                </a:solidFill>
                <a:latin typeface="DejaVu Sans"/>
                <a:cs typeface="DejaVu Sans"/>
              </a:rPr>
              <a:t>darkness.</a:t>
            </a:r>
            <a:endParaRPr sz="1600">
              <a:latin typeface="DejaVu Sans"/>
              <a:cs typeface="DejaVu Sans"/>
            </a:endParaRPr>
          </a:p>
          <a:p>
            <a:pPr marL="12700" marR="142240">
              <a:lnSpc>
                <a:spcPct val="100000"/>
              </a:lnSpc>
              <a:spcBef>
                <a:spcPts val="1200"/>
              </a:spcBef>
            </a:pPr>
            <a:r>
              <a:rPr sz="1600" spc="-114" dirty="0">
                <a:solidFill>
                  <a:srgbClr val="252525"/>
                </a:solidFill>
                <a:latin typeface="DejaVu Sans"/>
                <a:cs typeface="DejaVu Sans"/>
              </a:rPr>
              <a:t>You’ll</a:t>
            </a:r>
            <a:r>
              <a:rPr sz="1600" spc="-75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160" dirty="0">
                <a:solidFill>
                  <a:srgbClr val="252525"/>
                </a:solidFill>
                <a:latin typeface="DejaVu Sans"/>
                <a:cs typeface="DejaVu Sans"/>
              </a:rPr>
              <a:t>need</a:t>
            </a:r>
            <a:r>
              <a:rPr sz="1600" spc="-65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95" dirty="0">
                <a:solidFill>
                  <a:srgbClr val="252525"/>
                </a:solidFill>
                <a:latin typeface="DejaVu Sans"/>
                <a:cs typeface="DejaVu Sans"/>
              </a:rPr>
              <a:t>to</a:t>
            </a:r>
            <a:r>
              <a:rPr sz="1600" spc="-65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160" dirty="0">
                <a:solidFill>
                  <a:srgbClr val="252525"/>
                </a:solidFill>
                <a:latin typeface="DejaVu Sans"/>
                <a:cs typeface="DejaVu Sans"/>
              </a:rPr>
              <a:t>use</a:t>
            </a:r>
            <a:r>
              <a:rPr sz="1600" spc="-65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140" dirty="0">
                <a:solidFill>
                  <a:srgbClr val="252525"/>
                </a:solidFill>
                <a:latin typeface="DejaVu Sans"/>
                <a:cs typeface="DejaVu Sans"/>
              </a:rPr>
              <a:t>his</a:t>
            </a:r>
            <a:r>
              <a:rPr sz="1600" spc="-75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165" dirty="0">
                <a:solidFill>
                  <a:srgbClr val="252525"/>
                </a:solidFill>
                <a:latin typeface="DejaVu Sans"/>
                <a:cs typeface="DejaVu Sans"/>
              </a:rPr>
              <a:t>data</a:t>
            </a:r>
            <a:r>
              <a:rPr sz="1600" spc="-55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95" dirty="0">
                <a:solidFill>
                  <a:srgbClr val="252525"/>
                </a:solidFill>
                <a:latin typeface="DejaVu Sans"/>
                <a:cs typeface="DejaVu Sans"/>
              </a:rPr>
              <a:t>to</a:t>
            </a:r>
            <a:r>
              <a:rPr sz="1600" spc="-60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145" dirty="0">
                <a:solidFill>
                  <a:srgbClr val="252525"/>
                </a:solidFill>
                <a:latin typeface="DejaVu Sans"/>
                <a:cs typeface="DejaVu Sans"/>
              </a:rPr>
              <a:t>create</a:t>
            </a:r>
            <a:r>
              <a:rPr sz="1600" spc="-55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215" dirty="0">
                <a:solidFill>
                  <a:srgbClr val="252525"/>
                </a:solidFill>
                <a:latin typeface="DejaVu Sans"/>
                <a:cs typeface="DejaVu Sans"/>
              </a:rPr>
              <a:t>a</a:t>
            </a:r>
            <a:r>
              <a:rPr sz="1600" spc="-65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165" dirty="0">
                <a:solidFill>
                  <a:srgbClr val="252525"/>
                </a:solidFill>
                <a:latin typeface="DejaVu Sans"/>
                <a:cs typeface="DejaVu Sans"/>
              </a:rPr>
              <a:t>compelling</a:t>
            </a:r>
            <a:r>
              <a:rPr sz="1600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160" dirty="0">
                <a:solidFill>
                  <a:srgbClr val="252525"/>
                </a:solidFill>
                <a:latin typeface="DejaVu Sans"/>
                <a:cs typeface="DejaVu Sans"/>
              </a:rPr>
              <a:t>visual</a:t>
            </a:r>
            <a:r>
              <a:rPr sz="1600" spc="20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170" dirty="0">
                <a:solidFill>
                  <a:srgbClr val="252525"/>
                </a:solidFill>
                <a:latin typeface="DejaVu Sans"/>
                <a:cs typeface="DejaVu Sans"/>
              </a:rPr>
              <a:t>analysis</a:t>
            </a:r>
            <a:r>
              <a:rPr sz="1600" spc="10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105" dirty="0">
                <a:solidFill>
                  <a:srgbClr val="252525"/>
                </a:solidFill>
                <a:latin typeface="DejaVu Sans"/>
                <a:cs typeface="DejaVu Sans"/>
              </a:rPr>
              <a:t>before</a:t>
            </a:r>
            <a:r>
              <a:rPr sz="1600" spc="60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110" dirty="0">
                <a:solidFill>
                  <a:srgbClr val="252525"/>
                </a:solidFill>
                <a:latin typeface="DejaVu Sans"/>
                <a:cs typeface="DejaVu Sans"/>
              </a:rPr>
              <a:t>the</a:t>
            </a:r>
            <a:r>
              <a:rPr sz="1600" spc="50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120" dirty="0">
                <a:solidFill>
                  <a:srgbClr val="252525"/>
                </a:solidFill>
                <a:latin typeface="DejaVu Sans"/>
                <a:cs typeface="DejaVu Sans"/>
              </a:rPr>
              <a:t>start</a:t>
            </a:r>
            <a:r>
              <a:rPr sz="1600" spc="50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dirty="0">
                <a:solidFill>
                  <a:srgbClr val="252525"/>
                </a:solidFill>
                <a:latin typeface="DejaVu Sans"/>
                <a:cs typeface="DejaVu Sans"/>
              </a:rPr>
              <a:t>of</a:t>
            </a:r>
            <a:r>
              <a:rPr sz="1600" spc="55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95" dirty="0">
                <a:solidFill>
                  <a:srgbClr val="252525"/>
                </a:solidFill>
                <a:latin typeface="DejaVu Sans"/>
                <a:cs typeface="DejaVu Sans"/>
              </a:rPr>
              <a:t>UFO- </a:t>
            </a:r>
            <a:r>
              <a:rPr sz="1600" dirty="0">
                <a:solidFill>
                  <a:srgbClr val="252525"/>
                </a:solidFill>
                <a:latin typeface="DejaVu Sans"/>
                <a:cs typeface="DejaVu Sans"/>
              </a:rPr>
              <a:t>CON</a:t>
            </a:r>
            <a:r>
              <a:rPr sz="1600" spc="-65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105" dirty="0">
                <a:solidFill>
                  <a:srgbClr val="252525"/>
                </a:solidFill>
                <a:latin typeface="DejaVu Sans"/>
                <a:cs typeface="DejaVu Sans"/>
              </a:rPr>
              <a:t>2020,</a:t>
            </a:r>
            <a:r>
              <a:rPr sz="1600" spc="-10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125" dirty="0">
                <a:solidFill>
                  <a:srgbClr val="252525"/>
                </a:solidFill>
                <a:latin typeface="DejaVu Sans"/>
                <a:cs typeface="DejaVu Sans"/>
              </a:rPr>
              <a:t>where</a:t>
            </a:r>
            <a:r>
              <a:rPr sz="1600" spc="5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114" dirty="0">
                <a:solidFill>
                  <a:srgbClr val="252525"/>
                </a:solidFill>
                <a:latin typeface="DejaVu Sans"/>
                <a:cs typeface="DejaVu Sans"/>
              </a:rPr>
              <a:t>Jimmy</a:t>
            </a:r>
            <a:r>
              <a:rPr sz="1600" spc="-10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155" dirty="0">
                <a:solidFill>
                  <a:srgbClr val="252525"/>
                </a:solidFill>
                <a:latin typeface="DejaVu Sans"/>
                <a:cs typeface="DejaVu Sans"/>
              </a:rPr>
              <a:t>plans</a:t>
            </a:r>
            <a:r>
              <a:rPr sz="1600" spc="20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20" dirty="0">
                <a:solidFill>
                  <a:srgbClr val="252525"/>
                </a:solidFill>
                <a:latin typeface="DejaVu Sans"/>
                <a:cs typeface="DejaVu Sans"/>
              </a:rPr>
              <a:t>to</a:t>
            </a:r>
            <a:r>
              <a:rPr sz="1600" spc="5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130" dirty="0">
                <a:solidFill>
                  <a:srgbClr val="252525"/>
                </a:solidFill>
                <a:latin typeface="DejaVu Sans"/>
                <a:cs typeface="DejaVu Sans"/>
              </a:rPr>
              <a:t>deliver</a:t>
            </a:r>
            <a:r>
              <a:rPr sz="1600" spc="5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125" dirty="0">
                <a:solidFill>
                  <a:srgbClr val="252525"/>
                </a:solidFill>
                <a:latin typeface="DejaVu Sans"/>
                <a:cs typeface="DejaVu Sans"/>
              </a:rPr>
              <a:t>his</a:t>
            </a:r>
            <a:r>
              <a:rPr sz="1600" spc="-5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145" dirty="0">
                <a:solidFill>
                  <a:srgbClr val="252525"/>
                </a:solidFill>
                <a:latin typeface="DejaVu Sans"/>
                <a:cs typeface="DejaVu Sans"/>
              </a:rPr>
              <a:t>shocking</a:t>
            </a:r>
            <a:r>
              <a:rPr sz="1600" spc="20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130" dirty="0">
                <a:solidFill>
                  <a:srgbClr val="252525"/>
                </a:solidFill>
                <a:latin typeface="DejaVu Sans"/>
                <a:cs typeface="DejaVu Sans"/>
              </a:rPr>
              <a:t>findings</a:t>
            </a:r>
            <a:r>
              <a:rPr sz="1600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20" dirty="0">
                <a:solidFill>
                  <a:srgbClr val="252525"/>
                </a:solidFill>
                <a:latin typeface="DejaVu Sans"/>
                <a:cs typeface="DejaVu Sans"/>
              </a:rPr>
              <a:t>to</a:t>
            </a:r>
            <a:r>
              <a:rPr sz="1600" spc="5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110" dirty="0">
                <a:solidFill>
                  <a:srgbClr val="252525"/>
                </a:solidFill>
                <a:latin typeface="DejaVu Sans"/>
                <a:cs typeface="DejaVu Sans"/>
              </a:rPr>
              <a:t>the</a:t>
            </a:r>
            <a:r>
              <a:rPr sz="1600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10" dirty="0">
                <a:solidFill>
                  <a:srgbClr val="252525"/>
                </a:solidFill>
                <a:latin typeface="DejaVu Sans"/>
                <a:cs typeface="DejaVu Sans"/>
              </a:rPr>
              <a:t>world.</a:t>
            </a:r>
            <a:endParaRPr sz="1600">
              <a:latin typeface="DejaVu Sans"/>
              <a:cs typeface="DejaVu San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895348" y="3040634"/>
            <a:ext cx="866140" cy="6216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08305">
              <a:lnSpc>
                <a:spcPts val="1985"/>
              </a:lnSpc>
              <a:spcBef>
                <a:spcPts val="100"/>
              </a:spcBef>
            </a:pPr>
            <a:r>
              <a:rPr sz="1800" spc="-25" dirty="0">
                <a:solidFill>
                  <a:srgbClr val="3F3F3F"/>
                </a:solidFill>
                <a:latin typeface="DejaVu Sans"/>
                <a:cs typeface="DejaVu Sans"/>
              </a:rPr>
              <a:t>THE</a:t>
            </a:r>
            <a:endParaRPr sz="1800">
              <a:latin typeface="DejaVu Sans"/>
              <a:cs typeface="DejaVu Sans"/>
            </a:endParaRPr>
          </a:p>
          <a:p>
            <a:pPr marL="12700">
              <a:lnSpc>
                <a:spcPts val="2705"/>
              </a:lnSpc>
            </a:pPr>
            <a:r>
              <a:rPr sz="2400" b="1" spc="-265" dirty="0">
                <a:solidFill>
                  <a:srgbClr val="1FE2D7"/>
                </a:solidFill>
                <a:latin typeface="DejaVu Sans"/>
                <a:cs typeface="DejaVu Sans"/>
              </a:rPr>
              <a:t>BRIEF</a:t>
            </a:r>
            <a:endParaRPr sz="2400">
              <a:latin typeface="DejaVu Sans"/>
              <a:cs typeface="DejaVu San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919412" y="2929508"/>
            <a:ext cx="9525" cy="1345565"/>
          </a:xfrm>
          <a:custGeom>
            <a:avLst/>
            <a:gdLst/>
            <a:ahLst/>
            <a:cxnLst/>
            <a:rect l="l" t="t" r="r" b="b"/>
            <a:pathLst>
              <a:path w="9525" h="1345564">
                <a:moveTo>
                  <a:pt x="9525" y="0"/>
                </a:moveTo>
                <a:lnTo>
                  <a:pt x="0" y="0"/>
                </a:lnTo>
                <a:lnTo>
                  <a:pt x="0" y="1345184"/>
                </a:lnTo>
                <a:lnTo>
                  <a:pt x="9525" y="1345184"/>
                </a:lnTo>
                <a:lnTo>
                  <a:pt x="9525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101089" y="4873752"/>
            <a:ext cx="1651635" cy="6216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r">
              <a:lnSpc>
                <a:spcPts val="1985"/>
              </a:lnSpc>
              <a:spcBef>
                <a:spcPts val="100"/>
              </a:spcBef>
            </a:pPr>
            <a:r>
              <a:rPr sz="1800" spc="-25" dirty="0">
                <a:solidFill>
                  <a:srgbClr val="3F3F3F"/>
                </a:solidFill>
                <a:latin typeface="DejaVu Sans"/>
                <a:cs typeface="DejaVu Sans"/>
              </a:rPr>
              <a:t>THE</a:t>
            </a:r>
            <a:endParaRPr sz="1800">
              <a:latin typeface="DejaVu Sans"/>
              <a:cs typeface="DejaVu Sans"/>
            </a:endParaRPr>
          </a:p>
          <a:p>
            <a:pPr marL="12700">
              <a:lnSpc>
                <a:spcPts val="2705"/>
              </a:lnSpc>
            </a:pPr>
            <a:r>
              <a:rPr sz="2400" b="1" spc="-155" dirty="0">
                <a:solidFill>
                  <a:srgbClr val="1FE2D7"/>
                </a:solidFill>
                <a:latin typeface="DejaVu Sans"/>
                <a:cs typeface="DejaVu Sans"/>
              </a:rPr>
              <a:t>OBJECTIVE</a:t>
            </a:r>
            <a:endParaRPr sz="2400">
              <a:latin typeface="DejaVu Sans"/>
              <a:cs typeface="DejaVu San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919412" y="4712589"/>
            <a:ext cx="9525" cy="1560830"/>
          </a:xfrm>
          <a:custGeom>
            <a:avLst/>
            <a:gdLst/>
            <a:ahLst/>
            <a:cxnLst/>
            <a:rect l="l" t="t" r="r" b="b"/>
            <a:pathLst>
              <a:path w="9525" h="1560829">
                <a:moveTo>
                  <a:pt x="9525" y="0"/>
                </a:moveTo>
                <a:lnTo>
                  <a:pt x="0" y="0"/>
                </a:lnTo>
                <a:lnTo>
                  <a:pt x="0" y="1560830"/>
                </a:lnTo>
                <a:lnTo>
                  <a:pt x="9525" y="1560830"/>
                </a:lnTo>
                <a:lnTo>
                  <a:pt x="9525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3193288" y="4789982"/>
            <a:ext cx="4386580" cy="1306195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sz="1600" spc="-125" dirty="0">
                <a:solidFill>
                  <a:srgbClr val="252525"/>
                </a:solidFill>
                <a:latin typeface="DejaVu Sans"/>
                <a:cs typeface="DejaVu Sans"/>
              </a:rPr>
              <a:t>Use</a:t>
            </a:r>
            <a:r>
              <a:rPr sz="1600" spc="35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160" dirty="0">
                <a:solidFill>
                  <a:srgbClr val="252525"/>
                </a:solidFill>
                <a:latin typeface="DejaVu Sans"/>
                <a:cs typeface="DejaVu Sans"/>
              </a:rPr>
              <a:t>Tableau</a:t>
            </a:r>
            <a:r>
              <a:rPr sz="1600" spc="35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140" dirty="0">
                <a:solidFill>
                  <a:srgbClr val="252525"/>
                </a:solidFill>
                <a:latin typeface="DejaVu Sans"/>
                <a:cs typeface="DejaVu Sans"/>
              </a:rPr>
              <a:t>Desktop</a:t>
            </a:r>
            <a:r>
              <a:rPr sz="1600" spc="30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25" dirty="0">
                <a:solidFill>
                  <a:srgbClr val="252525"/>
                </a:solidFill>
                <a:latin typeface="DejaVu Sans"/>
                <a:cs typeface="DejaVu Sans"/>
              </a:rPr>
              <a:t>to:</a:t>
            </a:r>
            <a:endParaRPr sz="1600">
              <a:latin typeface="DejaVu Sans"/>
              <a:cs typeface="DejaVu Sans"/>
            </a:endParaRPr>
          </a:p>
          <a:p>
            <a:pPr marL="298450" indent="-286385">
              <a:lnSpc>
                <a:spcPct val="100000"/>
              </a:lnSpc>
              <a:spcBef>
                <a:spcPts val="600"/>
              </a:spcBef>
              <a:buChar char="•"/>
              <a:tabLst>
                <a:tab pos="298450" algn="l"/>
                <a:tab pos="299085" algn="l"/>
              </a:tabLst>
            </a:pPr>
            <a:r>
              <a:rPr sz="1600" spc="-120" dirty="0">
                <a:solidFill>
                  <a:srgbClr val="252525"/>
                </a:solidFill>
                <a:latin typeface="DejaVu Sans"/>
                <a:cs typeface="DejaVu Sans"/>
              </a:rPr>
              <a:t>Create</a:t>
            </a:r>
            <a:r>
              <a:rPr sz="1600" spc="-10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140" dirty="0">
                <a:solidFill>
                  <a:srgbClr val="252525"/>
                </a:solidFill>
                <a:latin typeface="DejaVu Sans"/>
                <a:cs typeface="DejaVu Sans"/>
              </a:rPr>
              <a:t>charts</a:t>
            </a:r>
            <a:r>
              <a:rPr sz="1600" spc="15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150" dirty="0">
                <a:solidFill>
                  <a:srgbClr val="252525"/>
                </a:solidFill>
                <a:latin typeface="DejaVu Sans"/>
                <a:cs typeface="DejaVu Sans"/>
              </a:rPr>
              <a:t>using</a:t>
            </a:r>
            <a:r>
              <a:rPr sz="1600" spc="15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120" dirty="0">
                <a:solidFill>
                  <a:srgbClr val="252525"/>
                </a:solidFill>
                <a:latin typeface="DejaVu Sans"/>
                <a:cs typeface="DejaVu Sans"/>
              </a:rPr>
              <a:t>Show</a:t>
            </a:r>
            <a:r>
              <a:rPr sz="1600" spc="-10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dirty="0">
                <a:solidFill>
                  <a:srgbClr val="252525"/>
                </a:solidFill>
                <a:latin typeface="DejaVu Sans"/>
                <a:cs typeface="DejaVu Sans"/>
              </a:rPr>
              <a:t>Me</a:t>
            </a:r>
            <a:r>
              <a:rPr sz="1600" spc="-5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35" dirty="0">
                <a:solidFill>
                  <a:srgbClr val="252525"/>
                </a:solidFill>
                <a:latin typeface="DejaVu Sans"/>
                <a:cs typeface="DejaVu Sans"/>
              </a:rPr>
              <a:t>templates</a:t>
            </a:r>
            <a:endParaRPr sz="1600">
              <a:latin typeface="DejaVu Sans"/>
              <a:cs typeface="DejaVu Sans"/>
            </a:endParaRPr>
          </a:p>
          <a:p>
            <a:pPr marL="298450" indent="-286385">
              <a:lnSpc>
                <a:spcPct val="100000"/>
              </a:lnSpc>
              <a:spcBef>
                <a:spcPts val="600"/>
              </a:spcBef>
              <a:buChar char="•"/>
              <a:tabLst>
                <a:tab pos="298450" algn="l"/>
                <a:tab pos="299085" algn="l"/>
              </a:tabLst>
            </a:pPr>
            <a:r>
              <a:rPr sz="1600" spc="-145" dirty="0">
                <a:solidFill>
                  <a:srgbClr val="252525"/>
                </a:solidFill>
                <a:latin typeface="DejaVu Sans"/>
                <a:cs typeface="DejaVu Sans"/>
              </a:rPr>
              <a:t>Enhance</a:t>
            </a:r>
            <a:r>
              <a:rPr sz="1600" spc="15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145" dirty="0">
                <a:solidFill>
                  <a:srgbClr val="252525"/>
                </a:solidFill>
                <a:latin typeface="DejaVu Sans"/>
                <a:cs typeface="DejaVu Sans"/>
              </a:rPr>
              <a:t>visuals</a:t>
            </a:r>
            <a:r>
              <a:rPr sz="1600" spc="15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155" dirty="0">
                <a:solidFill>
                  <a:srgbClr val="252525"/>
                </a:solidFill>
                <a:latin typeface="DejaVu Sans"/>
                <a:cs typeface="DejaVu Sans"/>
              </a:rPr>
              <a:t>using</a:t>
            </a:r>
            <a:r>
              <a:rPr sz="1600" spc="25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120" dirty="0">
                <a:solidFill>
                  <a:srgbClr val="252525"/>
                </a:solidFill>
                <a:latin typeface="DejaVu Sans"/>
                <a:cs typeface="DejaVu Sans"/>
              </a:rPr>
              <a:t>the</a:t>
            </a:r>
            <a:r>
              <a:rPr sz="1600" spc="-5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105" dirty="0">
                <a:solidFill>
                  <a:srgbClr val="252525"/>
                </a:solidFill>
                <a:latin typeface="DejaVu Sans"/>
                <a:cs typeface="DejaVu Sans"/>
              </a:rPr>
              <a:t>Marks</a:t>
            </a:r>
            <a:r>
              <a:rPr sz="1600" spc="20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120" dirty="0">
                <a:solidFill>
                  <a:srgbClr val="252525"/>
                </a:solidFill>
                <a:latin typeface="DejaVu Sans"/>
                <a:cs typeface="DejaVu Sans"/>
              </a:rPr>
              <a:t>Card</a:t>
            </a:r>
            <a:r>
              <a:rPr sz="1600" spc="35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180" dirty="0">
                <a:solidFill>
                  <a:srgbClr val="252525"/>
                </a:solidFill>
                <a:latin typeface="DejaVu Sans"/>
                <a:cs typeface="DejaVu Sans"/>
              </a:rPr>
              <a:t>features</a:t>
            </a:r>
            <a:endParaRPr sz="1600">
              <a:latin typeface="DejaVu Sans"/>
              <a:cs typeface="DejaVu Sans"/>
            </a:endParaRPr>
          </a:p>
          <a:p>
            <a:pPr marL="298450" indent="-286385">
              <a:lnSpc>
                <a:spcPct val="100000"/>
              </a:lnSpc>
              <a:spcBef>
                <a:spcPts val="600"/>
              </a:spcBef>
              <a:buChar char="•"/>
              <a:tabLst>
                <a:tab pos="298450" algn="l"/>
                <a:tab pos="299085" algn="l"/>
              </a:tabLst>
            </a:pPr>
            <a:r>
              <a:rPr sz="1600" spc="-150" dirty="0">
                <a:solidFill>
                  <a:srgbClr val="252525"/>
                </a:solidFill>
                <a:latin typeface="DejaVu Sans"/>
                <a:cs typeface="DejaVu Sans"/>
              </a:rPr>
              <a:t>Showcase</a:t>
            </a:r>
            <a:r>
              <a:rPr sz="1600" spc="50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170" dirty="0">
                <a:solidFill>
                  <a:srgbClr val="252525"/>
                </a:solidFill>
                <a:latin typeface="DejaVu Sans"/>
                <a:cs typeface="DejaVu Sans"/>
              </a:rPr>
              <a:t>dynamic</a:t>
            </a:r>
            <a:r>
              <a:rPr sz="1600" spc="55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160" dirty="0">
                <a:solidFill>
                  <a:srgbClr val="252525"/>
                </a:solidFill>
                <a:latin typeface="DejaVu Sans"/>
                <a:cs typeface="DejaVu Sans"/>
              </a:rPr>
              <a:t>data</a:t>
            </a:r>
            <a:r>
              <a:rPr sz="1600" spc="80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155" dirty="0">
                <a:solidFill>
                  <a:srgbClr val="252525"/>
                </a:solidFill>
                <a:latin typeface="DejaVu Sans"/>
                <a:cs typeface="DejaVu Sans"/>
              </a:rPr>
              <a:t>using</a:t>
            </a:r>
            <a:r>
              <a:rPr sz="1600" spc="45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10" dirty="0">
                <a:solidFill>
                  <a:srgbClr val="252525"/>
                </a:solidFill>
                <a:latin typeface="DejaVu Sans"/>
                <a:cs typeface="DejaVu Sans"/>
              </a:rPr>
              <a:t>Pages</a:t>
            </a:r>
            <a:endParaRPr sz="1600">
              <a:latin typeface="DejaVu Sans"/>
              <a:cs typeface="DejaVu Sans"/>
            </a:endParaRPr>
          </a:p>
        </p:txBody>
      </p:sp>
      <p:pic>
        <p:nvPicPr>
          <p:cNvPr id="13" name="object 1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219694" y="4607814"/>
            <a:ext cx="3218687" cy="1663445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9DBEFB9-4144-DE10-80CE-C02C2F46F19F}"/>
              </a:ext>
            </a:extLst>
          </p:cNvPr>
          <p:cNvSpPr/>
          <p:nvPr/>
        </p:nvSpPr>
        <p:spPr>
          <a:xfrm>
            <a:off x="1371600" y="2819400"/>
            <a:ext cx="9906000" cy="1219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Calculating Fields, Table Calcs, &amp; Parameters</a:t>
            </a:r>
          </a:p>
        </p:txBody>
      </p:sp>
    </p:spTree>
    <p:extLst>
      <p:ext uri="{BB962C8B-B14F-4D97-AF65-F5344CB8AC3E}">
        <p14:creationId xmlns:p14="http://schemas.microsoft.com/office/powerpoint/2010/main" val="358256002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06495">
              <a:lnSpc>
                <a:spcPct val="100000"/>
              </a:lnSpc>
              <a:spcBef>
                <a:spcPts val="100"/>
              </a:spcBef>
            </a:pPr>
            <a:r>
              <a:rPr b="1" spc="-385" dirty="0">
                <a:latin typeface="DejaVu Sans"/>
                <a:cs typeface="DejaVu Sans"/>
              </a:rPr>
              <a:t>Calculated</a:t>
            </a:r>
            <a:r>
              <a:rPr spc="-145" dirty="0"/>
              <a:t> </a:t>
            </a:r>
            <a:r>
              <a:rPr b="1" spc="-430" dirty="0">
                <a:latin typeface="DejaVu Sans"/>
                <a:cs typeface="DejaVu Sans"/>
              </a:rPr>
              <a:t>Fields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5646" y="813815"/>
            <a:ext cx="11760708" cy="4572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859025" y="1575815"/>
            <a:ext cx="3326765" cy="2955290"/>
          </a:xfrm>
          <a:prstGeom prst="rect">
            <a:avLst/>
          </a:prstGeom>
        </p:spPr>
        <p:txBody>
          <a:bodyPr vert="horz" wrap="square" lIns="0" tIns="46990" rIns="0" bIns="0" rtlCol="0">
            <a:spAutoFit/>
          </a:bodyPr>
          <a:lstStyle/>
          <a:p>
            <a:pPr marL="12700" marR="5080">
              <a:lnSpc>
                <a:spcPts val="2160"/>
              </a:lnSpc>
              <a:spcBef>
                <a:spcPts val="370"/>
              </a:spcBef>
            </a:pPr>
            <a:r>
              <a:rPr sz="2000" b="1" spc="-240" dirty="0">
                <a:solidFill>
                  <a:srgbClr val="3F3F3F"/>
                </a:solidFill>
                <a:latin typeface="DejaVu Sans"/>
                <a:cs typeface="DejaVu Sans"/>
              </a:rPr>
              <a:t>Calculated</a:t>
            </a:r>
            <a:r>
              <a:rPr sz="2000" spc="-9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b="1" spc="-235" dirty="0">
                <a:solidFill>
                  <a:srgbClr val="3F3F3F"/>
                </a:solidFill>
                <a:latin typeface="DejaVu Sans"/>
                <a:cs typeface="DejaVu Sans"/>
              </a:rPr>
              <a:t>fields</a:t>
            </a:r>
            <a:r>
              <a:rPr sz="2000" spc="-10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195" dirty="0">
                <a:solidFill>
                  <a:srgbClr val="3F3F3F"/>
                </a:solidFill>
                <a:latin typeface="DejaVu Sans"/>
                <a:cs typeface="DejaVu Sans"/>
              </a:rPr>
              <a:t>enable</a:t>
            </a:r>
            <a:r>
              <a:rPr sz="2000" spc="3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275" dirty="0">
                <a:solidFill>
                  <a:srgbClr val="3F3F3F"/>
                </a:solidFill>
                <a:latin typeface="DejaVu Sans"/>
                <a:cs typeface="DejaVu Sans"/>
              </a:rPr>
              <a:t>users </a:t>
            </a:r>
            <a:r>
              <a:rPr sz="2000" spc="-30" dirty="0">
                <a:solidFill>
                  <a:srgbClr val="3F3F3F"/>
                </a:solidFill>
                <a:latin typeface="DejaVu Sans"/>
                <a:cs typeface="DejaVu Sans"/>
              </a:rPr>
              <a:t>to</a:t>
            </a:r>
            <a:r>
              <a:rPr sz="2000" spc="-114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190" dirty="0">
                <a:solidFill>
                  <a:srgbClr val="3F3F3F"/>
                </a:solidFill>
                <a:latin typeface="DejaVu Sans"/>
                <a:cs typeface="DejaVu Sans"/>
              </a:rPr>
              <a:t>create</a:t>
            </a:r>
            <a:r>
              <a:rPr sz="2000" spc="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180" dirty="0">
                <a:solidFill>
                  <a:srgbClr val="3F3F3F"/>
                </a:solidFill>
                <a:latin typeface="DejaVu Sans"/>
                <a:cs typeface="DejaVu Sans"/>
              </a:rPr>
              <a:t>new</a:t>
            </a:r>
            <a:r>
              <a:rPr sz="2000" spc="-1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220" dirty="0">
                <a:solidFill>
                  <a:srgbClr val="3F3F3F"/>
                </a:solidFill>
                <a:latin typeface="DejaVu Sans"/>
                <a:cs typeface="DejaVu Sans"/>
              </a:rPr>
              <a:t>data</a:t>
            </a:r>
            <a:r>
              <a:rPr sz="2000" spc="1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90" dirty="0">
                <a:solidFill>
                  <a:srgbClr val="3F3F3F"/>
                </a:solidFill>
                <a:latin typeface="DejaVu Sans"/>
                <a:cs typeface="DejaVu Sans"/>
              </a:rPr>
              <a:t>in</a:t>
            </a:r>
            <a:r>
              <a:rPr sz="2000" spc="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265" dirty="0">
                <a:solidFill>
                  <a:srgbClr val="3F3F3F"/>
                </a:solidFill>
                <a:latin typeface="DejaVu Sans"/>
                <a:cs typeface="DejaVu Sans"/>
              </a:rPr>
              <a:t>columns</a:t>
            </a:r>
            <a:endParaRPr sz="2000">
              <a:latin typeface="DejaVu Sans"/>
              <a:cs typeface="DejaVu Sans"/>
            </a:endParaRPr>
          </a:p>
          <a:p>
            <a:pPr>
              <a:lnSpc>
                <a:spcPct val="100000"/>
              </a:lnSpc>
            </a:pPr>
            <a:endParaRPr sz="3500">
              <a:latin typeface="DejaVu Sans"/>
              <a:cs typeface="DejaVu Sans"/>
            </a:endParaRPr>
          </a:p>
          <a:p>
            <a:pPr marL="12700">
              <a:lnSpc>
                <a:spcPct val="100000"/>
              </a:lnSpc>
            </a:pPr>
            <a:r>
              <a:rPr sz="1800" b="1" spc="-210" dirty="0">
                <a:solidFill>
                  <a:srgbClr val="3F3F3F"/>
                </a:solidFill>
                <a:latin typeface="DejaVu Sans"/>
                <a:cs typeface="DejaVu Sans"/>
              </a:rPr>
              <a:t>Calculations</a:t>
            </a:r>
            <a:r>
              <a:rPr sz="1800" spc="-8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800" b="1" spc="-254" dirty="0">
                <a:solidFill>
                  <a:srgbClr val="3F3F3F"/>
                </a:solidFill>
                <a:latin typeface="DejaVu Sans"/>
                <a:cs typeface="DejaVu Sans"/>
              </a:rPr>
              <a:t>can</a:t>
            </a:r>
            <a:r>
              <a:rPr sz="1800" spc="-9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800" b="1" spc="-265" dirty="0">
                <a:solidFill>
                  <a:srgbClr val="3F3F3F"/>
                </a:solidFill>
                <a:latin typeface="DejaVu Sans"/>
                <a:cs typeface="DejaVu Sans"/>
              </a:rPr>
              <a:t>be</a:t>
            </a:r>
            <a:r>
              <a:rPr sz="1800" spc="-8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800" b="1" spc="-275" dirty="0">
                <a:solidFill>
                  <a:srgbClr val="3F3F3F"/>
                </a:solidFill>
                <a:latin typeface="DejaVu Sans"/>
                <a:cs typeface="DejaVu Sans"/>
              </a:rPr>
              <a:t>used</a:t>
            </a:r>
            <a:r>
              <a:rPr sz="1800" spc="-9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800" b="1" spc="-25" dirty="0">
                <a:solidFill>
                  <a:srgbClr val="3F3F3F"/>
                </a:solidFill>
                <a:latin typeface="DejaVu Sans"/>
                <a:cs typeface="DejaVu Sans"/>
              </a:rPr>
              <a:t>to:</a:t>
            </a:r>
            <a:endParaRPr sz="1800">
              <a:latin typeface="DejaVu Sans"/>
              <a:cs typeface="DejaVu Sans"/>
            </a:endParaRPr>
          </a:p>
          <a:p>
            <a:pPr marL="755650" indent="-285750">
              <a:lnSpc>
                <a:spcPct val="100000"/>
              </a:lnSpc>
              <a:spcBef>
                <a:spcPts val="1010"/>
              </a:spcBef>
              <a:buFont typeface="DejaVu Sans"/>
              <a:buChar char="•"/>
              <a:tabLst>
                <a:tab pos="755015" algn="l"/>
                <a:tab pos="755650" algn="l"/>
              </a:tabLst>
            </a:pPr>
            <a:r>
              <a:rPr sz="1600" i="1" dirty="0">
                <a:solidFill>
                  <a:srgbClr val="3F3F3F"/>
                </a:solidFill>
                <a:latin typeface="Nimbus Roman No9 L"/>
                <a:cs typeface="Nimbus Roman No9 L"/>
              </a:rPr>
              <a:t>Segment</a:t>
            </a:r>
            <a:r>
              <a:rPr sz="1600" spc="204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i="1" spc="-20" dirty="0">
                <a:solidFill>
                  <a:srgbClr val="3F3F3F"/>
                </a:solidFill>
                <a:latin typeface="Nimbus Roman No9 L"/>
                <a:cs typeface="Nimbus Roman No9 L"/>
              </a:rPr>
              <a:t>data</a:t>
            </a:r>
            <a:endParaRPr sz="1600">
              <a:latin typeface="Nimbus Roman No9 L"/>
              <a:cs typeface="Nimbus Roman No9 L"/>
            </a:endParaRPr>
          </a:p>
          <a:p>
            <a:pPr marL="755650" indent="-285750">
              <a:lnSpc>
                <a:spcPct val="100000"/>
              </a:lnSpc>
              <a:spcBef>
                <a:spcPts val="409"/>
              </a:spcBef>
              <a:buFont typeface="DejaVu Sans"/>
              <a:buChar char="•"/>
              <a:tabLst>
                <a:tab pos="755015" algn="l"/>
                <a:tab pos="755650" algn="l"/>
              </a:tabLst>
            </a:pPr>
            <a:r>
              <a:rPr sz="1600" i="1" dirty="0">
                <a:solidFill>
                  <a:srgbClr val="3F3F3F"/>
                </a:solidFill>
                <a:latin typeface="Nimbus Roman No9 L"/>
                <a:cs typeface="Nimbus Roman No9 L"/>
              </a:rPr>
              <a:t>Convert</a:t>
            </a:r>
            <a:r>
              <a:rPr sz="1600" spc="-1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i="1" spc="-10" dirty="0">
                <a:solidFill>
                  <a:srgbClr val="3F3F3F"/>
                </a:solidFill>
                <a:latin typeface="Nimbus Roman No9 L"/>
                <a:cs typeface="Nimbus Roman No9 L"/>
              </a:rPr>
              <a:t>field</a:t>
            </a:r>
            <a:r>
              <a:rPr sz="1600" spc="-3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i="1" spc="-20" dirty="0">
                <a:solidFill>
                  <a:srgbClr val="3F3F3F"/>
                </a:solidFill>
                <a:latin typeface="Nimbus Roman No9 L"/>
                <a:cs typeface="Nimbus Roman No9 L"/>
              </a:rPr>
              <a:t>types</a:t>
            </a:r>
            <a:endParaRPr sz="1600">
              <a:latin typeface="Nimbus Roman No9 L"/>
              <a:cs typeface="Nimbus Roman No9 L"/>
            </a:endParaRPr>
          </a:p>
          <a:p>
            <a:pPr marL="755650" indent="-285750">
              <a:lnSpc>
                <a:spcPct val="100000"/>
              </a:lnSpc>
              <a:spcBef>
                <a:spcPts val="405"/>
              </a:spcBef>
              <a:buFont typeface="DejaVu Sans"/>
              <a:buChar char="•"/>
              <a:tabLst>
                <a:tab pos="755015" algn="l"/>
                <a:tab pos="755650" algn="l"/>
              </a:tabLst>
            </a:pPr>
            <a:r>
              <a:rPr sz="1600" i="1" spc="-10" dirty="0">
                <a:solidFill>
                  <a:srgbClr val="3F3F3F"/>
                </a:solidFill>
                <a:latin typeface="Nimbus Roman No9 L"/>
                <a:cs typeface="Nimbus Roman No9 L"/>
              </a:rPr>
              <a:t>Aggregate</a:t>
            </a:r>
            <a:r>
              <a:rPr sz="1600" spc="-4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i="1" spc="-20" dirty="0">
                <a:solidFill>
                  <a:srgbClr val="3F3F3F"/>
                </a:solidFill>
                <a:latin typeface="Nimbus Roman No9 L"/>
                <a:cs typeface="Nimbus Roman No9 L"/>
              </a:rPr>
              <a:t>data</a:t>
            </a:r>
            <a:endParaRPr sz="1600">
              <a:latin typeface="Nimbus Roman No9 L"/>
              <a:cs typeface="Nimbus Roman No9 L"/>
            </a:endParaRPr>
          </a:p>
          <a:p>
            <a:pPr marL="755650" indent="-285750">
              <a:lnSpc>
                <a:spcPct val="100000"/>
              </a:lnSpc>
              <a:spcBef>
                <a:spcPts val="409"/>
              </a:spcBef>
              <a:buFont typeface="DejaVu Sans"/>
              <a:buChar char="•"/>
              <a:tabLst>
                <a:tab pos="755015" algn="l"/>
                <a:tab pos="755650" algn="l"/>
              </a:tabLst>
            </a:pPr>
            <a:r>
              <a:rPr sz="1600" i="1" spc="-40" dirty="0">
                <a:solidFill>
                  <a:srgbClr val="3F3F3F"/>
                </a:solidFill>
                <a:latin typeface="Nimbus Roman No9 L"/>
                <a:cs typeface="Nimbus Roman No9 L"/>
              </a:rPr>
              <a:t>Filter</a:t>
            </a:r>
            <a:r>
              <a:rPr sz="1600" spc="-9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i="1" spc="-10" dirty="0">
                <a:solidFill>
                  <a:srgbClr val="3F3F3F"/>
                </a:solidFill>
                <a:latin typeface="Nimbus Roman No9 L"/>
                <a:cs typeface="Nimbus Roman No9 L"/>
              </a:rPr>
              <a:t>results</a:t>
            </a:r>
            <a:endParaRPr sz="1600">
              <a:latin typeface="Nimbus Roman No9 L"/>
              <a:cs typeface="Nimbus Roman No9 L"/>
            </a:endParaRPr>
          </a:p>
          <a:p>
            <a:pPr marL="755650" indent="-285750">
              <a:lnSpc>
                <a:spcPct val="100000"/>
              </a:lnSpc>
              <a:spcBef>
                <a:spcPts val="405"/>
              </a:spcBef>
              <a:buFont typeface="DejaVu Sans"/>
              <a:buChar char="•"/>
              <a:tabLst>
                <a:tab pos="755015" algn="l"/>
                <a:tab pos="755650" algn="l"/>
              </a:tabLst>
            </a:pPr>
            <a:r>
              <a:rPr sz="1600" i="1" dirty="0">
                <a:solidFill>
                  <a:srgbClr val="3F3F3F"/>
                </a:solidFill>
                <a:latin typeface="Nimbus Roman No9 L"/>
                <a:cs typeface="Nimbus Roman No9 L"/>
              </a:rPr>
              <a:t>Calculate</a:t>
            </a:r>
            <a:r>
              <a:rPr sz="1600" spc="-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i="1" dirty="0">
                <a:solidFill>
                  <a:srgbClr val="3F3F3F"/>
                </a:solidFill>
                <a:latin typeface="Nimbus Roman No9 L"/>
                <a:cs typeface="Nimbus Roman No9 L"/>
              </a:rPr>
              <a:t>new</a:t>
            </a:r>
            <a:r>
              <a:rPr sz="1600" spc="-1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i="1" spc="-10" dirty="0">
                <a:solidFill>
                  <a:srgbClr val="3F3F3F"/>
                </a:solidFill>
                <a:latin typeface="Nimbus Roman No9 L"/>
                <a:cs typeface="Nimbus Roman No9 L"/>
              </a:rPr>
              <a:t>metrics</a:t>
            </a:r>
            <a:endParaRPr sz="1600">
              <a:latin typeface="Nimbus Roman No9 L"/>
              <a:cs typeface="Nimbus Roman No9 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sz="half" idx="3"/>
          </p:nvPr>
        </p:nvSpPr>
        <p:spPr>
          <a:prstGeom prst="rect">
            <a:avLst/>
          </a:prstGeom>
        </p:spPr>
        <p:txBody>
          <a:bodyPr vert="horz" wrap="square" lIns="0" tIns="1149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5"/>
              </a:spcBef>
            </a:pPr>
            <a:r>
              <a:rPr spc="-200" dirty="0"/>
              <a:t>Basic</a:t>
            </a:r>
            <a:r>
              <a:rPr b="0" spc="-90" dirty="0">
                <a:latin typeface="DejaVu Sans"/>
                <a:cs typeface="DejaVu Sans"/>
              </a:rPr>
              <a:t> </a:t>
            </a:r>
            <a:r>
              <a:rPr spc="-105" dirty="0"/>
              <a:t>Calculations</a:t>
            </a:r>
          </a:p>
          <a:p>
            <a:pPr marL="12700" marR="666115">
              <a:lnSpc>
                <a:spcPct val="100000"/>
              </a:lnSpc>
              <a:spcBef>
                <a:spcPts val="605"/>
              </a:spcBef>
            </a:pPr>
            <a:r>
              <a:rPr sz="1200" b="0" i="1" dirty="0">
                <a:latin typeface="Nimbus Roman No9 L"/>
                <a:cs typeface="Nimbus Roman No9 L"/>
              </a:rPr>
              <a:t>Used</a:t>
            </a:r>
            <a:r>
              <a:rPr sz="1200" b="0" spc="35" dirty="0">
                <a:latin typeface="DejaVu Sans"/>
                <a:cs typeface="DejaVu Sans"/>
              </a:rPr>
              <a:t> </a:t>
            </a:r>
            <a:r>
              <a:rPr sz="1200" b="0" i="1" dirty="0">
                <a:latin typeface="Nimbus Roman No9 L"/>
                <a:cs typeface="Nimbus Roman No9 L"/>
              </a:rPr>
              <a:t>to</a:t>
            </a:r>
            <a:r>
              <a:rPr sz="1200" b="0" spc="20" dirty="0">
                <a:latin typeface="DejaVu Sans"/>
                <a:cs typeface="DejaVu Sans"/>
              </a:rPr>
              <a:t> </a:t>
            </a:r>
            <a:r>
              <a:rPr sz="1200" b="0" i="1" dirty="0">
                <a:latin typeface="Nimbus Roman No9 L"/>
                <a:cs typeface="Nimbus Roman No9 L"/>
              </a:rPr>
              <a:t>solve</a:t>
            </a:r>
            <a:r>
              <a:rPr sz="1200" b="0" spc="15" dirty="0">
                <a:latin typeface="DejaVu Sans"/>
                <a:cs typeface="DejaVu Sans"/>
              </a:rPr>
              <a:t> </a:t>
            </a:r>
            <a:r>
              <a:rPr sz="1200" b="0" i="1" dirty="0">
                <a:latin typeface="Nimbus Roman No9 L"/>
                <a:cs typeface="Nimbus Roman No9 L"/>
              </a:rPr>
              <a:t>most</a:t>
            </a:r>
            <a:r>
              <a:rPr sz="1200" b="0" spc="30" dirty="0">
                <a:latin typeface="DejaVu Sans"/>
                <a:cs typeface="DejaVu Sans"/>
              </a:rPr>
              <a:t> </a:t>
            </a:r>
            <a:r>
              <a:rPr sz="1200" b="0" i="1" spc="-30" dirty="0">
                <a:latin typeface="Nimbus Roman No9 L"/>
                <a:cs typeface="Nimbus Roman No9 L"/>
              </a:rPr>
              <a:t>regular</a:t>
            </a:r>
            <a:r>
              <a:rPr sz="1200" b="0" spc="35" dirty="0">
                <a:latin typeface="DejaVu Sans"/>
                <a:cs typeface="DejaVu Sans"/>
              </a:rPr>
              <a:t> </a:t>
            </a:r>
            <a:r>
              <a:rPr sz="1200" b="0" i="1" spc="-10" dirty="0">
                <a:latin typeface="Nimbus Roman No9 L"/>
                <a:cs typeface="Nimbus Roman No9 L"/>
              </a:rPr>
              <a:t>calculation</a:t>
            </a:r>
            <a:r>
              <a:rPr sz="1200" b="0" spc="35" dirty="0">
                <a:latin typeface="DejaVu Sans"/>
                <a:cs typeface="DejaVu Sans"/>
              </a:rPr>
              <a:t> </a:t>
            </a:r>
            <a:r>
              <a:rPr sz="1200" b="0" i="1" dirty="0">
                <a:latin typeface="Nimbus Roman No9 L"/>
                <a:cs typeface="Nimbus Roman No9 L"/>
              </a:rPr>
              <a:t>use</a:t>
            </a:r>
            <a:r>
              <a:rPr sz="1200" b="0" spc="30" dirty="0">
                <a:latin typeface="DejaVu Sans"/>
                <a:cs typeface="DejaVu Sans"/>
              </a:rPr>
              <a:t> </a:t>
            </a:r>
            <a:r>
              <a:rPr sz="1200" b="0" i="1" spc="-90" dirty="0">
                <a:latin typeface="Nimbus Roman No9 L"/>
                <a:cs typeface="Nimbus Roman No9 L"/>
              </a:rPr>
              <a:t>cases</a:t>
            </a:r>
            <a:r>
              <a:rPr sz="1200" b="0" spc="-90" dirty="0">
                <a:latin typeface="DejaVu Sans"/>
                <a:cs typeface="DejaVu Sans"/>
              </a:rPr>
              <a:t> </a:t>
            </a:r>
            <a:r>
              <a:rPr sz="1200" b="0" i="1" spc="-25" dirty="0">
                <a:latin typeface="Nimbus Roman No9 L"/>
                <a:cs typeface="Nimbus Roman No9 L"/>
              </a:rPr>
              <a:t>(aggregation,</a:t>
            </a:r>
            <a:r>
              <a:rPr sz="1200" b="0" spc="-25" dirty="0">
                <a:latin typeface="DejaVu Sans"/>
                <a:cs typeface="DejaVu Sans"/>
              </a:rPr>
              <a:t> </a:t>
            </a:r>
            <a:r>
              <a:rPr sz="1200" b="0" i="1" spc="-25" dirty="0">
                <a:latin typeface="Nimbus Roman No9 L"/>
                <a:cs typeface="Nimbus Roman No9 L"/>
              </a:rPr>
              <a:t>filtering,</a:t>
            </a:r>
            <a:r>
              <a:rPr sz="1200" b="0" spc="-15" dirty="0">
                <a:latin typeface="DejaVu Sans"/>
                <a:cs typeface="DejaVu Sans"/>
              </a:rPr>
              <a:t> </a:t>
            </a:r>
            <a:r>
              <a:rPr sz="1200" b="0" i="1" spc="-10" dirty="0">
                <a:latin typeface="Nimbus Roman No9 L"/>
                <a:cs typeface="Nimbus Roman No9 L"/>
              </a:rPr>
              <a:t>etc.)</a:t>
            </a:r>
            <a:endParaRPr sz="1200">
              <a:latin typeface="Nimbus Roman No9 L"/>
              <a:cs typeface="Nimbus Roman No9 L"/>
            </a:endParaRPr>
          </a:p>
          <a:p>
            <a:pPr marL="12700" marR="288925">
              <a:lnSpc>
                <a:spcPts val="1280"/>
              </a:lnSpc>
              <a:spcBef>
                <a:spcPts val="680"/>
              </a:spcBef>
            </a:pPr>
            <a:r>
              <a:rPr sz="1100" b="0" i="1" dirty="0">
                <a:latin typeface="Nimbus Roman No9 L"/>
                <a:cs typeface="Nimbus Roman No9 L"/>
              </a:rPr>
              <a:t>Note:</a:t>
            </a:r>
            <a:r>
              <a:rPr sz="1100" b="0" spc="-15" dirty="0">
                <a:latin typeface="DejaVu Sans"/>
                <a:cs typeface="DejaVu Sans"/>
              </a:rPr>
              <a:t> </a:t>
            </a:r>
            <a:r>
              <a:rPr sz="1100" b="0" i="1" dirty="0">
                <a:latin typeface="Nimbus Roman No9 L"/>
                <a:cs typeface="Nimbus Roman No9 L"/>
              </a:rPr>
              <a:t>These</a:t>
            </a:r>
            <a:r>
              <a:rPr sz="1100" b="0" spc="5" dirty="0">
                <a:latin typeface="DejaVu Sans"/>
                <a:cs typeface="DejaVu Sans"/>
              </a:rPr>
              <a:t> </a:t>
            </a:r>
            <a:r>
              <a:rPr sz="1100" b="0" i="1" spc="-10" dirty="0">
                <a:latin typeface="Nimbus Roman No9 L"/>
                <a:cs typeface="Nimbus Roman No9 L"/>
              </a:rPr>
              <a:t>calculations</a:t>
            </a:r>
            <a:r>
              <a:rPr sz="1100" b="0" spc="15" dirty="0">
                <a:latin typeface="DejaVu Sans"/>
                <a:cs typeface="DejaVu Sans"/>
              </a:rPr>
              <a:t> </a:t>
            </a:r>
            <a:r>
              <a:rPr sz="1100" b="0" i="1" dirty="0">
                <a:latin typeface="Nimbus Roman No9 L"/>
                <a:cs typeface="Nimbus Roman No9 L"/>
              </a:rPr>
              <a:t>are</a:t>
            </a:r>
            <a:r>
              <a:rPr sz="1100" b="0" spc="-5" dirty="0">
                <a:latin typeface="DejaVu Sans"/>
                <a:cs typeface="DejaVu Sans"/>
              </a:rPr>
              <a:t> </a:t>
            </a:r>
            <a:r>
              <a:rPr sz="1100" b="0" i="1" spc="-30" dirty="0">
                <a:latin typeface="Nimbus Roman No9 L"/>
                <a:cs typeface="Nimbus Roman No9 L"/>
              </a:rPr>
              <a:t>Excel-</a:t>
            </a:r>
            <a:r>
              <a:rPr sz="1100" b="0" i="1" spc="-25" dirty="0">
                <a:latin typeface="Nimbus Roman No9 L"/>
                <a:cs typeface="Nimbus Roman No9 L"/>
              </a:rPr>
              <a:t>like</a:t>
            </a:r>
            <a:r>
              <a:rPr sz="1100" b="0" spc="-15" dirty="0">
                <a:latin typeface="DejaVu Sans"/>
                <a:cs typeface="DejaVu Sans"/>
              </a:rPr>
              <a:t> </a:t>
            </a:r>
            <a:r>
              <a:rPr sz="1100" b="0" i="1" dirty="0">
                <a:latin typeface="Nimbus Roman No9 L"/>
                <a:cs typeface="Nimbus Roman No9 L"/>
              </a:rPr>
              <a:t>in</a:t>
            </a:r>
            <a:r>
              <a:rPr sz="1100" b="0" spc="-10" dirty="0">
                <a:latin typeface="DejaVu Sans"/>
                <a:cs typeface="DejaVu Sans"/>
              </a:rPr>
              <a:t> </a:t>
            </a:r>
            <a:r>
              <a:rPr sz="1100" b="0" i="1" dirty="0">
                <a:latin typeface="Nimbus Roman No9 L"/>
                <a:cs typeface="Nimbus Roman No9 L"/>
              </a:rPr>
              <a:t>nature</a:t>
            </a:r>
            <a:r>
              <a:rPr sz="1100" b="0" spc="-5" dirty="0">
                <a:latin typeface="DejaVu Sans"/>
                <a:cs typeface="DejaVu Sans"/>
              </a:rPr>
              <a:t> </a:t>
            </a:r>
            <a:r>
              <a:rPr sz="1100" b="0" i="1" dirty="0">
                <a:latin typeface="Nimbus Roman No9 L"/>
                <a:cs typeface="Nimbus Roman No9 L"/>
              </a:rPr>
              <a:t>and</a:t>
            </a:r>
            <a:r>
              <a:rPr sz="1100" b="0" dirty="0">
                <a:latin typeface="DejaVu Sans"/>
                <a:cs typeface="DejaVu Sans"/>
              </a:rPr>
              <a:t> </a:t>
            </a:r>
            <a:r>
              <a:rPr sz="1100" b="0" i="1" spc="-90" dirty="0">
                <a:latin typeface="Nimbus Roman No9 L"/>
                <a:cs typeface="Nimbus Roman No9 L"/>
              </a:rPr>
              <a:t>should</a:t>
            </a:r>
            <a:r>
              <a:rPr sz="1100" b="0" spc="-90" dirty="0">
                <a:latin typeface="DejaVu Sans"/>
                <a:cs typeface="DejaVu Sans"/>
              </a:rPr>
              <a:t> </a:t>
            </a:r>
            <a:r>
              <a:rPr sz="1100" b="0" i="1" dirty="0">
                <a:latin typeface="Nimbus Roman No9 L"/>
                <a:cs typeface="Nimbus Roman No9 L"/>
              </a:rPr>
              <a:t>feel</a:t>
            </a:r>
            <a:r>
              <a:rPr sz="1100" b="0" spc="20" dirty="0">
                <a:latin typeface="DejaVu Sans"/>
                <a:cs typeface="DejaVu Sans"/>
              </a:rPr>
              <a:t> </a:t>
            </a:r>
            <a:r>
              <a:rPr sz="1100" b="0" i="1" dirty="0">
                <a:latin typeface="Nimbus Roman No9 L"/>
                <a:cs typeface="Nimbus Roman No9 L"/>
              </a:rPr>
              <a:t>very</a:t>
            </a:r>
            <a:r>
              <a:rPr sz="1100" b="0" spc="45" dirty="0">
                <a:latin typeface="DejaVu Sans"/>
                <a:cs typeface="DejaVu Sans"/>
              </a:rPr>
              <a:t> </a:t>
            </a:r>
            <a:r>
              <a:rPr sz="1100" b="0" i="1" spc="-25" dirty="0">
                <a:latin typeface="Nimbus Roman No9 L"/>
                <a:cs typeface="Nimbus Roman No9 L"/>
              </a:rPr>
              <a:t>familiar</a:t>
            </a:r>
            <a:r>
              <a:rPr sz="1100" b="0" spc="55" dirty="0">
                <a:latin typeface="DejaVu Sans"/>
                <a:cs typeface="DejaVu Sans"/>
              </a:rPr>
              <a:t> </a:t>
            </a:r>
            <a:r>
              <a:rPr sz="1100" b="0" i="1" dirty="0">
                <a:latin typeface="Nimbus Roman No9 L"/>
                <a:cs typeface="Nimbus Roman No9 L"/>
              </a:rPr>
              <a:t>to</a:t>
            </a:r>
            <a:r>
              <a:rPr sz="1100" b="0" spc="40" dirty="0">
                <a:latin typeface="DejaVu Sans"/>
                <a:cs typeface="DejaVu Sans"/>
              </a:rPr>
              <a:t> </a:t>
            </a:r>
            <a:r>
              <a:rPr sz="1100" b="0" i="1" dirty="0">
                <a:latin typeface="Nimbus Roman No9 L"/>
                <a:cs typeface="Nimbus Roman No9 L"/>
              </a:rPr>
              <a:t>most</a:t>
            </a:r>
            <a:r>
              <a:rPr sz="1100" b="0" spc="45" dirty="0">
                <a:latin typeface="DejaVu Sans"/>
                <a:cs typeface="DejaVu Sans"/>
              </a:rPr>
              <a:t> </a:t>
            </a:r>
            <a:r>
              <a:rPr sz="1100" b="0" i="1" spc="-10" dirty="0">
                <a:latin typeface="Nimbus Roman No9 L"/>
                <a:cs typeface="Nimbus Roman No9 L"/>
              </a:rPr>
              <a:t>analysts</a:t>
            </a:r>
            <a:endParaRPr sz="1100">
              <a:latin typeface="Nimbus Roman No9 L"/>
              <a:cs typeface="Nimbus Roman No9 L"/>
            </a:endParaRPr>
          </a:p>
          <a:p>
            <a:pPr>
              <a:lnSpc>
                <a:spcPct val="100000"/>
              </a:lnSpc>
            </a:pPr>
            <a:endParaRPr sz="1300">
              <a:latin typeface="Nimbus Roman No9 L"/>
              <a:cs typeface="Nimbus Roman No9 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450">
              <a:latin typeface="Nimbus Roman No9 L"/>
              <a:cs typeface="Nimbus Roman No9 L"/>
            </a:endParaRPr>
          </a:p>
          <a:p>
            <a:pPr marL="12700">
              <a:lnSpc>
                <a:spcPct val="100000"/>
              </a:lnSpc>
            </a:pPr>
            <a:r>
              <a:rPr spc="-220" dirty="0"/>
              <a:t>Level</a:t>
            </a:r>
            <a:r>
              <a:rPr b="0" spc="-95" dirty="0">
                <a:latin typeface="DejaVu Sans"/>
                <a:cs typeface="DejaVu Sans"/>
              </a:rPr>
              <a:t> </a:t>
            </a:r>
            <a:r>
              <a:rPr spc="-175" dirty="0"/>
              <a:t>of</a:t>
            </a:r>
            <a:r>
              <a:rPr b="0" spc="-75" dirty="0">
                <a:latin typeface="DejaVu Sans"/>
                <a:cs typeface="DejaVu Sans"/>
              </a:rPr>
              <a:t> </a:t>
            </a:r>
            <a:r>
              <a:rPr spc="-170" dirty="0"/>
              <a:t>Detail</a:t>
            </a:r>
            <a:r>
              <a:rPr b="0" spc="-70" dirty="0">
                <a:latin typeface="DejaVu Sans"/>
                <a:cs typeface="DejaVu Sans"/>
              </a:rPr>
              <a:t> </a:t>
            </a:r>
            <a:r>
              <a:rPr spc="-210" dirty="0"/>
              <a:t>(LOD)</a:t>
            </a:r>
            <a:r>
              <a:rPr b="0" spc="-95" dirty="0">
                <a:latin typeface="DejaVu Sans"/>
                <a:cs typeface="DejaVu Sans"/>
              </a:rPr>
              <a:t> </a:t>
            </a:r>
            <a:r>
              <a:rPr spc="-114" dirty="0"/>
              <a:t>Expressions</a:t>
            </a:r>
          </a:p>
          <a:p>
            <a:pPr marL="12700" marR="5080">
              <a:lnSpc>
                <a:spcPct val="100000"/>
              </a:lnSpc>
              <a:spcBef>
                <a:spcPts val="605"/>
              </a:spcBef>
            </a:pPr>
            <a:r>
              <a:rPr sz="1200" b="0" i="1" dirty="0">
                <a:latin typeface="Nimbus Roman No9 L"/>
                <a:cs typeface="Nimbus Roman No9 L"/>
              </a:rPr>
              <a:t>Computations</a:t>
            </a:r>
            <a:r>
              <a:rPr sz="1200" b="0" spc="80" dirty="0">
                <a:latin typeface="DejaVu Sans"/>
                <a:cs typeface="DejaVu Sans"/>
              </a:rPr>
              <a:t> </a:t>
            </a:r>
            <a:r>
              <a:rPr sz="1200" b="0" i="1" dirty="0">
                <a:latin typeface="Nimbus Roman No9 L"/>
                <a:cs typeface="Nimbus Roman No9 L"/>
              </a:rPr>
              <a:t>that</a:t>
            </a:r>
            <a:r>
              <a:rPr sz="1200" b="0" spc="75" dirty="0">
                <a:latin typeface="DejaVu Sans"/>
                <a:cs typeface="DejaVu Sans"/>
              </a:rPr>
              <a:t> </a:t>
            </a:r>
            <a:r>
              <a:rPr sz="1200" b="0" i="1" dirty="0">
                <a:latin typeface="Nimbus Roman No9 L"/>
                <a:cs typeface="Nimbus Roman No9 L"/>
              </a:rPr>
              <a:t>support</a:t>
            </a:r>
            <a:r>
              <a:rPr sz="1200" b="0" spc="95" dirty="0">
                <a:latin typeface="DejaVu Sans"/>
                <a:cs typeface="DejaVu Sans"/>
              </a:rPr>
              <a:t> </a:t>
            </a:r>
            <a:r>
              <a:rPr sz="1200" b="0" i="1" spc="-10" dirty="0">
                <a:latin typeface="Nimbus Roman No9 L"/>
                <a:cs typeface="Nimbus Roman No9 L"/>
              </a:rPr>
              <a:t>aggregation</a:t>
            </a:r>
            <a:r>
              <a:rPr sz="1200" b="0" spc="65" dirty="0">
                <a:latin typeface="DejaVu Sans"/>
                <a:cs typeface="DejaVu Sans"/>
              </a:rPr>
              <a:t> </a:t>
            </a:r>
            <a:r>
              <a:rPr sz="1200" b="0" i="1" dirty="0">
                <a:latin typeface="Nimbus Roman No9 L"/>
                <a:cs typeface="Nimbus Roman No9 L"/>
              </a:rPr>
              <a:t>at</a:t>
            </a:r>
            <a:r>
              <a:rPr sz="1200" b="0" spc="70" dirty="0">
                <a:latin typeface="DejaVu Sans"/>
                <a:cs typeface="DejaVu Sans"/>
              </a:rPr>
              <a:t> </a:t>
            </a:r>
            <a:r>
              <a:rPr sz="1200" b="0" i="1" spc="-35" dirty="0">
                <a:latin typeface="Nimbus Roman No9 L"/>
                <a:cs typeface="Nimbus Roman No9 L"/>
              </a:rPr>
              <a:t>dimensionalities</a:t>
            </a:r>
            <a:r>
              <a:rPr sz="1200" b="0" spc="-35" dirty="0">
                <a:latin typeface="DejaVu Sans"/>
                <a:cs typeface="DejaVu Sans"/>
              </a:rPr>
              <a:t> </a:t>
            </a:r>
            <a:r>
              <a:rPr sz="1200" b="0" i="1" dirty="0">
                <a:latin typeface="Nimbus Roman No9 L"/>
                <a:cs typeface="Nimbus Roman No9 L"/>
              </a:rPr>
              <a:t>other</a:t>
            </a:r>
            <a:r>
              <a:rPr sz="1200" b="0" spc="90" dirty="0">
                <a:latin typeface="DejaVu Sans"/>
                <a:cs typeface="DejaVu Sans"/>
              </a:rPr>
              <a:t> </a:t>
            </a:r>
            <a:r>
              <a:rPr sz="1200" b="0" i="1" dirty="0">
                <a:latin typeface="Nimbus Roman No9 L"/>
                <a:cs typeface="Nimbus Roman No9 L"/>
              </a:rPr>
              <a:t>than</a:t>
            </a:r>
            <a:r>
              <a:rPr sz="1200" b="0" spc="100" dirty="0">
                <a:latin typeface="DejaVu Sans"/>
                <a:cs typeface="DejaVu Sans"/>
              </a:rPr>
              <a:t> </a:t>
            </a:r>
            <a:r>
              <a:rPr sz="1200" b="0" i="1" dirty="0">
                <a:latin typeface="Nimbus Roman No9 L"/>
                <a:cs typeface="Nimbus Roman No9 L"/>
              </a:rPr>
              <a:t>the</a:t>
            </a:r>
            <a:r>
              <a:rPr sz="1200" b="0" spc="100" dirty="0">
                <a:latin typeface="DejaVu Sans"/>
                <a:cs typeface="DejaVu Sans"/>
              </a:rPr>
              <a:t> </a:t>
            </a:r>
            <a:r>
              <a:rPr sz="1200" b="0" i="1" dirty="0">
                <a:latin typeface="Nimbus Roman No9 L"/>
                <a:cs typeface="Nimbus Roman No9 L"/>
              </a:rPr>
              <a:t>view-</a:t>
            </a:r>
            <a:r>
              <a:rPr sz="1200" b="0" i="1" spc="-20" dirty="0">
                <a:latin typeface="Nimbus Roman No9 L"/>
                <a:cs typeface="Nimbus Roman No9 L"/>
              </a:rPr>
              <a:t>level</a:t>
            </a:r>
            <a:endParaRPr sz="1200">
              <a:latin typeface="Nimbus Roman No9 L"/>
              <a:cs typeface="Nimbus Roman No9 L"/>
            </a:endParaRPr>
          </a:p>
          <a:p>
            <a:pPr marL="12700">
              <a:lnSpc>
                <a:spcPts val="1300"/>
              </a:lnSpc>
              <a:spcBef>
                <a:spcPts val="605"/>
              </a:spcBef>
            </a:pPr>
            <a:r>
              <a:rPr sz="1100" b="0" i="1" dirty="0">
                <a:latin typeface="Nimbus Roman No9 L"/>
                <a:cs typeface="Nimbus Roman No9 L"/>
              </a:rPr>
              <a:t>Note:</a:t>
            </a:r>
            <a:r>
              <a:rPr sz="1100" b="0" spc="-20" dirty="0">
                <a:latin typeface="DejaVu Sans"/>
                <a:cs typeface="DejaVu Sans"/>
              </a:rPr>
              <a:t> </a:t>
            </a:r>
            <a:r>
              <a:rPr sz="1100" b="0" i="1" dirty="0">
                <a:latin typeface="Nimbus Roman No9 L"/>
                <a:cs typeface="Nimbus Roman No9 L"/>
              </a:rPr>
              <a:t>These</a:t>
            </a:r>
            <a:r>
              <a:rPr sz="1100" b="0" i="1" spc="5" dirty="0">
                <a:latin typeface="Nimbus Roman No9 L"/>
                <a:cs typeface="Nimbus Roman No9 L"/>
              </a:rPr>
              <a:t> </a:t>
            </a:r>
            <a:r>
              <a:rPr sz="1100" b="0" i="1" dirty="0">
                <a:latin typeface="Nimbus Roman No9 L"/>
                <a:cs typeface="Nimbus Roman No9 L"/>
              </a:rPr>
              <a:t>are considered</a:t>
            </a:r>
            <a:r>
              <a:rPr sz="1100" b="0" i="1" spc="-5" dirty="0">
                <a:latin typeface="Nimbus Roman No9 L"/>
                <a:cs typeface="Nimbus Roman No9 L"/>
              </a:rPr>
              <a:t> </a:t>
            </a:r>
            <a:r>
              <a:rPr sz="1100" b="0" i="1" spc="-45" dirty="0">
                <a:latin typeface="Nimbus Roman No9 L"/>
                <a:cs typeface="Nimbus Roman No9 L"/>
              </a:rPr>
              <a:t>“advanced”</a:t>
            </a:r>
            <a:r>
              <a:rPr sz="1100" b="0" i="1" dirty="0">
                <a:latin typeface="Nimbus Roman No9 L"/>
                <a:cs typeface="Nimbus Roman No9 L"/>
              </a:rPr>
              <a:t> </a:t>
            </a:r>
            <a:r>
              <a:rPr sz="1100" b="0" i="1" spc="-10" dirty="0">
                <a:latin typeface="Nimbus Roman No9 L"/>
                <a:cs typeface="Nimbus Roman No9 L"/>
              </a:rPr>
              <a:t>calculations</a:t>
            </a:r>
            <a:r>
              <a:rPr sz="1100" b="0" i="1" dirty="0">
                <a:latin typeface="Nimbus Roman No9 L"/>
                <a:cs typeface="Nimbus Roman No9 L"/>
              </a:rPr>
              <a:t> and </a:t>
            </a:r>
            <a:r>
              <a:rPr sz="1100" b="0" i="1" spc="-50" dirty="0">
                <a:latin typeface="Nimbus Roman No9 L"/>
                <a:cs typeface="Nimbus Roman No9 L"/>
              </a:rPr>
              <a:t>will</a:t>
            </a:r>
            <a:r>
              <a:rPr sz="1100" b="0" i="1" dirty="0">
                <a:latin typeface="Nimbus Roman No9 L"/>
                <a:cs typeface="Nimbus Roman No9 L"/>
              </a:rPr>
              <a:t> </a:t>
            </a:r>
            <a:r>
              <a:rPr sz="1100" b="0" i="1" spc="-25" dirty="0">
                <a:latin typeface="Nimbus Roman No9 L"/>
                <a:cs typeface="Nimbus Roman No9 L"/>
              </a:rPr>
              <a:t>be</a:t>
            </a:r>
            <a:endParaRPr sz="1100">
              <a:latin typeface="Nimbus Roman No9 L"/>
              <a:cs typeface="Nimbus Roman No9 L"/>
            </a:endParaRPr>
          </a:p>
          <a:p>
            <a:pPr marL="12700">
              <a:lnSpc>
                <a:spcPts val="1300"/>
              </a:lnSpc>
            </a:pPr>
            <a:r>
              <a:rPr sz="1100" b="0" i="1" dirty="0">
                <a:latin typeface="Nimbus Roman No9 L"/>
                <a:cs typeface="Nimbus Roman No9 L"/>
              </a:rPr>
              <a:t>covered</a:t>
            </a:r>
            <a:r>
              <a:rPr sz="1100" b="0" spc="25" dirty="0">
                <a:latin typeface="DejaVu Sans"/>
                <a:cs typeface="DejaVu Sans"/>
              </a:rPr>
              <a:t> </a:t>
            </a:r>
            <a:r>
              <a:rPr sz="1100" b="0" i="1" spc="-25" dirty="0">
                <a:latin typeface="Nimbus Roman No9 L"/>
                <a:cs typeface="Nimbus Roman No9 L"/>
              </a:rPr>
              <a:t>in-</a:t>
            </a:r>
            <a:r>
              <a:rPr sz="1100" b="0" i="1" dirty="0">
                <a:latin typeface="Nimbus Roman No9 L"/>
                <a:cs typeface="Nimbus Roman No9 L"/>
              </a:rPr>
              <a:t>depth</a:t>
            </a:r>
            <a:r>
              <a:rPr sz="1100" b="0" spc="20" dirty="0">
                <a:latin typeface="DejaVu Sans"/>
                <a:cs typeface="DejaVu Sans"/>
              </a:rPr>
              <a:t> </a:t>
            </a:r>
            <a:r>
              <a:rPr sz="1100" b="0" i="1" dirty="0">
                <a:latin typeface="Nimbus Roman No9 L"/>
                <a:cs typeface="Nimbus Roman No9 L"/>
              </a:rPr>
              <a:t>in</a:t>
            </a:r>
            <a:r>
              <a:rPr sz="1100" b="0" spc="35" dirty="0">
                <a:latin typeface="DejaVu Sans"/>
                <a:cs typeface="DejaVu Sans"/>
              </a:rPr>
              <a:t> </a:t>
            </a:r>
            <a:r>
              <a:rPr sz="1100" b="0" i="1" dirty="0">
                <a:latin typeface="Nimbus Roman No9 L"/>
                <a:cs typeface="Nimbus Roman No9 L"/>
              </a:rPr>
              <a:t>a</a:t>
            </a:r>
            <a:r>
              <a:rPr sz="1100" b="0" spc="40" dirty="0">
                <a:latin typeface="DejaVu Sans"/>
                <a:cs typeface="DejaVu Sans"/>
              </a:rPr>
              <a:t> </a:t>
            </a:r>
            <a:r>
              <a:rPr sz="1100" b="0" i="1" dirty="0">
                <a:latin typeface="Nimbus Roman No9 L"/>
                <a:cs typeface="Nimbus Roman No9 L"/>
              </a:rPr>
              <a:t>separate</a:t>
            </a:r>
            <a:r>
              <a:rPr sz="1100" b="0" spc="45" dirty="0">
                <a:latin typeface="DejaVu Sans"/>
                <a:cs typeface="DejaVu Sans"/>
              </a:rPr>
              <a:t> </a:t>
            </a:r>
            <a:r>
              <a:rPr sz="1100" b="0" i="1" dirty="0">
                <a:latin typeface="Nimbus Roman No9 L"/>
                <a:cs typeface="Nimbus Roman No9 L"/>
              </a:rPr>
              <a:t>advanced-</a:t>
            </a:r>
            <a:r>
              <a:rPr sz="1100" b="0" i="1" spc="-10" dirty="0">
                <a:latin typeface="Nimbus Roman No9 L"/>
                <a:cs typeface="Nimbus Roman No9 L"/>
              </a:rPr>
              <a:t>level</a:t>
            </a:r>
            <a:r>
              <a:rPr sz="1100" b="0" spc="20" dirty="0">
                <a:latin typeface="DejaVu Sans"/>
                <a:cs typeface="DejaVu Sans"/>
              </a:rPr>
              <a:t> </a:t>
            </a:r>
            <a:r>
              <a:rPr sz="1100" b="0" i="1" spc="-10" dirty="0">
                <a:latin typeface="Nimbus Roman No9 L"/>
                <a:cs typeface="Nimbus Roman No9 L"/>
              </a:rPr>
              <a:t>course</a:t>
            </a:r>
            <a:endParaRPr sz="1100">
              <a:latin typeface="Nimbus Roman No9 L"/>
              <a:cs typeface="Nimbus Roman No9 L"/>
            </a:endParaRPr>
          </a:p>
          <a:p>
            <a:pPr>
              <a:lnSpc>
                <a:spcPct val="100000"/>
              </a:lnSpc>
            </a:pPr>
            <a:endParaRPr sz="1300">
              <a:latin typeface="Nimbus Roman No9 L"/>
              <a:cs typeface="Nimbus Roman No9 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750">
              <a:latin typeface="Nimbus Roman No9 L"/>
              <a:cs typeface="Nimbus Roman No9 L"/>
            </a:endParaRPr>
          </a:p>
          <a:p>
            <a:pPr marL="20955">
              <a:lnSpc>
                <a:spcPct val="100000"/>
              </a:lnSpc>
            </a:pPr>
            <a:r>
              <a:rPr spc="-240" dirty="0"/>
              <a:t>Table</a:t>
            </a:r>
            <a:r>
              <a:rPr b="0" spc="-90" dirty="0">
                <a:latin typeface="DejaVu Sans"/>
                <a:cs typeface="DejaVu Sans"/>
              </a:rPr>
              <a:t> </a:t>
            </a:r>
            <a:r>
              <a:rPr spc="-105" dirty="0"/>
              <a:t>Calculations</a:t>
            </a:r>
          </a:p>
          <a:p>
            <a:pPr marL="20955" marR="257175">
              <a:lnSpc>
                <a:spcPct val="98400"/>
              </a:lnSpc>
              <a:spcBef>
                <a:spcPts val="630"/>
              </a:spcBef>
            </a:pPr>
            <a:r>
              <a:rPr sz="1200" b="0" i="1" dirty="0">
                <a:latin typeface="Nimbus Roman No9 L"/>
                <a:cs typeface="Nimbus Roman No9 L"/>
              </a:rPr>
              <a:t>Computations</a:t>
            </a:r>
            <a:r>
              <a:rPr sz="1200" b="0" spc="50" dirty="0">
                <a:latin typeface="DejaVu Sans"/>
                <a:cs typeface="DejaVu Sans"/>
              </a:rPr>
              <a:t> </a:t>
            </a:r>
            <a:r>
              <a:rPr sz="1200" b="0" i="1" dirty="0">
                <a:latin typeface="Nimbus Roman No9 L"/>
                <a:cs typeface="Nimbus Roman No9 L"/>
              </a:rPr>
              <a:t>that</a:t>
            </a:r>
            <a:r>
              <a:rPr sz="1200" b="0" spc="40" dirty="0">
                <a:latin typeface="DejaVu Sans"/>
                <a:cs typeface="DejaVu Sans"/>
              </a:rPr>
              <a:t> </a:t>
            </a:r>
            <a:r>
              <a:rPr sz="1200" b="0" i="1" dirty="0">
                <a:latin typeface="Nimbus Roman No9 L"/>
                <a:cs typeface="Nimbus Roman No9 L"/>
              </a:rPr>
              <a:t>are</a:t>
            </a:r>
            <a:r>
              <a:rPr sz="1200" b="0" spc="40" dirty="0">
                <a:latin typeface="DejaVu Sans"/>
                <a:cs typeface="DejaVu Sans"/>
              </a:rPr>
              <a:t> </a:t>
            </a:r>
            <a:r>
              <a:rPr sz="1200" b="0" i="1" dirty="0">
                <a:latin typeface="Nimbus Roman No9 L"/>
                <a:cs typeface="Nimbus Roman No9 L"/>
              </a:rPr>
              <a:t>applied</a:t>
            </a:r>
            <a:r>
              <a:rPr sz="1200" b="0" spc="50" dirty="0">
                <a:latin typeface="DejaVu Sans"/>
                <a:cs typeface="DejaVu Sans"/>
              </a:rPr>
              <a:t> </a:t>
            </a:r>
            <a:r>
              <a:rPr sz="1200" b="0" i="1" dirty="0">
                <a:latin typeface="Nimbus Roman No9 L"/>
                <a:cs typeface="Nimbus Roman No9 L"/>
              </a:rPr>
              <a:t>to</a:t>
            </a:r>
            <a:r>
              <a:rPr sz="1200" b="0" spc="40" dirty="0">
                <a:latin typeface="DejaVu Sans"/>
                <a:cs typeface="DejaVu Sans"/>
              </a:rPr>
              <a:t> </a:t>
            </a:r>
            <a:r>
              <a:rPr sz="1200" b="0" i="1" dirty="0">
                <a:latin typeface="Nimbus Roman No9 L"/>
                <a:cs typeface="Nimbus Roman No9 L"/>
              </a:rPr>
              <a:t>the</a:t>
            </a:r>
            <a:r>
              <a:rPr sz="1200" b="0" spc="30" dirty="0">
                <a:latin typeface="DejaVu Sans"/>
                <a:cs typeface="DejaVu Sans"/>
              </a:rPr>
              <a:t> </a:t>
            </a:r>
            <a:r>
              <a:rPr sz="1200" b="0" i="1" dirty="0">
                <a:latin typeface="Nimbus Roman No9 L"/>
                <a:cs typeface="Nimbus Roman No9 L"/>
              </a:rPr>
              <a:t>values</a:t>
            </a:r>
            <a:r>
              <a:rPr sz="1200" b="0" spc="35" dirty="0">
                <a:latin typeface="DejaVu Sans"/>
                <a:cs typeface="DejaVu Sans"/>
              </a:rPr>
              <a:t> </a:t>
            </a:r>
            <a:r>
              <a:rPr sz="1200" b="0" i="1" dirty="0">
                <a:latin typeface="Nimbus Roman No9 L"/>
                <a:cs typeface="Nimbus Roman No9 L"/>
              </a:rPr>
              <a:t>within</a:t>
            </a:r>
            <a:r>
              <a:rPr sz="1200" b="0" spc="35" dirty="0">
                <a:latin typeface="DejaVu Sans"/>
                <a:cs typeface="DejaVu Sans"/>
              </a:rPr>
              <a:t> </a:t>
            </a:r>
            <a:r>
              <a:rPr sz="1200" b="0" i="1" spc="-50" dirty="0">
                <a:latin typeface="Nimbus Roman No9 L"/>
                <a:cs typeface="Nimbus Roman No9 L"/>
              </a:rPr>
              <a:t>a</a:t>
            </a:r>
            <a:r>
              <a:rPr sz="1200" b="0" spc="-50" dirty="0">
                <a:latin typeface="DejaVu Sans"/>
                <a:cs typeface="DejaVu Sans"/>
              </a:rPr>
              <a:t> </a:t>
            </a:r>
            <a:r>
              <a:rPr sz="1200" b="0" i="1" dirty="0">
                <a:latin typeface="Nimbus Roman No9 L"/>
                <a:cs typeface="Nimbus Roman No9 L"/>
              </a:rPr>
              <a:t>view,</a:t>
            </a:r>
            <a:r>
              <a:rPr sz="1200" b="0" spc="10" dirty="0">
                <a:latin typeface="DejaVu Sans"/>
                <a:cs typeface="DejaVu Sans"/>
              </a:rPr>
              <a:t> </a:t>
            </a:r>
            <a:r>
              <a:rPr sz="1200" b="0" i="1" dirty="0">
                <a:latin typeface="Nimbus Roman No9 L"/>
                <a:cs typeface="Nimbus Roman No9 L"/>
              </a:rPr>
              <a:t>and</a:t>
            </a:r>
            <a:r>
              <a:rPr sz="1200" b="0" spc="45" dirty="0">
                <a:latin typeface="DejaVu Sans"/>
                <a:cs typeface="DejaVu Sans"/>
              </a:rPr>
              <a:t> </a:t>
            </a:r>
            <a:r>
              <a:rPr sz="1200" b="0" i="1" dirty="0">
                <a:latin typeface="Nimbus Roman No9 L"/>
                <a:cs typeface="Nimbus Roman No9 L"/>
              </a:rPr>
              <a:t>computed</a:t>
            </a:r>
            <a:r>
              <a:rPr sz="1200" b="0" spc="10" dirty="0">
                <a:latin typeface="DejaVu Sans"/>
                <a:cs typeface="DejaVu Sans"/>
              </a:rPr>
              <a:t> </a:t>
            </a:r>
            <a:r>
              <a:rPr sz="1200" b="0" i="1" dirty="0">
                <a:latin typeface="Nimbus Roman No9 L"/>
                <a:cs typeface="Nimbus Roman No9 L"/>
              </a:rPr>
              <a:t>in</a:t>
            </a:r>
            <a:r>
              <a:rPr sz="1200" b="0" spc="30" dirty="0">
                <a:latin typeface="DejaVu Sans"/>
                <a:cs typeface="DejaVu Sans"/>
              </a:rPr>
              <a:t> </a:t>
            </a:r>
            <a:r>
              <a:rPr sz="1200" b="0" i="1" dirty="0">
                <a:latin typeface="Nimbus Roman No9 L"/>
                <a:cs typeface="Nimbus Roman No9 L"/>
              </a:rPr>
              <a:t>Tableau</a:t>
            </a:r>
            <a:r>
              <a:rPr sz="1200" b="0" spc="30" dirty="0">
                <a:latin typeface="DejaVu Sans"/>
                <a:cs typeface="DejaVu Sans"/>
              </a:rPr>
              <a:t> </a:t>
            </a:r>
            <a:r>
              <a:rPr sz="1200" b="0" i="1" dirty="0">
                <a:latin typeface="Nimbus Roman No9 L"/>
                <a:cs typeface="Nimbus Roman No9 L"/>
              </a:rPr>
              <a:t>rather</a:t>
            </a:r>
            <a:r>
              <a:rPr sz="1200" b="0" spc="35" dirty="0">
                <a:latin typeface="DejaVu Sans"/>
                <a:cs typeface="DejaVu Sans"/>
              </a:rPr>
              <a:t> </a:t>
            </a:r>
            <a:r>
              <a:rPr sz="1200" b="0" i="1" dirty="0">
                <a:latin typeface="Nimbus Roman No9 L"/>
                <a:cs typeface="Nimbus Roman No9 L"/>
              </a:rPr>
              <a:t>than</a:t>
            </a:r>
            <a:r>
              <a:rPr sz="1200" b="0" spc="25" dirty="0">
                <a:latin typeface="DejaVu Sans"/>
                <a:cs typeface="DejaVu Sans"/>
              </a:rPr>
              <a:t> </a:t>
            </a:r>
            <a:r>
              <a:rPr sz="1200" b="0" i="1" dirty="0">
                <a:latin typeface="Nimbus Roman No9 L"/>
                <a:cs typeface="Nimbus Roman No9 L"/>
              </a:rPr>
              <a:t>in</a:t>
            </a:r>
            <a:r>
              <a:rPr sz="1200" b="0" spc="25" dirty="0">
                <a:latin typeface="DejaVu Sans"/>
                <a:cs typeface="DejaVu Sans"/>
              </a:rPr>
              <a:t> </a:t>
            </a:r>
            <a:r>
              <a:rPr sz="1200" b="0" i="1" dirty="0">
                <a:latin typeface="Nimbus Roman No9 L"/>
                <a:cs typeface="Nimbus Roman No9 L"/>
              </a:rPr>
              <a:t>the</a:t>
            </a:r>
            <a:r>
              <a:rPr sz="1200" b="0" spc="25" dirty="0">
                <a:latin typeface="DejaVu Sans"/>
                <a:cs typeface="DejaVu Sans"/>
              </a:rPr>
              <a:t> </a:t>
            </a:r>
            <a:r>
              <a:rPr sz="1200" b="0" i="1" spc="-140" dirty="0">
                <a:latin typeface="Nimbus Roman No9 L"/>
                <a:cs typeface="Nimbus Roman No9 L"/>
              </a:rPr>
              <a:t>data</a:t>
            </a:r>
            <a:r>
              <a:rPr sz="1200" b="0" spc="-140" dirty="0">
                <a:latin typeface="DejaVu Sans"/>
                <a:cs typeface="DejaVu Sans"/>
              </a:rPr>
              <a:t> </a:t>
            </a:r>
            <a:r>
              <a:rPr sz="1200" b="0" i="1" dirty="0">
                <a:latin typeface="Nimbus Roman No9 L"/>
                <a:cs typeface="Nimbus Roman No9 L"/>
              </a:rPr>
              <a:t>source</a:t>
            </a:r>
            <a:r>
              <a:rPr sz="1200" b="0" spc="20" dirty="0">
                <a:latin typeface="DejaVu Sans"/>
                <a:cs typeface="DejaVu Sans"/>
              </a:rPr>
              <a:t> </a:t>
            </a:r>
            <a:r>
              <a:rPr sz="1200" b="0" i="1" spc="-50" dirty="0">
                <a:latin typeface="Nimbus Roman No9 L"/>
                <a:cs typeface="Nimbus Roman No9 L"/>
              </a:rPr>
              <a:t>(like</a:t>
            </a:r>
            <a:r>
              <a:rPr sz="1200" b="0" spc="-10" dirty="0">
                <a:latin typeface="DejaVu Sans"/>
                <a:cs typeface="DejaVu Sans"/>
              </a:rPr>
              <a:t> </a:t>
            </a:r>
            <a:r>
              <a:rPr sz="1200" b="0" i="1" dirty="0">
                <a:latin typeface="Nimbus Roman No9 L"/>
                <a:cs typeface="Nimbus Roman No9 L"/>
              </a:rPr>
              <a:t>other</a:t>
            </a:r>
            <a:r>
              <a:rPr sz="1200" b="0" spc="5" dirty="0">
                <a:latin typeface="DejaVu Sans"/>
                <a:cs typeface="DejaVu Sans"/>
              </a:rPr>
              <a:t> </a:t>
            </a:r>
            <a:r>
              <a:rPr sz="1200" b="0" i="1" spc="-10" dirty="0">
                <a:latin typeface="Nimbus Roman No9 L"/>
                <a:cs typeface="Nimbus Roman No9 L"/>
              </a:rPr>
              <a:t>calculation</a:t>
            </a:r>
            <a:r>
              <a:rPr sz="1200" b="0" spc="25" dirty="0">
                <a:latin typeface="DejaVu Sans"/>
                <a:cs typeface="DejaVu Sans"/>
              </a:rPr>
              <a:t> </a:t>
            </a:r>
            <a:r>
              <a:rPr sz="1200" b="0" i="1" spc="-10" dirty="0">
                <a:latin typeface="Nimbus Roman No9 L"/>
                <a:cs typeface="Nimbus Roman No9 L"/>
              </a:rPr>
              <a:t>types)</a:t>
            </a:r>
            <a:endParaRPr sz="1200">
              <a:latin typeface="Nimbus Roman No9 L"/>
              <a:cs typeface="Nimbus Roman No9 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5286695" y="1651148"/>
            <a:ext cx="2376170" cy="857885"/>
            <a:chOff x="5286695" y="1651148"/>
            <a:chExt cx="2376170" cy="857885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86695" y="1651148"/>
              <a:ext cx="2376037" cy="857461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298186" y="1662683"/>
              <a:ext cx="2306573" cy="787907"/>
            </a:xfrm>
            <a:prstGeom prst="rect">
              <a:avLst/>
            </a:prstGeom>
          </p:spPr>
        </p:pic>
      </p:grpSp>
      <p:grpSp>
        <p:nvGrpSpPr>
          <p:cNvPr id="9" name="object 9"/>
          <p:cNvGrpSpPr/>
          <p:nvPr/>
        </p:nvGrpSpPr>
        <p:grpSpPr>
          <a:xfrm>
            <a:off x="5286695" y="3161312"/>
            <a:ext cx="2376170" cy="852805"/>
            <a:chOff x="5286695" y="3161312"/>
            <a:chExt cx="2376170" cy="852805"/>
          </a:xfrm>
        </p:grpSpPr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86695" y="3161312"/>
              <a:ext cx="2376037" cy="852328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298186" y="3172967"/>
              <a:ext cx="2306573" cy="782573"/>
            </a:xfrm>
            <a:prstGeom prst="rect">
              <a:avLst/>
            </a:prstGeom>
          </p:spPr>
        </p:pic>
      </p:grpSp>
      <p:grpSp>
        <p:nvGrpSpPr>
          <p:cNvPr id="12" name="object 12"/>
          <p:cNvGrpSpPr/>
          <p:nvPr/>
        </p:nvGrpSpPr>
        <p:grpSpPr>
          <a:xfrm>
            <a:off x="5295077" y="4725757"/>
            <a:ext cx="2376170" cy="962025"/>
            <a:chOff x="5295077" y="4725757"/>
            <a:chExt cx="2376170" cy="962025"/>
          </a:xfrm>
        </p:grpSpPr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295077" y="4725757"/>
              <a:ext cx="2376037" cy="962015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306568" y="4737354"/>
              <a:ext cx="2306573" cy="892301"/>
            </a:xfrm>
            <a:prstGeom prst="rect">
              <a:avLst/>
            </a:prstGeom>
          </p:spPr>
        </p:pic>
      </p:grpSp>
      <p:sp>
        <p:nvSpPr>
          <p:cNvPr id="15" name="object 15"/>
          <p:cNvSpPr/>
          <p:nvPr/>
        </p:nvSpPr>
        <p:spPr>
          <a:xfrm>
            <a:off x="4493031" y="1441449"/>
            <a:ext cx="373380" cy="3187700"/>
          </a:xfrm>
          <a:custGeom>
            <a:avLst/>
            <a:gdLst/>
            <a:ahLst/>
            <a:cxnLst/>
            <a:rect l="l" t="t" r="r" b="b"/>
            <a:pathLst>
              <a:path w="373379" h="3187700">
                <a:moveTo>
                  <a:pt x="79997" y="3175000"/>
                </a:moveTo>
                <a:lnTo>
                  <a:pt x="0" y="3175000"/>
                </a:lnTo>
                <a:lnTo>
                  <a:pt x="203" y="3187700"/>
                </a:lnTo>
                <a:lnTo>
                  <a:pt x="71272" y="3187700"/>
                </a:lnTo>
                <a:lnTo>
                  <a:pt x="79997" y="3175000"/>
                </a:lnTo>
                <a:close/>
              </a:path>
              <a:path w="373379" h="3187700">
                <a:moveTo>
                  <a:pt x="112649" y="3162300"/>
                </a:moveTo>
                <a:lnTo>
                  <a:pt x="57353" y="3162300"/>
                </a:lnTo>
                <a:lnTo>
                  <a:pt x="48983" y="3175000"/>
                </a:lnTo>
                <a:lnTo>
                  <a:pt x="104851" y="3175000"/>
                </a:lnTo>
                <a:lnTo>
                  <a:pt x="112649" y="3162300"/>
                </a:lnTo>
                <a:close/>
              </a:path>
              <a:path w="373379" h="3187700">
                <a:moveTo>
                  <a:pt x="134404" y="3149600"/>
                </a:moveTo>
                <a:lnTo>
                  <a:pt x="96164" y="3149600"/>
                </a:lnTo>
                <a:lnTo>
                  <a:pt x="88849" y="3162300"/>
                </a:lnTo>
                <a:lnTo>
                  <a:pt x="127444" y="3162300"/>
                </a:lnTo>
                <a:lnTo>
                  <a:pt x="134404" y="3149600"/>
                </a:lnTo>
                <a:close/>
              </a:path>
              <a:path w="373379" h="3187700">
                <a:moveTo>
                  <a:pt x="147434" y="3136900"/>
                </a:moveTo>
                <a:lnTo>
                  <a:pt x="116598" y="3136900"/>
                </a:lnTo>
                <a:lnTo>
                  <a:pt x="110045" y="3149600"/>
                </a:lnTo>
                <a:lnTo>
                  <a:pt x="141071" y="3149600"/>
                </a:lnTo>
                <a:lnTo>
                  <a:pt x="147434" y="3136900"/>
                </a:lnTo>
                <a:close/>
              </a:path>
              <a:path w="373379" h="3187700">
                <a:moveTo>
                  <a:pt x="159143" y="3124200"/>
                </a:moveTo>
                <a:lnTo>
                  <a:pt x="134505" y="3124200"/>
                </a:lnTo>
                <a:lnTo>
                  <a:pt x="128828" y="3136900"/>
                </a:lnTo>
                <a:lnTo>
                  <a:pt x="153454" y="3136900"/>
                </a:lnTo>
                <a:lnTo>
                  <a:pt x="159143" y="3124200"/>
                </a:lnTo>
                <a:close/>
              </a:path>
              <a:path w="373379" h="3187700">
                <a:moveTo>
                  <a:pt x="169456" y="3111500"/>
                </a:moveTo>
                <a:lnTo>
                  <a:pt x="144907" y="3111500"/>
                </a:lnTo>
                <a:lnTo>
                  <a:pt x="139877" y="3124200"/>
                </a:lnTo>
                <a:lnTo>
                  <a:pt x="164490" y="3124200"/>
                </a:lnTo>
                <a:lnTo>
                  <a:pt x="169456" y="3111500"/>
                </a:lnTo>
                <a:close/>
              </a:path>
              <a:path w="373379" h="3187700">
                <a:moveTo>
                  <a:pt x="178244" y="3098800"/>
                </a:moveTo>
                <a:lnTo>
                  <a:pt x="153987" y="3098800"/>
                </a:lnTo>
                <a:lnTo>
                  <a:pt x="149618" y="3111500"/>
                </a:lnTo>
                <a:lnTo>
                  <a:pt x="174040" y="3111500"/>
                </a:lnTo>
                <a:lnTo>
                  <a:pt x="178244" y="3098800"/>
                </a:lnTo>
                <a:close/>
              </a:path>
              <a:path w="373379" h="3187700">
                <a:moveTo>
                  <a:pt x="188315" y="3073400"/>
                </a:moveTo>
                <a:lnTo>
                  <a:pt x="167843" y="3073400"/>
                </a:lnTo>
                <a:lnTo>
                  <a:pt x="164934" y="3086100"/>
                </a:lnTo>
                <a:lnTo>
                  <a:pt x="161658" y="3086100"/>
                </a:lnTo>
                <a:lnTo>
                  <a:pt x="158000" y="3098800"/>
                </a:lnTo>
                <a:lnTo>
                  <a:pt x="182029" y="3098800"/>
                </a:lnTo>
                <a:lnTo>
                  <a:pt x="185394" y="3086100"/>
                </a:lnTo>
                <a:lnTo>
                  <a:pt x="188315" y="3073400"/>
                </a:lnTo>
                <a:close/>
              </a:path>
              <a:path w="373379" h="3187700">
                <a:moveTo>
                  <a:pt x="192798" y="3060700"/>
                </a:moveTo>
                <a:lnTo>
                  <a:pt x="172478" y="3060700"/>
                </a:lnTo>
                <a:lnTo>
                  <a:pt x="170357" y="3073400"/>
                </a:lnTo>
                <a:lnTo>
                  <a:pt x="190792" y="3073400"/>
                </a:lnTo>
                <a:lnTo>
                  <a:pt x="192798" y="3060700"/>
                </a:lnTo>
                <a:close/>
              </a:path>
              <a:path w="373379" h="3187700">
                <a:moveTo>
                  <a:pt x="195872" y="3035300"/>
                </a:moveTo>
                <a:lnTo>
                  <a:pt x="176834" y="3035300"/>
                </a:lnTo>
                <a:lnTo>
                  <a:pt x="176377" y="3048000"/>
                </a:lnTo>
                <a:lnTo>
                  <a:pt x="175501" y="3048000"/>
                </a:lnTo>
                <a:lnTo>
                  <a:pt x="174205" y="3060700"/>
                </a:lnTo>
                <a:lnTo>
                  <a:pt x="194322" y="3060700"/>
                </a:lnTo>
                <a:lnTo>
                  <a:pt x="195351" y="3048000"/>
                </a:lnTo>
                <a:lnTo>
                  <a:pt x="195872" y="3035300"/>
                </a:lnTo>
                <a:close/>
              </a:path>
              <a:path w="373379" h="3187700">
                <a:moveTo>
                  <a:pt x="195935" y="1511300"/>
                </a:moveTo>
                <a:lnTo>
                  <a:pt x="176885" y="1511300"/>
                </a:lnTo>
                <a:lnTo>
                  <a:pt x="176885" y="3035300"/>
                </a:lnTo>
                <a:lnTo>
                  <a:pt x="195935" y="3035300"/>
                </a:lnTo>
                <a:lnTo>
                  <a:pt x="195935" y="1511300"/>
                </a:lnTo>
                <a:close/>
              </a:path>
              <a:path w="373379" h="3187700">
                <a:moveTo>
                  <a:pt x="202463" y="1473200"/>
                </a:moveTo>
                <a:lnTo>
                  <a:pt x="182029" y="1473200"/>
                </a:lnTo>
                <a:lnTo>
                  <a:pt x="180022" y="1485900"/>
                </a:lnTo>
                <a:lnTo>
                  <a:pt x="178498" y="1498600"/>
                </a:lnTo>
                <a:lnTo>
                  <a:pt x="177469" y="1498600"/>
                </a:lnTo>
                <a:lnTo>
                  <a:pt x="176949" y="1511300"/>
                </a:lnTo>
                <a:lnTo>
                  <a:pt x="196443" y="1511300"/>
                </a:lnTo>
                <a:lnTo>
                  <a:pt x="197319" y="1498600"/>
                </a:lnTo>
                <a:lnTo>
                  <a:pt x="198615" y="1485900"/>
                </a:lnTo>
                <a:lnTo>
                  <a:pt x="200342" y="1485900"/>
                </a:lnTo>
                <a:lnTo>
                  <a:pt x="202463" y="1473200"/>
                </a:lnTo>
                <a:close/>
              </a:path>
              <a:path w="373379" h="3187700">
                <a:moveTo>
                  <a:pt x="207886" y="1460500"/>
                </a:moveTo>
                <a:lnTo>
                  <a:pt x="187426" y="1460500"/>
                </a:lnTo>
                <a:lnTo>
                  <a:pt x="184505" y="1473200"/>
                </a:lnTo>
                <a:lnTo>
                  <a:pt x="204978" y="1473200"/>
                </a:lnTo>
                <a:lnTo>
                  <a:pt x="207886" y="1460500"/>
                </a:lnTo>
                <a:close/>
              </a:path>
              <a:path w="373379" h="3187700">
                <a:moveTo>
                  <a:pt x="214820" y="1447800"/>
                </a:moveTo>
                <a:lnTo>
                  <a:pt x="194576" y="1447800"/>
                </a:lnTo>
                <a:lnTo>
                  <a:pt x="190792" y="1460500"/>
                </a:lnTo>
                <a:lnTo>
                  <a:pt x="211162" y="1460500"/>
                </a:lnTo>
                <a:lnTo>
                  <a:pt x="214820" y="1447800"/>
                </a:lnTo>
                <a:close/>
              </a:path>
              <a:path w="373379" h="3187700">
                <a:moveTo>
                  <a:pt x="227914" y="1435100"/>
                </a:moveTo>
                <a:lnTo>
                  <a:pt x="203365" y="1435100"/>
                </a:lnTo>
                <a:lnTo>
                  <a:pt x="198780" y="1447800"/>
                </a:lnTo>
                <a:lnTo>
                  <a:pt x="223202" y="1447800"/>
                </a:lnTo>
                <a:lnTo>
                  <a:pt x="227914" y="1435100"/>
                </a:lnTo>
                <a:close/>
              </a:path>
              <a:path w="373379" h="3187700">
                <a:moveTo>
                  <a:pt x="238315" y="1422400"/>
                </a:moveTo>
                <a:lnTo>
                  <a:pt x="213677" y="1422400"/>
                </a:lnTo>
                <a:lnTo>
                  <a:pt x="208330" y="1435100"/>
                </a:lnTo>
                <a:lnTo>
                  <a:pt x="232943" y="1435100"/>
                </a:lnTo>
                <a:lnTo>
                  <a:pt x="238315" y="1422400"/>
                </a:lnTo>
                <a:close/>
              </a:path>
              <a:path w="373379" h="3187700">
                <a:moveTo>
                  <a:pt x="249961" y="1409700"/>
                </a:moveTo>
                <a:lnTo>
                  <a:pt x="225386" y="1409700"/>
                </a:lnTo>
                <a:lnTo>
                  <a:pt x="219367" y="1422400"/>
                </a:lnTo>
                <a:lnTo>
                  <a:pt x="243992" y="1422400"/>
                </a:lnTo>
                <a:lnTo>
                  <a:pt x="249961" y="1409700"/>
                </a:lnTo>
                <a:close/>
              </a:path>
              <a:path w="373379" h="3187700">
                <a:moveTo>
                  <a:pt x="269582" y="1397000"/>
                </a:moveTo>
                <a:lnTo>
                  <a:pt x="238417" y="1397000"/>
                </a:lnTo>
                <a:lnTo>
                  <a:pt x="231749" y="1409700"/>
                </a:lnTo>
                <a:lnTo>
                  <a:pt x="262775" y="1409700"/>
                </a:lnTo>
                <a:lnTo>
                  <a:pt x="269582" y="1397000"/>
                </a:lnTo>
                <a:close/>
              </a:path>
              <a:path w="373379" h="3187700">
                <a:moveTo>
                  <a:pt x="299300" y="1384300"/>
                </a:moveTo>
                <a:lnTo>
                  <a:pt x="252641" y="1384300"/>
                </a:lnTo>
                <a:lnTo>
                  <a:pt x="245376" y="1397000"/>
                </a:lnTo>
                <a:lnTo>
                  <a:pt x="291528" y="1397000"/>
                </a:lnTo>
                <a:lnTo>
                  <a:pt x="299300" y="1384300"/>
                </a:lnTo>
                <a:close/>
              </a:path>
              <a:path w="373379" h="3187700">
                <a:moveTo>
                  <a:pt x="349961" y="1371600"/>
                </a:moveTo>
                <a:lnTo>
                  <a:pt x="284302" y="1371600"/>
                </a:lnTo>
                <a:lnTo>
                  <a:pt x="276021" y="1384300"/>
                </a:lnTo>
                <a:lnTo>
                  <a:pt x="341096" y="1384300"/>
                </a:lnTo>
                <a:lnTo>
                  <a:pt x="349961" y="1371600"/>
                </a:lnTo>
                <a:close/>
              </a:path>
              <a:path w="373379" h="3187700">
                <a:moveTo>
                  <a:pt x="372821" y="1358900"/>
                </a:moveTo>
                <a:lnTo>
                  <a:pt x="292823" y="1358900"/>
                </a:lnTo>
                <a:lnTo>
                  <a:pt x="301548" y="1371600"/>
                </a:lnTo>
                <a:lnTo>
                  <a:pt x="372821" y="1371600"/>
                </a:lnTo>
                <a:lnTo>
                  <a:pt x="372821" y="1358900"/>
                </a:lnTo>
                <a:close/>
              </a:path>
              <a:path w="373379" h="3187700">
                <a:moveTo>
                  <a:pt x="323824" y="1346200"/>
                </a:moveTo>
                <a:lnTo>
                  <a:pt x="267970" y="1346200"/>
                </a:lnTo>
                <a:lnTo>
                  <a:pt x="276021" y="1358900"/>
                </a:lnTo>
                <a:lnTo>
                  <a:pt x="332384" y="1358900"/>
                </a:lnTo>
                <a:lnTo>
                  <a:pt x="323824" y="1346200"/>
                </a:lnTo>
                <a:close/>
              </a:path>
              <a:path w="373379" h="3187700">
                <a:moveTo>
                  <a:pt x="283972" y="1333500"/>
                </a:moveTo>
                <a:lnTo>
                  <a:pt x="245389" y="1333500"/>
                </a:lnTo>
                <a:lnTo>
                  <a:pt x="252641" y="1346200"/>
                </a:lnTo>
                <a:lnTo>
                  <a:pt x="291515" y="1346200"/>
                </a:lnTo>
                <a:lnTo>
                  <a:pt x="283972" y="1333500"/>
                </a:lnTo>
                <a:close/>
              </a:path>
              <a:path w="373379" h="3187700">
                <a:moveTo>
                  <a:pt x="262775" y="1320800"/>
                </a:moveTo>
                <a:lnTo>
                  <a:pt x="225386" y="1320800"/>
                </a:lnTo>
                <a:lnTo>
                  <a:pt x="231749" y="1333500"/>
                </a:lnTo>
                <a:lnTo>
                  <a:pt x="269582" y="1333500"/>
                </a:lnTo>
                <a:lnTo>
                  <a:pt x="262775" y="1320800"/>
                </a:lnTo>
                <a:close/>
              </a:path>
              <a:path w="373379" h="3187700">
                <a:moveTo>
                  <a:pt x="243979" y="1308100"/>
                </a:moveTo>
                <a:lnTo>
                  <a:pt x="213677" y="1308100"/>
                </a:lnTo>
                <a:lnTo>
                  <a:pt x="219367" y="1320800"/>
                </a:lnTo>
                <a:lnTo>
                  <a:pt x="249961" y="1320800"/>
                </a:lnTo>
                <a:lnTo>
                  <a:pt x="243979" y="1308100"/>
                </a:lnTo>
                <a:close/>
              </a:path>
              <a:path w="373379" h="3187700">
                <a:moveTo>
                  <a:pt x="227914" y="1295400"/>
                </a:moveTo>
                <a:lnTo>
                  <a:pt x="203365" y="1295400"/>
                </a:lnTo>
                <a:lnTo>
                  <a:pt x="208330" y="1308100"/>
                </a:lnTo>
                <a:lnTo>
                  <a:pt x="232943" y="1308100"/>
                </a:lnTo>
                <a:lnTo>
                  <a:pt x="227914" y="1295400"/>
                </a:lnTo>
                <a:close/>
              </a:path>
              <a:path w="373379" h="3187700">
                <a:moveTo>
                  <a:pt x="218833" y="1282700"/>
                </a:moveTo>
                <a:lnTo>
                  <a:pt x="194576" y="1282700"/>
                </a:lnTo>
                <a:lnTo>
                  <a:pt x="198780" y="1295400"/>
                </a:lnTo>
                <a:lnTo>
                  <a:pt x="223202" y="1295400"/>
                </a:lnTo>
                <a:lnTo>
                  <a:pt x="218833" y="1282700"/>
                </a:lnTo>
                <a:close/>
              </a:path>
              <a:path w="373379" h="3187700">
                <a:moveTo>
                  <a:pt x="204978" y="1257300"/>
                </a:moveTo>
                <a:lnTo>
                  <a:pt x="184505" y="1257300"/>
                </a:lnTo>
                <a:lnTo>
                  <a:pt x="187426" y="1270000"/>
                </a:lnTo>
                <a:lnTo>
                  <a:pt x="190792" y="1282700"/>
                </a:lnTo>
                <a:lnTo>
                  <a:pt x="214820" y="1282700"/>
                </a:lnTo>
                <a:lnTo>
                  <a:pt x="211162" y="1270000"/>
                </a:lnTo>
                <a:lnTo>
                  <a:pt x="207886" y="1270000"/>
                </a:lnTo>
                <a:lnTo>
                  <a:pt x="204978" y="1257300"/>
                </a:lnTo>
                <a:close/>
              </a:path>
              <a:path w="373379" h="3187700">
                <a:moveTo>
                  <a:pt x="200342" y="1244600"/>
                </a:moveTo>
                <a:lnTo>
                  <a:pt x="180022" y="1244600"/>
                </a:lnTo>
                <a:lnTo>
                  <a:pt x="182029" y="1257300"/>
                </a:lnTo>
                <a:lnTo>
                  <a:pt x="202463" y="1257300"/>
                </a:lnTo>
                <a:lnTo>
                  <a:pt x="200342" y="1244600"/>
                </a:lnTo>
                <a:close/>
              </a:path>
              <a:path w="373379" h="3187700">
                <a:moveTo>
                  <a:pt x="195986" y="1219200"/>
                </a:moveTo>
                <a:lnTo>
                  <a:pt x="176949" y="1219200"/>
                </a:lnTo>
                <a:lnTo>
                  <a:pt x="177469" y="1231900"/>
                </a:lnTo>
                <a:lnTo>
                  <a:pt x="178498" y="1244600"/>
                </a:lnTo>
                <a:lnTo>
                  <a:pt x="198628" y="1244600"/>
                </a:lnTo>
                <a:lnTo>
                  <a:pt x="197319" y="1231900"/>
                </a:lnTo>
                <a:lnTo>
                  <a:pt x="196443" y="1231900"/>
                </a:lnTo>
                <a:lnTo>
                  <a:pt x="195986" y="1219200"/>
                </a:lnTo>
                <a:close/>
              </a:path>
              <a:path w="373379" h="3187700">
                <a:moveTo>
                  <a:pt x="195935" y="165100"/>
                </a:moveTo>
                <a:lnTo>
                  <a:pt x="176885" y="165100"/>
                </a:lnTo>
                <a:lnTo>
                  <a:pt x="176885" y="1219200"/>
                </a:lnTo>
                <a:lnTo>
                  <a:pt x="195935" y="1219200"/>
                </a:lnTo>
                <a:lnTo>
                  <a:pt x="195935" y="165100"/>
                </a:lnTo>
                <a:close/>
              </a:path>
              <a:path w="373379" h="3187700">
                <a:moveTo>
                  <a:pt x="194322" y="139700"/>
                </a:moveTo>
                <a:lnTo>
                  <a:pt x="175501" y="139700"/>
                </a:lnTo>
                <a:lnTo>
                  <a:pt x="176377" y="152400"/>
                </a:lnTo>
                <a:lnTo>
                  <a:pt x="176834" y="165100"/>
                </a:lnTo>
                <a:lnTo>
                  <a:pt x="195872" y="165100"/>
                </a:lnTo>
                <a:lnTo>
                  <a:pt x="195351" y="152400"/>
                </a:lnTo>
                <a:lnTo>
                  <a:pt x="194322" y="139700"/>
                </a:lnTo>
                <a:close/>
              </a:path>
              <a:path w="373379" h="3187700">
                <a:moveTo>
                  <a:pt x="188315" y="114300"/>
                </a:moveTo>
                <a:lnTo>
                  <a:pt x="167843" y="114300"/>
                </a:lnTo>
                <a:lnTo>
                  <a:pt x="170357" y="127000"/>
                </a:lnTo>
                <a:lnTo>
                  <a:pt x="172478" y="127000"/>
                </a:lnTo>
                <a:lnTo>
                  <a:pt x="174205" y="139700"/>
                </a:lnTo>
                <a:lnTo>
                  <a:pt x="192798" y="139700"/>
                </a:lnTo>
                <a:lnTo>
                  <a:pt x="190792" y="127000"/>
                </a:lnTo>
                <a:lnTo>
                  <a:pt x="188315" y="114300"/>
                </a:lnTo>
                <a:close/>
              </a:path>
              <a:path w="373379" h="3187700">
                <a:moveTo>
                  <a:pt x="182029" y="101600"/>
                </a:moveTo>
                <a:lnTo>
                  <a:pt x="161658" y="101600"/>
                </a:lnTo>
                <a:lnTo>
                  <a:pt x="164934" y="114300"/>
                </a:lnTo>
                <a:lnTo>
                  <a:pt x="185394" y="114300"/>
                </a:lnTo>
                <a:lnTo>
                  <a:pt x="182029" y="101600"/>
                </a:lnTo>
                <a:close/>
              </a:path>
              <a:path w="373379" h="3187700">
                <a:moveTo>
                  <a:pt x="174040" y="88900"/>
                </a:moveTo>
                <a:lnTo>
                  <a:pt x="153987" y="88900"/>
                </a:lnTo>
                <a:lnTo>
                  <a:pt x="158000" y="101600"/>
                </a:lnTo>
                <a:lnTo>
                  <a:pt x="178244" y="101600"/>
                </a:lnTo>
                <a:lnTo>
                  <a:pt x="174040" y="88900"/>
                </a:lnTo>
                <a:close/>
              </a:path>
              <a:path w="373379" h="3187700">
                <a:moveTo>
                  <a:pt x="164490" y="76200"/>
                </a:moveTo>
                <a:lnTo>
                  <a:pt x="139877" y="76200"/>
                </a:lnTo>
                <a:lnTo>
                  <a:pt x="144907" y="88900"/>
                </a:lnTo>
                <a:lnTo>
                  <a:pt x="169456" y="88900"/>
                </a:lnTo>
                <a:lnTo>
                  <a:pt x="164490" y="76200"/>
                </a:lnTo>
                <a:close/>
              </a:path>
              <a:path w="373379" h="3187700">
                <a:moveTo>
                  <a:pt x="153454" y="63500"/>
                </a:moveTo>
                <a:lnTo>
                  <a:pt x="128828" y="63500"/>
                </a:lnTo>
                <a:lnTo>
                  <a:pt x="134505" y="76200"/>
                </a:lnTo>
                <a:lnTo>
                  <a:pt x="159143" y="76200"/>
                </a:lnTo>
                <a:lnTo>
                  <a:pt x="153454" y="63500"/>
                </a:lnTo>
                <a:close/>
              </a:path>
              <a:path w="373379" h="3187700">
                <a:moveTo>
                  <a:pt x="141071" y="50800"/>
                </a:moveTo>
                <a:lnTo>
                  <a:pt x="110045" y="50800"/>
                </a:lnTo>
                <a:lnTo>
                  <a:pt x="116598" y="63500"/>
                </a:lnTo>
                <a:lnTo>
                  <a:pt x="147434" y="63500"/>
                </a:lnTo>
                <a:lnTo>
                  <a:pt x="141071" y="50800"/>
                </a:lnTo>
                <a:close/>
              </a:path>
              <a:path w="373379" h="3187700">
                <a:moveTo>
                  <a:pt x="127444" y="38100"/>
                </a:moveTo>
                <a:lnTo>
                  <a:pt x="88849" y="38100"/>
                </a:lnTo>
                <a:lnTo>
                  <a:pt x="96164" y="50800"/>
                </a:lnTo>
                <a:lnTo>
                  <a:pt x="134404" y="50800"/>
                </a:lnTo>
                <a:lnTo>
                  <a:pt x="127444" y="38100"/>
                </a:lnTo>
                <a:close/>
              </a:path>
              <a:path w="373379" h="3187700">
                <a:moveTo>
                  <a:pt x="104851" y="25400"/>
                </a:moveTo>
                <a:lnTo>
                  <a:pt x="57353" y="25400"/>
                </a:lnTo>
                <a:lnTo>
                  <a:pt x="65544" y="38100"/>
                </a:lnTo>
                <a:lnTo>
                  <a:pt x="112649" y="38100"/>
                </a:lnTo>
                <a:lnTo>
                  <a:pt x="104851" y="25400"/>
                </a:lnTo>
                <a:close/>
              </a:path>
              <a:path w="373379" h="3187700">
                <a:moveTo>
                  <a:pt x="24790" y="0"/>
                </a:moveTo>
                <a:lnTo>
                  <a:pt x="203" y="0"/>
                </a:lnTo>
                <a:lnTo>
                  <a:pt x="0" y="25400"/>
                </a:lnTo>
                <a:lnTo>
                  <a:pt x="88519" y="25400"/>
                </a:lnTo>
                <a:lnTo>
                  <a:pt x="79997" y="12700"/>
                </a:lnTo>
                <a:lnTo>
                  <a:pt x="34417" y="12700"/>
                </a:lnTo>
                <a:lnTo>
                  <a:pt x="24790" y="0"/>
                </a:lnTo>
                <a:close/>
              </a:path>
            </a:pathLst>
          </a:custGeom>
          <a:solidFill>
            <a:srgbClr val="1FE2D7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27860">
              <a:lnSpc>
                <a:spcPct val="100000"/>
              </a:lnSpc>
              <a:spcBef>
                <a:spcPts val="100"/>
              </a:spcBef>
            </a:pPr>
            <a:r>
              <a:rPr b="1" spc="-325" dirty="0">
                <a:latin typeface="DejaVu Sans"/>
                <a:cs typeface="DejaVu Sans"/>
              </a:rPr>
              <a:t>PRO</a:t>
            </a:r>
            <a:r>
              <a:rPr spc="-170" dirty="0"/>
              <a:t> </a:t>
            </a:r>
            <a:r>
              <a:rPr b="1" spc="-315" dirty="0">
                <a:latin typeface="DejaVu Sans"/>
                <a:cs typeface="DejaVu Sans"/>
              </a:rPr>
              <a:t>TIP:</a:t>
            </a:r>
            <a:r>
              <a:rPr spc="-170" dirty="0"/>
              <a:t> </a:t>
            </a:r>
            <a:r>
              <a:rPr spc="-245" dirty="0"/>
              <a:t>Selecting</a:t>
            </a:r>
            <a:r>
              <a:rPr spc="-150" dirty="0"/>
              <a:t> </a:t>
            </a:r>
            <a:r>
              <a:rPr spc="-355" dirty="0"/>
              <a:t>a</a:t>
            </a:r>
            <a:r>
              <a:rPr spc="-170" dirty="0"/>
              <a:t> </a:t>
            </a:r>
            <a:r>
              <a:rPr spc="-185" dirty="0"/>
              <a:t>Calculation</a:t>
            </a:r>
            <a:r>
              <a:rPr spc="-150" dirty="0"/>
              <a:t> </a:t>
            </a:r>
            <a:r>
              <a:rPr spc="-575" dirty="0"/>
              <a:t>Type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5646" y="813815"/>
            <a:ext cx="11760708" cy="45720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9303198" y="1527021"/>
            <a:ext cx="1898650" cy="997585"/>
            <a:chOff x="9303198" y="1527021"/>
            <a:chExt cx="1898650" cy="997585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303198" y="1527021"/>
              <a:ext cx="1898260" cy="99748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9314713" y="1538477"/>
              <a:ext cx="1828800" cy="914400"/>
            </a:xfrm>
            <a:custGeom>
              <a:avLst/>
              <a:gdLst/>
              <a:ahLst/>
              <a:cxnLst/>
              <a:rect l="l" t="t" r="r" b="b"/>
              <a:pathLst>
                <a:path w="1828800" h="914400">
                  <a:moveTo>
                    <a:pt x="1762988" y="0"/>
                  </a:moveTo>
                  <a:lnTo>
                    <a:pt x="65760" y="0"/>
                  </a:lnTo>
                  <a:lnTo>
                    <a:pt x="64058" y="25"/>
                  </a:lnTo>
                  <a:lnTo>
                    <a:pt x="27686" y="12141"/>
                  </a:lnTo>
                  <a:lnTo>
                    <a:pt x="3429" y="44691"/>
                  </a:lnTo>
                  <a:lnTo>
                    <a:pt x="0" y="64084"/>
                  </a:lnTo>
                  <a:lnTo>
                    <a:pt x="0" y="850315"/>
                  </a:lnTo>
                  <a:lnTo>
                    <a:pt x="12115" y="886688"/>
                  </a:lnTo>
                  <a:lnTo>
                    <a:pt x="44665" y="910945"/>
                  </a:lnTo>
                  <a:lnTo>
                    <a:pt x="65760" y="914400"/>
                  </a:lnTo>
                  <a:lnTo>
                    <a:pt x="1762988" y="914400"/>
                  </a:lnTo>
                  <a:lnTo>
                    <a:pt x="1801063" y="902258"/>
                  </a:lnTo>
                  <a:lnTo>
                    <a:pt x="1825320" y="869708"/>
                  </a:lnTo>
                  <a:lnTo>
                    <a:pt x="1828749" y="850315"/>
                  </a:lnTo>
                  <a:lnTo>
                    <a:pt x="1828749" y="64084"/>
                  </a:lnTo>
                  <a:lnTo>
                    <a:pt x="1816633" y="27711"/>
                  </a:lnTo>
                  <a:lnTo>
                    <a:pt x="1784083" y="3454"/>
                  </a:lnTo>
                  <a:lnTo>
                    <a:pt x="1762988" y="0"/>
                  </a:lnTo>
                  <a:close/>
                </a:path>
              </a:pathLst>
            </a:custGeom>
            <a:solidFill>
              <a:srgbClr val="29292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9570466" y="1677924"/>
            <a:ext cx="1318895" cy="604520"/>
          </a:xfrm>
          <a:prstGeom prst="rect">
            <a:avLst/>
          </a:prstGeom>
        </p:spPr>
        <p:txBody>
          <a:bodyPr vert="horz" wrap="square" lIns="0" tIns="46990" rIns="0" bIns="0" rtlCol="0">
            <a:spAutoFit/>
          </a:bodyPr>
          <a:lstStyle/>
          <a:p>
            <a:pPr marL="12700" marR="5080" indent="3810">
              <a:lnSpc>
                <a:spcPts val="2160"/>
              </a:lnSpc>
              <a:spcBef>
                <a:spcPts val="370"/>
              </a:spcBef>
            </a:pPr>
            <a:r>
              <a:rPr sz="2000" spc="-114" dirty="0">
                <a:solidFill>
                  <a:srgbClr val="F2F2F2"/>
                </a:solidFill>
                <a:latin typeface="DejaVu Sans"/>
                <a:cs typeface="DejaVu Sans"/>
              </a:rPr>
              <a:t>Use</a:t>
            </a:r>
            <a:r>
              <a:rPr sz="2000" spc="-40" dirty="0">
                <a:solidFill>
                  <a:srgbClr val="F2F2F2"/>
                </a:solidFill>
                <a:latin typeface="DejaVu Sans"/>
                <a:cs typeface="DejaVu Sans"/>
              </a:rPr>
              <a:t> </a:t>
            </a:r>
            <a:r>
              <a:rPr sz="2000" spc="-270" dirty="0">
                <a:solidFill>
                  <a:srgbClr val="F2F2F2"/>
                </a:solidFill>
                <a:latin typeface="DejaVu Sans"/>
                <a:cs typeface="DejaVu Sans"/>
              </a:rPr>
              <a:t>a</a:t>
            </a:r>
            <a:r>
              <a:rPr sz="2000" spc="30" dirty="0">
                <a:solidFill>
                  <a:srgbClr val="F2F2F2"/>
                </a:solidFill>
                <a:latin typeface="DejaVu Sans"/>
                <a:cs typeface="DejaVu Sans"/>
              </a:rPr>
              <a:t> </a:t>
            </a:r>
            <a:r>
              <a:rPr sz="2000" b="1" spc="-365" dirty="0">
                <a:solidFill>
                  <a:srgbClr val="F2F2F2"/>
                </a:solidFill>
                <a:latin typeface="DejaVu Sans"/>
                <a:cs typeface="DejaVu Sans"/>
              </a:rPr>
              <a:t>Table</a:t>
            </a:r>
            <a:r>
              <a:rPr sz="2000" spc="-365" dirty="0">
                <a:solidFill>
                  <a:srgbClr val="F2F2F2"/>
                </a:solidFill>
                <a:latin typeface="DejaVu Sans"/>
                <a:cs typeface="DejaVu Sans"/>
              </a:rPr>
              <a:t> </a:t>
            </a:r>
            <a:r>
              <a:rPr sz="2000" b="1" spc="-229" dirty="0">
                <a:solidFill>
                  <a:srgbClr val="F2F2F2"/>
                </a:solidFill>
                <a:latin typeface="DejaVu Sans"/>
                <a:cs typeface="DejaVu Sans"/>
              </a:rPr>
              <a:t>Calculation</a:t>
            </a:r>
            <a:endParaRPr sz="2000">
              <a:latin typeface="DejaVu Sans"/>
              <a:cs typeface="DejaVu Sans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9303198" y="3226281"/>
            <a:ext cx="1898650" cy="997585"/>
            <a:chOff x="9303198" y="3226281"/>
            <a:chExt cx="1898650" cy="997585"/>
          </a:xfrm>
        </p:grpSpPr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303198" y="3226281"/>
              <a:ext cx="1898260" cy="997484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9314713" y="3237737"/>
              <a:ext cx="1828800" cy="914400"/>
            </a:xfrm>
            <a:custGeom>
              <a:avLst/>
              <a:gdLst/>
              <a:ahLst/>
              <a:cxnLst/>
              <a:rect l="l" t="t" r="r" b="b"/>
              <a:pathLst>
                <a:path w="1828800" h="914400">
                  <a:moveTo>
                    <a:pt x="1762988" y="0"/>
                  </a:moveTo>
                  <a:lnTo>
                    <a:pt x="65760" y="0"/>
                  </a:lnTo>
                  <a:lnTo>
                    <a:pt x="64058" y="25"/>
                  </a:lnTo>
                  <a:lnTo>
                    <a:pt x="27686" y="12141"/>
                  </a:lnTo>
                  <a:lnTo>
                    <a:pt x="3429" y="44691"/>
                  </a:lnTo>
                  <a:lnTo>
                    <a:pt x="0" y="64084"/>
                  </a:lnTo>
                  <a:lnTo>
                    <a:pt x="0" y="850315"/>
                  </a:lnTo>
                  <a:lnTo>
                    <a:pt x="12115" y="886688"/>
                  </a:lnTo>
                  <a:lnTo>
                    <a:pt x="44665" y="910945"/>
                  </a:lnTo>
                  <a:lnTo>
                    <a:pt x="65760" y="914400"/>
                  </a:lnTo>
                  <a:lnTo>
                    <a:pt x="1762988" y="914400"/>
                  </a:lnTo>
                  <a:lnTo>
                    <a:pt x="1801063" y="902258"/>
                  </a:lnTo>
                  <a:lnTo>
                    <a:pt x="1825320" y="869708"/>
                  </a:lnTo>
                  <a:lnTo>
                    <a:pt x="1828749" y="850315"/>
                  </a:lnTo>
                  <a:lnTo>
                    <a:pt x="1828749" y="64084"/>
                  </a:lnTo>
                  <a:lnTo>
                    <a:pt x="1816633" y="27711"/>
                  </a:lnTo>
                  <a:lnTo>
                    <a:pt x="1784083" y="3454"/>
                  </a:lnTo>
                  <a:lnTo>
                    <a:pt x="1762988" y="0"/>
                  </a:lnTo>
                  <a:close/>
                </a:path>
              </a:pathLst>
            </a:custGeom>
            <a:solidFill>
              <a:srgbClr val="29292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405366" y="3291789"/>
              <a:ext cx="1737360" cy="904544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9570466" y="3377691"/>
            <a:ext cx="1318895" cy="604520"/>
          </a:xfrm>
          <a:prstGeom prst="rect">
            <a:avLst/>
          </a:prstGeom>
        </p:spPr>
        <p:txBody>
          <a:bodyPr vert="horz" wrap="square" lIns="0" tIns="46990" rIns="0" bIns="0" rtlCol="0">
            <a:spAutoFit/>
          </a:bodyPr>
          <a:lstStyle/>
          <a:p>
            <a:pPr marL="12700" marR="5080" indent="5080">
              <a:lnSpc>
                <a:spcPts val="2160"/>
              </a:lnSpc>
              <a:spcBef>
                <a:spcPts val="370"/>
              </a:spcBef>
            </a:pPr>
            <a:r>
              <a:rPr sz="2000" spc="-114" dirty="0">
                <a:solidFill>
                  <a:srgbClr val="F2F2F2"/>
                </a:solidFill>
                <a:latin typeface="DejaVu Sans"/>
                <a:cs typeface="DejaVu Sans"/>
              </a:rPr>
              <a:t>Use</a:t>
            </a:r>
            <a:r>
              <a:rPr sz="2000" spc="-40" dirty="0">
                <a:solidFill>
                  <a:srgbClr val="F2F2F2"/>
                </a:solidFill>
                <a:latin typeface="DejaVu Sans"/>
                <a:cs typeface="DejaVu Sans"/>
              </a:rPr>
              <a:t> </a:t>
            </a:r>
            <a:r>
              <a:rPr sz="2000" spc="-270" dirty="0">
                <a:solidFill>
                  <a:srgbClr val="F2F2F2"/>
                </a:solidFill>
                <a:latin typeface="DejaVu Sans"/>
                <a:cs typeface="DejaVu Sans"/>
              </a:rPr>
              <a:t>a</a:t>
            </a:r>
            <a:r>
              <a:rPr sz="2000" spc="30" dirty="0">
                <a:solidFill>
                  <a:srgbClr val="F2F2F2"/>
                </a:solidFill>
                <a:latin typeface="DejaVu Sans"/>
                <a:cs typeface="DejaVu Sans"/>
              </a:rPr>
              <a:t> </a:t>
            </a:r>
            <a:r>
              <a:rPr sz="2000" b="1" spc="-315" dirty="0">
                <a:solidFill>
                  <a:srgbClr val="F2F2F2"/>
                </a:solidFill>
                <a:latin typeface="DejaVu Sans"/>
                <a:cs typeface="DejaVu Sans"/>
              </a:rPr>
              <a:t>Basic</a:t>
            </a:r>
            <a:r>
              <a:rPr sz="2000" spc="-315" dirty="0">
                <a:solidFill>
                  <a:srgbClr val="F2F2F2"/>
                </a:solidFill>
                <a:latin typeface="DejaVu Sans"/>
                <a:cs typeface="DejaVu Sans"/>
              </a:rPr>
              <a:t> </a:t>
            </a:r>
            <a:r>
              <a:rPr sz="2000" b="1" spc="-229" dirty="0">
                <a:solidFill>
                  <a:srgbClr val="F2F2F2"/>
                </a:solidFill>
                <a:latin typeface="DejaVu Sans"/>
                <a:cs typeface="DejaVu Sans"/>
              </a:rPr>
              <a:t>Calculation</a:t>
            </a:r>
            <a:endParaRPr sz="2000">
              <a:latin typeface="DejaVu Sans"/>
              <a:cs typeface="DejaVu Sans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9303198" y="4910276"/>
            <a:ext cx="1898650" cy="997585"/>
            <a:chOff x="9303198" y="4910276"/>
            <a:chExt cx="1898650" cy="997585"/>
          </a:xfrm>
        </p:grpSpPr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303198" y="4910276"/>
              <a:ext cx="1898260" cy="997484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9314713" y="4921758"/>
              <a:ext cx="1828800" cy="914400"/>
            </a:xfrm>
            <a:custGeom>
              <a:avLst/>
              <a:gdLst/>
              <a:ahLst/>
              <a:cxnLst/>
              <a:rect l="l" t="t" r="r" b="b"/>
              <a:pathLst>
                <a:path w="1828800" h="914400">
                  <a:moveTo>
                    <a:pt x="1762988" y="0"/>
                  </a:moveTo>
                  <a:lnTo>
                    <a:pt x="65760" y="0"/>
                  </a:lnTo>
                  <a:lnTo>
                    <a:pt x="64058" y="25"/>
                  </a:lnTo>
                  <a:lnTo>
                    <a:pt x="27686" y="12141"/>
                  </a:lnTo>
                  <a:lnTo>
                    <a:pt x="3429" y="44691"/>
                  </a:lnTo>
                  <a:lnTo>
                    <a:pt x="0" y="64084"/>
                  </a:lnTo>
                  <a:lnTo>
                    <a:pt x="0" y="850366"/>
                  </a:lnTo>
                  <a:lnTo>
                    <a:pt x="12115" y="886726"/>
                  </a:lnTo>
                  <a:lnTo>
                    <a:pt x="44665" y="910945"/>
                  </a:lnTo>
                  <a:lnTo>
                    <a:pt x="65760" y="914400"/>
                  </a:lnTo>
                  <a:lnTo>
                    <a:pt x="1762988" y="914400"/>
                  </a:lnTo>
                  <a:lnTo>
                    <a:pt x="1801063" y="902271"/>
                  </a:lnTo>
                  <a:lnTo>
                    <a:pt x="1825320" y="869759"/>
                  </a:lnTo>
                  <a:lnTo>
                    <a:pt x="1828749" y="850366"/>
                  </a:lnTo>
                  <a:lnTo>
                    <a:pt x="1828749" y="64084"/>
                  </a:lnTo>
                  <a:lnTo>
                    <a:pt x="1816633" y="27711"/>
                  </a:lnTo>
                  <a:lnTo>
                    <a:pt x="1784083" y="3454"/>
                  </a:lnTo>
                  <a:lnTo>
                    <a:pt x="1762988" y="0"/>
                  </a:lnTo>
                  <a:close/>
                </a:path>
              </a:pathLst>
            </a:custGeom>
            <a:solidFill>
              <a:srgbClr val="29292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9603231" y="5052821"/>
            <a:ext cx="1254125" cy="604520"/>
          </a:xfrm>
          <a:prstGeom prst="rect">
            <a:avLst/>
          </a:prstGeom>
        </p:spPr>
        <p:txBody>
          <a:bodyPr vert="horz" wrap="square" lIns="0" tIns="46990" rIns="0" bIns="0" rtlCol="0">
            <a:spAutoFit/>
          </a:bodyPr>
          <a:lstStyle/>
          <a:p>
            <a:pPr marL="12700" marR="5080" indent="15240">
              <a:lnSpc>
                <a:spcPts val="2160"/>
              </a:lnSpc>
              <a:spcBef>
                <a:spcPts val="370"/>
              </a:spcBef>
            </a:pPr>
            <a:r>
              <a:rPr sz="2000" spc="-114" dirty="0">
                <a:solidFill>
                  <a:srgbClr val="F2F2F2"/>
                </a:solidFill>
                <a:latin typeface="DejaVu Sans"/>
                <a:cs typeface="DejaVu Sans"/>
              </a:rPr>
              <a:t>Use</a:t>
            </a:r>
            <a:r>
              <a:rPr sz="2000" spc="-40" dirty="0">
                <a:solidFill>
                  <a:srgbClr val="F2F2F2"/>
                </a:solidFill>
                <a:latin typeface="DejaVu Sans"/>
                <a:cs typeface="DejaVu Sans"/>
              </a:rPr>
              <a:t> </a:t>
            </a:r>
            <a:r>
              <a:rPr sz="2000" spc="-270" dirty="0">
                <a:solidFill>
                  <a:srgbClr val="F2F2F2"/>
                </a:solidFill>
                <a:latin typeface="DejaVu Sans"/>
                <a:cs typeface="DejaVu Sans"/>
              </a:rPr>
              <a:t>a</a:t>
            </a:r>
            <a:r>
              <a:rPr sz="2000" spc="30" dirty="0">
                <a:solidFill>
                  <a:srgbClr val="F2F2F2"/>
                </a:solidFill>
                <a:latin typeface="DejaVu Sans"/>
                <a:cs typeface="DejaVu Sans"/>
              </a:rPr>
              <a:t> </a:t>
            </a:r>
            <a:r>
              <a:rPr sz="2000" b="1" spc="-295" dirty="0">
                <a:solidFill>
                  <a:srgbClr val="F2F2F2"/>
                </a:solidFill>
                <a:latin typeface="DejaVu Sans"/>
                <a:cs typeface="DejaVu Sans"/>
              </a:rPr>
              <a:t>LOD</a:t>
            </a:r>
            <a:r>
              <a:rPr sz="2000" spc="-295" dirty="0">
                <a:solidFill>
                  <a:srgbClr val="F2F2F2"/>
                </a:solidFill>
                <a:latin typeface="DejaVu Sans"/>
                <a:cs typeface="DejaVu Sans"/>
              </a:rPr>
              <a:t> </a:t>
            </a:r>
            <a:r>
              <a:rPr sz="2000" b="1" spc="-280" dirty="0">
                <a:solidFill>
                  <a:srgbClr val="F2F2F2"/>
                </a:solidFill>
                <a:latin typeface="DejaVu Sans"/>
                <a:cs typeface="DejaVu Sans"/>
              </a:rPr>
              <a:t>expression</a:t>
            </a:r>
            <a:endParaRPr sz="2000">
              <a:latin typeface="DejaVu Sans"/>
              <a:cs typeface="DejaVu Sans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2672715" y="1862327"/>
            <a:ext cx="6535420" cy="3592195"/>
            <a:chOff x="2672715" y="1862327"/>
            <a:chExt cx="6535420" cy="3592195"/>
          </a:xfrm>
        </p:grpSpPr>
        <p:sp>
          <p:nvSpPr>
            <p:cNvPr id="18" name="object 18"/>
            <p:cNvSpPr/>
            <p:nvPr/>
          </p:nvSpPr>
          <p:spPr>
            <a:xfrm>
              <a:off x="2679573" y="2486786"/>
              <a:ext cx="76200" cy="736600"/>
            </a:xfrm>
            <a:custGeom>
              <a:avLst/>
              <a:gdLst/>
              <a:ahLst/>
              <a:cxnLst/>
              <a:rect l="l" t="t" r="r" b="b"/>
              <a:pathLst>
                <a:path w="76200" h="736600">
                  <a:moveTo>
                    <a:pt x="76200" y="659892"/>
                  </a:moveTo>
                  <a:lnTo>
                    <a:pt x="0" y="659892"/>
                  </a:lnTo>
                  <a:lnTo>
                    <a:pt x="38100" y="736092"/>
                  </a:lnTo>
                  <a:lnTo>
                    <a:pt x="76200" y="659892"/>
                  </a:lnTo>
                  <a:close/>
                </a:path>
                <a:path w="76200" h="736600">
                  <a:moveTo>
                    <a:pt x="50800" y="0"/>
                  </a:moveTo>
                  <a:lnTo>
                    <a:pt x="25400" y="0"/>
                  </a:lnTo>
                  <a:lnTo>
                    <a:pt x="25400" y="659892"/>
                  </a:lnTo>
                  <a:lnTo>
                    <a:pt x="50800" y="659892"/>
                  </a:lnTo>
                  <a:lnTo>
                    <a:pt x="50800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4585843" y="1947290"/>
              <a:ext cx="4622165" cy="3489325"/>
            </a:xfrm>
            <a:custGeom>
              <a:avLst/>
              <a:gdLst/>
              <a:ahLst/>
              <a:cxnLst/>
              <a:rect l="l" t="t" r="r" b="b"/>
              <a:pathLst>
                <a:path w="4622165" h="3489325">
                  <a:moveTo>
                    <a:pt x="4600448" y="25908"/>
                  </a:moveTo>
                  <a:lnTo>
                    <a:pt x="4519295" y="0"/>
                  </a:lnTo>
                  <a:lnTo>
                    <a:pt x="4522648" y="21602"/>
                  </a:lnTo>
                  <a:lnTo>
                    <a:pt x="4762" y="59690"/>
                  </a:lnTo>
                  <a:lnTo>
                    <a:pt x="4889" y="85090"/>
                  </a:lnTo>
                  <a:lnTo>
                    <a:pt x="4266450" y="49174"/>
                  </a:lnTo>
                  <a:lnTo>
                    <a:pt x="4247388" y="51816"/>
                  </a:lnTo>
                  <a:lnTo>
                    <a:pt x="4188333" y="61595"/>
                  </a:lnTo>
                  <a:lnTo>
                    <a:pt x="4126230" y="74295"/>
                  </a:lnTo>
                  <a:lnTo>
                    <a:pt x="4060952" y="90551"/>
                  </a:lnTo>
                  <a:lnTo>
                    <a:pt x="3992626" y="110871"/>
                  </a:lnTo>
                  <a:lnTo>
                    <a:pt x="3921125" y="135890"/>
                  </a:lnTo>
                  <a:lnTo>
                    <a:pt x="3884295" y="150241"/>
                  </a:lnTo>
                  <a:lnTo>
                    <a:pt x="3846830" y="165989"/>
                  </a:lnTo>
                  <a:lnTo>
                    <a:pt x="3808476" y="183134"/>
                  </a:lnTo>
                  <a:lnTo>
                    <a:pt x="3769614" y="201930"/>
                  </a:lnTo>
                  <a:lnTo>
                    <a:pt x="3729863" y="222123"/>
                  </a:lnTo>
                  <a:lnTo>
                    <a:pt x="3689477" y="244094"/>
                  </a:lnTo>
                  <a:lnTo>
                    <a:pt x="3648075" y="268351"/>
                  </a:lnTo>
                  <a:lnTo>
                    <a:pt x="3605403" y="295148"/>
                  </a:lnTo>
                  <a:lnTo>
                    <a:pt x="3561715" y="324485"/>
                  </a:lnTo>
                  <a:lnTo>
                    <a:pt x="3517011" y="356235"/>
                  </a:lnTo>
                  <a:lnTo>
                    <a:pt x="3471418" y="390017"/>
                  </a:lnTo>
                  <a:lnTo>
                    <a:pt x="3424809" y="425704"/>
                  </a:lnTo>
                  <a:lnTo>
                    <a:pt x="3377184" y="463169"/>
                  </a:lnTo>
                  <a:lnTo>
                    <a:pt x="3328670" y="502285"/>
                  </a:lnTo>
                  <a:lnTo>
                    <a:pt x="3229229" y="584454"/>
                  </a:lnTo>
                  <a:lnTo>
                    <a:pt x="2913634" y="851408"/>
                  </a:lnTo>
                  <a:lnTo>
                    <a:pt x="2913761" y="851281"/>
                  </a:lnTo>
                  <a:lnTo>
                    <a:pt x="2913596" y="851408"/>
                  </a:lnTo>
                  <a:lnTo>
                    <a:pt x="2803779" y="942213"/>
                  </a:lnTo>
                  <a:lnTo>
                    <a:pt x="2804033" y="942086"/>
                  </a:lnTo>
                  <a:lnTo>
                    <a:pt x="2692146" y="1031875"/>
                  </a:lnTo>
                  <a:lnTo>
                    <a:pt x="2692400" y="1031621"/>
                  </a:lnTo>
                  <a:lnTo>
                    <a:pt x="2692057" y="1031875"/>
                  </a:lnTo>
                  <a:lnTo>
                    <a:pt x="2579116" y="1118616"/>
                  </a:lnTo>
                  <a:lnTo>
                    <a:pt x="2579370" y="1118362"/>
                  </a:lnTo>
                  <a:lnTo>
                    <a:pt x="2579014" y="1118616"/>
                  </a:lnTo>
                  <a:lnTo>
                    <a:pt x="2465070" y="1201166"/>
                  </a:lnTo>
                  <a:lnTo>
                    <a:pt x="2465324" y="1201039"/>
                  </a:lnTo>
                  <a:lnTo>
                    <a:pt x="2407793" y="1240409"/>
                  </a:lnTo>
                  <a:lnTo>
                    <a:pt x="2407920" y="1240282"/>
                  </a:lnTo>
                  <a:lnTo>
                    <a:pt x="2407716" y="1240409"/>
                  </a:lnTo>
                  <a:lnTo>
                    <a:pt x="2350262" y="1278255"/>
                  </a:lnTo>
                  <a:lnTo>
                    <a:pt x="2350516" y="1278001"/>
                  </a:lnTo>
                  <a:lnTo>
                    <a:pt x="2292731" y="1314196"/>
                  </a:lnTo>
                  <a:lnTo>
                    <a:pt x="2292985" y="1313942"/>
                  </a:lnTo>
                  <a:lnTo>
                    <a:pt x="2235073" y="1348232"/>
                  </a:lnTo>
                  <a:lnTo>
                    <a:pt x="2235327" y="1347978"/>
                  </a:lnTo>
                  <a:lnTo>
                    <a:pt x="2177415" y="1380109"/>
                  </a:lnTo>
                  <a:lnTo>
                    <a:pt x="2177796" y="1379982"/>
                  </a:lnTo>
                  <a:lnTo>
                    <a:pt x="2119884" y="1409700"/>
                  </a:lnTo>
                  <a:lnTo>
                    <a:pt x="2120265" y="1409573"/>
                  </a:lnTo>
                  <a:lnTo>
                    <a:pt x="2062353" y="1437005"/>
                  </a:lnTo>
                  <a:lnTo>
                    <a:pt x="2062734" y="1436751"/>
                  </a:lnTo>
                  <a:lnTo>
                    <a:pt x="2004949" y="1461516"/>
                  </a:lnTo>
                  <a:lnTo>
                    <a:pt x="2005457" y="1461389"/>
                  </a:lnTo>
                  <a:lnTo>
                    <a:pt x="1888998" y="1505458"/>
                  </a:lnTo>
                  <a:lnTo>
                    <a:pt x="1889506" y="1505331"/>
                  </a:lnTo>
                  <a:lnTo>
                    <a:pt x="1771396" y="1544320"/>
                  </a:lnTo>
                  <a:lnTo>
                    <a:pt x="1771904" y="1544193"/>
                  </a:lnTo>
                  <a:lnTo>
                    <a:pt x="1652092" y="1578203"/>
                  </a:lnTo>
                  <a:lnTo>
                    <a:pt x="1530985" y="1607820"/>
                  </a:lnTo>
                  <a:lnTo>
                    <a:pt x="1531493" y="1607820"/>
                  </a:lnTo>
                  <a:lnTo>
                    <a:pt x="1408684" y="1633347"/>
                  </a:lnTo>
                  <a:lnTo>
                    <a:pt x="1409065" y="1633347"/>
                  </a:lnTo>
                  <a:lnTo>
                    <a:pt x="1284986" y="1655191"/>
                  </a:lnTo>
                  <a:lnTo>
                    <a:pt x="1285367" y="1655064"/>
                  </a:lnTo>
                  <a:lnTo>
                    <a:pt x="1160018" y="1673479"/>
                  </a:lnTo>
                  <a:lnTo>
                    <a:pt x="1160272" y="1673352"/>
                  </a:lnTo>
                  <a:lnTo>
                    <a:pt x="1034034" y="1688592"/>
                  </a:lnTo>
                  <a:lnTo>
                    <a:pt x="1034288" y="1688592"/>
                  </a:lnTo>
                  <a:lnTo>
                    <a:pt x="906907" y="1701165"/>
                  </a:lnTo>
                  <a:lnTo>
                    <a:pt x="907161" y="1701165"/>
                  </a:lnTo>
                  <a:lnTo>
                    <a:pt x="779018" y="1711325"/>
                  </a:lnTo>
                  <a:lnTo>
                    <a:pt x="779145" y="1711198"/>
                  </a:lnTo>
                  <a:lnTo>
                    <a:pt x="650240" y="1719326"/>
                  </a:lnTo>
                  <a:lnTo>
                    <a:pt x="650494" y="1719326"/>
                  </a:lnTo>
                  <a:lnTo>
                    <a:pt x="521208" y="1725676"/>
                  </a:lnTo>
                  <a:lnTo>
                    <a:pt x="261112" y="1734566"/>
                  </a:lnTo>
                  <a:lnTo>
                    <a:pt x="0" y="1740662"/>
                  </a:lnTo>
                  <a:lnTo>
                    <a:pt x="508" y="1766062"/>
                  </a:lnTo>
                  <a:lnTo>
                    <a:pt x="261747" y="1759966"/>
                  </a:lnTo>
                  <a:lnTo>
                    <a:pt x="522224" y="1750949"/>
                  </a:lnTo>
                  <a:lnTo>
                    <a:pt x="651764" y="1744726"/>
                  </a:lnTo>
                  <a:lnTo>
                    <a:pt x="780923" y="1736598"/>
                  </a:lnTo>
                  <a:lnTo>
                    <a:pt x="909320" y="1726438"/>
                  </a:lnTo>
                  <a:lnTo>
                    <a:pt x="1036955" y="1713865"/>
                  </a:lnTo>
                  <a:lnTo>
                    <a:pt x="1058037" y="1711325"/>
                  </a:lnTo>
                  <a:lnTo>
                    <a:pt x="1163447" y="1698625"/>
                  </a:lnTo>
                  <a:lnTo>
                    <a:pt x="1289177" y="1680210"/>
                  </a:lnTo>
                  <a:lnTo>
                    <a:pt x="1327302" y="1673479"/>
                  </a:lnTo>
                  <a:lnTo>
                    <a:pt x="1413637" y="1658239"/>
                  </a:lnTo>
                  <a:lnTo>
                    <a:pt x="1428267" y="1655191"/>
                  </a:lnTo>
                  <a:lnTo>
                    <a:pt x="1536827" y="1632585"/>
                  </a:lnTo>
                  <a:lnTo>
                    <a:pt x="1658747" y="1602740"/>
                  </a:lnTo>
                  <a:lnTo>
                    <a:pt x="1779016" y="1568577"/>
                  </a:lnTo>
                  <a:lnTo>
                    <a:pt x="1852790" y="1544193"/>
                  </a:lnTo>
                  <a:lnTo>
                    <a:pt x="1897761" y="1529334"/>
                  </a:lnTo>
                  <a:lnTo>
                    <a:pt x="1961095" y="1505331"/>
                  </a:lnTo>
                  <a:lnTo>
                    <a:pt x="2014728" y="1485011"/>
                  </a:lnTo>
                  <a:lnTo>
                    <a:pt x="2069757" y="1461389"/>
                  </a:lnTo>
                  <a:lnTo>
                    <a:pt x="2073021" y="1459992"/>
                  </a:lnTo>
                  <a:lnTo>
                    <a:pt x="2121636" y="1437005"/>
                  </a:lnTo>
                  <a:lnTo>
                    <a:pt x="2131314" y="1432433"/>
                  </a:lnTo>
                  <a:lnTo>
                    <a:pt x="2175764" y="1409573"/>
                  </a:lnTo>
                  <a:lnTo>
                    <a:pt x="2189607" y="1402461"/>
                  </a:lnTo>
                  <a:lnTo>
                    <a:pt x="2230132" y="1379982"/>
                  </a:lnTo>
                  <a:lnTo>
                    <a:pt x="2247773" y="1370203"/>
                  </a:lnTo>
                  <a:lnTo>
                    <a:pt x="2284895" y="1348232"/>
                  </a:lnTo>
                  <a:lnTo>
                    <a:pt x="2305939" y="1335786"/>
                  </a:lnTo>
                  <a:lnTo>
                    <a:pt x="2340508" y="1314196"/>
                  </a:lnTo>
                  <a:lnTo>
                    <a:pt x="2364105" y="1299464"/>
                  </a:lnTo>
                  <a:lnTo>
                    <a:pt x="2396439" y="1278255"/>
                  </a:lnTo>
                  <a:lnTo>
                    <a:pt x="2422017" y="1261491"/>
                  </a:lnTo>
                  <a:lnTo>
                    <a:pt x="2479802" y="1221867"/>
                  </a:lnTo>
                  <a:lnTo>
                    <a:pt x="2508593" y="1201039"/>
                  </a:lnTo>
                  <a:lnTo>
                    <a:pt x="2594483" y="1138936"/>
                  </a:lnTo>
                  <a:lnTo>
                    <a:pt x="2707894" y="1051687"/>
                  </a:lnTo>
                  <a:lnTo>
                    <a:pt x="2819908" y="961898"/>
                  </a:lnTo>
                  <a:lnTo>
                    <a:pt x="2843860" y="942086"/>
                  </a:lnTo>
                  <a:lnTo>
                    <a:pt x="2930017" y="870839"/>
                  </a:lnTo>
                  <a:lnTo>
                    <a:pt x="3245612" y="604012"/>
                  </a:lnTo>
                  <a:lnTo>
                    <a:pt x="3245485" y="604012"/>
                  </a:lnTo>
                  <a:lnTo>
                    <a:pt x="3344799" y="521970"/>
                  </a:lnTo>
                  <a:lnTo>
                    <a:pt x="3344799" y="522097"/>
                  </a:lnTo>
                  <a:lnTo>
                    <a:pt x="3344951" y="521970"/>
                  </a:lnTo>
                  <a:lnTo>
                    <a:pt x="3393059" y="482981"/>
                  </a:lnTo>
                  <a:lnTo>
                    <a:pt x="3392932" y="483108"/>
                  </a:lnTo>
                  <a:lnTo>
                    <a:pt x="3393084" y="482981"/>
                  </a:lnTo>
                  <a:lnTo>
                    <a:pt x="3440430" y="445770"/>
                  </a:lnTo>
                  <a:lnTo>
                    <a:pt x="3440303" y="445897"/>
                  </a:lnTo>
                  <a:lnTo>
                    <a:pt x="3440468" y="445770"/>
                  </a:lnTo>
                  <a:lnTo>
                    <a:pt x="3486785" y="410210"/>
                  </a:lnTo>
                  <a:lnTo>
                    <a:pt x="3486658" y="410337"/>
                  </a:lnTo>
                  <a:lnTo>
                    <a:pt x="3486823" y="410210"/>
                  </a:lnTo>
                  <a:lnTo>
                    <a:pt x="3531997" y="376682"/>
                  </a:lnTo>
                  <a:lnTo>
                    <a:pt x="3531870" y="376936"/>
                  </a:lnTo>
                  <a:lnTo>
                    <a:pt x="3532225" y="376682"/>
                  </a:lnTo>
                  <a:lnTo>
                    <a:pt x="3576320" y="345313"/>
                  </a:lnTo>
                  <a:lnTo>
                    <a:pt x="3576066" y="345567"/>
                  </a:lnTo>
                  <a:lnTo>
                    <a:pt x="3576434" y="345313"/>
                  </a:lnTo>
                  <a:lnTo>
                    <a:pt x="3619373" y="316357"/>
                  </a:lnTo>
                  <a:lnTo>
                    <a:pt x="3619119" y="316611"/>
                  </a:lnTo>
                  <a:lnTo>
                    <a:pt x="3619512" y="316357"/>
                  </a:lnTo>
                  <a:lnTo>
                    <a:pt x="3661410" y="289941"/>
                  </a:lnTo>
                  <a:lnTo>
                    <a:pt x="3661029" y="290195"/>
                  </a:lnTo>
                  <a:lnTo>
                    <a:pt x="3661460" y="289941"/>
                  </a:lnTo>
                  <a:lnTo>
                    <a:pt x="3701821" y="266319"/>
                  </a:lnTo>
                  <a:lnTo>
                    <a:pt x="3702050" y="266192"/>
                  </a:lnTo>
                  <a:lnTo>
                    <a:pt x="3741801" y="244475"/>
                  </a:lnTo>
                  <a:lnTo>
                    <a:pt x="3741547" y="244729"/>
                  </a:lnTo>
                  <a:lnTo>
                    <a:pt x="3742029" y="244475"/>
                  </a:lnTo>
                  <a:lnTo>
                    <a:pt x="3780764" y="224612"/>
                  </a:lnTo>
                  <a:lnTo>
                    <a:pt x="3819131" y="206248"/>
                  </a:lnTo>
                  <a:lnTo>
                    <a:pt x="3819398" y="206121"/>
                  </a:lnTo>
                  <a:lnTo>
                    <a:pt x="3819017" y="206248"/>
                  </a:lnTo>
                  <a:lnTo>
                    <a:pt x="3856825" y="189357"/>
                  </a:lnTo>
                  <a:lnTo>
                    <a:pt x="3857117" y="189230"/>
                  </a:lnTo>
                  <a:lnTo>
                    <a:pt x="3856736" y="189357"/>
                  </a:lnTo>
                  <a:lnTo>
                    <a:pt x="3893769" y="173863"/>
                  </a:lnTo>
                  <a:lnTo>
                    <a:pt x="3894074" y="173736"/>
                  </a:lnTo>
                  <a:lnTo>
                    <a:pt x="3893693" y="173863"/>
                  </a:lnTo>
                  <a:lnTo>
                    <a:pt x="3929938" y="159639"/>
                  </a:lnTo>
                  <a:lnTo>
                    <a:pt x="3930269" y="159512"/>
                  </a:lnTo>
                  <a:lnTo>
                    <a:pt x="3965702" y="146558"/>
                  </a:lnTo>
                  <a:lnTo>
                    <a:pt x="3965448" y="146685"/>
                  </a:lnTo>
                  <a:lnTo>
                    <a:pt x="3965829" y="146558"/>
                  </a:lnTo>
                  <a:lnTo>
                    <a:pt x="4000500" y="135001"/>
                  </a:lnTo>
                  <a:lnTo>
                    <a:pt x="4000246" y="135128"/>
                  </a:lnTo>
                  <a:lnTo>
                    <a:pt x="4000652" y="135001"/>
                  </a:lnTo>
                  <a:lnTo>
                    <a:pt x="4034536" y="124460"/>
                  </a:lnTo>
                  <a:lnTo>
                    <a:pt x="4034282" y="124460"/>
                  </a:lnTo>
                  <a:lnTo>
                    <a:pt x="4067810" y="114935"/>
                  </a:lnTo>
                  <a:lnTo>
                    <a:pt x="4067429" y="115062"/>
                  </a:lnTo>
                  <a:lnTo>
                    <a:pt x="4067911" y="114935"/>
                  </a:lnTo>
                  <a:lnTo>
                    <a:pt x="4100195" y="106553"/>
                  </a:lnTo>
                  <a:lnTo>
                    <a:pt x="4099941" y="106680"/>
                  </a:lnTo>
                  <a:lnTo>
                    <a:pt x="4100474" y="106553"/>
                  </a:lnTo>
                  <a:lnTo>
                    <a:pt x="4131945" y="99060"/>
                  </a:lnTo>
                  <a:lnTo>
                    <a:pt x="4131691" y="99060"/>
                  </a:lnTo>
                  <a:lnTo>
                    <a:pt x="4162933" y="92456"/>
                  </a:lnTo>
                  <a:lnTo>
                    <a:pt x="4162679" y="92456"/>
                  </a:lnTo>
                  <a:lnTo>
                    <a:pt x="4193159" y="86614"/>
                  </a:lnTo>
                  <a:lnTo>
                    <a:pt x="4192905" y="86614"/>
                  </a:lnTo>
                  <a:lnTo>
                    <a:pt x="4222623" y="81534"/>
                  </a:lnTo>
                  <a:lnTo>
                    <a:pt x="4222369" y="81534"/>
                  </a:lnTo>
                  <a:lnTo>
                    <a:pt x="4251198" y="76962"/>
                  </a:lnTo>
                  <a:lnTo>
                    <a:pt x="4251071" y="76962"/>
                  </a:lnTo>
                  <a:lnTo>
                    <a:pt x="4279138" y="73025"/>
                  </a:lnTo>
                  <a:lnTo>
                    <a:pt x="4278884" y="73152"/>
                  </a:lnTo>
                  <a:lnTo>
                    <a:pt x="4279887" y="73025"/>
                  </a:lnTo>
                  <a:lnTo>
                    <a:pt x="4306189" y="69723"/>
                  </a:lnTo>
                  <a:lnTo>
                    <a:pt x="4306062" y="69723"/>
                  </a:lnTo>
                  <a:lnTo>
                    <a:pt x="4332605" y="66802"/>
                  </a:lnTo>
                  <a:lnTo>
                    <a:pt x="4358132" y="64262"/>
                  </a:lnTo>
                  <a:lnTo>
                    <a:pt x="4382897" y="62103"/>
                  </a:lnTo>
                  <a:lnTo>
                    <a:pt x="4406900" y="60071"/>
                  </a:lnTo>
                  <a:lnTo>
                    <a:pt x="4494911" y="53213"/>
                  </a:lnTo>
                  <a:lnTo>
                    <a:pt x="4515104" y="51435"/>
                  </a:lnTo>
                  <a:lnTo>
                    <a:pt x="4527029" y="49872"/>
                  </a:lnTo>
                  <a:lnTo>
                    <a:pt x="4530979" y="75311"/>
                  </a:lnTo>
                  <a:lnTo>
                    <a:pt x="4566742" y="49872"/>
                  </a:lnTo>
                  <a:lnTo>
                    <a:pt x="4600448" y="25908"/>
                  </a:lnTo>
                  <a:close/>
                </a:path>
                <a:path w="4622165" h="3489325">
                  <a:moveTo>
                    <a:pt x="4621784" y="1748790"/>
                  </a:moveTo>
                  <a:lnTo>
                    <a:pt x="4540631" y="1722882"/>
                  </a:lnTo>
                  <a:lnTo>
                    <a:pt x="4544466" y="1747634"/>
                  </a:lnTo>
                  <a:lnTo>
                    <a:pt x="4533392" y="1749044"/>
                  </a:lnTo>
                  <a:lnTo>
                    <a:pt x="4533900" y="1749044"/>
                  </a:lnTo>
                  <a:lnTo>
                    <a:pt x="4514088" y="1750822"/>
                  </a:lnTo>
                  <a:lnTo>
                    <a:pt x="4493387" y="1752473"/>
                  </a:lnTo>
                  <a:lnTo>
                    <a:pt x="4376928" y="1761871"/>
                  </a:lnTo>
                  <a:lnTo>
                    <a:pt x="4324477" y="1767332"/>
                  </a:lnTo>
                  <a:lnTo>
                    <a:pt x="4268597" y="1774698"/>
                  </a:lnTo>
                  <a:lnTo>
                    <a:pt x="4209669" y="1784477"/>
                  </a:lnTo>
                  <a:lnTo>
                    <a:pt x="4147439" y="1797177"/>
                  </a:lnTo>
                  <a:lnTo>
                    <a:pt x="4082161" y="1813433"/>
                  </a:lnTo>
                  <a:lnTo>
                    <a:pt x="4013835" y="1833753"/>
                  </a:lnTo>
                  <a:lnTo>
                    <a:pt x="3942334" y="1858772"/>
                  </a:lnTo>
                  <a:lnTo>
                    <a:pt x="3905631" y="1873123"/>
                  </a:lnTo>
                  <a:lnTo>
                    <a:pt x="3868039" y="1888871"/>
                  </a:lnTo>
                  <a:lnTo>
                    <a:pt x="3829812" y="1906016"/>
                  </a:lnTo>
                  <a:lnTo>
                    <a:pt x="3790823" y="1924812"/>
                  </a:lnTo>
                  <a:lnTo>
                    <a:pt x="3751072" y="1945005"/>
                  </a:lnTo>
                  <a:lnTo>
                    <a:pt x="3710686" y="1966976"/>
                  </a:lnTo>
                  <a:lnTo>
                    <a:pt x="3669284" y="1991233"/>
                  </a:lnTo>
                  <a:lnTo>
                    <a:pt x="3626612" y="2018030"/>
                  </a:lnTo>
                  <a:lnTo>
                    <a:pt x="3583051" y="2047367"/>
                  </a:lnTo>
                  <a:lnTo>
                    <a:pt x="3538347" y="2079117"/>
                  </a:lnTo>
                  <a:lnTo>
                    <a:pt x="3492627" y="2112899"/>
                  </a:lnTo>
                  <a:lnTo>
                    <a:pt x="3445891" y="2148586"/>
                  </a:lnTo>
                  <a:lnTo>
                    <a:pt x="3398393" y="2186051"/>
                  </a:lnTo>
                  <a:lnTo>
                    <a:pt x="3349879" y="2225167"/>
                  </a:lnTo>
                  <a:lnTo>
                    <a:pt x="3250438" y="2307336"/>
                  </a:lnTo>
                  <a:lnTo>
                    <a:pt x="2934716" y="2574290"/>
                  </a:lnTo>
                  <a:lnTo>
                    <a:pt x="2934843" y="2574163"/>
                  </a:lnTo>
                  <a:lnTo>
                    <a:pt x="2934678" y="2574290"/>
                  </a:lnTo>
                  <a:lnTo>
                    <a:pt x="2824861" y="2665095"/>
                  </a:lnTo>
                  <a:lnTo>
                    <a:pt x="2824988" y="2664968"/>
                  </a:lnTo>
                  <a:lnTo>
                    <a:pt x="2824823" y="2665095"/>
                  </a:lnTo>
                  <a:lnTo>
                    <a:pt x="2713101" y="2754757"/>
                  </a:lnTo>
                  <a:lnTo>
                    <a:pt x="2713355" y="2754503"/>
                  </a:lnTo>
                  <a:lnTo>
                    <a:pt x="2713012" y="2754757"/>
                  </a:lnTo>
                  <a:lnTo>
                    <a:pt x="2600071" y="2841498"/>
                  </a:lnTo>
                  <a:lnTo>
                    <a:pt x="2600325" y="2841244"/>
                  </a:lnTo>
                  <a:lnTo>
                    <a:pt x="2599969" y="2841498"/>
                  </a:lnTo>
                  <a:lnTo>
                    <a:pt x="2486025" y="2924048"/>
                  </a:lnTo>
                  <a:lnTo>
                    <a:pt x="2486279" y="2923921"/>
                  </a:lnTo>
                  <a:lnTo>
                    <a:pt x="2428621" y="2963291"/>
                  </a:lnTo>
                  <a:lnTo>
                    <a:pt x="2428875" y="2963164"/>
                  </a:lnTo>
                  <a:lnTo>
                    <a:pt x="2371217" y="3001137"/>
                  </a:lnTo>
                  <a:lnTo>
                    <a:pt x="2371471" y="3000883"/>
                  </a:lnTo>
                  <a:lnTo>
                    <a:pt x="2313559" y="3037078"/>
                  </a:lnTo>
                  <a:lnTo>
                    <a:pt x="2313813" y="3036824"/>
                  </a:lnTo>
                  <a:lnTo>
                    <a:pt x="2255901" y="3071114"/>
                  </a:lnTo>
                  <a:lnTo>
                    <a:pt x="2256155" y="3070860"/>
                  </a:lnTo>
                  <a:lnTo>
                    <a:pt x="2198243" y="3102991"/>
                  </a:lnTo>
                  <a:lnTo>
                    <a:pt x="2198624" y="3102864"/>
                  </a:lnTo>
                  <a:lnTo>
                    <a:pt x="2140712" y="3132582"/>
                  </a:lnTo>
                  <a:lnTo>
                    <a:pt x="2141093" y="3132455"/>
                  </a:lnTo>
                  <a:lnTo>
                    <a:pt x="2083181" y="3159887"/>
                  </a:lnTo>
                  <a:lnTo>
                    <a:pt x="2083562" y="3159633"/>
                  </a:lnTo>
                  <a:lnTo>
                    <a:pt x="2025777" y="3184398"/>
                  </a:lnTo>
                  <a:lnTo>
                    <a:pt x="2026285" y="3184271"/>
                  </a:lnTo>
                  <a:lnTo>
                    <a:pt x="1909953" y="3228340"/>
                  </a:lnTo>
                  <a:lnTo>
                    <a:pt x="1910461" y="3228213"/>
                  </a:lnTo>
                  <a:lnTo>
                    <a:pt x="1792224" y="3267202"/>
                  </a:lnTo>
                  <a:lnTo>
                    <a:pt x="1792732" y="3267075"/>
                  </a:lnTo>
                  <a:lnTo>
                    <a:pt x="1672844" y="3301111"/>
                  </a:lnTo>
                  <a:lnTo>
                    <a:pt x="1673225" y="3300984"/>
                  </a:lnTo>
                  <a:lnTo>
                    <a:pt x="1551940" y="3330702"/>
                  </a:lnTo>
                  <a:lnTo>
                    <a:pt x="1552321" y="3330702"/>
                  </a:lnTo>
                  <a:lnTo>
                    <a:pt x="1429512" y="3356229"/>
                  </a:lnTo>
                  <a:lnTo>
                    <a:pt x="1429893" y="3356229"/>
                  </a:lnTo>
                  <a:lnTo>
                    <a:pt x="1305687" y="3378073"/>
                  </a:lnTo>
                  <a:lnTo>
                    <a:pt x="1306068" y="3377946"/>
                  </a:lnTo>
                  <a:lnTo>
                    <a:pt x="1180719" y="3396361"/>
                  </a:lnTo>
                  <a:lnTo>
                    <a:pt x="1181100" y="3396234"/>
                  </a:lnTo>
                  <a:lnTo>
                    <a:pt x="1054735" y="3411474"/>
                  </a:lnTo>
                  <a:lnTo>
                    <a:pt x="1054989" y="3411474"/>
                  </a:lnTo>
                  <a:lnTo>
                    <a:pt x="927608" y="3424047"/>
                  </a:lnTo>
                  <a:lnTo>
                    <a:pt x="927862" y="3424047"/>
                  </a:lnTo>
                  <a:lnTo>
                    <a:pt x="799719" y="3434207"/>
                  </a:lnTo>
                  <a:lnTo>
                    <a:pt x="799973" y="3434080"/>
                  </a:lnTo>
                  <a:lnTo>
                    <a:pt x="670941" y="3442208"/>
                  </a:lnTo>
                  <a:lnTo>
                    <a:pt x="671195" y="3442208"/>
                  </a:lnTo>
                  <a:lnTo>
                    <a:pt x="541909" y="3448558"/>
                  </a:lnTo>
                  <a:lnTo>
                    <a:pt x="281813" y="3457448"/>
                  </a:lnTo>
                  <a:lnTo>
                    <a:pt x="20574" y="3463544"/>
                  </a:lnTo>
                  <a:lnTo>
                    <a:pt x="21082" y="3488944"/>
                  </a:lnTo>
                  <a:lnTo>
                    <a:pt x="282448" y="3482848"/>
                  </a:lnTo>
                  <a:lnTo>
                    <a:pt x="542798" y="3473831"/>
                  </a:lnTo>
                  <a:lnTo>
                    <a:pt x="672465" y="3467608"/>
                  </a:lnTo>
                  <a:lnTo>
                    <a:pt x="801624" y="3459480"/>
                  </a:lnTo>
                  <a:lnTo>
                    <a:pt x="930021" y="3449320"/>
                  </a:lnTo>
                  <a:lnTo>
                    <a:pt x="1057529" y="3436747"/>
                  </a:lnTo>
                  <a:lnTo>
                    <a:pt x="1078649" y="3434207"/>
                  </a:lnTo>
                  <a:lnTo>
                    <a:pt x="1184275" y="3421507"/>
                  </a:lnTo>
                  <a:lnTo>
                    <a:pt x="1310005" y="3403092"/>
                  </a:lnTo>
                  <a:lnTo>
                    <a:pt x="1348130" y="3396361"/>
                  </a:lnTo>
                  <a:lnTo>
                    <a:pt x="1434465" y="3381121"/>
                  </a:lnTo>
                  <a:lnTo>
                    <a:pt x="1449108" y="3378073"/>
                  </a:lnTo>
                  <a:lnTo>
                    <a:pt x="1557782" y="3355467"/>
                  </a:lnTo>
                  <a:lnTo>
                    <a:pt x="1679575" y="3325622"/>
                  </a:lnTo>
                  <a:lnTo>
                    <a:pt x="1765947" y="3301111"/>
                  </a:lnTo>
                  <a:lnTo>
                    <a:pt x="1799971" y="3291459"/>
                  </a:lnTo>
                  <a:lnTo>
                    <a:pt x="1873669" y="3267075"/>
                  </a:lnTo>
                  <a:lnTo>
                    <a:pt x="1918589" y="3252216"/>
                  </a:lnTo>
                  <a:lnTo>
                    <a:pt x="1981923" y="3228213"/>
                  </a:lnTo>
                  <a:lnTo>
                    <a:pt x="2035556" y="3207893"/>
                  </a:lnTo>
                  <a:lnTo>
                    <a:pt x="2090585" y="3184271"/>
                  </a:lnTo>
                  <a:lnTo>
                    <a:pt x="2093849" y="3182874"/>
                  </a:lnTo>
                  <a:lnTo>
                    <a:pt x="2142464" y="3159887"/>
                  </a:lnTo>
                  <a:lnTo>
                    <a:pt x="2152142" y="3155315"/>
                  </a:lnTo>
                  <a:lnTo>
                    <a:pt x="2196592" y="3132455"/>
                  </a:lnTo>
                  <a:lnTo>
                    <a:pt x="2210435" y="3125343"/>
                  </a:lnTo>
                  <a:lnTo>
                    <a:pt x="2250960" y="3102864"/>
                  </a:lnTo>
                  <a:lnTo>
                    <a:pt x="2268601" y="3093085"/>
                  </a:lnTo>
                  <a:lnTo>
                    <a:pt x="2305812" y="3071114"/>
                  </a:lnTo>
                  <a:lnTo>
                    <a:pt x="2326894" y="3058668"/>
                  </a:lnTo>
                  <a:lnTo>
                    <a:pt x="2361463" y="3037078"/>
                  </a:lnTo>
                  <a:lnTo>
                    <a:pt x="2385060" y="3022346"/>
                  </a:lnTo>
                  <a:lnTo>
                    <a:pt x="2417330" y="3001137"/>
                  </a:lnTo>
                  <a:lnTo>
                    <a:pt x="2442845" y="2984373"/>
                  </a:lnTo>
                  <a:lnTo>
                    <a:pt x="2473833" y="2963164"/>
                  </a:lnTo>
                  <a:lnTo>
                    <a:pt x="2500757" y="2944749"/>
                  </a:lnTo>
                  <a:lnTo>
                    <a:pt x="2529548" y="2923921"/>
                  </a:lnTo>
                  <a:lnTo>
                    <a:pt x="2615438" y="2861818"/>
                  </a:lnTo>
                  <a:lnTo>
                    <a:pt x="2728849" y="2774569"/>
                  </a:lnTo>
                  <a:lnTo>
                    <a:pt x="2840863" y="2684780"/>
                  </a:lnTo>
                  <a:lnTo>
                    <a:pt x="2951099" y="2593721"/>
                  </a:lnTo>
                  <a:lnTo>
                    <a:pt x="3266694" y="2326894"/>
                  </a:lnTo>
                  <a:lnTo>
                    <a:pt x="3366008" y="2244852"/>
                  </a:lnTo>
                  <a:lnTo>
                    <a:pt x="3365881" y="2244979"/>
                  </a:lnTo>
                  <a:lnTo>
                    <a:pt x="3366033" y="2244852"/>
                  </a:lnTo>
                  <a:lnTo>
                    <a:pt x="3414268" y="2205863"/>
                  </a:lnTo>
                  <a:lnTo>
                    <a:pt x="3414141" y="2205990"/>
                  </a:lnTo>
                  <a:lnTo>
                    <a:pt x="3414293" y="2205863"/>
                  </a:lnTo>
                  <a:lnTo>
                    <a:pt x="3461639" y="2168652"/>
                  </a:lnTo>
                  <a:lnTo>
                    <a:pt x="3461512" y="2168779"/>
                  </a:lnTo>
                  <a:lnTo>
                    <a:pt x="3461677" y="2168652"/>
                  </a:lnTo>
                  <a:lnTo>
                    <a:pt x="3507816" y="2133219"/>
                  </a:lnTo>
                  <a:lnTo>
                    <a:pt x="3507994" y="2133092"/>
                  </a:lnTo>
                  <a:lnTo>
                    <a:pt x="3507740" y="2133219"/>
                  </a:lnTo>
                  <a:lnTo>
                    <a:pt x="3553333" y="2099564"/>
                  </a:lnTo>
                  <a:lnTo>
                    <a:pt x="3553079" y="2099818"/>
                  </a:lnTo>
                  <a:lnTo>
                    <a:pt x="3553434" y="2099564"/>
                  </a:lnTo>
                  <a:lnTo>
                    <a:pt x="3597529" y="2068195"/>
                  </a:lnTo>
                  <a:lnTo>
                    <a:pt x="3597275" y="2068449"/>
                  </a:lnTo>
                  <a:lnTo>
                    <a:pt x="3597643" y="2068195"/>
                  </a:lnTo>
                  <a:lnTo>
                    <a:pt x="3640391" y="2039454"/>
                  </a:lnTo>
                  <a:lnTo>
                    <a:pt x="3682619" y="2012823"/>
                  </a:lnTo>
                  <a:lnTo>
                    <a:pt x="3682238" y="2013077"/>
                  </a:lnTo>
                  <a:lnTo>
                    <a:pt x="3682669" y="2012823"/>
                  </a:lnTo>
                  <a:lnTo>
                    <a:pt x="3723030" y="1989201"/>
                  </a:lnTo>
                  <a:lnTo>
                    <a:pt x="3723259" y="1989074"/>
                  </a:lnTo>
                  <a:lnTo>
                    <a:pt x="3763137" y="1967357"/>
                  </a:lnTo>
                  <a:lnTo>
                    <a:pt x="3762756" y="1967611"/>
                  </a:lnTo>
                  <a:lnTo>
                    <a:pt x="3763251" y="1967357"/>
                  </a:lnTo>
                  <a:lnTo>
                    <a:pt x="3802088" y="1947506"/>
                  </a:lnTo>
                  <a:lnTo>
                    <a:pt x="3840607" y="1929003"/>
                  </a:lnTo>
                  <a:lnTo>
                    <a:pt x="3878326" y="1912112"/>
                  </a:lnTo>
                  <a:lnTo>
                    <a:pt x="3878072" y="1912239"/>
                  </a:lnTo>
                  <a:lnTo>
                    <a:pt x="3878364" y="1912112"/>
                  </a:lnTo>
                  <a:lnTo>
                    <a:pt x="3915283" y="1896618"/>
                  </a:lnTo>
                  <a:lnTo>
                    <a:pt x="3915029" y="1896745"/>
                  </a:lnTo>
                  <a:lnTo>
                    <a:pt x="3915346" y="1896618"/>
                  </a:lnTo>
                  <a:lnTo>
                    <a:pt x="3951478" y="1882394"/>
                  </a:lnTo>
                  <a:lnTo>
                    <a:pt x="3951224" y="1882521"/>
                  </a:lnTo>
                  <a:lnTo>
                    <a:pt x="3951567" y="1882394"/>
                  </a:lnTo>
                  <a:lnTo>
                    <a:pt x="3986682" y="1869567"/>
                  </a:lnTo>
                  <a:lnTo>
                    <a:pt x="4021709" y="1857883"/>
                  </a:lnTo>
                  <a:lnTo>
                    <a:pt x="4021455" y="1858010"/>
                  </a:lnTo>
                  <a:lnTo>
                    <a:pt x="4021861" y="1857883"/>
                  </a:lnTo>
                  <a:lnTo>
                    <a:pt x="4055745" y="1847342"/>
                  </a:lnTo>
                  <a:lnTo>
                    <a:pt x="4055491" y="1847342"/>
                  </a:lnTo>
                  <a:lnTo>
                    <a:pt x="4089019" y="1837817"/>
                  </a:lnTo>
                  <a:lnTo>
                    <a:pt x="4088765" y="1837944"/>
                  </a:lnTo>
                  <a:lnTo>
                    <a:pt x="4089247" y="1837817"/>
                  </a:lnTo>
                  <a:lnTo>
                    <a:pt x="4121531" y="1829435"/>
                  </a:lnTo>
                  <a:lnTo>
                    <a:pt x="4121277" y="1829562"/>
                  </a:lnTo>
                  <a:lnTo>
                    <a:pt x="4121810" y="1829435"/>
                  </a:lnTo>
                  <a:lnTo>
                    <a:pt x="4153281" y="1821942"/>
                  </a:lnTo>
                  <a:lnTo>
                    <a:pt x="4152900" y="1821942"/>
                  </a:lnTo>
                  <a:lnTo>
                    <a:pt x="4184142" y="1815338"/>
                  </a:lnTo>
                  <a:lnTo>
                    <a:pt x="4184015" y="1815338"/>
                  </a:lnTo>
                  <a:lnTo>
                    <a:pt x="4214368" y="1809496"/>
                  </a:lnTo>
                  <a:lnTo>
                    <a:pt x="4214114" y="1809496"/>
                  </a:lnTo>
                  <a:lnTo>
                    <a:pt x="4243832" y="1804289"/>
                  </a:lnTo>
                  <a:lnTo>
                    <a:pt x="4243578" y="1804289"/>
                  </a:lnTo>
                  <a:lnTo>
                    <a:pt x="4272407" y="1799844"/>
                  </a:lnTo>
                  <a:lnTo>
                    <a:pt x="4272280" y="1799844"/>
                  </a:lnTo>
                  <a:lnTo>
                    <a:pt x="4300347" y="1795907"/>
                  </a:lnTo>
                  <a:lnTo>
                    <a:pt x="4300220" y="1795907"/>
                  </a:lnTo>
                  <a:lnTo>
                    <a:pt x="4327525" y="1792478"/>
                  </a:lnTo>
                  <a:lnTo>
                    <a:pt x="4327271" y="1792605"/>
                  </a:lnTo>
                  <a:lnTo>
                    <a:pt x="4328414" y="1792478"/>
                  </a:lnTo>
                  <a:lnTo>
                    <a:pt x="4353814" y="1789684"/>
                  </a:lnTo>
                  <a:lnTo>
                    <a:pt x="4379341" y="1787144"/>
                  </a:lnTo>
                  <a:lnTo>
                    <a:pt x="4404233" y="1784985"/>
                  </a:lnTo>
                  <a:lnTo>
                    <a:pt x="4536440" y="1774317"/>
                  </a:lnTo>
                  <a:lnTo>
                    <a:pt x="4548365" y="1772754"/>
                  </a:lnTo>
                  <a:lnTo>
                    <a:pt x="4552315" y="1798193"/>
                  </a:lnTo>
                  <a:lnTo>
                    <a:pt x="4588078" y="1772754"/>
                  </a:lnTo>
                  <a:lnTo>
                    <a:pt x="4621784" y="1748790"/>
                  </a:lnTo>
                  <a:close/>
                </a:path>
              </a:pathLst>
            </a:custGeom>
            <a:solidFill>
              <a:srgbClr val="1FE2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4606544" y="5359019"/>
              <a:ext cx="4601210" cy="95885"/>
            </a:xfrm>
            <a:custGeom>
              <a:avLst/>
              <a:gdLst/>
              <a:ahLst/>
              <a:cxnLst/>
              <a:rect l="l" t="t" r="r" b="b"/>
              <a:pathLst>
                <a:path w="4601209" h="95885">
                  <a:moveTo>
                    <a:pt x="4524375" y="0"/>
                  </a:moveTo>
                  <a:lnTo>
                    <a:pt x="4524718" y="25438"/>
                  </a:lnTo>
                  <a:lnTo>
                    <a:pt x="1987677" y="58674"/>
                  </a:lnTo>
                  <a:lnTo>
                    <a:pt x="0" y="70104"/>
                  </a:lnTo>
                  <a:lnTo>
                    <a:pt x="254" y="95504"/>
                  </a:lnTo>
                  <a:lnTo>
                    <a:pt x="4574468" y="50838"/>
                  </a:lnTo>
                  <a:lnTo>
                    <a:pt x="4601083" y="37084"/>
                  </a:lnTo>
                  <a:lnTo>
                    <a:pt x="4524375" y="0"/>
                  </a:lnTo>
                  <a:close/>
                </a:path>
                <a:path w="4601209" h="95885">
                  <a:moveTo>
                    <a:pt x="4574468" y="50838"/>
                  </a:moveTo>
                  <a:lnTo>
                    <a:pt x="4525048" y="50838"/>
                  </a:lnTo>
                  <a:lnTo>
                    <a:pt x="4525391" y="76200"/>
                  </a:lnTo>
                  <a:lnTo>
                    <a:pt x="4574468" y="50838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6189789" y="1862327"/>
              <a:ext cx="544195" cy="276860"/>
            </a:xfrm>
            <a:custGeom>
              <a:avLst/>
              <a:gdLst/>
              <a:ahLst/>
              <a:cxnLst/>
              <a:rect l="l" t="t" r="r" b="b"/>
              <a:pathLst>
                <a:path w="544195" h="276860">
                  <a:moveTo>
                    <a:pt x="497903" y="0"/>
                  </a:moveTo>
                  <a:lnTo>
                    <a:pt x="46037" y="0"/>
                  </a:lnTo>
                  <a:lnTo>
                    <a:pt x="43675" y="63"/>
                  </a:lnTo>
                  <a:lnTo>
                    <a:pt x="9118" y="18542"/>
                  </a:lnTo>
                  <a:lnTo>
                    <a:pt x="0" y="43738"/>
                  </a:lnTo>
                  <a:lnTo>
                    <a:pt x="0" y="232867"/>
                  </a:lnTo>
                  <a:lnTo>
                    <a:pt x="18478" y="267423"/>
                  </a:lnTo>
                  <a:lnTo>
                    <a:pt x="46037" y="276606"/>
                  </a:lnTo>
                  <a:lnTo>
                    <a:pt x="497903" y="276606"/>
                  </a:lnTo>
                  <a:lnTo>
                    <a:pt x="534822" y="258064"/>
                  </a:lnTo>
                  <a:lnTo>
                    <a:pt x="543941" y="232867"/>
                  </a:lnTo>
                  <a:lnTo>
                    <a:pt x="543941" y="43738"/>
                  </a:lnTo>
                  <a:lnTo>
                    <a:pt x="525462" y="9182"/>
                  </a:lnTo>
                  <a:lnTo>
                    <a:pt x="497903" y="0"/>
                  </a:lnTo>
                  <a:close/>
                </a:path>
              </a:pathLst>
            </a:custGeom>
            <a:solidFill>
              <a:srgbClr val="1FE2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2672715" y="4128134"/>
              <a:ext cx="76200" cy="781050"/>
            </a:xfrm>
            <a:custGeom>
              <a:avLst/>
              <a:gdLst/>
              <a:ahLst/>
              <a:cxnLst/>
              <a:rect l="l" t="t" r="r" b="b"/>
              <a:pathLst>
                <a:path w="76200" h="781050">
                  <a:moveTo>
                    <a:pt x="76200" y="704850"/>
                  </a:moveTo>
                  <a:lnTo>
                    <a:pt x="0" y="704850"/>
                  </a:lnTo>
                  <a:lnTo>
                    <a:pt x="38100" y="781050"/>
                  </a:lnTo>
                  <a:lnTo>
                    <a:pt x="76200" y="704850"/>
                  </a:lnTo>
                  <a:close/>
                </a:path>
                <a:path w="76200" h="781050">
                  <a:moveTo>
                    <a:pt x="50800" y="0"/>
                  </a:moveTo>
                  <a:lnTo>
                    <a:pt x="25400" y="0"/>
                  </a:lnTo>
                  <a:lnTo>
                    <a:pt x="25400" y="704850"/>
                  </a:lnTo>
                  <a:lnTo>
                    <a:pt x="50800" y="704850"/>
                  </a:lnTo>
                  <a:lnTo>
                    <a:pt x="50800" y="0"/>
                  </a:lnTo>
                  <a:close/>
                </a:path>
              </a:pathLst>
            </a:custGeom>
            <a:solidFill>
              <a:srgbClr val="C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6298946" y="1885188"/>
            <a:ext cx="327025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spc="-75" dirty="0">
                <a:solidFill>
                  <a:srgbClr val="FFFFFF"/>
                </a:solidFill>
                <a:latin typeface="DejaVu Sans"/>
                <a:cs typeface="DejaVu Sans"/>
              </a:rPr>
              <a:t>YES</a:t>
            </a:r>
            <a:endParaRPr sz="1400">
              <a:latin typeface="DejaVu Sans"/>
              <a:cs typeface="DejaVu Sans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6189789" y="3324605"/>
            <a:ext cx="544195" cy="276860"/>
          </a:xfrm>
          <a:custGeom>
            <a:avLst/>
            <a:gdLst/>
            <a:ahLst/>
            <a:cxnLst/>
            <a:rect l="l" t="t" r="r" b="b"/>
            <a:pathLst>
              <a:path w="544195" h="276860">
                <a:moveTo>
                  <a:pt x="497903" y="0"/>
                </a:moveTo>
                <a:lnTo>
                  <a:pt x="46037" y="0"/>
                </a:lnTo>
                <a:lnTo>
                  <a:pt x="43675" y="63"/>
                </a:lnTo>
                <a:lnTo>
                  <a:pt x="9118" y="18542"/>
                </a:lnTo>
                <a:lnTo>
                  <a:pt x="0" y="43738"/>
                </a:lnTo>
                <a:lnTo>
                  <a:pt x="0" y="232867"/>
                </a:lnTo>
                <a:lnTo>
                  <a:pt x="18478" y="267423"/>
                </a:lnTo>
                <a:lnTo>
                  <a:pt x="46037" y="276606"/>
                </a:lnTo>
                <a:lnTo>
                  <a:pt x="497903" y="276606"/>
                </a:lnTo>
                <a:lnTo>
                  <a:pt x="534822" y="258064"/>
                </a:lnTo>
                <a:lnTo>
                  <a:pt x="543941" y="232867"/>
                </a:lnTo>
                <a:lnTo>
                  <a:pt x="543941" y="43738"/>
                </a:lnTo>
                <a:lnTo>
                  <a:pt x="525462" y="9182"/>
                </a:lnTo>
                <a:lnTo>
                  <a:pt x="497903" y="0"/>
                </a:lnTo>
                <a:close/>
              </a:path>
            </a:pathLst>
          </a:custGeom>
          <a:solidFill>
            <a:srgbClr val="1FE2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6298946" y="3347973"/>
            <a:ext cx="327025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spc="-75" dirty="0">
                <a:solidFill>
                  <a:srgbClr val="FFFFFF"/>
                </a:solidFill>
                <a:latin typeface="DejaVu Sans"/>
                <a:cs typeface="DejaVu Sans"/>
              </a:rPr>
              <a:t>YES</a:t>
            </a:r>
            <a:endParaRPr sz="1400">
              <a:latin typeface="DejaVu Sans"/>
              <a:cs typeface="DejaVu Sans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7156005" y="4479035"/>
            <a:ext cx="544195" cy="276860"/>
          </a:xfrm>
          <a:custGeom>
            <a:avLst/>
            <a:gdLst/>
            <a:ahLst/>
            <a:cxnLst/>
            <a:rect l="l" t="t" r="r" b="b"/>
            <a:pathLst>
              <a:path w="544195" h="276860">
                <a:moveTo>
                  <a:pt x="497903" y="0"/>
                </a:moveTo>
                <a:lnTo>
                  <a:pt x="46037" y="0"/>
                </a:lnTo>
                <a:lnTo>
                  <a:pt x="43675" y="63"/>
                </a:lnTo>
                <a:lnTo>
                  <a:pt x="9118" y="18542"/>
                </a:lnTo>
                <a:lnTo>
                  <a:pt x="0" y="43738"/>
                </a:lnTo>
                <a:lnTo>
                  <a:pt x="0" y="232867"/>
                </a:lnTo>
                <a:lnTo>
                  <a:pt x="18478" y="267423"/>
                </a:lnTo>
                <a:lnTo>
                  <a:pt x="46037" y="276606"/>
                </a:lnTo>
                <a:lnTo>
                  <a:pt x="497903" y="276606"/>
                </a:lnTo>
                <a:lnTo>
                  <a:pt x="534822" y="258064"/>
                </a:lnTo>
                <a:lnTo>
                  <a:pt x="543941" y="232867"/>
                </a:lnTo>
                <a:lnTo>
                  <a:pt x="543941" y="43738"/>
                </a:lnTo>
                <a:lnTo>
                  <a:pt x="525462" y="9182"/>
                </a:lnTo>
                <a:lnTo>
                  <a:pt x="497903" y="0"/>
                </a:lnTo>
                <a:close/>
              </a:path>
            </a:pathLst>
          </a:custGeom>
          <a:solidFill>
            <a:srgbClr val="1FE2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7265161" y="4502150"/>
            <a:ext cx="327025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spc="-75" dirty="0">
                <a:solidFill>
                  <a:srgbClr val="FFFFFF"/>
                </a:solidFill>
                <a:latin typeface="DejaVu Sans"/>
                <a:cs typeface="DejaVu Sans"/>
              </a:rPr>
              <a:t>YES</a:t>
            </a:r>
            <a:endParaRPr sz="1400">
              <a:latin typeface="DejaVu Sans"/>
              <a:cs typeface="DejaVu Sans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2452941" y="2692907"/>
            <a:ext cx="516255" cy="283845"/>
          </a:xfrm>
          <a:custGeom>
            <a:avLst/>
            <a:gdLst/>
            <a:ahLst/>
            <a:cxnLst/>
            <a:rect l="l" t="t" r="r" b="b"/>
            <a:pathLst>
              <a:path w="516255" h="283844">
                <a:moveTo>
                  <a:pt x="468566" y="0"/>
                </a:moveTo>
                <a:lnTo>
                  <a:pt x="47180" y="0"/>
                </a:lnTo>
                <a:lnTo>
                  <a:pt x="44754" y="63"/>
                </a:lnTo>
                <a:lnTo>
                  <a:pt x="9334" y="18999"/>
                </a:lnTo>
                <a:lnTo>
                  <a:pt x="0" y="44818"/>
                </a:lnTo>
                <a:lnTo>
                  <a:pt x="0" y="238645"/>
                </a:lnTo>
                <a:lnTo>
                  <a:pt x="18935" y="274066"/>
                </a:lnTo>
                <a:lnTo>
                  <a:pt x="47180" y="283464"/>
                </a:lnTo>
                <a:lnTo>
                  <a:pt x="468566" y="283464"/>
                </a:lnTo>
                <a:lnTo>
                  <a:pt x="503516" y="267957"/>
                </a:lnTo>
                <a:lnTo>
                  <a:pt x="515747" y="238645"/>
                </a:lnTo>
                <a:lnTo>
                  <a:pt x="515747" y="44818"/>
                </a:lnTo>
                <a:lnTo>
                  <a:pt x="496811" y="9398"/>
                </a:lnTo>
                <a:lnTo>
                  <a:pt x="468566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2562605" y="2716275"/>
            <a:ext cx="297180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spc="-25" dirty="0">
                <a:solidFill>
                  <a:srgbClr val="FFFFFF"/>
                </a:solidFill>
                <a:latin typeface="DejaVu Sans"/>
                <a:cs typeface="DejaVu Sans"/>
              </a:rPr>
              <a:t>NO</a:t>
            </a:r>
            <a:endParaRPr sz="1400">
              <a:latin typeface="DejaVu Sans"/>
              <a:cs typeface="DejaVu Sans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2452941" y="4379214"/>
            <a:ext cx="516255" cy="283845"/>
          </a:xfrm>
          <a:custGeom>
            <a:avLst/>
            <a:gdLst/>
            <a:ahLst/>
            <a:cxnLst/>
            <a:rect l="l" t="t" r="r" b="b"/>
            <a:pathLst>
              <a:path w="516255" h="283845">
                <a:moveTo>
                  <a:pt x="468566" y="0"/>
                </a:moveTo>
                <a:lnTo>
                  <a:pt x="47180" y="0"/>
                </a:lnTo>
                <a:lnTo>
                  <a:pt x="44754" y="63"/>
                </a:lnTo>
                <a:lnTo>
                  <a:pt x="9334" y="18999"/>
                </a:lnTo>
                <a:lnTo>
                  <a:pt x="0" y="44818"/>
                </a:lnTo>
                <a:lnTo>
                  <a:pt x="0" y="238645"/>
                </a:lnTo>
                <a:lnTo>
                  <a:pt x="18935" y="274066"/>
                </a:lnTo>
                <a:lnTo>
                  <a:pt x="47180" y="283464"/>
                </a:lnTo>
                <a:lnTo>
                  <a:pt x="468566" y="283464"/>
                </a:lnTo>
                <a:lnTo>
                  <a:pt x="503516" y="267957"/>
                </a:lnTo>
                <a:lnTo>
                  <a:pt x="515747" y="238645"/>
                </a:lnTo>
                <a:lnTo>
                  <a:pt x="515747" y="44818"/>
                </a:lnTo>
                <a:lnTo>
                  <a:pt x="496811" y="9398"/>
                </a:lnTo>
                <a:lnTo>
                  <a:pt x="468566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2562605" y="4402835"/>
            <a:ext cx="297180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spc="-25" dirty="0">
                <a:solidFill>
                  <a:srgbClr val="FFFFFF"/>
                </a:solidFill>
                <a:latin typeface="DejaVu Sans"/>
                <a:cs typeface="DejaVu Sans"/>
              </a:rPr>
              <a:t>NO</a:t>
            </a:r>
            <a:endParaRPr sz="1400">
              <a:latin typeface="DejaVu Sans"/>
              <a:cs typeface="DejaVu Sans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7156005" y="5250179"/>
            <a:ext cx="544195" cy="284480"/>
          </a:xfrm>
          <a:custGeom>
            <a:avLst/>
            <a:gdLst/>
            <a:ahLst/>
            <a:cxnLst/>
            <a:rect l="l" t="t" r="r" b="b"/>
            <a:pathLst>
              <a:path w="544195" h="284479">
                <a:moveTo>
                  <a:pt x="496633" y="0"/>
                </a:moveTo>
                <a:lnTo>
                  <a:pt x="47307" y="0"/>
                </a:lnTo>
                <a:lnTo>
                  <a:pt x="44869" y="63"/>
                </a:lnTo>
                <a:lnTo>
                  <a:pt x="9347" y="19024"/>
                </a:lnTo>
                <a:lnTo>
                  <a:pt x="0" y="44932"/>
                </a:lnTo>
                <a:lnTo>
                  <a:pt x="0" y="239293"/>
                </a:lnTo>
                <a:lnTo>
                  <a:pt x="18961" y="274815"/>
                </a:lnTo>
                <a:lnTo>
                  <a:pt x="47307" y="284226"/>
                </a:lnTo>
                <a:lnTo>
                  <a:pt x="496633" y="284226"/>
                </a:lnTo>
                <a:lnTo>
                  <a:pt x="531698" y="268706"/>
                </a:lnTo>
                <a:lnTo>
                  <a:pt x="543941" y="239293"/>
                </a:lnTo>
                <a:lnTo>
                  <a:pt x="543941" y="44932"/>
                </a:lnTo>
                <a:lnTo>
                  <a:pt x="524979" y="9410"/>
                </a:lnTo>
                <a:lnTo>
                  <a:pt x="496633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7280402" y="5274055"/>
            <a:ext cx="297180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spc="-25" dirty="0">
                <a:solidFill>
                  <a:srgbClr val="FFFFFF"/>
                </a:solidFill>
                <a:latin typeface="DejaVu Sans"/>
                <a:cs typeface="DejaVu Sans"/>
              </a:rPr>
              <a:t>NO</a:t>
            </a:r>
            <a:endParaRPr sz="1400">
              <a:latin typeface="DejaVu Sans"/>
              <a:cs typeface="DejaVu Sans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886205" y="1562074"/>
            <a:ext cx="3744595" cy="976630"/>
            <a:chOff x="886205" y="1562074"/>
            <a:chExt cx="3744595" cy="976630"/>
          </a:xfrm>
        </p:grpSpPr>
        <p:pic>
          <p:nvPicPr>
            <p:cNvPr id="35" name="object 3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86205" y="1562074"/>
              <a:ext cx="3744468" cy="976147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911377" y="1587245"/>
              <a:ext cx="3648075" cy="879475"/>
            </a:xfrm>
            <a:custGeom>
              <a:avLst/>
              <a:gdLst/>
              <a:ahLst/>
              <a:cxnLst/>
              <a:rect l="l" t="t" r="r" b="b"/>
              <a:pathLst>
                <a:path w="3648075" h="879475">
                  <a:moveTo>
                    <a:pt x="3584422" y="0"/>
                  </a:moveTo>
                  <a:lnTo>
                    <a:pt x="63182" y="0"/>
                  </a:lnTo>
                  <a:lnTo>
                    <a:pt x="61556" y="25"/>
                  </a:lnTo>
                  <a:lnTo>
                    <a:pt x="25361" y="12560"/>
                  </a:lnTo>
                  <a:lnTo>
                    <a:pt x="2374" y="45935"/>
                  </a:lnTo>
                  <a:lnTo>
                    <a:pt x="0" y="61607"/>
                  </a:lnTo>
                  <a:lnTo>
                    <a:pt x="0" y="817740"/>
                  </a:lnTo>
                  <a:lnTo>
                    <a:pt x="12534" y="853935"/>
                  </a:lnTo>
                  <a:lnTo>
                    <a:pt x="45872" y="876947"/>
                  </a:lnTo>
                  <a:lnTo>
                    <a:pt x="63182" y="879348"/>
                  </a:lnTo>
                  <a:lnTo>
                    <a:pt x="3584422" y="879348"/>
                  </a:lnTo>
                  <a:lnTo>
                    <a:pt x="3622256" y="866787"/>
                  </a:lnTo>
                  <a:lnTo>
                    <a:pt x="3645268" y="833412"/>
                  </a:lnTo>
                  <a:lnTo>
                    <a:pt x="3647643" y="817740"/>
                  </a:lnTo>
                  <a:lnTo>
                    <a:pt x="3647643" y="61607"/>
                  </a:lnTo>
                  <a:lnTo>
                    <a:pt x="3635108" y="25412"/>
                  </a:lnTo>
                  <a:lnTo>
                    <a:pt x="3601732" y="2400"/>
                  </a:lnTo>
                  <a:lnTo>
                    <a:pt x="3584422" y="0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7" name="object 37"/>
          <p:cNvSpPr txBox="1"/>
          <p:nvPr/>
        </p:nvSpPr>
        <p:spPr>
          <a:xfrm>
            <a:off x="1207769" y="1665731"/>
            <a:ext cx="3077210" cy="708660"/>
          </a:xfrm>
          <a:prstGeom prst="rect">
            <a:avLst/>
          </a:prstGeom>
        </p:spPr>
        <p:txBody>
          <a:bodyPr vert="horz" wrap="square" lIns="0" tIns="40005" rIns="0" bIns="0" rtlCol="0">
            <a:spAutoFit/>
          </a:bodyPr>
          <a:lstStyle/>
          <a:p>
            <a:pPr marL="12700" marR="5080" indent="-1905" algn="ctr">
              <a:lnSpc>
                <a:spcPts val="1730"/>
              </a:lnSpc>
              <a:spcBef>
                <a:spcPts val="315"/>
              </a:spcBef>
            </a:pPr>
            <a:r>
              <a:rPr sz="1600" spc="-90" dirty="0">
                <a:solidFill>
                  <a:srgbClr val="3F3F3F"/>
                </a:solidFill>
                <a:latin typeface="DejaVu Sans"/>
                <a:cs typeface="DejaVu Sans"/>
              </a:rPr>
              <a:t>Does</a:t>
            </a:r>
            <a:r>
              <a:rPr sz="1600" spc="1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220" dirty="0">
                <a:solidFill>
                  <a:srgbClr val="3F3F3F"/>
                </a:solidFill>
                <a:latin typeface="DejaVu Sans"/>
                <a:cs typeface="DejaVu Sans"/>
              </a:rPr>
              <a:t>my</a:t>
            </a:r>
            <a:r>
              <a:rPr sz="1600" spc="3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130" dirty="0">
                <a:solidFill>
                  <a:srgbClr val="3F3F3F"/>
                </a:solidFill>
                <a:latin typeface="DejaVu Sans"/>
                <a:cs typeface="DejaVu Sans"/>
              </a:rPr>
              <a:t>question</a:t>
            </a:r>
            <a:r>
              <a:rPr sz="1600" spc="2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130" dirty="0">
                <a:solidFill>
                  <a:srgbClr val="3F3F3F"/>
                </a:solidFill>
                <a:latin typeface="DejaVu Sans"/>
                <a:cs typeface="DejaVu Sans"/>
              </a:rPr>
              <a:t>require</a:t>
            </a:r>
            <a:r>
              <a:rPr sz="1600" spc="1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150" dirty="0">
                <a:solidFill>
                  <a:srgbClr val="3F3F3F"/>
                </a:solidFill>
                <a:latin typeface="DejaVu Sans"/>
                <a:cs typeface="DejaVu Sans"/>
              </a:rPr>
              <a:t>ranking, </a:t>
            </a:r>
            <a:r>
              <a:rPr sz="1600" spc="-145" dirty="0">
                <a:solidFill>
                  <a:srgbClr val="3F3F3F"/>
                </a:solidFill>
                <a:latin typeface="DejaVu Sans"/>
                <a:cs typeface="DejaVu Sans"/>
              </a:rPr>
              <a:t>recursion,</a:t>
            </a:r>
            <a:r>
              <a:rPr sz="1600" spc="7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180" dirty="0">
                <a:solidFill>
                  <a:srgbClr val="3F3F3F"/>
                </a:solidFill>
                <a:latin typeface="DejaVu Sans"/>
                <a:cs typeface="DejaVu Sans"/>
              </a:rPr>
              <a:t>moving</a:t>
            </a:r>
            <a:r>
              <a:rPr sz="1600" spc="5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155" dirty="0">
                <a:solidFill>
                  <a:srgbClr val="3F3F3F"/>
                </a:solidFill>
                <a:latin typeface="DejaVu Sans"/>
                <a:cs typeface="DejaVu Sans"/>
              </a:rPr>
              <a:t>calculations,</a:t>
            </a:r>
            <a:r>
              <a:rPr sz="1600" spc="9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25" dirty="0">
                <a:solidFill>
                  <a:srgbClr val="3F3F3F"/>
                </a:solidFill>
                <a:latin typeface="DejaVu Sans"/>
                <a:cs typeface="DejaVu Sans"/>
              </a:rPr>
              <a:t>or </a:t>
            </a:r>
            <a:r>
              <a:rPr sz="1600" spc="-110" dirty="0">
                <a:solidFill>
                  <a:srgbClr val="3F3F3F"/>
                </a:solidFill>
                <a:latin typeface="DejaVu Sans"/>
                <a:cs typeface="DejaVu Sans"/>
              </a:rPr>
              <a:t>inter-</a:t>
            </a:r>
            <a:r>
              <a:rPr sz="1600" spc="-105" dirty="0">
                <a:solidFill>
                  <a:srgbClr val="3F3F3F"/>
                </a:solidFill>
                <a:latin typeface="DejaVu Sans"/>
                <a:cs typeface="DejaVu Sans"/>
              </a:rPr>
              <a:t>row</a:t>
            </a:r>
            <a:r>
              <a:rPr sz="1600" spc="-2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140" dirty="0">
                <a:solidFill>
                  <a:srgbClr val="3F3F3F"/>
                </a:solidFill>
                <a:latin typeface="DejaVu Sans"/>
                <a:cs typeface="DejaVu Sans"/>
              </a:rPr>
              <a:t>calculations</a:t>
            </a:r>
            <a:r>
              <a:rPr sz="1600" spc="3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30" dirty="0">
                <a:solidFill>
                  <a:srgbClr val="3F3F3F"/>
                </a:solidFill>
                <a:latin typeface="DejaVu Sans"/>
                <a:cs typeface="DejaVu Sans"/>
              </a:rPr>
              <a:t>to</a:t>
            </a:r>
            <a:r>
              <a:rPr sz="1600" spc="2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140" dirty="0">
                <a:solidFill>
                  <a:srgbClr val="3F3F3F"/>
                </a:solidFill>
                <a:latin typeface="DejaVu Sans"/>
                <a:cs typeface="DejaVu Sans"/>
              </a:rPr>
              <a:t>answer</a:t>
            </a:r>
            <a:r>
              <a:rPr sz="1600" spc="3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290" dirty="0">
                <a:solidFill>
                  <a:srgbClr val="3F3F3F"/>
                </a:solidFill>
                <a:latin typeface="DejaVu Sans"/>
                <a:cs typeface="DejaVu Sans"/>
              </a:rPr>
              <a:t>it?</a:t>
            </a:r>
            <a:endParaRPr sz="1600">
              <a:latin typeface="DejaVu Sans"/>
              <a:cs typeface="DejaVu Sans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934974" y="3259810"/>
            <a:ext cx="3737610" cy="976630"/>
            <a:chOff x="934974" y="3259810"/>
            <a:chExt cx="3737610" cy="976630"/>
          </a:xfrm>
        </p:grpSpPr>
        <p:pic>
          <p:nvPicPr>
            <p:cNvPr id="39" name="object 3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34974" y="3259810"/>
              <a:ext cx="3737610" cy="976147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960145" y="3284982"/>
              <a:ext cx="3641090" cy="879475"/>
            </a:xfrm>
            <a:custGeom>
              <a:avLst/>
              <a:gdLst/>
              <a:ahLst/>
              <a:cxnLst/>
              <a:rect l="l" t="t" r="r" b="b"/>
              <a:pathLst>
                <a:path w="3641090" h="879475">
                  <a:moveTo>
                    <a:pt x="3577564" y="0"/>
                  </a:moveTo>
                  <a:lnTo>
                    <a:pt x="63182" y="0"/>
                  </a:lnTo>
                  <a:lnTo>
                    <a:pt x="61556" y="25"/>
                  </a:lnTo>
                  <a:lnTo>
                    <a:pt x="25361" y="12560"/>
                  </a:lnTo>
                  <a:lnTo>
                    <a:pt x="2374" y="45935"/>
                  </a:lnTo>
                  <a:lnTo>
                    <a:pt x="0" y="61607"/>
                  </a:lnTo>
                  <a:lnTo>
                    <a:pt x="0" y="817740"/>
                  </a:lnTo>
                  <a:lnTo>
                    <a:pt x="12534" y="853935"/>
                  </a:lnTo>
                  <a:lnTo>
                    <a:pt x="45872" y="876947"/>
                  </a:lnTo>
                  <a:lnTo>
                    <a:pt x="63182" y="879348"/>
                  </a:lnTo>
                  <a:lnTo>
                    <a:pt x="3577564" y="879348"/>
                  </a:lnTo>
                  <a:lnTo>
                    <a:pt x="3615398" y="866787"/>
                  </a:lnTo>
                  <a:lnTo>
                    <a:pt x="3638410" y="833412"/>
                  </a:lnTo>
                  <a:lnTo>
                    <a:pt x="3640785" y="817740"/>
                  </a:lnTo>
                  <a:lnTo>
                    <a:pt x="3640785" y="61607"/>
                  </a:lnTo>
                  <a:lnTo>
                    <a:pt x="3628250" y="25412"/>
                  </a:lnTo>
                  <a:lnTo>
                    <a:pt x="3594874" y="2400"/>
                  </a:lnTo>
                  <a:lnTo>
                    <a:pt x="3577564" y="0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1" name="object 41"/>
          <p:cNvSpPr txBox="1"/>
          <p:nvPr/>
        </p:nvSpPr>
        <p:spPr>
          <a:xfrm>
            <a:off x="1198880" y="3474720"/>
            <a:ext cx="3164205" cy="489584"/>
          </a:xfrm>
          <a:prstGeom prst="rect">
            <a:avLst/>
          </a:prstGeom>
        </p:spPr>
        <p:txBody>
          <a:bodyPr vert="horz" wrap="square" lIns="0" tIns="40005" rIns="0" bIns="0" rtlCol="0">
            <a:spAutoFit/>
          </a:bodyPr>
          <a:lstStyle/>
          <a:p>
            <a:pPr marL="696595" marR="5080" indent="-684530">
              <a:lnSpc>
                <a:spcPts val="1730"/>
              </a:lnSpc>
              <a:spcBef>
                <a:spcPts val="315"/>
              </a:spcBef>
            </a:pPr>
            <a:r>
              <a:rPr sz="1600" dirty="0">
                <a:solidFill>
                  <a:srgbClr val="3F3F3F"/>
                </a:solidFill>
                <a:latin typeface="DejaVu Sans"/>
                <a:cs typeface="DejaVu Sans"/>
              </a:rPr>
              <a:t>Do</a:t>
            </a:r>
            <a:r>
              <a:rPr sz="1600" spc="-7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dirty="0">
                <a:solidFill>
                  <a:srgbClr val="3F3F3F"/>
                </a:solidFill>
                <a:latin typeface="DejaVu Sans"/>
                <a:cs typeface="DejaVu Sans"/>
              </a:rPr>
              <a:t>I</a:t>
            </a:r>
            <a:r>
              <a:rPr sz="1600" spc="2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155" dirty="0">
                <a:solidFill>
                  <a:srgbClr val="3F3F3F"/>
                </a:solidFill>
                <a:latin typeface="DejaVu Sans"/>
                <a:cs typeface="DejaVu Sans"/>
              </a:rPr>
              <a:t>already</a:t>
            </a:r>
            <a:r>
              <a:rPr sz="1600" spc="2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170" dirty="0">
                <a:solidFill>
                  <a:srgbClr val="3F3F3F"/>
                </a:solidFill>
                <a:latin typeface="DejaVu Sans"/>
                <a:cs typeface="DejaVu Sans"/>
              </a:rPr>
              <a:t>have</a:t>
            </a:r>
            <a:r>
              <a:rPr sz="1600" spc="2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140" dirty="0">
                <a:solidFill>
                  <a:srgbClr val="3F3F3F"/>
                </a:solidFill>
                <a:latin typeface="DejaVu Sans"/>
                <a:cs typeface="DejaVu Sans"/>
              </a:rPr>
              <a:t>all</a:t>
            </a:r>
            <a:r>
              <a:rPr sz="1600" spc="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130" dirty="0">
                <a:solidFill>
                  <a:srgbClr val="3F3F3F"/>
                </a:solidFill>
                <a:latin typeface="DejaVu Sans"/>
                <a:cs typeface="DejaVu Sans"/>
              </a:rPr>
              <a:t>the</a:t>
            </a:r>
            <a:r>
              <a:rPr sz="160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175" dirty="0">
                <a:solidFill>
                  <a:srgbClr val="3F3F3F"/>
                </a:solidFill>
                <a:latin typeface="DejaVu Sans"/>
                <a:cs typeface="DejaVu Sans"/>
              </a:rPr>
              <a:t>data</a:t>
            </a:r>
            <a:r>
              <a:rPr sz="1600" spc="-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dirty="0">
                <a:solidFill>
                  <a:srgbClr val="3F3F3F"/>
                </a:solidFill>
                <a:latin typeface="DejaVu Sans"/>
                <a:cs typeface="DejaVu Sans"/>
              </a:rPr>
              <a:t>I</a:t>
            </a:r>
            <a:r>
              <a:rPr sz="1600" spc="2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395" dirty="0">
                <a:solidFill>
                  <a:srgbClr val="3F3F3F"/>
                </a:solidFill>
                <a:latin typeface="DejaVu Sans"/>
                <a:cs typeface="DejaVu Sans"/>
              </a:rPr>
              <a:t>need</a:t>
            </a:r>
            <a:r>
              <a:rPr sz="1600" spc="-75" dirty="0">
                <a:solidFill>
                  <a:srgbClr val="3F3F3F"/>
                </a:solidFill>
                <a:latin typeface="DejaVu Sans"/>
                <a:cs typeface="DejaVu Sans"/>
              </a:rPr>
              <a:t> on</a:t>
            </a:r>
            <a:r>
              <a:rPr sz="1600" spc="-3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110" dirty="0">
                <a:solidFill>
                  <a:srgbClr val="3F3F3F"/>
                </a:solidFill>
                <a:latin typeface="DejaVu Sans"/>
                <a:cs typeface="DejaVu Sans"/>
              </a:rPr>
              <a:t>the</a:t>
            </a:r>
            <a:r>
              <a:rPr sz="1600" spc="-2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70" dirty="0">
                <a:solidFill>
                  <a:srgbClr val="3F3F3F"/>
                </a:solidFill>
                <a:latin typeface="DejaVu Sans"/>
                <a:cs typeface="DejaVu Sans"/>
              </a:rPr>
              <a:t>visualization?</a:t>
            </a:r>
            <a:endParaRPr sz="1600">
              <a:latin typeface="DejaVu Sans"/>
              <a:cs typeface="DejaVu Sans"/>
            </a:endParaRPr>
          </a:p>
        </p:txBody>
      </p:sp>
      <p:grpSp>
        <p:nvGrpSpPr>
          <p:cNvPr id="42" name="object 42"/>
          <p:cNvGrpSpPr/>
          <p:nvPr/>
        </p:nvGrpSpPr>
        <p:grpSpPr>
          <a:xfrm>
            <a:off x="934974" y="4959096"/>
            <a:ext cx="3737610" cy="975994"/>
            <a:chOff x="934974" y="4959096"/>
            <a:chExt cx="3737610" cy="975994"/>
          </a:xfrm>
        </p:grpSpPr>
        <p:pic>
          <p:nvPicPr>
            <p:cNvPr id="43" name="object 4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34974" y="4959096"/>
              <a:ext cx="3737610" cy="975398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960145" y="4984242"/>
              <a:ext cx="3641090" cy="878840"/>
            </a:xfrm>
            <a:custGeom>
              <a:avLst/>
              <a:gdLst/>
              <a:ahLst/>
              <a:cxnLst/>
              <a:rect l="l" t="t" r="r" b="b"/>
              <a:pathLst>
                <a:path w="3641090" h="878839">
                  <a:moveTo>
                    <a:pt x="3577691" y="0"/>
                  </a:moveTo>
                  <a:lnTo>
                    <a:pt x="63131" y="0"/>
                  </a:lnTo>
                  <a:lnTo>
                    <a:pt x="61506" y="25"/>
                  </a:lnTo>
                  <a:lnTo>
                    <a:pt x="25336" y="12560"/>
                  </a:lnTo>
                  <a:lnTo>
                    <a:pt x="2374" y="45859"/>
                  </a:lnTo>
                  <a:lnTo>
                    <a:pt x="0" y="61493"/>
                  </a:lnTo>
                  <a:lnTo>
                    <a:pt x="0" y="817067"/>
                  </a:lnTo>
                  <a:lnTo>
                    <a:pt x="12522" y="853224"/>
                  </a:lnTo>
                  <a:lnTo>
                    <a:pt x="45834" y="876185"/>
                  </a:lnTo>
                  <a:lnTo>
                    <a:pt x="63131" y="878586"/>
                  </a:lnTo>
                  <a:lnTo>
                    <a:pt x="3577691" y="878586"/>
                  </a:lnTo>
                  <a:lnTo>
                    <a:pt x="3615436" y="866038"/>
                  </a:lnTo>
                  <a:lnTo>
                    <a:pt x="3638410" y="832726"/>
                  </a:lnTo>
                  <a:lnTo>
                    <a:pt x="3640785" y="817067"/>
                  </a:lnTo>
                  <a:lnTo>
                    <a:pt x="3640785" y="61493"/>
                  </a:lnTo>
                  <a:lnTo>
                    <a:pt x="3628250" y="25374"/>
                  </a:lnTo>
                  <a:lnTo>
                    <a:pt x="3594951" y="2400"/>
                  </a:lnTo>
                  <a:lnTo>
                    <a:pt x="3577691" y="0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5" name="object 45"/>
          <p:cNvSpPr txBox="1"/>
          <p:nvPr/>
        </p:nvSpPr>
        <p:spPr>
          <a:xfrm>
            <a:off x="1187955" y="5155438"/>
            <a:ext cx="3187065" cy="489584"/>
          </a:xfrm>
          <a:prstGeom prst="rect">
            <a:avLst/>
          </a:prstGeom>
        </p:spPr>
        <p:txBody>
          <a:bodyPr vert="horz" wrap="square" lIns="0" tIns="40005" rIns="0" bIns="0" rtlCol="0">
            <a:spAutoFit/>
          </a:bodyPr>
          <a:lstStyle/>
          <a:p>
            <a:pPr marL="94615" marR="5080" indent="-82550">
              <a:lnSpc>
                <a:spcPts val="1730"/>
              </a:lnSpc>
              <a:spcBef>
                <a:spcPts val="315"/>
              </a:spcBef>
            </a:pPr>
            <a:r>
              <a:rPr sz="1600" spc="-90" dirty="0">
                <a:solidFill>
                  <a:srgbClr val="3F3F3F"/>
                </a:solidFill>
                <a:latin typeface="DejaVu Sans"/>
                <a:cs typeface="DejaVu Sans"/>
              </a:rPr>
              <a:t>Does</a:t>
            </a:r>
            <a:r>
              <a:rPr sz="1600" spc="-4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110" dirty="0">
                <a:solidFill>
                  <a:srgbClr val="3F3F3F"/>
                </a:solidFill>
                <a:latin typeface="DejaVu Sans"/>
                <a:cs typeface="DejaVu Sans"/>
              </a:rPr>
              <a:t>the</a:t>
            </a:r>
            <a:r>
              <a:rPr sz="1600" spc="-1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155" dirty="0">
                <a:solidFill>
                  <a:srgbClr val="3F3F3F"/>
                </a:solidFill>
                <a:latin typeface="DejaVu Sans"/>
                <a:cs typeface="DejaVu Sans"/>
              </a:rPr>
              <a:t>granularity</a:t>
            </a:r>
            <a:r>
              <a:rPr sz="1600" spc="1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dirty="0">
                <a:solidFill>
                  <a:srgbClr val="3F3F3F"/>
                </a:solidFill>
                <a:latin typeface="DejaVu Sans"/>
                <a:cs typeface="DejaVu Sans"/>
              </a:rPr>
              <a:t>of</a:t>
            </a:r>
            <a:r>
              <a:rPr sz="1600" spc="-1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110" dirty="0">
                <a:solidFill>
                  <a:srgbClr val="3F3F3F"/>
                </a:solidFill>
                <a:latin typeface="DejaVu Sans"/>
                <a:cs typeface="DejaVu Sans"/>
              </a:rPr>
              <a:t>the</a:t>
            </a:r>
            <a:r>
              <a:rPr sz="1600" spc="-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185" dirty="0">
                <a:solidFill>
                  <a:srgbClr val="3F3F3F"/>
                </a:solidFill>
                <a:latin typeface="DejaVu Sans"/>
                <a:cs typeface="DejaVu Sans"/>
              </a:rPr>
              <a:t>question </a:t>
            </a:r>
            <a:r>
              <a:rPr sz="1600" spc="-180" dirty="0">
                <a:solidFill>
                  <a:srgbClr val="3F3F3F"/>
                </a:solidFill>
                <a:latin typeface="DejaVu Sans"/>
                <a:cs typeface="DejaVu Sans"/>
              </a:rPr>
              <a:t>match</a:t>
            </a:r>
            <a:r>
              <a:rPr sz="1600" spc="2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110" dirty="0">
                <a:solidFill>
                  <a:srgbClr val="3F3F3F"/>
                </a:solidFill>
                <a:latin typeface="DejaVu Sans"/>
                <a:cs typeface="DejaVu Sans"/>
              </a:rPr>
              <a:t>the</a:t>
            </a:r>
            <a:r>
              <a:rPr sz="1600" spc="-1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145" dirty="0">
                <a:solidFill>
                  <a:srgbClr val="3F3F3F"/>
                </a:solidFill>
                <a:latin typeface="DejaVu Sans"/>
                <a:cs typeface="DejaVu Sans"/>
              </a:rPr>
              <a:t>granularity</a:t>
            </a:r>
            <a:r>
              <a:rPr sz="1600" spc="2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dirty="0">
                <a:solidFill>
                  <a:srgbClr val="3F3F3F"/>
                </a:solidFill>
                <a:latin typeface="DejaVu Sans"/>
                <a:cs typeface="DejaVu Sans"/>
              </a:rPr>
              <a:t>of</a:t>
            </a:r>
            <a:r>
              <a:rPr sz="1600" spc="2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120" dirty="0">
                <a:solidFill>
                  <a:srgbClr val="3F3F3F"/>
                </a:solidFill>
                <a:latin typeface="DejaVu Sans"/>
                <a:cs typeface="DejaVu Sans"/>
              </a:rPr>
              <a:t>the</a:t>
            </a:r>
            <a:r>
              <a:rPr sz="1600" spc="2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85" dirty="0">
                <a:solidFill>
                  <a:srgbClr val="3F3F3F"/>
                </a:solidFill>
                <a:latin typeface="DejaVu Sans"/>
                <a:cs typeface="DejaVu Sans"/>
              </a:rPr>
              <a:t>view?</a:t>
            </a:r>
            <a:endParaRPr sz="1600">
              <a:latin typeface="DejaVu Sans"/>
              <a:cs typeface="DejaVu Sans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34553" y="1344911"/>
            <a:ext cx="10769600" cy="2205355"/>
            <a:chOff x="734553" y="1344911"/>
            <a:chExt cx="10769600" cy="220535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34553" y="1344911"/>
              <a:ext cx="10769375" cy="2205265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45998" y="1356360"/>
              <a:ext cx="10700003" cy="2135885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4095">
              <a:lnSpc>
                <a:spcPct val="100000"/>
              </a:lnSpc>
              <a:spcBef>
                <a:spcPts val="100"/>
              </a:spcBef>
            </a:pPr>
            <a:r>
              <a:rPr b="1" spc="-360" dirty="0">
                <a:latin typeface="DejaVu Sans"/>
                <a:cs typeface="DejaVu Sans"/>
              </a:rPr>
              <a:t>Calculation</a:t>
            </a:r>
            <a:r>
              <a:rPr spc="-155" dirty="0"/>
              <a:t> </a:t>
            </a:r>
            <a:r>
              <a:rPr b="1" spc="-475" dirty="0">
                <a:latin typeface="DejaVu Sans"/>
                <a:cs typeface="DejaVu Sans"/>
              </a:rPr>
              <a:t>Syntax</a:t>
            </a: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15646" y="813815"/>
            <a:ext cx="11760708" cy="4572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0010647" y="4316502"/>
            <a:ext cx="1595755" cy="1129665"/>
          </a:xfrm>
          <a:prstGeom prst="rect">
            <a:avLst/>
          </a:prstGeom>
        </p:spPr>
        <p:txBody>
          <a:bodyPr vert="horz" wrap="square" lIns="0" tIns="1016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00"/>
              </a:spcBef>
            </a:pPr>
            <a:r>
              <a:rPr sz="1400" b="1" spc="-80" dirty="0">
                <a:solidFill>
                  <a:srgbClr val="3F3F3F"/>
                </a:solidFill>
                <a:latin typeface="DejaVu Sans"/>
                <a:cs typeface="DejaVu Sans"/>
              </a:rPr>
              <a:t>Functions</a:t>
            </a:r>
            <a:endParaRPr sz="1400">
              <a:latin typeface="DejaVu Sans"/>
              <a:cs typeface="DejaVu Sans"/>
            </a:endParaRPr>
          </a:p>
          <a:p>
            <a:pPr marL="12700" marR="5080">
              <a:lnSpc>
                <a:spcPct val="98900"/>
              </a:lnSpc>
              <a:spcBef>
                <a:spcPts val="615"/>
              </a:spcBef>
            </a:pPr>
            <a:r>
              <a:rPr sz="1200" i="1" spc="-10" dirty="0">
                <a:solidFill>
                  <a:srgbClr val="3F3F3F"/>
                </a:solidFill>
                <a:latin typeface="Nimbus Roman No9 L"/>
                <a:cs typeface="Nimbus Roman No9 L"/>
              </a:rPr>
              <a:t>Numerical,</a:t>
            </a:r>
            <a:r>
              <a:rPr sz="1200" spc="-3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spc="-20" dirty="0">
                <a:solidFill>
                  <a:srgbClr val="3F3F3F"/>
                </a:solidFill>
                <a:latin typeface="Nimbus Roman No9 L"/>
                <a:cs typeface="Nimbus Roman No9 L"/>
              </a:rPr>
              <a:t>string,</a:t>
            </a:r>
            <a:r>
              <a:rPr sz="1200" spc="-3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spc="-10" dirty="0">
                <a:solidFill>
                  <a:srgbClr val="3F3F3F"/>
                </a:solidFill>
                <a:latin typeface="Nimbus Roman No9 L"/>
                <a:cs typeface="Nimbus Roman No9 L"/>
              </a:rPr>
              <a:t>type,</a:t>
            </a:r>
            <a:r>
              <a:rPr sz="1200" spc="-1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date,</a:t>
            </a:r>
            <a:r>
              <a:rPr sz="1200" spc="2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spc="-40" dirty="0">
                <a:solidFill>
                  <a:srgbClr val="3F3F3F"/>
                </a:solidFill>
                <a:latin typeface="Nimbus Roman No9 L"/>
                <a:cs typeface="Nimbus Roman No9 L"/>
              </a:rPr>
              <a:t>logical,</a:t>
            </a:r>
            <a:r>
              <a:rPr sz="1200" spc="1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spc="-10" dirty="0">
                <a:solidFill>
                  <a:srgbClr val="3F3F3F"/>
                </a:solidFill>
                <a:latin typeface="Nimbus Roman No9 L"/>
                <a:cs typeface="Nimbus Roman No9 L"/>
              </a:rPr>
              <a:t>aggregate,</a:t>
            </a:r>
            <a:r>
              <a:rPr sz="1200" spc="-1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user,</a:t>
            </a:r>
            <a:r>
              <a:rPr sz="1200" spc="-4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table</a:t>
            </a:r>
            <a:r>
              <a:rPr sz="1200" spc="-4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spc="-10" dirty="0">
                <a:solidFill>
                  <a:srgbClr val="3F3F3F"/>
                </a:solidFill>
                <a:latin typeface="Nimbus Roman No9 L"/>
                <a:cs typeface="Nimbus Roman No9 L"/>
              </a:rPr>
              <a:t>calc,</a:t>
            </a:r>
            <a:r>
              <a:rPr sz="1200" spc="-4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or</a:t>
            </a:r>
            <a:r>
              <a:rPr sz="1200" spc="-4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spc="-60" dirty="0">
                <a:solidFill>
                  <a:srgbClr val="3F3F3F"/>
                </a:solidFill>
                <a:latin typeface="Nimbus Roman No9 L"/>
                <a:cs typeface="Nimbus Roman No9 L"/>
              </a:rPr>
              <a:t>spatial</a:t>
            </a:r>
            <a:r>
              <a:rPr sz="1200" spc="-6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spc="-10" dirty="0">
                <a:solidFill>
                  <a:srgbClr val="3F3F3F"/>
                </a:solidFill>
                <a:latin typeface="Nimbus Roman No9 L"/>
                <a:cs typeface="Nimbus Roman No9 L"/>
              </a:rPr>
              <a:t>calculation</a:t>
            </a:r>
            <a:r>
              <a:rPr sz="1200" spc="1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spc="-10" dirty="0">
                <a:solidFill>
                  <a:srgbClr val="3F3F3F"/>
                </a:solidFill>
                <a:latin typeface="Nimbus Roman No9 L"/>
                <a:cs typeface="Nimbus Roman No9 L"/>
              </a:rPr>
              <a:t>functions</a:t>
            </a:r>
            <a:endParaRPr sz="1200">
              <a:latin typeface="Nimbus Roman No9 L"/>
              <a:cs typeface="Nimbus Roman No9 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454643" y="4316504"/>
            <a:ext cx="1139825" cy="1129665"/>
          </a:xfrm>
          <a:prstGeom prst="rect">
            <a:avLst/>
          </a:prstGeom>
        </p:spPr>
        <p:txBody>
          <a:bodyPr vert="horz" wrap="square" lIns="0" tIns="1016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00"/>
              </a:spcBef>
            </a:pPr>
            <a:r>
              <a:rPr sz="1400" b="1" spc="-10" dirty="0">
                <a:solidFill>
                  <a:srgbClr val="3F3F3F"/>
                </a:solidFill>
                <a:latin typeface="DejaVu Sans"/>
                <a:cs typeface="DejaVu Sans"/>
              </a:rPr>
              <a:t>Fields</a:t>
            </a:r>
            <a:endParaRPr sz="1400">
              <a:latin typeface="DejaVu Sans"/>
              <a:cs typeface="DejaVu Sans"/>
            </a:endParaRPr>
          </a:p>
          <a:p>
            <a:pPr marL="12700" marR="5080">
              <a:lnSpc>
                <a:spcPct val="98900"/>
              </a:lnSpc>
              <a:spcBef>
                <a:spcPts val="615"/>
              </a:spcBef>
            </a:pP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Raw</a:t>
            </a:r>
            <a:r>
              <a:rPr sz="1200" spc="-5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or</a:t>
            </a:r>
            <a:r>
              <a:rPr sz="1200" spc="-4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spc="-20" dirty="0">
                <a:solidFill>
                  <a:srgbClr val="3F3F3F"/>
                </a:solidFill>
                <a:latin typeface="Nimbus Roman No9 L"/>
                <a:cs typeface="Nimbus Roman No9 L"/>
              </a:rPr>
              <a:t>calculated</a:t>
            </a:r>
            <a:r>
              <a:rPr sz="1200" spc="-2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columns</a:t>
            </a:r>
            <a:r>
              <a:rPr sz="1200" spc="6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used</a:t>
            </a:r>
            <a:r>
              <a:rPr sz="1200" spc="6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spc="-25" dirty="0">
                <a:solidFill>
                  <a:srgbClr val="3F3F3F"/>
                </a:solidFill>
                <a:latin typeface="Nimbus Roman No9 L"/>
                <a:cs typeface="Nimbus Roman No9 L"/>
              </a:rPr>
              <a:t>for</a:t>
            </a:r>
            <a:r>
              <a:rPr sz="1200" spc="-2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dimensional</a:t>
            </a:r>
            <a:r>
              <a:rPr sz="1200" spc="-8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spc="-25" dirty="0">
                <a:solidFill>
                  <a:srgbClr val="3F3F3F"/>
                </a:solidFill>
                <a:latin typeface="Nimbus Roman No9 L"/>
                <a:cs typeface="Nimbus Roman No9 L"/>
              </a:rPr>
              <a:t>or</a:t>
            </a:r>
            <a:r>
              <a:rPr sz="1200" spc="-2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aggregated</a:t>
            </a:r>
            <a:r>
              <a:rPr sz="1200" spc="-8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spc="-25" dirty="0">
                <a:solidFill>
                  <a:srgbClr val="3F3F3F"/>
                </a:solidFill>
                <a:latin typeface="Nimbus Roman No9 L"/>
                <a:cs typeface="Nimbus Roman No9 L"/>
              </a:rPr>
              <a:t>values</a:t>
            </a:r>
            <a:endParaRPr sz="1200">
              <a:latin typeface="Nimbus Roman No9 L"/>
              <a:cs typeface="Nimbus Roman No9 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527296" y="4316507"/>
            <a:ext cx="1417955" cy="1527175"/>
          </a:xfrm>
          <a:prstGeom prst="rect">
            <a:avLst/>
          </a:prstGeom>
        </p:spPr>
        <p:txBody>
          <a:bodyPr vert="horz" wrap="square" lIns="0" tIns="1016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00"/>
              </a:spcBef>
            </a:pPr>
            <a:r>
              <a:rPr sz="1400" b="1" spc="-65" dirty="0">
                <a:solidFill>
                  <a:srgbClr val="3F3F3F"/>
                </a:solidFill>
                <a:latin typeface="DejaVu Sans"/>
                <a:cs typeface="DejaVu Sans"/>
              </a:rPr>
              <a:t>Operators</a:t>
            </a:r>
            <a:endParaRPr sz="1400">
              <a:latin typeface="DejaVu Sans"/>
              <a:cs typeface="DejaVu Sans"/>
            </a:endParaRPr>
          </a:p>
          <a:p>
            <a:pPr marL="12700" marR="5080">
              <a:lnSpc>
                <a:spcPct val="100000"/>
              </a:lnSpc>
              <a:spcBef>
                <a:spcPts val="600"/>
              </a:spcBef>
            </a:pP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Numeric</a:t>
            </a:r>
            <a:r>
              <a:rPr sz="1200" spc="-2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or</a:t>
            </a:r>
            <a:r>
              <a:rPr sz="1200" spc="-2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spc="-10" dirty="0">
                <a:solidFill>
                  <a:srgbClr val="3F3F3F"/>
                </a:solidFill>
                <a:latin typeface="Nimbus Roman No9 L"/>
                <a:cs typeface="Nimbus Roman No9 L"/>
              </a:rPr>
              <a:t>logical</a:t>
            </a:r>
            <a:r>
              <a:rPr sz="1200" spc="-1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symbols</a:t>
            </a:r>
            <a:r>
              <a:rPr sz="1200" spc="4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used</a:t>
            </a:r>
            <a:r>
              <a:rPr sz="1200" spc="6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spc="-25" dirty="0">
                <a:solidFill>
                  <a:srgbClr val="3F3F3F"/>
                </a:solidFill>
                <a:latin typeface="Nimbus Roman No9 L"/>
                <a:cs typeface="Nimbus Roman No9 L"/>
              </a:rPr>
              <a:t>in</a:t>
            </a:r>
            <a:r>
              <a:rPr sz="1200" spc="-2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spc="-10" dirty="0">
                <a:solidFill>
                  <a:srgbClr val="3F3F3F"/>
                </a:solidFill>
                <a:latin typeface="Nimbus Roman No9 L"/>
                <a:cs typeface="Nimbus Roman No9 L"/>
              </a:rPr>
              <a:t>calculations,</a:t>
            </a:r>
            <a:r>
              <a:rPr sz="1200" spc="-2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spc="-50" dirty="0">
                <a:solidFill>
                  <a:srgbClr val="3F3F3F"/>
                </a:solidFill>
                <a:latin typeface="Nimbus Roman No9 L"/>
                <a:cs typeface="Nimbus Roman No9 L"/>
              </a:rPr>
              <a:t>including:</a:t>
            </a:r>
            <a:endParaRPr sz="1200">
              <a:latin typeface="Nimbus Roman No9 L"/>
              <a:cs typeface="Nimbus Roman No9 L"/>
            </a:endParaRPr>
          </a:p>
          <a:p>
            <a:pPr marL="12700">
              <a:lnSpc>
                <a:spcPct val="100000"/>
              </a:lnSpc>
              <a:spcBef>
                <a:spcPts val="605"/>
              </a:spcBef>
            </a:pPr>
            <a:r>
              <a:rPr sz="1100" i="1" spc="-75" dirty="0">
                <a:solidFill>
                  <a:srgbClr val="3F3F3F"/>
                </a:solidFill>
                <a:latin typeface="Nimbus Roman No9 L"/>
                <a:cs typeface="Nimbus Roman No9 L"/>
              </a:rPr>
              <a:t>+,</a:t>
            </a:r>
            <a:r>
              <a:rPr sz="1100" spc="1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100" i="1" dirty="0">
                <a:solidFill>
                  <a:srgbClr val="3F3F3F"/>
                </a:solidFill>
                <a:latin typeface="Nimbus Roman No9 L"/>
                <a:cs typeface="Nimbus Roman No9 L"/>
              </a:rPr>
              <a:t>-,</a:t>
            </a:r>
            <a:r>
              <a:rPr sz="1100" spc="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100" i="1" spc="-85" dirty="0">
                <a:solidFill>
                  <a:srgbClr val="3F3F3F"/>
                </a:solidFill>
                <a:latin typeface="Nimbus Roman No9 L"/>
                <a:cs typeface="Nimbus Roman No9 L"/>
              </a:rPr>
              <a:t>*,</a:t>
            </a:r>
            <a:r>
              <a:rPr sz="1100" spc="1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100" i="1" dirty="0">
                <a:solidFill>
                  <a:srgbClr val="3F3F3F"/>
                </a:solidFill>
                <a:latin typeface="Nimbus Roman No9 L"/>
                <a:cs typeface="Nimbus Roman No9 L"/>
              </a:rPr>
              <a:t>/,</a:t>
            </a:r>
            <a:r>
              <a:rPr sz="1100" spc="1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100" i="1" spc="-85" dirty="0">
                <a:solidFill>
                  <a:srgbClr val="3F3F3F"/>
                </a:solidFill>
                <a:latin typeface="Nimbus Roman No9 L"/>
                <a:cs typeface="Nimbus Roman No9 L"/>
              </a:rPr>
              <a:t>%,</a:t>
            </a:r>
            <a:r>
              <a:rPr sz="1100" spc="1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100" i="1" spc="-90" dirty="0">
                <a:solidFill>
                  <a:srgbClr val="3F3F3F"/>
                </a:solidFill>
                <a:latin typeface="Nimbus Roman No9 L"/>
                <a:cs typeface="Nimbus Roman No9 L"/>
              </a:rPr>
              <a:t>==,</a:t>
            </a:r>
            <a:r>
              <a:rPr sz="1100" spc="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100" i="1" spc="-75" dirty="0">
                <a:solidFill>
                  <a:srgbClr val="3F3F3F"/>
                </a:solidFill>
                <a:latin typeface="Nimbus Roman No9 L"/>
                <a:cs typeface="Nimbus Roman No9 L"/>
              </a:rPr>
              <a:t>=,</a:t>
            </a:r>
            <a:r>
              <a:rPr sz="1100" spc="1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100" i="1" spc="-80" dirty="0">
                <a:solidFill>
                  <a:srgbClr val="3F3F3F"/>
                </a:solidFill>
                <a:latin typeface="Nimbus Roman No9 L"/>
                <a:cs typeface="Nimbus Roman No9 L"/>
              </a:rPr>
              <a:t>&gt;,</a:t>
            </a:r>
            <a:r>
              <a:rPr sz="1100" spc="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100" i="1" spc="-25" dirty="0">
                <a:solidFill>
                  <a:srgbClr val="3F3F3F"/>
                </a:solidFill>
                <a:latin typeface="Nimbus Roman No9 L"/>
                <a:cs typeface="Nimbus Roman No9 L"/>
              </a:rPr>
              <a:t>&lt;,</a:t>
            </a:r>
            <a:endParaRPr sz="1100">
              <a:latin typeface="Nimbus Roman No9 L"/>
              <a:cs typeface="Nimbus Roman No9 L"/>
            </a:endParaRPr>
          </a:p>
          <a:p>
            <a:pPr marL="12700">
              <a:lnSpc>
                <a:spcPts val="1300"/>
              </a:lnSpc>
            </a:pPr>
            <a:r>
              <a:rPr sz="1100" i="1" spc="-90" dirty="0">
                <a:solidFill>
                  <a:srgbClr val="3F3F3F"/>
                </a:solidFill>
                <a:latin typeface="Nimbus Roman No9 L"/>
                <a:cs typeface="Nimbus Roman No9 L"/>
              </a:rPr>
              <a:t>&gt;=,</a:t>
            </a:r>
            <a:r>
              <a:rPr sz="110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100" i="1" spc="-90" dirty="0">
                <a:solidFill>
                  <a:srgbClr val="3F3F3F"/>
                </a:solidFill>
                <a:latin typeface="Nimbus Roman No9 L"/>
                <a:cs typeface="Nimbus Roman No9 L"/>
              </a:rPr>
              <a:t>&lt;=,</a:t>
            </a:r>
            <a:r>
              <a:rPr sz="1100" spc="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100" i="1" spc="-95" dirty="0">
                <a:solidFill>
                  <a:srgbClr val="3F3F3F"/>
                </a:solidFill>
                <a:latin typeface="Nimbus Roman No9 L"/>
                <a:cs typeface="Nimbus Roman No9 L"/>
              </a:rPr>
              <a:t>!=,</a:t>
            </a:r>
            <a:r>
              <a:rPr sz="110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100" i="1" spc="-90" dirty="0">
                <a:solidFill>
                  <a:srgbClr val="3F3F3F"/>
                </a:solidFill>
                <a:latin typeface="Nimbus Roman No9 L"/>
                <a:cs typeface="Nimbus Roman No9 L"/>
              </a:rPr>
              <a:t>&lt;&gt;,</a:t>
            </a:r>
            <a:r>
              <a:rPr sz="1100" spc="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100" i="1" spc="60" dirty="0">
                <a:solidFill>
                  <a:srgbClr val="3F3F3F"/>
                </a:solidFill>
                <a:latin typeface="Nimbus Roman No9 L"/>
                <a:cs typeface="Nimbus Roman No9 L"/>
              </a:rPr>
              <a:t>^,</a:t>
            </a:r>
            <a:r>
              <a:rPr sz="1100" spc="1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100" i="1" spc="-20" dirty="0">
                <a:solidFill>
                  <a:srgbClr val="3F3F3F"/>
                </a:solidFill>
                <a:latin typeface="Nimbus Roman No9 L"/>
                <a:cs typeface="Nimbus Roman No9 L"/>
              </a:rPr>
              <a:t>AND,</a:t>
            </a:r>
            <a:endParaRPr sz="1100">
              <a:latin typeface="Nimbus Roman No9 L"/>
              <a:cs typeface="Nimbus Roman No9 L"/>
            </a:endParaRPr>
          </a:p>
          <a:p>
            <a:pPr marL="12700">
              <a:lnSpc>
                <a:spcPts val="1300"/>
              </a:lnSpc>
            </a:pPr>
            <a:r>
              <a:rPr sz="1100" i="1" dirty="0">
                <a:solidFill>
                  <a:srgbClr val="3F3F3F"/>
                </a:solidFill>
                <a:latin typeface="Nimbus Roman No9 L"/>
                <a:cs typeface="Nimbus Roman No9 L"/>
              </a:rPr>
              <a:t>OR,</a:t>
            </a:r>
            <a:r>
              <a:rPr sz="1100" spc="-6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100" i="1" dirty="0">
                <a:solidFill>
                  <a:srgbClr val="3F3F3F"/>
                </a:solidFill>
                <a:latin typeface="Nimbus Roman No9 L"/>
                <a:cs typeface="Nimbus Roman No9 L"/>
              </a:rPr>
              <a:t>NOT,</a:t>
            </a:r>
            <a:r>
              <a:rPr sz="1100" spc="-3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100" i="1" spc="-100" dirty="0">
                <a:solidFill>
                  <a:srgbClr val="3F3F3F"/>
                </a:solidFill>
                <a:latin typeface="Nimbus Roman No9 L"/>
                <a:cs typeface="Nimbus Roman No9 L"/>
              </a:rPr>
              <a:t>(</a:t>
            </a:r>
            <a:r>
              <a:rPr sz="110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100" i="1" spc="-50" dirty="0">
                <a:solidFill>
                  <a:srgbClr val="3F3F3F"/>
                </a:solidFill>
                <a:latin typeface="Nimbus Roman No9 L"/>
                <a:cs typeface="Nimbus Roman No9 L"/>
              </a:rPr>
              <a:t>)</a:t>
            </a:r>
            <a:endParaRPr sz="1100">
              <a:latin typeface="Nimbus Roman No9 L"/>
              <a:cs typeface="Nimbus Roman No9 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275320" y="4316503"/>
            <a:ext cx="1732914" cy="946785"/>
          </a:xfrm>
          <a:prstGeom prst="rect">
            <a:avLst/>
          </a:prstGeom>
        </p:spPr>
        <p:txBody>
          <a:bodyPr vert="horz" wrap="square" lIns="0" tIns="101600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800"/>
              </a:spcBef>
            </a:pPr>
            <a:r>
              <a:rPr sz="1400" b="1" spc="-165" dirty="0">
                <a:solidFill>
                  <a:srgbClr val="3F3F3F"/>
                </a:solidFill>
                <a:latin typeface="DejaVu Sans"/>
                <a:cs typeface="DejaVu Sans"/>
              </a:rPr>
              <a:t>Literal</a:t>
            </a:r>
            <a:r>
              <a:rPr sz="1400" spc="-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b="1" spc="-100" dirty="0">
                <a:solidFill>
                  <a:srgbClr val="3F3F3F"/>
                </a:solidFill>
                <a:latin typeface="DejaVu Sans"/>
                <a:cs typeface="DejaVu Sans"/>
              </a:rPr>
              <a:t>Expressions</a:t>
            </a:r>
            <a:endParaRPr sz="1400">
              <a:latin typeface="DejaVu Sans"/>
              <a:cs typeface="DejaVu Sans"/>
            </a:endParaRPr>
          </a:p>
          <a:p>
            <a:pPr marL="12700" marR="5080" algn="just">
              <a:lnSpc>
                <a:spcPct val="98300"/>
              </a:lnSpc>
              <a:spcBef>
                <a:spcPts val="625"/>
              </a:spcBef>
            </a:pP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Constant</a:t>
            </a:r>
            <a:r>
              <a:rPr sz="1200" spc="2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values,</a:t>
            </a:r>
            <a:r>
              <a:rPr sz="1200" spc="1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which</a:t>
            </a:r>
            <a:r>
              <a:rPr sz="1200" spc="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spc="-35" dirty="0">
                <a:solidFill>
                  <a:srgbClr val="3F3F3F"/>
                </a:solidFill>
                <a:latin typeface="Nimbus Roman No9 L"/>
                <a:cs typeface="Nimbus Roman No9 L"/>
              </a:rPr>
              <a:t>can</a:t>
            </a:r>
            <a:r>
              <a:rPr sz="1200" spc="-3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be</a:t>
            </a:r>
            <a:r>
              <a:rPr sz="1200" spc="3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represented</a:t>
            </a:r>
            <a:r>
              <a:rPr sz="1200" spc="7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as</a:t>
            </a:r>
            <a:r>
              <a:rPr sz="1200" spc="4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spc="-30" dirty="0">
                <a:solidFill>
                  <a:srgbClr val="3F3F3F"/>
                </a:solidFill>
                <a:latin typeface="Nimbus Roman No9 L"/>
                <a:cs typeface="Nimbus Roman No9 L"/>
              </a:rPr>
              <a:t>numbers,</a:t>
            </a:r>
            <a:r>
              <a:rPr sz="1200" spc="-3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spc="-10" dirty="0">
                <a:solidFill>
                  <a:srgbClr val="3F3F3F"/>
                </a:solidFill>
                <a:latin typeface="Nimbus Roman No9 L"/>
                <a:cs typeface="Nimbus Roman No9 L"/>
              </a:rPr>
              <a:t>strings,</a:t>
            </a:r>
            <a:r>
              <a:rPr sz="1200" spc="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dates,</a:t>
            </a:r>
            <a:r>
              <a:rPr sz="1200" spc="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spc="-20" dirty="0">
                <a:solidFill>
                  <a:srgbClr val="3F3F3F"/>
                </a:solidFill>
                <a:latin typeface="Nimbus Roman No9 L"/>
                <a:cs typeface="Nimbus Roman No9 L"/>
              </a:rPr>
              <a:t>etc.</a:t>
            </a:r>
            <a:endParaRPr sz="1200">
              <a:latin typeface="Nimbus Roman No9 L"/>
              <a:cs typeface="Nimbus Roman No9 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732020" y="4316505"/>
            <a:ext cx="1391285" cy="1136015"/>
          </a:xfrm>
          <a:prstGeom prst="rect">
            <a:avLst/>
          </a:prstGeom>
        </p:spPr>
        <p:txBody>
          <a:bodyPr vert="horz" wrap="square" lIns="0" tIns="1016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00"/>
              </a:spcBef>
            </a:pPr>
            <a:r>
              <a:rPr sz="1400" b="1" spc="-105" dirty="0">
                <a:solidFill>
                  <a:srgbClr val="3F3F3F"/>
                </a:solidFill>
                <a:latin typeface="DejaVu Sans"/>
                <a:cs typeface="DejaVu Sans"/>
              </a:rPr>
              <a:t>Parameters</a:t>
            </a:r>
            <a:endParaRPr sz="1400">
              <a:latin typeface="DejaVu Sans"/>
              <a:cs typeface="DejaVu Sans"/>
            </a:endParaRPr>
          </a:p>
          <a:p>
            <a:pPr marL="12700" marR="5080">
              <a:lnSpc>
                <a:spcPct val="100000"/>
              </a:lnSpc>
              <a:spcBef>
                <a:spcPts val="600"/>
              </a:spcBef>
            </a:pP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Dynamic</a:t>
            </a:r>
            <a:r>
              <a:rPr sz="1200" spc="-2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spc="-25" dirty="0">
                <a:solidFill>
                  <a:srgbClr val="3F3F3F"/>
                </a:solidFill>
                <a:latin typeface="Nimbus Roman No9 L"/>
                <a:cs typeface="Nimbus Roman No9 L"/>
              </a:rPr>
              <a:t>driving</a:t>
            </a:r>
            <a:r>
              <a:rPr sz="1200" spc="-3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spc="-45" dirty="0">
                <a:solidFill>
                  <a:srgbClr val="3F3F3F"/>
                </a:solidFill>
                <a:latin typeface="Nimbus Roman No9 L"/>
                <a:cs typeface="Nimbus Roman No9 L"/>
              </a:rPr>
              <a:t>fields</a:t>
            </a:r>
            <a:r>
              <a:rPr sz="1200" spc="-4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that</a:t>
            </a:r>
            <a:r>
              <a:rPr sz="1200" spc="9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can</a:t>
            </a:r>
            <a:r>
              <a:rPr sz="1200" spc="9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spc="-10" dirty="0">
                <a:solidFill>
                  <a:srgbClr val="3F3F3F"/>
                </a:solidFill>
                <a:latin typeface="Nimbus Roman No9 L"/>
                <a:cs typeface="Nimbus Roman No9 L"/>
              </a:rPr>
              <a:t>materially</a:t>
            </a:r>
            <a:r>
              <a:rPr sz="1200" spc="-1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impact</a:t>
            </a:r>
            <a:r>
              <a:rPr sz="1200" spc="9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spc="-10" dirty="0">
                <a:solidFill>
                  <a:srgbClr val="3F3F3F"/>
                </a:solidFill>
                <a:latin typeface="Nimbus Roman No9 L"/>
                <a:cs typeface="Nimbus Roman No9 L"/>
              </a:rPr>
              <a:t>calculations,</a:t>
            </a:r>
            <a:r>
              <a:rPr sz="1200" spc="-1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spc="-10" dirty="0">
                <a:solidFill>
                  <a:srgbClr val="3F3F3F"/>
                </a:solidFill>
                <a:latin typeface="Nimbus Roman No9 L"/>
                <a:cs typeface="Nimbus Roman No9 L"/>
              </a:rPr>
              <a:t>filters,</a:t>
            </a:r>
            <a:r>
              <a:rPr sz="1200" spc="-9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spc="-20" dirty="0">
                <a:solidFill>
                  <a:srgbClr val="3F3F3F"/>
                </a:solidFill>
                <a:latin typeface="Nimbus Roman No9 L"/>
                <a:cs typeface="Nimbus Roman No9 L"/>
              </a:rPr>
              <a:t>etc.</a:t>
            </a:r>
            <a:endParaRPr sz="1200">
              <a:latin typeface="Nimbus Roman No9 L"/>
              <a:cs typeface="Nimbus Roman No9 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97632" y="4316507"/>
            <a:ext cx="1247775" cy="1129665"/>
          </a:xfrm>
          <a:prstGeom prst="rect">
            <a:avLst/>
          </a:prstGeom>
        </p:spPr>
        <p:txBody>
          <a:bodyPr vert="horz" wrap="square" lIns="0" tIns="1016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00"/>
              </a:spcBef>
            </a:pPr>
            <a:r>
              <a:rPr sz="1400" b="1" spc="-85" dirty="0">
                <a:solidFill>
                  <a:srgbClr val="3F3F3F"/>
                </a:solidFill>
                <a:latin typeface="DejaVu Sans"/>
                <a:cs typeface="DejaVu Sans"/>
              </a:rPr>
              <a:t>Comments</a:t>
            </a:r>
            <a:endParaRPr sz="1400">
              <a:latin typeface="DejaVu Sans"/>
              <a:cs typeface="DejaVu Sans"/>
            </a:endParaRPr>
          </a:p>
          <a:p>
            <a:pPr marL="12700" marR="5080">
              <a:lnSpc>
                <a:spcPct val="98900"/>
              </a:lnSpc>
              <a:spcBef>
                <a:spcPts val="615"/>
              </a:spcBef>
            </a:pP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Notes</a:t>
            </a:r>
            <a:r>
              <a:rPr sz="1200" spc="10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used</a:t>
            </a:r>
            <a:r>
              <a:rPr sz="1200" spc="13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spc="-25" dirty="0">
                <a:solidFill>
                  <a:srgbClr val="3F3F3F"/>
                </a:solidFill>
                <a:latin typeface="Nimbus Roman No9 L"/>
                <a:cs typeface="Nimbus Roman No9 L"/>
              </a:rPr>
              <a:t>for</a:t>
            </a:r>
            <a:r>
              <a:rPr sz="1200" spc="-2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documentation</a:t>
            </a:r>
            <a:r>
              <a:rPr sz="1200" spc="28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spc="-25" dirty="0">
                <a:solidFill>
                  <a:srgbClr val="3F3F3F"/>
                </a:solidFill>
                <a:latin typeface="Nimbus Roman No9 L"/>
                <a:cs typeface="Nimbus Roman No9 L"/>
              </a:rPr>
              <a:t>or</a:t>
            </a:r>
            <a:r>
              <a:rPr sz="1200" spc="-2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spc="-20" dirty="0">
                <a:solidFill>
                  <a:srgbClr val="3F3F3F"/>
                </a:solidFill>
                <a:latin typeface="Nimbus Roman No9 L"/>
                <a:cs typeface="Nimbus Roman No9 L"/>
              </a:rPr>
              <a:t>providing</a:t>
            </a:r>
            <a:r>
              <a:rPr sz="1200" spc="-3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spc="-25" dirty="0">
                <a:solidFill>
                  <a:srgbClr val="3F3F3F"/>
                </a:solidFill>
                <a:latin typeface="Nimbus Roman No9 L"/>
                <a:cs typeface="Nimbus Roman No9 L"/>
              </a:rPr>
              <a:t>additional</a:t>
            </a:r>
            <a:r>
              <a:rPr sz="1200" spc="-2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spc="-10" dirty="0">
                <a:solidFill>
                  <a:srgbClr val="3F3F3F"/>
                </a:solidFill>
                <a:latin typeface="Nimbus Roman No9 L"/>
                <a:cs typeface="Nimbus Roman No9 L"/>
              </a:rPr>
              <a:t>context</a:t>
            </a:r>
            <a:endParaRPr sz="1200">
              <a:latin typeface="Nimbus Roman No9 L"/>
              <a:cs typeface="Nimbus Roman No9 L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834389" y="2287498"/>
            <a:ext cx="9567545" cy="2087880"/>
            <a:chOff x="834389" y="2287498"/>
            <a:chExt cx="9567545" cy="2087880"/>
          </a:xfrm>
        </p:grpSpPr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63217" y="2891764"/>
              <a:ext cx="2534412" cy="457987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1397381" y="2926092"/>
              <a:ext cx="2437130" cy="360680"/>
            </a:xfrm>
            <a:custGeom>
              <a:avLst/>
              <a:gdLst/>
              <a:ahLst/>
              <a:cxnLst/>
              <a:rect l="l" t="t" r="r" b="b"/>
              <a:pathLst>
                <a:path w="2437129" h="360679">
                  <a:moveTo>
                    <a:pt x="2437130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0" y="335280"/>
                  </a:lnTo>
                  <a:lnTo>
                    <a:pt x="0" y="360680"/>
                  </a:lnTo>
                  <a:lnTo>
                    <a:pt x="2437130" y="360680"/>
                  </a:lnTo>
                  <a:lnTo>
                    <a:pt x="2437130" y="335280"/>
                  </a:lnTo>
                  <a:lnTo>
                    <a:pt x="25400" y="335280"/>
                  </a:lnTo>
                  <a:lnTo>
                    <a:pt x="25400" y="25400"/>
                  </a:lnTo>
                  <a:lnTo>
                    <a:pt x="2411730" y="25400"/>
                  </a:lnTo>
                  <a:lnTo>
                    <a:pt x="2411730" y="335140"/>
                  </a:lnTo>
                  <a:lnTo>
                    <a:pt x="2437130" y="335140"/>
                  </a:lnTo>
                  <a:lnTo>
                    <a:pt x="2437130" y="25400"/>
                  </a:lnTo>
                  <a:lnTo>
                    <a:pt x="2437130" y="25260"/>
                  </a:lnTo>
                  <a:lnTo>
                    <a:pt x="2437130" y="0"/>
                  </a:lnTo>
                  <a:close/>
                </a:path>
              </a:pathLst>
            </a:custGeom>
            <a:solidFill>
              <a:srgbClr val="1FE2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219193" y="2891764"/>
              <a:ext cx="1174229" cy="457987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4253357" y="2926092"/>
              <a:ext cx="1076960" cy="360680"/>
            </a:xfrm>
            <a:custGeom>
              <a:avLst/>
              <a:gdLst/>
              <a:ahLst/>
              <a:cxnLst/>
              <a:rect l="l" t="t" r="r" b="b"/>
              <a:pathLst>
                <a:path w="1076960" h="360679">
                  <a:moveTo>
                    <a:pt x="1076960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0" y="335280"/>
                  </a:lnTo>
                  <a:lnTo>
                    <a:pt x="0" y="360680"/>
                  </a:lnTo>
                  <a:lnTo>
                    <a:pt x="1076960" y="360680"/>
                  </a:lnTo>
                  <a:lnTo>
                    <a:pt x="1076960" y="335280"/>
                  </a:lnTo>
                  <a:lnTo>
                    <a:pt x="25400" y="335280"/>
                  </a:lnTo>
                  <a:lnTo>
                    <a:pt x="25400" y="25400"/>
                  </a:lnTo>
                  <a:lnTo>
                    <a:pt x="1051560" y="25400"/>
                  </a:lnTo>
                  <a:lnTo>
                    <a:pt x="1051560" y="335140"/>
                  </a:lnTo>
                  <a:lnTo>
                    <a:pt x="1076960" y="335140"/>
                  </a:lnTo>
                  <a:lnTo>
                    <a:pt x="1076960" y="25400"/>
                  </a:lnTo>
                  <a:lnTo>
                    <a:pt x="1076960" y="25260"/>
                  </a:lnTo>
                  <a:lnTo>
                    <a:pt x="1076960" y="0"/>
                  </a:lnTo>
                  <a:close/>
                </a:path>
              </a:pathLst>
            </a:custGeom>
            <a:solidFill>
              <a:srgbClr val="1FE2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870960" y="2891764"/>
              <a:ext cx="387908" cy="457987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3905123" y="2926092"/>
              <a:ext cx="290830" cy="360680"/>
            </a:xfrm>
            <a:custGeom>
              <a:avLst/>
              <a:gdLst/>
              <a:ahLst/>
              <a:cxnLst/>
              <a:rect l="l" t="t" r="r" b="b"/>
              <a:pathLst>
                <a:path w="290829" h="360679">
                  <a:moveTo>
                    <a:pt x="290576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0" y="335280"/>
                  </a:lnTo>
                  <a:lnTo>
                    <a:pt x="0" y="360680"/>
                  </a:lnTo>
                  <a:lnTo>
                    <a:pt x="290576" y="360680"/>
                  </a:lnTo>
                  <a:lnTo>
                    <a:pt x="290576" y="335280"/>
                  </a:lnTo>
                  <a:lnTo>
                    <a:pt x="25400" y="335280"/>
                  </a:lnTo>
                  <a:lnTo>
                    <a:pt x="25400" y="25400"/>
                  </a:lnTo>
                  <a:lnTo>
                    <a:pt x="265176" y="25400"/>
                  </a:lnTo>
                  <a:lnTo>
                    <a:pt x="265176" y="335140"/>
                  </a:lnTo>
                  <a:lnTo>
                    <a:pt x="290576" y="335140"/>
                  </a:lnTo>
                  <a:lnTo>
                    <a:pt x="290576" y="25400"/>
                  </a:lnTo>
                  <a:lnTo>
                    <a:pt x="290576" y="25260"/>
                  </a:lnTo>
                  <a:lnTo>
                    <a:pt x="290576" y="0"/>
                  </a:lnTo>
                  <a:close/>
                </a:path>
              </a:pathLst>
            </a:custGeom>
            <a:solidFill>
              <a:srgbClr val="1FE2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670548" y="2891764"/>
              <a:ext cx="1127023" cy="457987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6704711" y="2926092"/>
              <a:ext cx="1029969" cy="360680"/>
            </a:xfrm>
            <a:custGeom>
              <a:avLst/>
              <a:gdLst/>
              <a:ahLst/>
              <a:cxnLst/>
              <a:rect l="l" t="t" r="r" b="b"/>
              <a:pathLst>
                <a:path w="1029970" h="360679">
                  <a:moveTo>
                    <a:pt x="1029716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0" y="335280"/>
                  </a:lnTo>
                  <a:lnTo>
                    <a:pt x="0" y="360680"/>
                  </a:lnTo>
                  <a:lnTo>
                    <a:pt x="1029716" y="360680"/>
                  </a:lnTo>
                  <a:lnTo>
                    <a:pt x="1029716" y="335280"/>
                  </a:lnTo>
                  <a:lnTo>
                    <a:pt x="25400" y="335280"/>
                  </a:lnTo>
                  <a:lnTo>
                    <a:pt x="25400" y="25400"/>
                  </a:lnTo>
                  <a:lnTo>
                    <a:pt x="1004316" y="25400"/>
                  </a:lnTo>
                  <a:lnTo>
                    <a:pt x="1004316" y="335140"/>
                  </a:lnTo>
                  <a:lnTo>
                    <a:pt x="1029716" y="335140"/>
                  </a:lnTo>
                  <a:lnTo>
                    <a:pt x="1029716" y="25400"/>
                  </a:lnTo>
                  <a:lnTo>
                    <a:pt x="1029716" y="25260"/>
                  </a:lnTo>
                  <a:lnTo>
                    <a:pt x="1029716" y="0"/>
                  </a:lnTo>
                  <a:close/>
                </a:path>
              </a:pathLst>
            </a:custGeom>
            <a:solidFill>
              <a:srgbClr val="1FE2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621268" y="2886443"/>
              <a:ext cx="702602" cy="458736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8655431" y="2921012"/>
              <a:ext cx="605790" cy="360680"/>
            </a:xfrm>
            <a:custGeom>
              <a:avLst/>
              <a:gdLst/>
              <a:ahLst/>
              <a:cxnLst/>
              <a:rect l="l" t="t" r="r" b="b"/>
              <a:pathLst>
                <a:path w="605790" h="360679">
                  <a:moveTo>
                    <a:pt x="605282" y="0"/>
                  </a:moveTo>
                  <a:lnTo>
                    <a:pt x="579882" y="0"/>
                  </a:lnTo>
                  <a:lnTo>
                    <a:pt x="579882" y="25400"/>
                  </a:lnTo>
                  <a:lnTo>
                    <a:pt x="579882" y="335280"/>
                  </a:lnTo>
                  <a:lnTo>
                    <a:pt x="25400" y="335280"/>
                  </a:lnTo>
                  <a:lnTo>
                    <a:pt x="25400" y="25400"/>
                  </a:lnTo>
                  <a:lnTo>
                    <a:pt x="579882" y="25400"/>
                  </a:lnTo>
                  <a:lnTo>
                    <a:pt x="579882" y="0"/>
                  </a:lnTo>
                  <a:lnTo>
                    <a:pt x="0" y="0"/>
                  </a:lnTo>
                  <a:lnTo>
                    <a:pt x="0" y="25400"/>
                  </a:lnTo>
                  <a:lnTo>
                    <a:pt x="0" y="335280"/>
                  </a:lnTo>
                  <a:lnTo>
                    <a:pt x="0" y="360680"/>
                  </a:lnTo>
                  <a:lnTo>
                    <a:pt x="605282" y="360680"/>
                  </a:lnTo>
                  <a:lnTo>
                    <a:pt x="605282" y="335648"/>
                  </a:lnTo>
                  <a:lnTo>
                    <a:pt x="605282" y="335280"/>
                  </a:lnTo>
                  <a:lnTo>
                    <a:pt x="605282" y="25400"/>
                  </a:lnTo>
                  <a:lnTo>
                    <a:pt x="605282" y="25006"/>
                  </a:lnTo>
                  <a:lnTo>
                    <a:pt x="605282" y="0"/>
                  </a:lnTo>
                  <a:close/>
                </a:path>
              </a:pathLst>
            </a:custGeom>
            <a:solidFill>
              <a:srgbClr val="1FE2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34389" y="2287498"/>
              <a:ext cx="5394198" cy="457987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847305" y="2321572"/>
              <a:ext cx="9554845" cy="2053589"/>
            </a:xfrm>
            <a:custGeom>
              <a:avLst/>
              <a:gdLst/>
              <a:ahLst/>
              <a:cxnLst/>
              <a:rect l="l" t="t" r="r" b="b"/>
              <a:pathLst>
                <a:path w="9554845" h="2053589">
                  <a:moveTo>
                    <a:pt x="136982" y="1523860"/>
                  </a:moveTo>
                  <a:lnTo>
                    <a:pt x="136766" y="1523606"/>
                  </a:lnTo>
                  <a:lnTo>
                    <a:pt x="136982" y="1523860"/>
                  </a:lnTo>
                  <a:close/>
                </a:path>
                <a:path w="9554845" h="2053589">
                  <a:moveTo>
                    <a:pt x="229971" y="1613649"/>
                  </a:moveTo>
                  <a:lnTo>
                    <a:pt x="229679" y="1613395"/>
                  </a:lnTo>
                  <a:lnTo>
                    <a:pt x="229971" y="1613649"/>
                  </a:lnTo>
                  <a:close/>
                </a:path>
                <a:path w="9554845" h="2053589">
                  <a:moveTo>
                    <a:pt x="262699" y="1640573"/>
                  </a:moveTo>
                  <a:lnTo>
                    <a:pt x="262534" y="1640446"/>
                  </a:lnTo>
                  <a:lnTo>
                    <a:pt x="262699" y="1640573"/>
                  </a:lnTo>
                  <a:close/>
                </a:path>
                <a:path w="9554845" h="2053589">
                  <a:moveTo>
                    <a:pt x="2403894" y="1950580"/>
                  </a:moveTo>
                  <a:lnTo>
                    <a:pt x="2378418" y="1952790"/>
                  </a:lnTo>
                  <a:lnTo>
                    <a:pt x="2377097" y="1939277"/>
                  </a:lnTo>
                  <a:lnTo>
                    <a:pt x="2373922" y="1915909"/>
                  </a:lnTo>
                  <a:lnTo>
                    <a:pt x="2370798" y="1896478"/>
                  </a:lnTo>
                  <a:lnTo>
                    <a:pt x="2370112" y="1892160"/>
                  </a:lnTo>
                  <a:lnTo>
                    <a:pt x="2365286" y="1867903"/>
                  </a:lnTo>
                  <a:lnTo>
                    <a:pt x="2359571" y="1842884"/>
                  </a:lnTo>
                  <a:lnTo>
                    <a:pt x="2354427" y="1823834"/>
                  </a:lnTo>
                  <a:lnTo>
                    <a:pt x="2352586" y="1816976"/>
                  </a:lnTo>
                  <a:lnTo>
                    <a:pt x="2346731" y="1798180"/>
                  </a:lnTo>
                  <a:lnTo>
                    <a:pt x="2344331" y="1790433"/>
                  </a:lnTo>
                  <a:lnTo>
                    <a:pt x="2337714" y="1771637"/>
                  </a:lnTo>
                  <a:lnTo>
                    <a:pt x="2334679" y="1763001"/>
                  </a:lnTo>
                  <a:lnTo>
                    <a:pt x="2323503" y="1734426"/>
                  </a:lnTo>
                  <a:lnTo>
                    <a:pt x="2315019" y="1715249"/>
                  </a:lnTo>
                  <a:lnTo>
                    <a:pt x="2310422" y="1704835"/>
                  </a:lnTo>
                  <a:lnTo>
                    <a:pt x="2301024" y="1685404"/>
                  </a:lnTo>
                  <a:lnTo>
                    <a:pt x="2295563" y="1674101"/>
                  </a:lnTo>
                  <a:lnTo>
                    <a:pt x="2285136" y="1654289"/>
                  </a:lnTo>
                  <a:lnTo>
                    <a:pt x="2278799" y="1642224"/>
                  </a:lnTo>
                  <a:lnTo>
                    <a:pt x="2267013" y="1621650"/>
                  </a:lnTo>
                  <a:lnTo>
                    <a:pt x="2259749" y="1608950"/>
                  </a:lnTo>
                  <a:lnTo>
                    <a:pt x="2246693" y="1587614"/>
                  </a:lnTo>
                  <a:lnTo>
                    <a:pt x="2238540" y="1574279"/>
                  </a:lnTo>
                  <a:lnTo>
                    <a:pt x="2224138" y="1552181"/>
                  </a:lnTo>
                  <a:lnTo>
                    <a:pt x="2215045" y="1538211"/>
                  </a:lnTo>
                  <a:lnTo>
                    <a:pt x="2199551" y="1515478"/>
                  </a:lnTo>
                  <a:lnTo>
                    <a:pt x="2189772" y="1501127"/>
                  </a:lnTo>
                  <a:lnTo>
                    <a:pt x="2162594" y="1462773"/>
                  </a:lnTo>
                  <a:lnTo>
                    <a:pt x="2133765" y="1423276"/>
                  </a:lnTo>
                  <a:lnTo>
                    <a:pt x="2103285" y="1383017"/>
                  </a:lnTo>
                  <a:lnTo>
                    <a:pt x="2071408" y="1341615"/>
                  </a:lnTo>
                  <a:lnTo>
                    <a:pt x="2038388" y="1299705"/>
                  </a:lnTo>
                  <a:lnTo>
                    <a:pt x="2016772" y="1272654"/>
                  </a:lnTo>
                  <a:lnTo>
                    <a:pt x="2004098" y="1256779"/>
                  </a:lnTo>
                  <a:lnTo>
                    <a:pt x="1968792" y="1213345"/>
                  </a:lnTo>
                  <a:lnTo>
                    <a:pt x="1945957" y="1185532"/>
                  </a:lnTo>
                  <a:lnTo>
                    <a:pt x="1932724" y="1169403"/>
                  </a:lnTo>
                  <a:lnTo>
                    <a:pt x="1895894" y="1125080"/>
                  </a:lnTo>
                  <a:lnTo>
                    <a:pt x="1744383" y="944867"/>
                  </a:lnTo>
                  <a:lnTo>
                    <a:pt x="1725079" y="961250"/>
                  </a:lnTo>
                  <a:lnTo>
                    <a:pt x="1876463" y="1141336"/>
                  </a:lnTo>
                  <a:lnTo>
                    <a:pt x="1913166" y="1185659"/>
                  </a:lnTo>
                  <a:lnTo>
                    <a:pt x="1913166" y="1185532"/>
                  </a:lnTo>
                  <a:lnTo>
                    <a:pt x="1984286" y="1272781"/>
                  </a:lnTo>
                  <a:lnTo>
                    <a:pt x="1984286" y="1272654"/>
                  </a:lnTo>
                  <a:lnTo>
                    <a:pt x="2018449" y="1315453"/>
                  </a:lnTo>
                  <a:lnTo>
                    <a:pt x="2051469" y="1357363"/>
                  </a:lnTo>
                  <a:lnTo>
                    <a:pt x="2051342" y="1357236"/>
                  </a:lnTo>
                  <a:lnTo>
                    <a:pt x="2051431" y="1357363"/>
                  </a:lnTo>
                  <a:lnTo>
                    <a:pt x="2083092" y="1398384"/>
                  </a:lnTo>
                  <a:lnTo>
                    <a:pt x="2082965" y="1398384"/>
                  </a:lnTo>
                  <a:lnTo>
                    <a:pt x="2113445" y="1438516"/>
                  </a:lnTo>
                  <a:lnTo>
                    <a:pt x="2113318" y="1438389"/>
                  </a:lnTo>
                  <a:lnTo>
                    <a:pt x="2113407" y="1438516"/>
                  </a:lnTo>
                  <a:lnTo>
                    <a:pt x="2142020" y="1477632"/>
                  </a:lnTo>
                  <a:lnTo>
                    <a:pt x="2141893" y="1477505"/>
                  </a:lnTo>
                  <a:lnTo>
                    <a:pt x="2141982" y="1477632"/>
                  </a:lnTo>
                  <a:lnTo>
                    <a:pt x="2168944" y="1515732"/>
                  </a:lnTo>
                  <a:lnTo>
                    <a:pt x="2168817" y="1515478"/>
                  </a:lnTo>
                  <a:lnTo>
                    <a:pt x="2193963" y="1552435"/>
                  </a:lnTo>
                  <a:lnTo>
                    <a:pt x="2193836" y="1552181"/>
                  </a:lnTo>
                  <a:lnTo>
                    <a:pt x="2217077" y="1587995"/>
                  </a:lnTo>
                  <a:lnTo>
                    <a:pt x="2216950" y="1587614"/>
                  </a:lnTo>
                  <a:lnTo>
                    <a:pt x="2237905" y="1622031"/>
                  </a:lnTo>
                  <a:lnTo>
                    <a:pt x="2237778" y="1621650"/>
                  </a:lnTo>
                  <a:lnTo>
                    <a:pt x="2256574" y="1654670"/>
                  </a:lnTo>
                  <a:lnTo>
                    <a:pt x="2256447" y="1654289"/>
                  </a:lnTo>
                  <a:lnTo>
                    <a:pt x="2272957" y="1685785"/>
                  </a:lnTo>
                  <a:lnTo>
                    <a:pt x="2272830" y="1685404"/>
                  </a:lnTo>
                  <a:lnTo>
                    <a:pt x="2287435" y="1715757"/>
                  </a:lnTo>
                  <a:lnTo>
                    <a:pt x="2287308" y="1715249"/>
                  </a:lnTo>
                  <a:lnTo>
                    <a:pt x="2300135" y="1744459"/>
                  </a:lnTo>
                  <a:lnTo>
                    <a:pt x="2299881" y="1743951"/>
                  </a:lnTo>
                  <a:lnTo>
                    <a:pt x="2300071" y="1744459"/>
                  </a:lnTo>
                  <a:lnTo>
                    <a:pt x="2310930" y="1772018"/>
                  </a:lnTo>
                  <a:lnTo>
                    <a:pt x="2320328" y="1798688"/>
                  </a:lnTo>
                  <a:lnTo>
                    <a:pt x="2334984" y="1848954"/>
                  </a:lnTo>
                  <a:lnTo>
                    <a:pt x="2340483" y="1873364"/>
                  </a:lnTo>
                  <a:lnTo>
                    <a:pt x="2345093" y="1896859"/>
                  </a:lnTo>
                  <a:lnTo>
                    <a:pt x="2345093" y="1896478"/>
                  </a:lnTo>
                  <a:lnTo>
                    <a:pt x="2348903" y="1919846"/>
                  </a:lnTo>
                  <a:lnTo>
                    <a:pt x="2348776" y="1919592"/>
                  </a:lnTo>
                  <a:lnTo>
                    <a:pt x="2348801" y="1919846"/>
                  </a:lnTo>
                  <a:lnTo>
                    <a:pt x="2351951" y="1942452"/>
                  </a:lnTo>
                  <a:lnTo>
                    <a:pt x="2351824" y="1942071"/>
                  </a:lnTo>
                  <a:lnTo>
                    <a:pt x="2351849" y="1942452"/>
                  </a:lnTo>
                  <a:lnTo>
                    <a:pt x="2353094" y="1954999"/>
                  </a:lnTo>
                  <a:lnTo>
                    <a:pt x="2327948" y="1957184"/>
                  </a:lnTo>
                  <a:lnTo>
                    <a:pt x="2372525" y="2029828"/>
                  </a:lnTo>
                  <a:lnTo>
                    <a:pt x="2403017" y="1952790"/>
                  </a:lnTo>
                  <a:lnTo>
                    <a:pt x="2403894" y="1950580"/>
                  </a:lnTo>
                  <a:close/>
                </a:path>
                <a:path w="9554845" h="2053589">
                  <a:moveTo>
                    <a:pt x="4020248" y="1774050"/>
                  </a:moveTo>
                  <a:lnTo>
                    <a:pt x="3982377" y="1726171"/>
                  </a:lnTo>
                  <a:lnTo>
                    <a:pt x="3952659" y="1690992"/>
                  </a:lnTo>
                  <a:lnTo>
                    <a:pt x="3916769" y="1650352"/>
                  </a:lnTo>
                  <a:lnTo>
                    <a:pt x="3882936" y="1612887"/>
                  </a:lnTo>
                  <a:lnTo>
                    <a:pt x="3843312" y="1570088"/>
                  </a:lnTo>
                  <a:lnTo>
                    <a:pt x="3800894" y="1525257"/>
                  </a:lnTo>
                  <a:lnTo>
                    <a:pt x="3772700" y="1495920"/>
                  </a:lnTo>
                  <a:lnTo>
                    <a:pt x="3755936" y="1478394"/>
                  </a:lnTo>
                  <a:lnTo>
                    <a:pt x="3732568" y="1454264"/>
                  </a:lnTo>
                  <a:lnTo>
                    <a:pt x="3607727" y="1327518"/>
                  </a:lnTo>
                  <a:lnTo>
                    <a:pt x="3444659" y="1165212"/>
                  </a:lnTo>
                  <a:lnTo>
                    <a:pt x="3215043" y="939533"/>
                  </a:lnTo>
                  <a:lnTo>
                    <a:pt x="3197263" y="957567"/>
                  </a:lnTo>
                  <a:lnTo>
                    <a:pt x="3370237" y="1127493"/>
                  </a:lnTo>
                  <a:lnTo>
                    <a:pt x="3589820" y="1345425"/>
                  </a:lnTo>
                  <a:lnTo>
                    <a:pt x="3589693" y="1345425"/>
                  </a:lnTo>
                  <a:lnTo>
                    <a:pt x="3641128" y="1397241"/>
                  </a:lnTo>
                  <a:lnTo>
                    <a:pt x="3641001" y="1397241"/>
                  </a:lnTo>
                  <a:lnTo>
                    <a:pt x="3690531" y="1447533"/>
                  </a:lnTo>
                  <a:lnTo>
                    <a:pt x="3690404" y="1447533"/>
                  </a:lnTo>
                  <a:lnTo>
                    <a:pt x="3714407" y="1471917"/>
                  </a:lnTo>
                  <a:lnTo>
                    <a:pt x="3714280" y="1471917"/>
                  </a:lnTo>
                  <a:lnTo>
                    <a:pt x="3737648" y="1496047"/>
                  </a:lnTo>
                  <a:lnTo>
                    <a:pt x="3737648" y="1495920"/>
                  </a:lnTo>
                  <a:lnTo>
                    <a:pt x="3782606" y="1542783"/>
                  </a:lnTo>
                  <a:lnTo>
                    <a:pt x="3782479" y="1542783"/>
                  </a:lnTo>
                  <a:lnTo>
                    <a:pt x="3804069" y="1565516"/>
                  </a:lnTo>
                  <a:lnTo>
                    <a:pt x="3804069" y="1565389"/>
                  </a:lnTo>
                  <a:lnTo>
                    <a:pt x="3824770" y="1587487"/>
                  </a:lnTo>
                  <a:lnTo>
                    <a:pt x="3864140" y="1630032"/>
                  </a:lnTo>
                  <a:lnTo>
                    <a:pt x="3864254" y="1630159"/>
                  </a:lnTo>
                  <a:lnTo>
                    <a:pt x="3882682" y="1650352"/>
                  </a:lnTo>
                  <a:lnTo>
                    <a:pt x="3882783" y="1650479"/>
                  </a:lnTo>
                  <a:lnTo>
                    <a:pt x="3900462" y="1670164"/>
                  </a:lnTo>
                  <a:lnTo>
                    <a:pt x="3917353" y="1689214"/>
                  </a:lnTo>
                  <a:lnTo>
                    <a:pt x="3933482" y="1707629"/>
                  </a:lnTo>
                  <a:lnTo>
                    <a:pt x="3933355" y="1707629"/>
                  </a:lnTo>
                  <a:lnTo>
                    <a:pt x="3948468" y="1725282"/>
                  </a:lnTo>
                  <a:lnTo>
                    <a:pt x="3948569" y="1725409"/>
                  </a:lnTo>
                  <a:lnTo>
                    <a:pt x="3962692" y="1742300"/>
                  </a:lnTo>
                  <a:lnTo>
                    <a:pt x="3962793" y="1742427"/>
                  </a:lnTo>
                  <a:lnTo>
                    <a:pt x="3976027" y="1758683"/>
                  </a:lnTo>
                  <a:lnTo>
                    <a:pt x="3975900" y="1758556"/>
                  </a:lnTo>
                  <a:lnTo>
                    <a:pt x="3976001" y="1758683"/>
                  </a:lnTo>
                  <a:lnTo>
                    <a:pt x="3988358" y="1774050"/>
                  </a:lnTo>
                  <a:lnTo>
                    <a:pt x="4020248" y="1774050"/>
                  </a:lnTo>
                  <a:close/>
                </a:path>
                <a:path w="9554845" h="2053589">
                  <a:moveTo>
                    <a:pt x="4059415" y="1829422"/>
                  </a:moveTo>
                  <a:lnTo>
                    <a:pt x="4058450" y="1827898"/>
                  </a:lnTo>
                  <a:lnTo>
                    <a:pt x="4049941" y="1815198"/>
                  </a:lnTo>
                  <a:lnTo>
                    <a:pt x="4041495" y="1803006"/>
                  </a:lnTo>
                  <a:lnTo>
                    <a:pt x="4040797" y="1801990"/>
                  </a:lnTo>
                  <a:lnTo>
                    <a:pt x="4031424" y="1788909"/>
                  </a:lnTo>
                  <a:lnTo>
                    <a:pt x="4030891" y="1788147"/>
                  </a:lnTo>
                  <a:lnTo>
                    <a:pt x="4020350" y="1774177"/>
                  </a:lnTo>
                  <a:lnTo>
                    <a:pt x="3988473" y="1774177"/>
                  </a:lnTo>
                  <a:lnTo>
                    <a:pt x="3988308" y="1774177"/>
                  </a:lnTo>
                  <a:lnTo>
                    <a:pt x="3999776" y="1789036"/>
                  </a:lnTo>
                  <a:lnTo>
                    <a:pt x="3999776" y="1788909"/>
                  </a:lnTo>
                  <a:lnTo>
                    <a:pt x="4010444" y="1803260"/>
                  </a:lnTo>
                  <a:lnTo>
                    <a:pt x="4010317" y="1803006"/>
                  </a:lnTo>
                  <a:lnTo>
                    <a:pt x="4020096" y="1816722"/>
                  </a:lnTo>
                  <a:lnTo>
                    <a:pt x="4019969" y="1816595"/>
                  </a:lnTo>
                  <a:lnTo>
                    <a:pt x="4020058" y="1816722"/>
                  </a:lnTo>
                  <a:lnTo>
                    <a:pt x="4029011" y="1829422"/>
                  </a:lnTo>
                  <a:lnTo>
                    <a:pt x="4059415" y="1829422"/>
                  </a:lnTo>
                  <a:close/>
                </a:path>
                <a:path w="9554845" h="2053589">
                  <a:moveTo>
                    <a:pt x="4135539" y="1947024"/>
                  </a:moveTo>
                  <a:lnTo>
                    <a:pt x="4109402" y="1944928"/>
                  </a:lnTo>
                  <a:lnTo>
                    <a:pt x="4109428" y="1942896"/>
                  </a:lnTo>
                  <a:lnTo>
                    <a:pt x="4109504" y="1937626"/>
                  </a:lnTo>
                  <a:lnTo>
                    <a:pt x="4104932" y="1920227"/>
                  </a:lnTo>
                  <a:lnTo>
                    <a:pt x="4098709" y="1902828"/>
                  </a:lnTo>
                  <a:lnTo>
                    <a:pt x="4094772" y="1893303"/>
                  </a:lnTo>
                  <a:lnTo>
                    <a:pt x="4090784" y="1884794"/>
                  </a:lnTo>
                  <a:lnTo>
                    <a:pt x="4090200" y="1883524"/>
                  </a:lnTo>
                  <a:lnTo>
                    <a:pt x="4085882" y="1874888"/>
                  </a:lnTo>
                  <a:lnTo>
                    <a:pt x="4085120" y="1873364"/>
                  </a:lnTo>
                  <a:lnTo>
                    <a:pt x="4080395" y="1864347"/>
                  </a:lnTo>
                  <a:lnTo>
                    <a:pt x="4079532" y="1862696"/>
                  </a:lnTo>
                  <a:lnTo>
                    <a:pt x="4073182" y="1851647"/>
                  </a:lnTo>
                  <a:lnTo>
                    <a:pt x="4066197" y="1840090"/>
                  </a:lnTo>
                  <a:lnTo>
                    <a:pt x="4059491" y="1829549"/>
                  </a:lnTo>
                  <a:lnTo>
                    <a:pt x="4029113" y="1829549"/>
                  </a:lnTo>
                  <a:lnTo>
                    <a:pt x="4028935" y="1829549"/>
                  </a:lnTo>
                  <a:lnTo>
                    <a:pt x="4037241" y="1841868"/>
                  </a:lnTo>
                  <a:lnTo>
                    <a:pt x="4037114" y="1841741"/>
                  </a:lnTo>
                  <a:lnTo>
                    <a:pt x="4037190" y="1841868"/>
                  </a:lnTo>
                  <a:lnTo>
                    <a:pt x="4044734" y="1853552"/>
                  </a:lnTo>
                  <a:lnTo>
                    <a:pt x="4044480" y="1853298"/>
                  </a:lnTo>
                  <a:lnTo>
                    <a:pt x="4044632" y="1853552"/>
                  </a:lnTo>
                  <a:lnTo>
                    <a:pt x="4051338" y="1864728"/>
                  </a:lnTo>
                  <a:lnTo>
                    <a:pt x="4051211" y="1864347"/>
                  </a:lnTo>
                  <a:lnTo>
                    <a:pt x="4057307" y="1875142"/>
                  </a:lnTo>
                  <a:lnTo>
                    <a:pt x="4062641" y="1885175"/>
                  </a:lnTo>
                  <a:lnTo>
                    <a:pt x="4062514" y="1884794"/>
                  </a:lnTo>
                  <a:lnTo>
                    <a:pt x="4067213" y="1894446"/>
                  </a:lnTo>
                  <a:lnTo>
                    <a:pt x="4067327" y="1894700"/>
                  </a:lnTo>
                  <a:lnTo>
                    <a:pt x="4071404" y="1903209"/>
                  </a:lnTo>
                  <a:lnTo>
                    <a:pt x="4071607" y="1903717"/>
                  </a:lnTo>
                  <a:lnTo>
                    <a:pt x="4074871" y="1911705"/>
                  </a:lnTo>
                  <a:lnTo>
                    <a:pt x="4080421" y="1927212"/>
                  </a:lnTo>
                  <a:lnTo>
                    <a:pt x="4080687" y="1928228"/>
                  </a:lnTo>
                  <a:lnTo>
                    <a:pt x="4084078" y="1940915"/>
                  </a:lnTo>
                  <a:lnTo>
                    <a:pt x="4084053" y="1942896"/>
                  </a:lnTo>
                  <a:lnTo>
                    <a:pt x="4059593" y="1940928"/>
                  </a:lnTo>
                  <a:lnTo>
                    <a:pt x="4091470" y="2019922"/>
                  </a:lnTo>
                  <a:lnTo>
                    <a:pt x="4135539" y="1947024"/>
                  </a:lnTo>
                  <a:close/>
                </a:path>
                <a:path w="9554845" h="2053589">
                  <a:moveTo>
                    <a:pt x="5318163" y="0"/>
                  </a:moveTo>
                  <a:lnTo>
                    <a:pt x="21247" y="0"/>
                  </a:lnTo>
                  <a:lnTo>
                    <a:pt x="21247" y="25400"/>
                  </a:lnTo>
                  <a:lnTo>
                    <a:pt x="21247" y="335280"/>
                  </a:lnTo>
                  <a:lnTo>
                    <a:pt x="21247" y="360680"/>
                  </a:lnTo>
                  <a:lnTo>
                    <a:pt x="140385" y="360680"/>
                  </a:lnTo>
                  <a:lnTo>
                    <a:pt x="110921" y="484492"/>
                  </a:lnTo>
                  <a:lnTo>
                    <a:pt x="94907" y="553707"/>
                  </a:lnTo>
                  <a:lnTo>
                    <a:pt x="79362" y="622287"/>
                  </a:lnTo>
                  <a:lnTo>
                    <a:pt x="64668" y="690232"/>
                  </a:lnTo>
                  <a:lnTo>
                    <a:pt x="51015" y="757288"/>
                  </a:lnTo>
                  <a:lnTo>
                    <a:pt x="38493" y="823328"/>
                  </a:lnTo>
                  <a:lnTo>
                    <a:pt x="27406" y="888098"/>
                  </a:lnTo>
                  <a:lnTo>
                    <a:pt x="17932" y="951344"/>
                  </a:lnTo>
                  <a:lnTo>
                    <a:pt x="10172" y="1012939"/>
                  </a:lnTo>
                  <a:lnTo>
                    <a:pt x="4521" y="1072756"/>
                  </a:lnTo>
                  <a:lnTo>
                    <a:pt x="1066" y="1130668"/>
                  </a:lnTo>
                  <a:lnTo>
                    <a:pt x="0" y="1186421"/>
                  </a:lnTo>
                  <a:lnTo>
                    <a:pt x="393" y="1213472"/>
                  </a:lnTo>
                  <a:lnTo>
                    <a:pt x="3390" y="1265542"/>
                  </a:lnTo>
                  <a:lnTo>
                    <a:pt x="9296" y="1315199"/>
                  </a:lnTo>
                  <a:lnTo>
                    <a:pt x="18796" y="1362443"/>
                  </a:lnTo>
                  <a:lnTo>
                    <a:pt x="33477" y="1406893"/>
                  </a:lnTo>
                  <a:lnTo>
                    <a:pt x="52959" y="1448295"/>
                  </a:lnTo>
                  <a:lnTo>
                    <a:pt x="76479" y="1487030"/>
                  </a:lnTo>
                  <a:lnTo>
                    <a:pt x="103212" y="1523225"/>
                  </a:lnTo>
                  <a:lnTo>
                    <a:pt x="132651" y="1557134"/>
                  </a:lnTo>
                  <a:lnTo>
                    <a:pt x="180340" y="1603870"/>
                  </a:lnTo>
                  <a:lnTo>
                    <a:pt x="213372" y="1632826"/>
                  </a:lnTo>
                  <a:lnTo>
                    <a:pt x="246672" y="1660258"/>
                  </a:lnTo>
                  <a:lnTo>
                    <a:pt x="279577" y="1686293"/>
                  </a:lnTo>
                  <a:lnTo>
                    <a:pt x="311531" y="1711058"/>
                  </a:lnTo>
                  <a:lnTo>
                    <a:pt x="311429" y="1710931"/>
                  </a:lnTo>
                  <a:lnTo>
                    <a:pt x="341718" y="1734934"/>
                  </a:lnTo>
                  <a:lnTo>
                    <a:pt x="341579" y="1734934"/>
                  </a:lnTo>
                  <a:lnTo>
                    <a:pt x="355892" y="1746554"/>
                  </a:lnTo>
                  <a:lnTo>
                    <a:pt x="369531" y="1758048"/>
                  </a:lnTo>
                  <a:lnTo>
                    <a:pt x="369303" y="1757794"/>
                  </a:lnTo>
                  <a:lnTo>
                    <a:pt x="382257" y="1769224"/>
                  </a:lnTo>
                  <a:lnTo>
                    <a:pt x="382016" y="1768970"/>
                  </a:lnTo>
                  <a:lnTo>
                    <a:pt x="394208" y="1780273"/>
                  </a:lnTo>
                  <a:lnTo>
                    <a:pt x="393903" y="1780019"/>
                  </a:lnTo>
                  <a:lnTo>
                    <a:pt x="394157" y="1780273"/>
                  </a:lnTo>
                  <a:lnTo>
                    <a:pt x="405244" y="1791322"/>
                  </a:lnTo>
                  <a:lnTo>
                    <a:pt x="404812" y="1790814"/>
                  </a:lnTo>
                  <a:lnTo>
                    <a:pt x="415099" y="1802117"/>
                  </a:lnTo>
                  <a:lnTo>
                    <a:pt x="414705" y="1801609"/>
                  </a:lnTo>
                  <a:lnTo>
                    <a:pt x="423710" y="1812455"/>
                  </a:lnTo>
                  <a:lnTo>
                    <a:pt x="431203" y="1822818"/>
                  </a:lnTo>
                  <a:lnTo>
                    <a:pt x="431520" y="1823326"/>
                  </a:lnTo>
                  <a:lnTo>
                    <a:pt x="445046" y="1844154"/>
                  </a:lnTo>
                  <a:lnTo>
                    <a:pt x="445274" y="1844535"/>
                  </a:lnTo>
                  <a:lnTo>
                    <a:pt x="457238" y="1864474"/>
                  </a:lnTo>
                  <a:lnTo>
                    <a:pt x="456984" y="1864093"/>
                  </a:lnTo>
                  <a:lnTo>
                    <a:pt x="457187" y="1864474"/>
                  </a:lnTo>
                  <a:lnTo>
                    <a:pt x="467309" y="1882990"/>
                  </a:lnTo>
                  <a:lnTo>
                    <a:pt x="475526" y="1900161"/>
                  </a:lnTo>
                  <a:lnTo>
                    <a:pt x="475742" y="1900669"/>
                  </a:lnTo>
                  <a:lnTo>
                    <a:pt x="482600" y="1916684"/>
                  </a:lnTo>
                  <a:lnTo>
                    <a:pt x="488226" y="1932292"/>
                  </a:lnTo>
                  <a:lnTo>
                    <a:pt x="487972" y="1931657"/>
                  </a:lnTo>
                  <a:lnTo>
                    <a:pt x="488162" y="1932292"/>
                  </a:lnTo>
                  <a:lnTo>
                    <a:pt x="492544" y="1946770"/>
                  </a:lnTo>
                  <a:lnTo>
                    <a:pt x="492290" y="1946008"/>
                  </a:lnTo>
                  <a:lnTo>
                    <a:pt x="492455" y="1946770"/>
                  </a:lnTo>
                  <a:lnTo>
                    <a:pt x="495592" y="1960232"/>
                  </a:lnTo>
                  <a:lnTo>
                    <a:pt x="497763" y="1972576"/>
                  </a:lnTo>
                  <a:lnTo>
                    <a:pt x="497827" y="1976894"/>
                  </a:lnTo>
                  <a:lnTo>
                    <a:pt x="472986" y="1976107"/>
                  </a:lnTo>
                  <a:lnTo>
                    <a:pt x="508673" y="2053450"/>
                  </a:lnTo>
                  <a:lnTo>
                    <a:pt x="549186" y="1978520"/>
                  </a:lnTo>
                  <a:lnTo>
                    <a:pt x="523176" y="1977694"/>
                  </a:lnTo>
                  <a:lnTo>
                    <a:pt x="523151" y="1976894"/>
                  </a:lnTo>
                  <a:lnTo>
                    <a:pt x="523024" y="1969757"/>
                  </a:lnTo>
                  <a:lnTo>
                    <a:pt x="521271" y="1959470"/>
                  </a:lnTo>
                  <a:lnTo>
                    <a:pt x="520484" y="1954771"/>
                  </a:lnTo>
                  <a:lnTo>
                    <a:pt x="506260" y="1907400"/>
                  </a:lnTo>
                  <a:lnTo>
                    <a:pt x="489877" y="1871332"/>
                  </a:lnTo>
                  <a:lnTo>
                    <a:pt x="466763" y="1830946"/>
                  </a:lnTo>
                  <a:lnTo>
                    <a:pt x="447205" y="1801609"/>
                  </a:lnTo>
                  <a:lnTo>
                    <a:pt x="443776" y="1796910"/>
                  </a:lnTo>
                  <a:lnTo>
                    <a:pt x="438670" y="1790814"/>
                  </a:lnTo>
                  <a:lnTo>
                    <a:pt x="433997" y="1785226"/>
                  </a:lnTo>
                  <a:lnTo>
                    <a:pt x="423329" y="1773415"/>
                  </a:lnTo>
                  <a:lnTo>
                    <a:pt x="418833" y="1768970"/>
                  </a:lnTo>
                  <a:lnTo>
                    <a:pt x="411645" y="1761858"/>
                  </a:lnTo>
                  <a:lnTo>
                    <a:pt x="407263" y="1757794"/>
                  </a:lnTo>
                  <a:lnTo>
                    <a:pt x="372084" y="1726933"/>
                  </a:lnTo>
                  <a:lnTo>
                    <a:pt x="352272" y="1710931"/>
                  </a:lnTo>
                  <a:lnTo>
                    <a:pt x="327152" y="1690992"/>
                  </a:lnTo>
                  <a:lnTo>
                    <a:pt x="295351" y="1666354"/>
                  </a:lnTo>
                  <a:lnTo>
                    <a:pt x="295198" y="1666227"/>
                  </a:lnTo>
                  <a:lnTo>
                    <a:pt x="295287" y="1666354"/>
                  </a:lnTo>
                  <a:lnTo>
                    <a:pt x="262521" y="1640446"/>
                  </a:lnTo>
                  <a:lnTo>
                    <a:pt x="229654" y="1613395"/>
                  </a:lnTo>
                  <a:lnTo>
                    <a:pt x="197726" y="1585328"/>
                  </a:lnTo>
                  <a:lnTo>
                    <a:pt x="197294" y="1584947"/>
                  </a:lnTo>
                  <a:lnTo>
                    <a:pt x="197688" y="1585328"/>
                  </a:lnTo>
                  <a:lnTo>
                    <a:pt x="165989" y="1555115"/>
                  </a:lnTo>
                  <a:lnTo>
                    <a:pt x="151460" y="1539989"/>
                  </a:lnTo>
                  <a:lnTo>
                    <a:pt x="151104" y="1539608"/>
                  </a:lnTo>
                  <a:lnTo>
                    <a:pt x="151422" y="1539989"/>
                  </a:lnTo>
                  <a:lnTo>
                    <a:pt x="136753" y="1523606"/>
                  </a:lnTo>
                  <a:lnTo>
                    <a:pt x="122796" y="1507096"/>
                  </a:lnTo>
                  <a:lnTo>
                    <a:pt x="123164" y="1507477"/>
                  </a:lnTo>
                  <a:lnTo>
                    <a:pt x="122859" y="1507096"/>
                  </a:lnTo>
                  <a:lnTo>
                    <a:pt x="109728" y="1490078"/>
                  </a:lnTo>
                  <a:lnTo>
                    <a:pt x="110032" y="1490459"/>
                  </a:lnTo>
                  <a:lnTo>
                    <a:pt x="109753" y="1490078"/>
                  </a:lnTo>
                  <a:lnTo>
                    <a:pt x="97726" y="1473060"/>
                  </a:lnTo>
                  <a:lnTo>
                    <a:pt x="97370" y="1472552"/>
                  </a:lnTo>
                  <a:lnTo>
                    <a:pt x="97675" y="1473060"/>
                  </a:lnTo>
                  <a:lnTo>
                    <a:pt x="85775" y="1454645"/>
                  </a:lnTo>
                  <a:lnTo>
                    <a:pt x="86118" y="1455153"/>
                  </a:lnTo>
                  <a:lnTo>
                    <a:pt x="85826" y="1454645"/>
                  </a:lnTo>
                  <a:lnTo>
                    <a:pt x="75514" y="1436611"/>
                  </a:lnTo>
                  <a:lnTo>
                    <a:pt x="75158" y="1435976"/>
                  </a:lnTo>
                  <a:lnTo>
                    <a:pt x="75476" y="1436611"/>
                  </a:lnTo>
                  <a:lnTo>
                    <a:pt x="65684" y="1417193"/>
                  </a:lnTo>
                  <a:lnTo>
                    <a:pt x="56934" y="1397114"/>
                  </a:lnTo>
                  <a:lnTo>
                    <a:pt x="57213" y="1397749"/>
                  </a:lnTo>
                  <a:lnTo>
                    <a:pt x="56972" y="1397114"/>
                  </a:lnTo>
                  <a:lnTo>
                    <a:pt x="43395" y="1356017"/>
                  </a:lnTo>
                  <a:lnTo>
                    <a:pt x="34442" y="1311516"/>
                  </a:lnTo>
                  <a:lnTo>
                    <a:pt x="28727" y="1263637"/>
                  </a:lnTo>
                  <a:lnTo>
                    <a:pt x="28676" y="1263129"/>
                  </a:lnTo>
                  <a:lnTo>
                    <a:pt x="28702" y="1263637"/>
                  </a:lnTo>
                  <a:lnTo>
                    <a:pt x="26924" y="1238516"/>
                  </a:lnTo>
                  <a:lnTo>
                    <a:pt x="25819" y="1213472"/>
                  </a:lnTo>
                  <a:lnTo>
                    <a:pt x="25781" y="1212837"/>
                  </a:lnTo>
                  <a:lnTo>
                    <a:pt x="25400" y="1186256"/>
                  </a:lnTo>
                  <a:lnTo>
                    <a:pt x="25590" y="1159497"/>
                  </a:lnTo>
                  <a:lnTo>
                    <a:pt x="25590" y="1159116"/>
                  </a:lnTo>
                  <a:lnTo>
                    <a:pt x="25603" y="1158862"/>
                  </a:lnTo>
                  <a:lnTo>
                    <a:pt x="26441" y="1131938"/>
                  </a:lnTo>
                  <a:lnTo>
                    <a:pt x="27851" y="1103617"/>
                  </a:lnTo>
                  <a:lnTo>
                    <a:pt x="35407" y="1015987"/>
                  </a:lnTo>
                  <a:lnTo>
                    <a:pt x="43078" y="954900"/>
                  </a:lnTo>
                  <a:lnTo>
                    <a:pt x="52489" y="892035"/>
                  </a:lnTo>
                  <a:lnTo>
                    <a:pt x="63487" y="827900"/>
                  </a:lnTo>
                  <a:lnTo>
                    <a:pt x="63512" y="827773"/>
                  </a:lnTo>
                  <a:lnTo>
                    <a:pt x="63474" y="827900"/>
                  </a:lnTo>
                  <a:lnTo>
                    <a:pt x="75933" y="762139"/>
                  </a:lnTo>
                  <a:lnTo>
                    <a:pt x="89535" y="695439"/>
                  </a:lnTo>
                  <a:lnTo>
                    <a:pt x="104178" y="627748"/>
                  </a:lnTo>
                  <a:lnTo>
                    <a:pt x="119634" y="559422"/>
                  </a:lnTo>
                  <a:lnTo>
                    <a:pt x="119684" y="559295"/>
                  </a:lnTo>
                  <a:lnTo>
                    <a:pt x="135623" y="490334"/>
                  </a:lnTo>
                  <a:lnTo>
                    <a:pt x="135674" y="490207"/>
                  </a:lnTo>
                  <a:lnTo>
                    <a:pt x="166484" y="360680"/>
                  </a:lnTo>
                  <a:lnTo>
                    <a:pt x="5318163" y="360680"/>
                  </a:lnTo>
                  <a:lnTo>
                    <a:pt x="5318163" y="335394"/>
                  </a:lnTo>
                  <a:lnTo>
                    <a:pt x="5318163" y="25514"/>
                  </a:lnTo>
                  <a:lnTo>
                    <a:pt x="5292763" y="25514"/>
                  </a:lnTo>
                  <a:lnTo>
                    <a:pt x="5292763" y="335280"/>
                  </a:lnTo>
                  <a:lnTo>
                    <a:pt x="46647" y="335280"/>
                  </a:lnTo>
                  <a:lnTo>
                    <a:pt x="46647" y="25400"/>
                  </a:lnTo>
                  <a:lnTo>
                    <a:pt x="5318163" y="25400"/>
                  </a:lnTo>
                  <a:lnTo>
                    <a:pt x="5318163" y="0"/>
                  </a:lnTo>
                  <a:close/>
                </a:path>
                <a:path w="9554845" h="2053589">
                  <a:moveTo>
                    <a:pt x="6087021" y="1911718"/>
                  </a:moveTo>
                  <a:lnTo>
                    <a:pt x="6060897" y="1911197"/>
                  </a:lnTo>
                  <a:lnTo>
                    <a:pt x="6060872" y="1910689"/>
                  </a:lnTo>
                  <a:lnTo>
                    <a:pt x="6060605" y="1903844"/>
                  </a:lnTo>
                  <a:lnTo>
                    <a:pt x="6057938" y="1893303"/>
                  </a:lnTo>
                  <a:lnTo>
                    <a:pt x="6057468" y="1891906"/>
                  </a:lnTo>
                  <a:lnTo>
                    <a:pt x="6054763" y="1883651"/>
                  </a:lnTo>
                  <a:lnTo>
                    <a:pt x="6054610" y="1883270"/>
                  </a:lnTo>
                  <a:lnTo>
                    <a:pt x="6034189" y="1843011"/>
                  </a:lnTo>
                  <a:lnTo>
                    <a:pt x="6030277" y="1837423"/>
                  </a:lnTo>
                  <a:lnTo>
                    <a:pt x="6026823" y="1832470"/>
                  </a:lnTo>
                  <a:lnTo>
                    <a:pt x="6022759" y="1827263"/>
                  </a:lnTo>
                  <a:lnTo>
                    <a:pt x="6018314" y="1821548"/>
                  </a:lnTo>
                  <a:lnTo>
                    <a:pt x="6014199" y="1816722"/>
                  </a:lnTo>
                  <a:lnTo>
                    <a:pt x="5986564" y="1787639"/>
                  </a:lnTo>
                  <a:lnTo>
                    <a:pt x="5943638" y="1751063"/>
                  </a:lnTo>
                  <a:lnTo>
                    <a:pt x="5908205" y="1724774"/>
                  </a:lnTo>
                  <a:lnTo>
                    <a:pt x="5898883" y="1718424"/>
                  </a:lnTo>
                  <a:lnTo>
                    <a:pt x="5888266" y="1711185"/>
                  </a:lnTo>
                  <a:lnTo>
                    <a:pt x="5866549" y="1697088"/>
                  </a:lnTo>
                  <a:lnTo>
                    <a:pt x="5854382" y="1689468"/>
                  </a:lnTo>
                  <a:lnTo>
                    <a:pt x="5843435" y="1682610"/>
                  </a:lnTo>
                  <a:lnTo>
                    <a:pt x="5829439" y="1674228"/>
                  </a:lnTo>
                  <a:lnTo>
                    <a:pt x="5818416" y="1667624"/>
                  </a:lnTo>
                  <a:lnTo>
                    <a:pt x="5802668" y="1658480"/>
                  </a:lnTo>
                  <a:lnTo>
                    <a:pt x="5791746" y="1652130"/>
                  </a:lnTo>
                  <a:lnTo>
                    <a:pt x="5763298" y="1636255"/>
                  </a:lnTo>
                  <a:lnTo>
                    <a:pt x="5743295" y="1625460"/>
                  </a:lnTo>
                  <a:lnTo>
                    <a:pt x="5732945" y="1619872"/>
                  </a:lnTo>
                  <a:lnTo>
                    <a:pt x="5710631" y="1608188"/>
                  </a:lnTo>
                  <a:lnTo>
                    <a:pt x="5700687" y="1602981"/>
                  </a:lnTo>
                  <a:lnTo>
                    <a:pt x="5676430" y="1590535"/>
                  </a:lnTo>
                  <a:lnTo>
                    <a:pt x="5666778" y="1585582"/>
                  </a:lnTo>
                  <a:lnTo>
                    <a:pt x="5640260" y="1572374"/>
                  </a:lnTo>
                  <a:lnTo>
                    <a:pt x="5631091" y="1567802"/>
                  </a:lnTo>
                  <a:lnTo>
                    <a:pt x="5555018" y="1530845"/>
                  </a:lnTo>
                  <a:lnTo>
                    <a:pt x="5472595" y="1492364"/>
                  </a:lnTo>
                  <a:lnTo>
                    <a:pt x="5384711" y="1452232"/>
                  </a:lnTo>
                  <a:lnTo>
                    <a:pt x="5246802" y="1391145"/>
                  </a:lnTo>
                  <a:lnTo>
                    <a:pt x="4876330" y="1233284"/>
                  </a:lnTo>
                  <a:lnTo>
                    <a:pt x="4177957" y="946645"/>
                  </a:lnTo>
                  <a:lnTo>
                    <a:pt x="4168305" y="970267"/>
                  </a:lnTo>
                  <a:lnTo>
                    <a:pt x="5081562" y="1347330"/>
                  </a:lnTo>
                  <a:lnTo>
                    <a:pt x="5081435" y="1347330"/>
                  </a:lnTo>
                  <a:lnTo>
                    <a:pt x="5183543" y="1391272"/>
                  </a:lnTo>
                  <a:lnTo>
                    <a:pt x="5183543" y="1391145"/>
                  </a:lnTo>
                  <a:lnTo>
                    <a:pt x="5374297" y="1475346"/>
                  </a:lnTo>
                  <a:lnTo>
                    <a:pt x="5374170" y="1475346"/>
                  </a:lnTo>
                  <a:lnTo>
                    <a:pt x="5462054" y="1515351"/>
                  </a:lnTo>
                  <a:lnTo>
                    <a:pt x="5461927" y="1515351"/>
                  </a:lnTo>
                  <a:lnTo>
                    <a:pt x="5544096" y="1553832"/>
                  </a:lnTo>
                  <a:lnTo>
                    <a:pt x="5543969" y="1553832"/>
                  </a:lnTo>
                  <a:lnTo>
                    <a:pt x="5582704" y="1572501"/>
                  </a:lnTo>
                  <a:lnTo>
                    <a:pt x="5582704" y="1572374"/>
                  </a:lnTo>
                  <a:lnTo>
                    <a:pt x="5619915" y="1590662"/>
                  </a:lnTo>
                  <a:lnTo>
                    <a:pt x="5619788" y="1590535"/>
                  </a:lnTo>
                  <a:lnTo>
                    <a:pt x="5655348" y="1608315"/>
                  </a:lnTo>
                  <a:lnTo>
                    <a:pt x="5655221" y="1608188"/>
                  </a:lnTo>
                  <a:lnTo>
                    <a:pt x="5689003" y="1625587"/>
                  </a:lnTo>
                  <a:lnTo>
                    <a:pt x="5688876" y="1625460"/>
                  </a:lnTo>
                  <a:lnTo>
                    <a:pt x="5721007" y="1642351"/>
                  </a:lnTo>
                  <a:lnTo>
                    <a:pt x="5720880" y="1642351"/>
                  </a:lnTo>
                  <a:lnTo>
                    <a:pt x="5751106" y="1658607"/>
                  </a:lnTo>
                  <a:lnTo>
                    <a:pt x="5750979" y="1658480"/>
                  </a:lnTo>
                  <a:lnTo>
                    <a:pt x="5779300" y="1674355"/>
                  </a:lnTo>
                  <a:lnTo>
                    <a:pt x="5779173" y="1674228"/>
                  </a:lnTo>
                  <a:lnTo>
                    <a:pt x="5805589" y="1689595"/>
                  </a:lnTo>
                  <a:lnTo>
                    <a:pt x="5805462" y="1689468"/>
                  </a:lnTo>
                  <a:lnTo>
                    <a:pt x="5830227" y="1704327"/>
                  </a:lnTo>
                  <a:lnTo>
                    <a:pt x="5829973" y="1704200"/>
                  </a:lnTo>
                  <a:lnTo>
                    <a:pt x="5830176" y="1704327"/>
                  </a:lnTo>
                  <a:lnTo>
                    <a:pt x="5852960" y="1718551"/>
                  </a:lnTo>
                  <a:lnTo>
                    <a:pt x="5852833" y="1718424"/>
                  </a:lnTo>
                  <a:lnTo>
                    <a:pt x="5874093" y="1732254"/>
                  </a:lnTo>
                  <a:lnTo>
                    <a:pt x="5893727" y="1745729"/>
                  </a:lnTo>
                  <a:lnTo>
                    <a:pt x="5893473" y="1745602"/>
                  </a:lnTo>
                  <a:lnTo>
                    <a:pt x="5893651" y="1745729"/>
                  </a:lnTo>
                  <a:lnTo>
                    <a:pt x="5911380" y="1758302"/>
                  </a:lnTo>
                  <a:lnTo>
                    <a:pt x="5911710" y="1758556"/>
                  </a:lnTo>
                  <a:lnTo>
                    <a:pt x="5928144" y="1771129"/>
                  </a:lnTo>
                  <a:lnTo>
                    <a:pt x="5927890" y="1771002"/>
                  </a:lnTo>
                  <a:lnTo>
                    <a:pt x="5928042" y="1771129"/>
                  </a:lnTo>
                  <a:lnTo>
                    <a:pt x="5943257" y="1783194"/>
                  </a:lnTo>
                  <a:lnTo>
                    <a:pt x="5942876" y="1782940"/>
                  </a:lnTo>
                  <a:lnTo>
                    <a:pt x="5943168" y="1783194"/>
                  </a:lnTo>
                  <a:lnTo>
                    <a:pt x="5956973" y="1794878"/>
                  </a:lnTo>
                  <a:lnTo>
                    <a:pt x="5956592" y="1794624"/>
                  </a:lnTo>
                  <a:lnTo>
                    <a:pt x="5956859" y="1794878"/>
                  </a:lnTo>
                  <a:lnTo>
                    <a:pt x="5969292" y="1806181"/>
                  </a:lnTo>
                  <a:lnTo>
                    <a:pt x="5968911" y="1805927"/>
                  </a:lnTo>
                  <a:lnTo>
                    <a:pt x="5969165" y="1806181"/>
                  </a:lnTo>
                  <a:lnTo>
                    <a:pt x="5980214" y="1817103"/>
                  </a:lnTo>
                  <a:lnTo>
                    <a:pt x="5979960" y="1816722"/>
                  </a:lnTo>
                  <a:lnTo>
                    <a:pt x="5990247" y="1827771"/>
                  </a:lnTo>
                  <a:lnTo>
                    <a:pt x="5989866" y="1827263"/>
                  </a:lnTo>
                  <a:lnTo>
                    <a:pt x="5998883" y="1837931"/>
                  </a:lnTo>
                  <a:lnTo>
                    <a:pt x="6006122" y="1847202"/>
                  </a:lnTo>
                  <a:lnTo>
                    <a:pt x="6006554" y="1847837"/>
                  </a:lnTo>
                  <a:lnTo>
                    <a:pt x="6013107" y="1857235"/>
                  </a:lnTo>
                  <a:lnTo>
                    <a:pt x="6012726" y="1856727"/>
                  </a:lnTo>
                  <a:lnTo>
                    <a:pt x="6013031" y="1857235"/>
                  </a:lnTo>
                  <a:lnTo>
                    <a:pt x="6018555" y="1866087"/>
                  </a:lnTo>
                  <a:lnTo>
                    <a:pt x="6023597" y="1875193"/>
                  </a:lnTo>
                  <a:lnTo>
                    <a:pt x="6027712" y="1884159"/>
                  </a:lnTo>
                  <a:lnTo>
                    <a:pt x="6027458" y="1883270"/>
                  </a:lnTo>
                  <a:lnTo>
                    <a:pt x="6030887" y="1892414"/>
                  </a:lnTo>
                  <a:lnTo>
                    <a:pt x="6030760" y="1891906"/>
                  </a:lnTo>
                  <a:lnTo>
                    <a:pt x="6033541" y="1900364"/>
                  </a:lnTo>
                  <a:lnTo>
                    <a:pt x="6035256" y="1907324"/>
                  </a:lnTo>
                  <a:lnTo>
                    <a:pt x="6035395" y="1910689"/>
                  </a:lnTo>
                  <a:lnTo>
                    <a:pt x="6010821" y="1910194"/>
                  </a:lnTo>
                  <a:lnTo>
                    <a:pt x="6047397" y="1987156"/>
                  </a:lnTo>
                  <a:lnTo>
                    <a:pt x="6087021" y="1911718"/>
                  </a:lnTo>
                  <a:close/>
                </a:path>
                <a:path w="9554845" h="2053589">
                  <a:moveTo>
                    <a:pt x="7842161" y="1907654"/>
                  </a:moveTo>
                  <a:lnTo>
                    <a:pt x="7816126" y="1910181"/>
                  </a:lnTo>
                  <a:lnTo>
                    <a:pt x="7813332" y="1893049"/>
                  </a:lnTo>
                  <a:lnTo>
                    <a:pt x="7807236" y="1872348"/>
                  </a:lnTo>
                  <a:lnTo>
                    <a:pt x="7802842" y="1860664"/>
                  </a:lnTo>
                  <a:lnTo>
                    <a:pt x="7799362" y="1851393"/>
                  </a:lnTo>
                  <a:lnTo>
                    <a:pt x="7794409" y="1840344"/>
                  </a:lnTo>
                  <a:lnTo>
                    <a:pt x="7788821" y="1829295"/>
                  </a:lnTo>
                  <a:lnTo>
                    <a:pt x="7782725" y="1818119"/>
                  </a:lnTo>
                  <a:lnTo>
                    <a:pt x="7775867" y="1806562"/>
                  </a:lnTo>
                  <a:lnTo>
                    <a:pt x="7770025" y="1797672"/>
                  </a:lnTo>
                  <a:lnTo>
                    <a:pt x="7768120" y="1794751"/>
                  </a:lnTo>
                  <a:lnTo>
                    <a:pt x="7762075" y="1786115"/>
                  </a:lnTo>
                  <a:lnTo>
                    <a:pt x="7759865" y="1782940"/>
                  </a:lnTo>
                  <a:lnTo>
                    <a:pt x="7753286" y="1774177"/>
                  </a:lnTo>
                  <a:lnTo>
                    <a:pt x="7750721" y="1770748"/>
                  </a:lnTo>
                  <a:lnTo>
                    <a:pt x="7743723" y="1761985"/>
                  </a:lnTo>
                  <a:lnTo>
                    <a:pt x="7740688" y="1758175"/>
                  </a:lnTo>
                  <a:lnTo>
                    <a:pt x="7733335" y="1749539"/>
                  </a:lnTo>
                  <a:lnTo>
                    <a:pt x="7729766" y="1745348"/>
                  </a:lnTo>
                  <a:lnTo>
                    <a:pt x="7717955" y="1732394"/>
                  </a:lnTo>
                  <a:lnTo>
                    <a:pt x="7709268" y="1723377"/>
                  </a:lnTo>
                  <a:lnTo>
                    <a:pt x="7705001" y="1718932"/>
                  </a:lnTo>
                  <a:lnTo>
                    <a:pt x="7695730" y="1709661"/>
                  </a:lnTo>
                  <a:lnTo>
                    <a:pt x="7691285" y="1705216"/>
                  </a:lnTo>
                  <a:lnTo>
                    <a:pt x="7676426" y="1691119"/>
                  </a:lnTo>
                  <a:lnTo>
                    <a:pt x="7660424" y="1676641"/>
                  </a:lnTo>
                  <a:lnTo>
                    <a:pt x="7648397" y="1666227"/>
                  </a:lnTo>
                  <a:lnTo>
                    <a:pt x="7643279" y="1661782"/>
                  </a:lnTo>
                  <a:lnTo>
                    <a:pt x="7630058" y="1650860"/>
                  </a:lnTo>
                  <a:lnTo>
                    <a:pt x="7624991" y="1646669"/>
                  </a:lnTo>
                  <a:lnTo>
                    <a:pt x="7605560" y="1630921"/>
                  </a:lnTo>
                  <a:lnTo>
                    <a:pt x="7589787" y="1618729"/>
                  </a:lnTo>
                  <a:lnTo>
                    <a:pt x="7584859" y="1614919"/>
                  </a:lnTo>
                  <a:lnTo>
                    <a:pt x="7562888" y="1598409"/>
                  </a:lnTo>
                  <a:lnTo>
                    <a:pt x="7515263" y="1564119"/>
                  </a:lnTo>
                  <a:lnTo>
                    <a:pt x="7466851" y="1530972"/>
                  </a:lnTo>
                  <a:lnTo>
                    <a:pt x="7434999" y="1509763"/>
                  </a:lnTo>
                  <a:lnTo>
                    <a:pt x="7379284" y="1473695"/>
                  </a:lnTo>
                  <a:lnTo>
                    <a:pt x="7345464" y="1452232"/>
                  </a:lnTo>
                  <a:lnTo>
                    <a:pt x="7281075" y="1412227"/>
                  </a:lnTo>
                  <a:lnTo>
                    <a:pt x="7213257" y="1370952"/>
                  </a:lnTo>
                  <a:lnTo>
                    <a:pt x="7178929" y="1350505"/>
                  </a:lnTo>
                  <a:lnTo>
                    <a:pt x="7142391" y="1328661"/>
                  </a:lnTo>
                  <a:lnTo>
                    <a:pt x="6953796" y="1219060"/>
                  </a:lnTo>
                  <a:lnTo>
                    <a:pt x="6461544" y="942073"/>
                  </a:lnTo>
                  <a:lnTo>
                    <a:pt x="6449098" y="964171"/>
                  </a:lnTo>
                  <a:lnTo>
                    <a:pt x="6941223" y="1241158"/>
                  </a:lnTo>
                  <a:lnTo>
                    <a:pt x="6941096" y="1241158"/>
                  </a:lnTo>
                  <a:lnTo>
                    <a:pt x="7018185" y="1285481"/>
                  </a:lnTo>
                  <a:lnTo>
                    <a:pt x="7129437" y="1350632"/>
                  </a:lnTo>
                  <a:lnTo>
                    <a:pt x="7129437" y="1350505"/>
                  </a:lnTo>
                  <a:lnTo>
                    <a:pt x="7200176" y="1392796"/>
                  </a:lnTo>
                  <a:lnTo>
                    <a:pt x="7200049" y="1392669"/>
                  </a:lnTo>
                  <a:lnTo>
                    <a:pt x="7267740" y="1433817"/>
                  </a:lnTo>
                  <a:lnTo>
                    <a:pt x="7332002" y="1473822"/>
                  </a:lnTo>
                  <a:lnTo>
                    <a:pt x="7331875" y="1473695"/>
                  </a:lnTo>
                  <a:lnTo>
                    <a:pt x="7392327" y="1512303"/>
                  </a:lnTo>
                  <a:lnTo>
                    <a:pt x="7421029" y="1531099"/>
                  </a:lnTo>
                  <a:lnTo>
                    <a:pt x="7421029" y="1530972"/>
                  </a:lnTo>
                  <a:lnTo>
                    <a:pt x="7448842" y="1549514"/>
                  </a:lnTo>
                  <a:lnTo>
                    <a:pt x="7448715" y="1549387"/>
                  </a:lnTo>
                  <a:lnTo>
                    <a:pt x="7475258" y="1567421"/>
                  </a:lnTo>
                  <a:lnTo>
                    <a:pt x="7475131" y="1567421"/>
                  </a:lnTo>
                  <a:lnTo>
                    <a:pt x="7500658" y="1584947"/>
                  </a:lnTo>
                  <a:lnTo>
                    <a:pt x="7500531" y="1584947"/>
                  </a:lnTo>
                  <a:lnTo>
                    <a:pt x="7524915" y="1602092"/>
                  </a:lnTo>
                  <a:lnTo>
                    <a:pt x="7524788" y="1602092"/>
                  </a:lnTo>
                  <a:lnTo>
                    <a:pt x="7547902" y="1618856"/>
                  </a:lnTo>
                  <a:lnTo>
                    <a:pt x="7547775" y="1618729"/>
                  </a:lnTo>
                  <a:lnTo>
                    <a:pt x="7569492" y="1635112"/>
                  </a:lnTo>
                  <a:lnTo>
                    <a:pt x="7569365" y="1635112"/>
                  </a:lnTo>
                  <a:lnTo>
                    <a:pt x="7589939" y="1650987"/>
                  </a:lnTo>
                  <a:lnTo>
                    <a:pt x="7589812" y="1650860"/>
                  </a:lnTo>
                  <a:lnTo>
                    <a:pt x="7608989" y="1666354"/>
                  </a:lnTo>
                  <a:lnTo>
                    <a:pt x="7627023" y="1681213"/>
                  </a:lnTo>
                  <a:lnTo>
                    <a:pt x="7626769" y="1681086"/>
                  </a:lnTo>
                  <a:lnTo>
                    <a:pt x="7626909" y="1681213"/>
                  </a:lnTo>
                  <a:lnTo>
                    <a:pt x="7643660" y="1695691"/>
                  </a:lnTo>
                  <a:lnTo>
                    <a:pt x="7643406" y="1695564"/>
                  </a:lnTo>
                  <a:lnTo>
                    <a:pt x="7643546" y="1695691"/>
                  </a:lnTo>
                  <a:lnTo>
                    <a:pt x="7659281" y="1709915"/>
                  </a:lnTo>
                  <a:lnTo>
                    <a:pt x="7673632" y="1723631"/>
                  </a:lnTo>
                  <a:lnTo>
                    <a:pt x="7673505" y="1723377"/>
                  </a:lnTo>
                  <a:lnTo>
                    <a:pt x="7686726" y="1736598"/>
                  </a:lnTo>
                  <a:lnTo>
                    <a:pt x="7699413" y="1749793"/>
                  </a:lnTo>
                  <a:lnTo>
                    <a:pt x="7699286" y="1749539"/>
                  </a:lnTo>
                  <a:lnTo>
                    <a:pt x="7710843" y="1762366"/>
                  </a:lnTo>
                  <a:lnTo>
                    <a:pt x="7710589" y="1761985"/>
                  </a:lnTo>
                  <a:lnTo>
                    <a:pt x="7721257" y="1774558"/>
                  </a:lnTo>
                  <a:lnTo>
                    <a:pt x="7721003" y="1774177"/>
                  </a:lnTo>
                  <a:lnTo>
                    <a:pt x="7730655" y="1786369"/>
                  </a:lnTo>
                  <a:lnTo>
                    <a:pt x="7730528" y="1786115"/>
                  </a:lnTo>
                  <a:lnTo>
                    <a:pt x="7739418" y="1798053"/>
                  </a:lnTo>
                  <a:lnTo>
                    <a:pt x="7747279" y="1809203"/>
                  </a:lnTo>
                  <a:lnTo>
                    <a:pt x="7754531" y="1820151"/>
                  </a:lnTo>
                  <a:lnTo>
                    <a:pt x="7754150" y="1819643"/>
                  </a:lnTo>
                  <a:lnTo>
                    <a:pt x="7754442" y="1820151"/>
                  </a:lnTo>
                  <a:lnTo>
                    <a:pt x="7760754" y="1830819"/>
                  </a:lnTo>
                  <a:lnTo>
                    <a:pt x="7760500" y="1830438"/>
                  </a:lnTo>
                  <a:lnTo>
                    <a:pt x="7760703" y="1830819"/>
                  </a:lnTo>
                  <a:lnTo>
                    <a:pt x="7766469" y="1841233"/>
                  </a:lnTo>
                  <a:lnTo>
                    <a:pt x="7766215" y="1840852"/>
                  </a:lnTo>
                  <a:lnTo>
                    <a:pt x="7766405" y="1841233"/>
                  </a:lnTo>
                  <a:lnTo>
                    <a:pt x="7771295" y="1851012"/>
                  </a:lnTo>
                  <a:lnTo>
                    <a:pt x="7771524" y="1851520"/>
                  </a:lnTo>
                  <a:lnTo>
                    <a:pt x="7775994" y="1861426"/>
                  </a:lnTo>
                  <a:lnTo>
                    <a:pt x="7775740" y="1860664"/>
                  </a:lnTo>
                  <a:lnTo>
                    <a:pt x="7783360" y="1880857"/>
                  </a:lnTo>
                  <a:lnTo>
                    <a:pt x="7782979" y="1879968"/>
                  </a:lnTo>
                  <a:lnTo>
                    <a:pt x="7783233" y="1880857"/>
                  </a:lnTo>
                  <a:lnTo>
                    <a:pt x="7788681" y="1899348"/>
                  </a:lnTo>
                  <a:lnTo>
                    <a:pt x="7790840" y="1912645"/>
                  </a:lnTo>
                  <a:lnTo>
                    <a:pt x="7766342" y="1915020"/>
                  </a:lnTo>
                  <a:lnTo>
                    <a:pt x="7811681" y="1987156"/>
                  </a:lnTo>
                  <a:lnTo>
                    <a:pt x="7841183" y="1910181"/>
                  </a:lnTo>
                  <a:lnTo>
                    <a:pt x="7842161" y="1907654"/>
                  </a:lnTo>
                  <a:close/>
                </a:path>
                <a:path w="9554845" h="2053589">
                  <a:moveTo>
                    <a:pt x="9554502" y="1895716"/>
                  </a:moveTo>
                  <a:lnTo>
                    <a:pt x="9529648" y="1900745"/>
                  </a:lnTo>
                  <a:lnTo>
                    <a:pt x="9529229" y="1898637"/>
                  </a:lnTo>
                  <a:lnTo>
                    <a:pt x="9526689" y="1890382"/>
                  </a:lnTo>
                  <a:lnTo>
                    <a:pt x="9524505" y="1883270"/>
                  </a:lnTo>
                  <a:lnTo>
                    <a:pt x="9524276" y="1882508"/>
                  </a:lnTo>
                  <a:lnTo>
                    <a:pt x="9521507" y="1875396"/>
                  </a:lnTo>
                  <a:lnTo>
                    <a:pt x="9520974" y="1873999"/>
                  </a:lnTo>
                  <a:lnTo>
                    <a:pt x="9517291" y="1865236"/>
                  </a:lnTo>
                  <a:lnTo>
                    <a:pt x="9514256" y="1859013"/>
                  </a:lnTo>
                  <a:lnTo>
                    <a:pt x="9512846" y="1856092"/>
                  </a:lnTo>
                  <a:lnTo>
                    <a:pt x="9509531" y="1850123"/>
                  </a:lnTo>
                  <a:lnTo>
                    <a:pt x="9507639" y="1846694"/>
                  </a:lnTo>
                  <a:lnTo>
                    <a:pt x="9504223" y="1840852"/>
                  </a:lnTo>
                  <a:lnTo>
                    <a:pt x="9501924" y="1836915"/>
                  </a:lnTo>
                  <a:lnTo>
                    <a:pt x="9495193" y="1826755"/>
                  </a:lnTo>
                  <a:lnTo>
                    <a:pt x="9487700" y="1816214"/>
                  </a:lnTo>
                  <a:lnTo>
                    <a:pt x="9483192" y="1810499"/>
                  </a:lnTo>
                  <a:lnTo>
                    <a:pt x="9479191" y="1805419"/>
                  </a:lnTo>
                  <a:lnTo>
                    <a:pt x="9469920" y="1794116"/>
                  </a:lnTo>
                  <a:lnTo>
                    <a:pt x="9459379" y="1782305"/>
                  </a:lnTo>
                  <a:lnTo>
                    <a:pt x="9447822" y="1770113"/>
                  </a:lnTo>
                  <a:lnTo>
                    <a:pt x="9440456" y="1762747"/>
                  </a:lnTo>
                  <a:lnTo>
                    <a:pt x="9435122" y="1757413"/>
                  </a:lnTo>
                  <a:lnTo>
                    <a:pt x="9426994" y="1749666"/>
                  </a:lnTo>
                  <a:lnTo>
                    <a:pt x="9421279" y="1744205"/>
                  </a:lnTo>
                  <a:lnTo>
                    <a:pt x="9405912" y="1730616"/>
                  </a:lnTo>
                  <a:lnTo>
                    <a:pt x="9389402" y="1716392"/>
                  </a:lnTo>
                  <a:lnTo>
                    <a:pt x="9371495" y="1701533"/>
                  </a:lnTo>
                  <a:lnTo>
                    <a:pt x="9357360" y="1690357"/>
                  </a:lnTo>
                  <a:lnTo>
                    <a:pt x="9352064" y="1686166"/>
                  </a:lnTo>
                  <a:lnTo>
                    <a:pt x="9313202" y="1656829"/>
                  </a:lnTo>
                  <a:lnTo>
                    <a:pt x="9259735" y="1618475"/>
                  </a:lnTo>
                  <a:lnTo>
                    <a:pt x="9176931" y="1561452"/>
                  </a:lnTo>
                  <a:lnTo>
                    <a:pt x="9147835" y="1542021"/>
                  </a:lnTo>
                  <a:lnTo>
                    <a:pt x="9116098" y="1520812"/>
                  </a:lnTo>
                  <a:lnTo>
                    <a:pt x="8981732" y="1434071"/>
                  </a:lnTo>
                  <a:lnTo>
                    <a:pt x="8943289" y="1409687"/>
                  </a:lnTo>
                  <a:lnTo>
                    <a:pt x="8755037" y="1292212"/>
                  </a:lnTo>
                  <a:lnTo>
                    <a:pt x="8155851" y="929246"/>
                  </a:lnTo>
                  <a:lnTo>
                    <a:pt x="8142643" y="951090"/>
                  </a:lnTo>
                  <a:lnTo>
                    <a:pt x="8820188" y="1362443"/>
                  </a:lnTo>
                  <a:lnTo>
                    <a:pt x="8820061" y="1362443"/>
                  </a:lnTo>
                  <a:lnTo>
                    <a:pt x="8895753" y="1409814"/>
                  </a:lnTo>
                  <a:lnTo>
                    <a:pt x="8895753" y="1409687"/>
                  </a:lnTo>
                  <a:lnTo>
                    <a:pt x="9037104" y="1499730"/>
                  </a:lnTo>
                  <a:lnTo>
                    <a:pt x="9102128" y="1542148"/>
                  </a:lnTo>
                  <a:lnTo>
                    <a:pt x="9102001" y="1542021"/>
                  </a:lnTo>
                  <a:lnTo>
                    <a:pt x="9191536" y="1601965"/>
                  </a:lnTo>
                  <a:lnTo>
                    <a:pt x="9191409" y="1601965"/>
                  </a:lnTo>
                  <a:lnTo>
                    <a:pt x="9218968" y="1620888"/>
                  </a:lnTo>
                  <a:lnTo>
                    <a:pt x="9218841" y="1620888"/>
                  </a:lnTo>
                  <a:lnTo>
                    <a:pt x="9245130" y="1639176"/>
                  </a:lnTo>
                  <a:lnTo>
                    <a:pt x="9270022" y="1656956"/>
                  </a:lnTo>
                  <a:lnTo>
                    <a:pt x="9269895" y="1656829"/>
                  </a:lnTo>
                  <a:lnTo>
                    <a:pt x="9293644" y="1673974"/>
                  </a:lnTo>
                  <a:lnTo>
                    <a:pt x="9293517" y="1673847"/>
                  </a:lnTo>
                  <a:lnTo>
                    <a:pt x="9315869" y="1690484"/>
                  </a:lnTo>
                  <a:lnTo>
                    <a:pt x="9315742" y="1690357"/>
                  </a:lnTo>
                  <a:lnTo>
                    <a:pt x="9336570" y="1706232"/>
                  </a:lnTo>
                  <a:lnTo>
                    <a:pt x="9336316" y="1706105"/>
                  </a:lnTo>
                  <a:lnTo>
                    <a:pt x="9336468" y="1706232"/>
                  </a:lnTo>
                  <a:lnTo>
                    <a:pt x="9355620" y="1721345"/>
                  </a:lnTo>
                  <a:lnTo>
                    <a:pt x="9355366" y="1721218"/>
                  </a:lnTo>
                  <a:lnTo>
                    <a:pt x="9355518" y="1721345"/>
                  </a:lnTo>
                  <a:lnTo>
                    <a:pt x="9373146" y="1735823"/>
                  </a:lnTo>
                  <a:lnTo>
                    <a:pt x="9372892" y="1735696"/>
                  </a:lnTo>
                  <a:lnTo>
                    <a:pt x="9373032" y="1735823"/>
                  </a:lnTo>
                  <a:lnTo>
                    <a:pt x="9389275" y="1749793"/>
                  </a:lnTo>
                  <a:lnTo>
                    <a:pt x="9404134" y="1763128"/>
                  </a:lnTo>
                  <a:lnTo>
                    <a:pt x="9403880" y="1762747"/>
                  </a:lnTo>
                  <a:lnTo>
                    <a:pt x="9417469" y="1775701"/>
                  </a:lnTo>
                  <a:lnTo>
                    <a:pt x="9429534" y="1787766"/>
                  </a:lnTo>
                  <a:lnTo>
                    <a:pt x="9429763" y="1788020"/>
                  </a:lnTo>
                  <a:lnTo>
                    <a:pt x="9440583" y="1799450"/>
                  </a:lnTo>
                  <a:lnTo>
                    <a:pt x="9440799" y="1799704"/>
                  </a:lnTo>
                  <a:lnTo>
                    <a:pt x="9450743" y="1810880"/>
                  </a:lnTo>
                  <a:lnTo>
                    <a:pt x="9450489" y="1810499"/>
                  </a:lnTo>
                  <a:lnTo>
                    <a:pt x="9459506" y="1821421"/>
                  </a:lnTo>
                  <a:lnTo>
                    <a:pt x="9459252" y="1821167"/>
                  </a:lnTo>
                  <a:lnTo>
                    <a:pt x="9459443" y="1821421"/>
                  </a:lnTo>
                  <a:lnTo>
                    <a:pt x="9467507" y="1831581"/>
                  </a:lnTo>
                  <a:lnTo>
                    <a:pt x="9467126" y="1831200"/>
                  </a:lnTo>
                  <a:lnTo>
                    <a:pt x="9467393" y="1831581"/>
                  </a:lnTo>
                  <a:lnTo>
                    <a:pt x="9474365" y="1841360"/>
                  </a:lnTo>
                  <a:lnTo>
                    <a:pt x="9474111" y="1840852"/>
                  </a:lnTo>
                  <a:lnTo>
                    <a:pt x="9480461" y="1850631"/>
                  </a:lnTo>
                  <a:lnTo>
                    <a:pt x="9480207" y="1850123"/>
                  </a:lnTo>
                  <a:lnTo>
                    <a:pt x="9485668" y="1859394"/>
                  </a:lnTo>
                  <a:lnTo>
                    <a:pt x="9485541" y="1859013"/>
                  </a:lnTo>
                  <a:lnTo>
                    <a:pt x="9490367" y="1867903"/>
                  </a:lnTo>
                  <a:lnTo>
                    <a:pt x="9490113" y="1867522"/>
                  </a:lnTo>
                  <a:lnTo>
                    <a:pt x="9490291" y="1867903"/>
                  </a:lnTo>
                  <a:lnTo>
                    <a:pt x="9494304" y="1876031"/>
                  </a:lnTo>
                  <a:lnTo>
                    <a:pt x="9497479" y="1883778"/>
                  </a:lnTo>
                  <a:lnTo>
                    <a:pt x="9497352" y="1883270"/>
                  </a:lnTo>
                  <a:lnTo>
                    <a:pt x="9500400" y="1891271"/>
                  </a:lnTo>
                  <a:lnTo>
                    <a:pt x="9504642" y="1905241"/>
                  </a:lnTo>
                  <a:lnTo>
                    <a:pt x="9504756" y="1905787"/>
                  </a:lnTo>
                  <a:lnTo>
                    <a:pt x="9479826" y="1910829"/>
                  </a:lnTo>
                  <a:lnTo>
                    <a:pt x="9532277" y="1978012"/>
                  </a:lnTo>
                  <a:lnTo>
                    <a:pt x="9553143" y="1900745"/>
                  </a:lnTo>
                  <a:lnTo>
                    <a:pt x="9554502" y="1895716"/>
                  </a:lnTo>
                  <a:close/>
                </a:path>
              </a:pathLst>
            </a:custGeom>
            <a:solidFill>
              <a:srgbClr val="1FE2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79090">
              <a:lnSpc>
                <a:spcPct val="100000"/>
              </a:lnSpc>
              <a:spcBef>
                <a:spcPts val="100"/>
              </a:spcBef>
            </a:pPr>
            <a:r>
              <a:rPr b="1" spc="-390" dirty="0">
                <a:latin typeface="DejaVu Sans"/>
                <a:cs typeface="DejaVu Sans"/>
              </a:rPr>
              <a:t>Creating</a:t>
            </a:r>
            <a:r>
              <a:rPr spc="-160" dirty="0"/>
              <a:t> </a:t>
            </a:r>
            <a:r>
              <a:rPr b="1" spc="-385" dirty="0">
                <a:latin typeface="DejaVu Sans"/>
                <a:cs typeface="DejaVu Sans"/>
              </a:rPr>
              <a:t>Calculated</a:t>
            </a:r>
            <a:r>
              <a:rPr spc="-155" dirty="0"/>
              <a:t> </a:t>
            </a:r>
            <a:r>
              <a:rPr b="1" spc="-459" dirty="0">
                <a:latin typeface="DejaVu Sans"/>
                <a:cs typeface="DejaVu Sans"/>
              </a:rPr>
              <a:t>Fields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5646" y="813815"/>
            <a:ext cx="11760708" cy="45720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487674" y="1226807"/>
            <a:ext cx="9105265" cy="4152265"/>
            <a:chOff x="487674" y="1226807"/>
            <a:chExt cx="9105265" cy="4152265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7674" y="1226807"/>
              <a:ext cx="8774441" cy="4152162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99110" y="1238249"/>
              <a:ext cx="8705088" cy="4082796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307080" y="3349751"/>
              <a:ext cx="5766816" cy="1568196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3341243" y="3383292"/>
              <a:ext cx="5669915" cy="1471930"/>
            </a:xfrm>
            <a:custGeom>
              <a:avLst/>
              <a:gdLst/>
              <a:ahLst/>
              <a:cxnLst/>
              <a:rect l="l" t="t" r="r" b="b"/>
              <a:pathLst>
                <a:path w="5669915" h="1471929">
                  <a:moveTo>
                    <a:pt x="5669534" y="26022"/>
                  </a:moveTo>
                  <a:lnTo>
                    <a:pt x="5644134" y="26022"/>
                  </a:lnTo>
                  <a:lnTo>
                    <a:pt x="5644134" y="1446136"/>
                  </a:lnTo>
                  <a:lnTo>
                    <a:pt x="5669534" y="1446136"/>
                  </a:lnTo>
                  <a:lnTo>
                    <a:pt x="5669534" y="26022"/>
                  </a:lnTo>
                  <a:close/>
                </a:path>
                <a:path w="5669915" h="1471929">
                  <a:moveTo>
                    <a:pt x="5669534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0" y="1446530"/>
                  </a:lnTo>
                  <a:lnTo>
                    <a:pt x="0" y="1471930"/>
                  </a:lnTo>
                  <a:lnTo>
                    <a:pt x="5669534" y="1471930"/>
                  </a:lnTo>
                  <a:lnTo>
                    <a:pt x="5669534" y="1446530"/>
                  </a:lnTo>
                  <a:lnTo>
                    <a:pt x="25400" y="1446530"/>
                  </a:lnTo>
                  <a:lnTo>
                    <a:pt x="25400" y="25400"/>
                  </a:lnTo>
                  <a:lnTo>
                    <a:pt x="5669534" y="25400"/>
                  </a:lnTo>
                  <a:lnTo>
                    <a:pt x="5669534" y="0"/>
                  </a:lnTo>
                  <a:close/>
                </a:path>
              </a:pathLst>
            </a:custGeom>
            <a:solidFill>
              <a:srgbClr val="1FE2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343655" y="1569770"/>
              <a:ext cx="2164080" cy="601167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3377819" y="1604022"/>
              <a:ext cx="2066925" cy="504190"/>
            </a:xfrm>
            <a:custGeom>
              <a:avLst/>
              <a:gdLst/>
              <a:ahLst/>
              <a:cxnLst/>
              <a:rect l="l" t="t" r="r" b="b"/>
              <a:pathLst>
                <a:path w="2066925" h="504189">
                  <a:moveTo>
                    <a:pt x="2066798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0" y="478790"/>
                  </a:lnTo>
                  <a:lnTo>
                    <a:pt x="0" y="504190"/>
                  </a:lnTo>
                  <a:lnTo>
                    <a:pt x="2066798" y="504190"/>
                  </a:lnTo>
                  <a:lnTo>
                    <a:pt x="2066798" y="478790"/>
                  </a:lnTo>
                  <a:lnTo>
                    <a:pt x="25400" y="478790"/>
                  </a:lnTo>
                  <a:lnTo>
                    <a:pt x="25400" y="25400"/>
                  </a:lnTo>
                  <a:lnTo>
                    <a:pt x="2041398" y="25400"/>
                  </a:lnTo>
                  <a:lnTo>
                    <a:pt x="2041398" y="478396"/>
                  </a:lnTo>
                  <a:lnTo>
                    <a:pt x="2066798" y="478396"/>
                  </a:lnTo>
                  <a:lnTo>
                    <a:pt x="2066798" y="25400"/>
                  </a:lnTo>
                  <a:lnTo>
                    <a:pt x="2066798" y="25260"/>
                  </a:lnTo>
                  <a:lnTo>
                    <a:pt x="2066798" y="0"/>
                  </a:lnTo>
                  <a:close/>
                </a:path>
              </a:pathLst>
            </a:custGeom>
            <a:solidFill>
              <a:srgbClr val="1FE2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02919" y="2513126"/>
              <a:ext cx="1267218" cy="435051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537083" y="2547632"/>
              <a:ext cx="1170305" cy="337820"/>
            </a:xfrm>
            <a:custGeom>
              <a:avLst/>
              <a:gdLst/>
              <a:ahLst/>
              <a:cxnLst/>
              <a:rect l="l" t="t" r="r" b="b"/>
              <a:pathLst>
                <a:path w="1170305" h="337819">
                  <a:moveTo>
                    <a:pt x="1169924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0" y="312420"/>
                  </a:lnTo>
                  <a:lnTo>
                    <a:pt x="0" y="337820"/>
                  </a:lnTo>
                  <a:lnTo>
                    <a:pt x="1169924" y="337820"/>
                  </a:lnTo>
                  <a:lnTo>
                    <a:pt x="1169924" y="312420"/>
                  </a:lnTo>
                  <a:lnTo>
                    <a:pt x="25400" y="312420"/>
                  </a:lnTo>
                  <a:lnTo>
                    <a:pt x="25400" y="25400"/>
                  </a:lnTo>
                  <a:lnTo>
                    <a:pt x="1144524" y="25400"/>
                  </a:lnTo>
                  <a:lnTo>
                    <a:pt x="1144524" y="312026"/>
                  </a:lnTo>
                  <a:lnTo>
                    <a:pt x="1169924" y="312026"/>
                  </a:lnTo>
                  <a:lnTo>
                    <a:pt x="1169924" y="25400"/>
                  </a:lnTo>
                  <a:lnTo>
                    <a:pt x="1169924" y="25006"/>
                  </a:lnTo>
                  <a:lnTo>
                    <a:pt x="1169924" y="0"/>
                  </a:lnTo>
                  <a:close/>
                </a:path>
              </a:pathLst>
            </a:custGeom>
            <a:solidFill>
              <a:srgbClr val="1FE2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70837" y="2724150"/>
              <a:ext cx="1930908" cy="2129028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95984" y="2749295"/>
              <a:ext cx="1834133" cy="2032253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35785" y="3275088"/>
              <a:ext cx="1916430" cy="249288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1369949" y="3309632"/>
              <a:ext cx="1819275" cy="151130"/>
            </a:xfrm>
            <a:custGeom>
              <a:avLst/>
              <a:gdLst/>
              <a:ahLst/>
              <a:cxnLst/>
              <a:rect l="l" t="t" r="r" b="b"/>
              <a:pathLst>
                <a:path w="1819275" h="151129">
                  <a:moveTo>
                    <a:pt x="1819148" y="0"/>
                  </a:moveTo>
                  <a:lnTo>
                    <a:pt x="1793748" y="0"/>
                  </a:lnTo>
                  <a:lnTo>
                    <a:pt x="1793748" y="25400"/>
                  </a:lnTo>
                  <a:lnTo>
                    <a:pt x="1793748" y="125730"/>
                  </a:lnTo>
                  <a:lnTo>
                    <a:pt x="25400" y="125730"/>
                  </a:lnTo>
                  <a:lnTo>
                    <a:pt x="25400" y="25400"/>
                  </a:lnTo>
                  <a:lnTo>
                    <a:pt x="1793748" y="25400"/>
                  </a:lnTo>
                  <a:lnTo>
                    <a:pt x="1793748" y="0"/>
                  </a:lnTo>
                  <a:lnTo>
                    <a:pt x="0" y="0"/>
                  </a:lnTo>
                  <a:lnTo>
                    <a:pt x="0" y="25400"/>
                  </a:lnTo>
                  <a:lnTo>
                    <a:pt x="0" y="125730"/>
                  </a:lnTo>
                  <a:lnTo>
                    <a:pt x="0" y="151130"/>
                  </a:lnTo>
                  <a:lnTo>
                    <a:pt x="1819148" y="151130"/>
                  </a:lnTo>
                  <a:lnTo>
                    <a:pt x="1819148" y="126098"/>
                  </a:lnTo>
                  <a:lnTo>
                    <a:pt x="1819148" y="125730"/>
                  </a:lnTo>
                  <a:lnTo>
                    <a:pt x="1819148" y="25400"/>
                  </a:lnTo>
                  <a:lnTo>
                    <a:pt x="1819148" y="25006"/>
                  </a:lnTo>
                  <a:lnTo>
                    <a:pt x="1819148" y="0"/>
                  </a:lnTo>
                  <a:close/>
                </a:path>
              </a:pathLst>
            </a:custGeom>
            <a:solidFill>
              <a:srgbClr val="1FE2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048778" y="2869183"/>
              <a:ext cx="241300" cy="414655"/>
            </a:xfrm>
            <a:custGeom>
              <a:avLst/>
              <a:gdLst/>
              <a:ahLst/>
              <a:cxnLst/>
              <a:rect l="l" t="t" r="r" b="b"/>
              <a:pathLst>
                <a:path w="241300" h="414654">
                  <a:moveTo>
                    <a:pt x="24612" y="0"/>
                  </a:moveTo>
                  <a:lnTo>
                    <a:pt x="0" y="6350"/>
                  </a:lnTo>
                  <a:lnTo>
                    <a:pt x="16878" y="73025"/>
                  </a:lnTo>
                  <a:lnTo>
                    <a:pt x="25806" y="105918"/>
                  </a:lnTo>
                  <a:lnTo>
                    <a:pt x="45656" y="169545"/>
                  </a:lnTo>
                  <a:lnTo>
                    <a:pt x="69583" y="228854"/>
                  </a:lnTo>
                  <a:lnTo>
                    <a:pt x="99021" y="281813"/>
                  </a:lnTo>
                  <a:lnTo>
                    <a:pt x="133692" y="327787"/>
                  </a:lnTo>
                  <a:lnTo>
                    <a:pt x="172046" y="368681"/>
                  </a:lnTo>
                  <a:lnTo>
                    <a:pt x="176174" y="372516"/>
                  </a:lnTo>
                  <a:lnTo>
                    <a:pt x="158965" y="391287"/>
                  </a:lnTo>
                  <a:lnTo>
                    <a:pt x="240906" y="414655"/>
                  </a:lnTo>
                  <a:lnTo>
                    <a:pt x="217564" y="353796"/>
                  </a:lnTo>
                  <a:lnTo>
                    <a:pt x="193332" y="353796"/>
                  </a:lnTo>
                  <a:lnTo>
                    <a:pt x="189522" y="350266"/>
                  </a:lnTo>
                  <a:lnTo>
                    <a:pt x="170827" y="331216"/>
                  </a:lnTo>
                  <a:lnTo>
                    <a:pt x="153123" y="311492"/>
                  </a:lnTo>
                  <a:lnTo>
                    <a:pt x="136438" y="290703"/>
                  </a:lnTo>
                  <a:lnTo>
                    <a:pt x="105549" y="243611"/>
                  </a:lnTo>
                  <a:lnTo>
                    <a:pt x="80492" y="190106"/>
                  </a:lnTo>
                  <a:lnTo>
                    <a:pt x="69734" y="161290"/>
                  </a:lnTo>
                  <a:lnTo>
                    <a:pt x="59524" y="130352"/>
                  </a:lnTo>
                  <a:lnTo>
                    <a:pt x="50266" y="98996"/>
                  </a:lnTo>
                  <a:lnTo>
                    <a:pt x="41496" y="66675"/>
                  </a:lnTo>
                  <a:lnTo>
                    <a:pt x="24612" y="0"/>
                  </a:lnTo>
                  <a:close/>
                </a:path>
                <a:path w="241300" h="414654">
                  <a:moveTo>
                    <a:pt x="210413" y="335153"/>
                  </a:moveTo>
                  <a:lnTo>
                    <a:pt x="193332" y="353796"/>
                  </a:lnTo>
                  <a:lnTo>
                    <a:pt x="217564" y="353796"/>
                  </a:lnTo>
                  <a:lnTo>
                    <a:pt x="210413" y="335153"/>
                  </a:lnTo>
                  <a:close/>
                </a:path>
                <a:path w="241300" h="414654">
                  <a:moveTo>
                    <a:pt x="189591" y="350266"/>
                  </a:moveTo>
                  <a:lnTo>
                    <a:pt x="189966" y="350647"/>
                  </a:lnTo>
                  <a:lnTo>
                    <a:pt x="189591" y="350266"/>
                  </a:lnTo>
                  <a:close/>
                </a:path>
                <a:path w="241300" h="414654">
                  <a:moveTo>
                    <a:pt x="170865" y="331216"/>
                  </a:moveTo>
                  <a:lnTo>
                    <a:pt x="171208" y="331597"/>
                  </a:lnTo>
                  <a:lnTo>
                    <a:pt x="170865" y="331216"/>
                  </a:lnTo>
                  <a:close/>
                </a:path>
                <a:path w="241300" h="414654">
                  <a:moveTo>
                    <a:pt x="135826" y="289941"/>
                  </a:moveTo>
                  <a:lnTo>
                    <a:pt x="136321" y="290703"/>
                  </a:lnTo>
                  <a:lnTo>
                    <a:pt x="135826" y="289941"/>
                  </a:lnTo>
                  <a:close/>
                </a:path>
                <a:path w="241300" h="414654">
                  <a:moveTo>
                    <a:pt x="69545" y="160782"/>
                  </a:moveTo>
                  <a:lnTo>
                    <a:pt x="69710" y="161290"/>
                  </a:lnTo>
                  <a:lnTo>
                    <a:pt x="69545" y="160782"/>
                  </a:lnTo>
                  <a:close/>
                </a:path>
                <a:path w="241300" h="414654">
                  <a:moveTo>
                    <a:pt x="41427" y="66421"/>
                  </a:moveTo>
                  <a:lnTo>
                    <a:pt x="41478" y="66675"/>
                  </a:lnTo>
                  <a:lnTo>
                    <a:pt x="41427" y="66421"/>
                  </a:lnTo>
                  <a:close/>
                </a:path>
              </a:pathLst>
            </a:custGeom>
            <a:solidFill>
              <a:srgbClr val="1FE2D7">
                <a:alpha val="98823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895854" y="1920620"/>
              <a:ext cx="6696709" cy="2237740"/>
            </a:xfrm>
            <a:custGeom>
              <a:avLst/>
              <a:gdLst/>
              <a:ahLst/>
              <a:cxnLst/>
              <a:rect l="l" t="t" r="r" b="b"/>
              <a:pathLst>
                <a:path w="6696709" h="2237740">
                  <a:moveTo>
                    <a:pt x="396367" y="1783080"/>
                  </a:moveTo>
                  <a:lnTo>
                    <a:pt x="360680" y="1753857"/>
                  </a:lnTo>
                  <a:lnTo>
                    <a:pt x="330454" y="1729105"/>
                  </a:lnTo>
                  <a:lnTo>
                    <a:pt x="324866" y="1753857"/>
                  </a:lnTo>
                  <a:lnTo>
                    <a:pt x="314198" y="1751457"/>
                  </a:lnTo>
                  <a:lnTo>
                    <a:pt x="314452" y="1751457"/>
                  </a:lnTo>
                  <a:lnTo>
                    <a:pt x="274066" y="1741424"/>
                  </a:lnTo>
                  <a:lnTo>
                    <a:pt x="273558" y="1741297"/>
                  </a:lnTo>
                  <a:lnTo>
                    <a:pt x="273685" y="1741424"/>
                  </a:lnTo>
                  <a:lnTo>
                    <a:pt x="253873" y="1736090"/>
                  </a:lnTo>
                  <a:lnTo>
                    <a:pt x="254000" y="1736090"/>
                  </a:lnTo>
                  <a:lnTo>
                    <a:pt x="235140" y="1730756"/>
                  </a:lnTo>
                  <a:lnTo>
                    <a:pt x="234696" y="1730629"/>
                  </a:lnTo>
                  <a:lnTo>
                    <a:pt x="234950" y="1730756"/>
                  </a:lnTo>
                  <a:lnTo>
                    <a:pt x="216154" y="1725041"/>
                  </a:lnTo>
                  <a:lnTo>
                    <a:pt x="216408" y="1725041"/>
                  </a:lnTo>
                  <a:lnTo>
                    <a:pt x="198640" y="1719326"/>
                  </a:lnTo>
                  <a:lnTo>
                    <a:pt x="198247" y="1719199"/>
                  </a:lnTo>
                  <a:lnTo>
                    <a:pt x="198501" y="1719326"/>
                  </a:lnTo>
                  <a:lnTo>
                    <a:pt x="181229" y="1713230"/>
                  </a:lnTo>
                  <a:lnTo>
                    <a:pt x="181610" y="1713357"/>
                  </a:lnTo>
                  <a:lnTo>
                    <a:pt x="181279" y="1713230"/>
                  </a:lnTo>
                  <a:lnTo>
                    <a:pt x="165417" y="1707007"/>
                  </a:lnTo>
                  <a:lnTo>
                    <a:pt x="165100" y="1706880"/>
                  </a:lnTo>
                  <a:lnTo>
                    <a:pt x="165354" y="1707007"/>
                  </a:lnTo>
                  <a:lnTo>
                    <a:pt x="150317" y="1700530"/>
                  </a:lnTo>
                  <a:lnTo>
                    <a:pt x="149733" y="1700276"/>
                  </a:lnTo>
                  <a:lnTo>
                    <a:pt x="150241" y="1700530"/>
                  </a:lnTo>
                  <a:lnTo>
                    <a:pt x="135509" y="1693545"/>
                  </a:lnTo>
                  <a:lnTo>
                    <a:pt x="136144" y="1693799"/>
                  </a:lnTo>
                  <a:lnTo>
                    <a:pt x="135661" y="1693545"/>
                  </a:lnTo>
                  <a:lnTo>
                    <a:pt x="122618" y="1686534"/>
                  </a:lnTo>
                  <a:lnTo>
                    <a:pt x="111290" y="1679448"/>
                  </a:lnTo>
                  <a:lnTo>
                    <a:pt x="110490" y="1678940"/>
                  </a:lnTo>
                  <a:lnTo>
                    <a:pt x="111125" y="1679448"/>
                  </a:lnTo>
                  <a:lnTo>
                    <a:pt x="99733" y="1671218"/>
                  </a:lnTo>
                  <a:lnTo>
                    <a:pt x="90170" y="1663192"/>
                  </a:lnTo>
                  <a:lnTo>
                    <a:pt x="90805" y="1663700"/>
                  </a:lnTo>
                  <a:lnTo>
                    <a:pt x="90258" y="1663192"/>
                  </a:lnTo>
                  <a:lnTo>
                    <a:pt x="81407" y="1654937"/>
                  </a:lnTo>
                  <a:lnTo>
                    <a:pt x="82169" y="1655572"/>
                  </a:lnTo>
                  <a:lnTo>
                    <a:pt x="81584" y="1654937"/>
                  </a:lnTo>
                  <a:lnTo>
                    <a:pt x="74028" y="1646555"/>
                  </a:lnTo>
                  <a:lnTo>
                    <a:pt x="67538" y="1638173"/>
                  </a:lnTo>
                  <a:lnTo>
                    <a:pt x="67056" y="1637538"/>
                  </a:lnTo>
                  <a:lnTo>
                    <a:pt x="67437" y="1638173"/>
                  </a:lnTo>
                  <a:lnTo>
                    <a:pt x="61290" y="1629079"/>
                  </a:lnTo>
                  <a:lnTo>
                    <a:pt x="55372" y="1618996"/>
                  </a:lnTo>
                  <a:lnTo>
                    <a:pt x="55753" y="1619631"/>
                  </a:lnTo>
                  <a:lnTo>
                    <a:pt x="55410" y="1618996"/>
                  </a:lnTo>
                  <a:lnTo>
                    <a:pt x="50482" y="1609598"/>
                  </a:lnTo>
                  <a:lnTo>
                    <a:pt x="50800" y="1610106"/>
                  </a:lnTo>
                  <a:lnTo>
                    <a:pt x="50507" y="1609471"/>
                  </a:lnTo>
                  <a:lnTo>
                    <a:pt x="46101" y="1599565"/>
                  </a:lnTo>
                  <a:lnTo>
                    <a:pt x="46355" y="1600073"/>
                  </a:lnTo>
                  <a:lnTo>
                    <a:pt x="46151" y="1599565"/>
                  </a:lnTo>
                  <a:lnTo>
                    <a:pt x="42291" y="1589532"/>
                  </a:lnTo>
                  <a:lnTo>
                    <a:pt x="42545" y="1590167"/>
                  </a:lnTo>
                  <a:lnTo>
                    <a:pt x="42329" y="1589532"/>
                  </a:lnTo>
                  <a:lnTo>
                    <a:pt x="35433" y="1568323"/>
                  </a:lnTo>
                  <a:lnTo>
                    <a:pt x="35687" y="1569085"/>
                  </a:lnTo>
                  <a:lnTo>
                    <a:pt x="35483" y="1568323"/>
                  </a:lnTo>
                  <a:lnTo>
                    <a:pt x="29908" y="1547241"/>
                  </a:lnTo>
                  <a:lnTo>
                    <a:pt x="29908" y="1547114"/>
                  </a:lnTo>
                  <a:lnTo>
                    <a:pt x="29972" y="1547241"/>
                  </a:lnTo>
                  <a:lnTo>
                    <a:pt x="29908" y="1546987"/>
                  </a:lnTo>
                  <a:lnTo>
                    <a:pt x="24638" y="1524889"/>
                  </a:lnTo>
                  <a:lnTo>
                    <a:pt x="0" y="1530731"/>
                  </a:lnTo>
                  <a:lnTo>
                    <a:pt x="5207" y="1553210"/>
                  </a:lnTo>
                  <a:lnTo>
                    <a:pt x="18415" y="1598295"/>
                  </a:lnTo>
                  <a:lnTo>
                    <a:pt x="39624" y="1642364"/>
                  </a:lnTo>
                  <a:lnTo>
                    <a:pt x="63627" y="1672971"/>
                  </a:lnTo>
                  <a:lnTo>
                    <a:pt x="96647" y="1700276"/>
                  </a:lnTo>
                  <a:lnTo>
                    <a:pt x="139446" y="1723644"/>
                  </a:lnTo>
                  <a:lnTo>
                    <a:pt x="190246" y="1743329"/>
                  </a:lnTo>
                  <a:lnTo>
                    <a:pt x="227584" y="1755013"/>
                  </a:lnTo>
                  <a:lnTo>
                    <a:pt x="267208" y="1765935"/>
                  </a:lnTo>
                  <a:lnTo>
                    <a:pt x="308483" y="1776222"/>
                  </a:lnTo>
                  <a:lnTo>
                    <a:pt x="319278" y="1778647"/>
                  </a:lnTo>
                  <a:lnTo>
                    <a:pt x="313690" y="1803400"/>
                  </a:lnTo>
                  <a:lnTo>
                    <a:pt x="396367" y="1783080"/>
                  </a:lnTo>
                  <a:close/>
                </a:path>
                <a:path w="6696709" h="2237740">
                  <a:moveTo>
                    <a:pt x="6696456" y="38100"/>
                  </a:moveTo>
                  <a:lnTo>
                    <a:pt x="6620256" y="0"/>
                  </a:lnTo>
                  <a:lnTo>
                    <a:pt x="6620256" y="25400"/>
                  </a:lnTo>
                  <a:lnTo>
                    <a:pt x="2536063" y="25400"/>
                  </a:lnTo>
                  <a:lnTo>
                    <a:pt x="2536063" y="50800"/>
                  </a:lnTo>
                  <a:lnTo>
                    <a:pt x="6620256" y="50800"/>
                  </a:lnTo>
                  <a:lnTo>
                    <a:pt x="6620256" y="76200"/>
                  </a:lnTo>
                  <a:lnTo>
                    <a:pt x="6696456" y="38100"/>
                  </a:lnTo>
                  <a:close/>
                </a:path>
                <a:path w="6696709" h="2237740">
                  <a:moveTo>
                    <a:pt x="6696583" y="2199132"/>
                  </a:moveTo>
                  <a:lnTo>
                    <a:pt x="6620383" y="2161032"/>
                  </a:lnTo>
                  <a:lnTo>
                    <a:pt x="6620383" y="2186432"/>
                  </a:lnTo>
                  <a:lnTo>
                    <a:pt x="6102223" y="2186432"/>
                  </a:lnTo>
                  <a:lnTo>
                    <a:pt x="6102223" y="2211832"/>
                  </a:lnTo>
                  <a:lnTo>
                    <a:pt x="6620383" y="2211832"/>
                  </a:lnTo>
                  <a:lnTo>
                    <a:pt x="6620383" y="2237232"/>
                  </a:lnTo>
                  <a:lnTo>
                    <a:pt x="6696583" y="2199132"/>
                  </a:lnTo>
                  <a:close/>
                </a:path>
              </a:pathLst>
            </a:custGeom>
            <a:solidFill>
              <a:srgbClr val="1FE2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9708128" y="3915405"/>
            <a:ext cx="2044700" cy="1329690"/>
          </a:xfrm>
          <a:prstGeom prst="rect">
            <a:avLst/>
          </a:prstGeom>
        </p:spPr>
        <p:txBody>
          <a:bodyPr vert="horz" wrap="square" lIns="0" tIns="800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30"/>
              </a:spcBef>
            </a:pPr>
            <a:r>
              <a:rPr sz="1400" b="1" spc="-165" dirty="0">
                <a:solidFill>
                  <a:srgbClr val="3F3F3F"/>
                </a:solidFill>
                <a:latin typeface="DejaVu Sans"/>
                <a:cs typeface="DejaVu Sans"/>
              </a:rPr>
              <a:t>Create</a:t>
            </a:r>
            <a:r>
              <a:rPr sz="1400" spc="-6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b="1" spc="-185" dirty="0">
                <a:solidFill>
                  <a:srgbClr val="3F3F3F"/>
                </a:solidFill>
                <a:latin typeface="DejaVu Sans"/>
                <a:cs typeface="DejaVu Sans"/>
              </a:rPr>
              <a:t>from</a:t>
            </a:r>
            <a:r>
              <a:rPr sz="1400" spc="-5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b="1" spc="-20" dirty="0">
                <a:solidFill>
                  <a:srgbClr val="3F3F3F"/>
                </a:solidFill>
                <a:latin typeface="DejaVu Sans"/>
                <a:cs typeface="DejaVu Sans"/>
              </a:rPr>
              <a:t>field</a:t>
            </a:r>
            <a:endParaRPr sz="1400">
              <a:latin typeface="DejaVu Sans"/>
              <a:cs typeface="DejaVu Sans"/>
            </a:endParaRPr>
          </a:p>
          <a:p>
            <a:pPr marL="12700" marR="5080">
              <a:lnSpc>
                <a:spcPts val="1300"/>
              </a:lnSpc>
              <a:spcBef>
                <a:spcPts val="620"/>
              </a:spcBef>
            </a:pPr>
            <a:r>
              <a:rPr sz="1200" i="1" spc="-20" dirty="0">
                <a:solidFill>
                  <a:srgbClr val="3F3F3F"/>
                </a:solidFill>
                <a:latin typeface="Nimbus Roman No9 L"/>
                <a:cs typeface="Nimbus Roman No9 L"/>
              </a:rPr>
              <a:t>Right-click</a:t>
            </a:r>
            <a:r>
              <a:rPr sz="1200" spc="-2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on</a:t>
            </a:r>
            <a:r>
              <a:rPr sz="1200" spc="-1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any</a:t>
            </a:r>
            <a:r>
              <a:rPr sz="1200" spc="-1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field</a:t>
            </a:r>
            <a:r>
              <a:rPr sz="1200" spc="-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spc="-25" dirty="0">
                <a:solidFill>
                  <a:srgbClr val="3F3F3F"/>
                </a:solidFill>
                <a:latin typeface="Nimbus Roman No9 L"/>
                <a:cs typeface="Nimbus Roman No9 L"/>
              </a:rPr>
              <a:t>and</a:t>
            </a:r>
            <a:r>
              <a:rPr sz="1200" spc="-2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choose</a:t>
            </a:r>
            <a:r>
              <a:rPr sz="1200" spc="-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Create</a:t>
            </a:r>
            <a:r>
              <a:rPr sz="1200" spc="-1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spc="-130" dirty="0">
                <a:solidFill>
                  <a:srgbClr val="3F3F3F"/>
                </a:solidFill>
                <a:latin typeface="Nimbus Roman No9 L"/>
                <a:cs typeface="Nimbus Roman No9 L"/>
              </a:rPr>
              <a:t>&gt;</a:t>
            </a:r>
            <a:r>
              <a:rPr sz="1200" spc="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Calculated</a:t>
            </a:r>
            <a:r>
              <a:rPr sz="1200" spc="-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spc="-75" dirty="0">
                <a:solidFill>
                  <a:srgbClr val="3F3F3F"/>
                </a:solidFill>
                <a:latin typeface="Nimbus Roman No9 L"/>
                <a:cs typeface="Nimbus Roman No9 L"/>
              </a:rPr>
              <a:t>field</a:t>
            </a:r>
            <a:endParaRPr sz="1200">
              <a:latin typeface="Nimbus Roman No9 L"/>
              <a:cs typeface="Nimbus Roman No9 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050">
              <a:latin typeface="Nimbus Roman No9 L"/>
              <a:cs typeface="Nimbus Roman No9 L"/>
            </a:endParaRPr>
          </a:p>
          <a:p>
            <a:pPr marL="12700" marR="114935">
              <a:lnSpc>
                <a:spcPts val="1190"/>
              </a:lnSpc>
            </a:pPr>
            <a:r>
              <a:rPr sz="1100" i="1" dirty="0">
                <a:solidFill>
                  <a:srgbClr val="3F3F3F"/>
                </a:solidFill>
                <a:latin typeface="Nimbus Roman No9 L"/>
                <a:cs typeface="Nimbus Roman No9 L"/>
              </a:rPr>
              <a:t>Note:</a:t>
            </a:r>
            <a:r>
              <a:rPr sz="1100" spc="-3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100" i="1" dirty="0">
                <a:solidFill>
                  <a:srgbClr val="3F3F3F"/>
                </a:solidFill>
                <a:latin typeface="Nimbus Roman No9 L"/>
                <a:cs typeface="Nimbus Roman No9 L"/>
              </a:rPr>
              <a:t>If</a:t>
            </a:r>
            <a:r>
              <a:rPr sz="1100" spc="-1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100" i="1" dirty="0">
                <a:solidFill>
                  <a:srgbClr val="3F3F3F"/>
                </a:solidFill>
                <a:latin typeface="Nimbus Roman No9 L"/>
                <a:cs typeface="Nimbus Roman No9 L"/>
              </a:rPr>
              <a:t>no</a:t>
            </a:r>
            <a:r>
              <a:rPr sz="1100" spc="-1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100" i="1" spc="-10" dirty="0">
                <a:solidFill>
                  <a:srgbClr val="3F3F3F"/>
                </a:solidFill>
                <a:latin typeface="Nimbus Roman No9 L"/>
                <a:cs typeface="Nimbus Roman No9 L"/>
              </a:rPr>
              <a:t>field</a:t>
            </a:r>
            <a:r>
              <a:rPr sz="1100" spc="-2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100" i="1" dirty="0">
                <a:solidFill>
                  <a:srgbClr val="3F3F3F"/>
                </a:solidFill>
                <a:latin typeface="Nimbus Roman No9 L"/>
                <a:cs typeface="Nimbus Roman No9 L"/>
              </a:rPr>
              <a:t>is</a:t>
            </a:r>
            <a:r>
              <a:rPr sz="1100" spc="-1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100" i="1" dirty="0">
                <a:solidFill>
                  <a:srgbClr val="3F3F3F"/>
                </a:solidFill>
                <a:latin typeface="Nimbus Roman No9 L"/>
                <a:cs typeface="Nimbus Roman No9 L"/>
              </a:rPr>
              <a:t>selected,</a:t>
            </a:r>
            <a:r>
              <a:rPr sz="1100" spc="-1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100" i="1" spc="-25" dirty="0">
                <a:solidFill>
                  <a:srgbClr val="3F3F3F"/>
                </a:solidFill>
                <a:latin typeface="Nimbus Roman No9 L"/>
                <a:cs typeface="Nimbus Roman No9 L"/>
              </a:rPr>
              <a:t>the</a:t>
            </a:r>
            <a:r>
              <a:rPr sz="1100" spc="-2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100" i="1" spc="-10" dirty="0">
                <a:solidFill>
                  <a:srgbClr val="3F3F3F"/>
                </a:solidFill>
                <a:latin typeface="Nimbus Roman No9 L"/>
                <a:cs typeface="Nimbus Roman No9 L"/>
              </a:rPr>
              <a:t>calculation</a:t>
            </a:r>
            <a:r>
              <a:rPr sz="1100" spc="1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100" i="1" dirty="0">
                <a:solidFill>
                  <a:srgbClr val="3F3F3F"/>
                </a:solidFill>
                <a:latin typeface="Nimbus Roman No9 L"/>
                <a:cs typeface="Nimbus Roman No9 L"/>
              </a:rPr>
              <a:t>window</a:t>
            </a:r>
            <a:r>
              <a:rPr sz="1100" spc="1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100" i="1" spc="-45" dirty="0">
                <a:solidFill>
                  <a:srgbClr val="3F3F3F"/>
                </a:solidFill>
                <a:latin typeface="Nimbus Roman No9 L"/>
                <a:cs typeface="Nimbus Roman No9 L"/>
              </a:rPr>
              <a:t>will</a:t>
            </a:r>
            <a:r>
              <a:rPr sz="1100" spc="1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100" i="1" dirty="0">
                <a:solidFill>
                  <a:srgbClr val="3F3F3F"/>
                </a:solidFill>
                <a:latin typeface="Nimbus Roman No9 L"/>
                <a:cs typeface="Nimbus Roman No9 L"/>
              </a:rPr>
              <a:t>open</a:t>
            </a:r>
            <a:r>
              <a:rPr sz="110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100" i="1" spc="-60" dirty="0">
                <a:solidFill>
                  <a:srgbClr val="3F3F3F"/>
                </a:solidFill>
                <a:latin typeface="Nimbus Roman No9 L"/>
                <a:cs typeface="Nimbus Roman No9 L"/>
              </a:rPr>
              <a:t>with</a:t>
            </a:r>
            <a:r>
              <a:rPr sz="1100" spc="-6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100" i="1" dirty="0">
                <a:solidFill>
                  <a:srgbClr val="3F3F3F"/>
                </a:solidFill>
                <a:latin typeface="Nimbus Roman No9 L"/>
                <a:cs typeface="Nimbus Roman No9 L"/>
              </a:rPr>
              <a:t>no</a:t>
            </a:r>
            <a:r>
              <a:rPr sz="1100" spc="-4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100" i="1" dirty="0">
                <a:solidFill>
                  <a:srgbClr val="3F3F3F"/>
                </a:solidFill>
                <a:latin typeface="Nimbus Roman No9 L"/>
                <a:cs typeface="Nimbus Roman No9 L"/>
              </a:rPr>
              <a:t>field</a:t>
            </a:r>
            <a:r>
              <a:rPr sz="1100" spc="-3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100" i="1" spc="-10" dirty="0">
                <a:solidFill>
                  <a:srgbClr val="3F3F3F"/>
                </a:solidFill>
                <a:latin typeface="Nimbus Roman No9 L"/>
                <a:cs typeface="Nimbus Roman No9 L"/>
              </a:rPr>
              <a:t>chosen</a:t>
            </a:r>
            <a:endParaRPr sz="1100">
              <a:latin typeface="Nimbus Roman No9 L"/>
              <a:cs typeface="Nimbus Roman No9 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9708130" y="1757421"/>
            <a:ext cx="2000885" cy="1494790"/>
          </a:xfrm>
          <a:prstGeom prst="rect">
            <a:avLst/>
          </a:prstGeom>
        </p:spPr>
        <p:txBody>
          <a:bodyPr vert="horz" wrap="square" lIns="0" tIns="80010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630"/>
              </a:spcBef>
            </a:pPr>
            <a:r>
              <a:rPr sz="1400" b="1" spc="-165" dirty="0">
                <a:solidFill>
                  <a:srgbClr val="3F3F3F"/>
                </a:solidFill>
                <a:latin typeface="DejaVu Sans"/>
                <a:cs typeface="DejaVu Sans"/>
              </a:rPr>
              <a:t>Create</a:t>
            </a:r>
            <a:r>
              <a:rPr sz="1400" spc="-6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b="1" spc="-165" dirty="0">
                <a:solidFill>
                  <a:srgbClr val="3F3F3F"/>
                </a:solidFill>
                <a:latin typeface="DejaVu Sans"/>
                <a:cs typeface="DejaVu Sans"/>
              </a:rPr>
              <a:t>in</a:t>
            </a:r>
            <a:r>
              <a:rPr sz="1400" spc="-6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b="1" spc="-20" dirty="0">
                <a:solidFill>
                  <a:srgbClr val="3F3F3F"/>
                </a:solidFill>
                <a:latin typeface="DejaVu Sans"/>
                <a:cs typeface="DejaVu Sans"/>
              </a:rPr>
              <a:t>view</a:t>
            </a:r>
            <a:endParaRPr sz="1400">
              <a:latin typeface="DejaVu Sans"/>
              <a:cs typeface="DejaVu Sans"/>
            </a:endParaRPr>
          </a:p>
          <a:p>
            <a:pPr marL="12700" marR="5080" algn="just">
              <a:lnSpc>
                <a:spcPts val="1300"/>
              </a:lnSpc>
              <a:spcBef>
                <a:spcPts val="620"/>
              </a:spcBef>
            </a:pPr>
            <a:r>
              <a:rPr sz="1200" i="1" spc="-10" dirty="0">
                <a:solidFill>
                  <a:srgbClr val="3F3F3F"/>
                </a:solidFill>
                <a:latin typeface="Nimbus Roman No9 L"/>
                <a:cs typeface="Nimbus Roman No9 L"/>
              </a:rPr>
              <a:t>Double-</a:t>
            </a:r>
            <a:r>
              <a:rPr sz="1200" i="1" spc="-20" dirty="0">
                <a:solidFill>
                  <a:srgbClr val="3F3F3F"/>
                </a:solidFill>
                <a:latin typeface="Nimbus Roman No9 L"/>
                <a:cs typeface="Nimbus Roman No9 L"/>
              </a:rPr>
              <a:t>click</a:t>
            </a:r>
            <a:r>
              <a:rPr sz="1200" spc="3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the</a:t>
            </a:r>
            <a:r>
              <a:rPr sz="1200" spc="5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columns,</a:t>
            </a:r>
            <a:r>
              <a:rPr sz="1200" spc="5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spc="-45" dirty="0">
                <a:solidFill>
                  <a:srgbClr val="3F3F3F"/>
                </a:solidFill>
                <a:latin typeface="Nimbus Roman No9 L"/>
                <a:cs typeface="Nimbus Roman No9 L"/>
              </a:rPr>
              <a:t>rows,</a:t>
            </a:r>
            <a:r>
              <a:rPr sz="1200" spc="-4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or</a:t>
            </a:r>
            <a:r>
              <a:rPr sz="1200" spc="-1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detail</a:t>
            </a:r>
            <a:r>
              <a:rPr sz="120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shelf</a:t>
            </a:r>
            <a:r>
              <a:rPr sz="1200" spc="-1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and</a:t>
            </a:r>
            <a:r>
              <a:rPr sz="120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start</a:t>
            </a:r>
            <a:r>
              <a:rPr sz="1200" spc="1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typing</a:t>
            </a:r>
            <a:r>
              <a:rPr sz="1200" spc="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spc="-565" dirty="0">
                <a:solidFill>
                  <a:srgbClr val="3F3F3F"/>
                </a:solidFill>
                <a:latin typeface="Nimbus Roman No9 L"/>
                <a:cs typeface="Nimbus Roman No9 L"/>
              </a:rPr>
              <a:t>a</a:t>
            </a:r>
            <a:r>
              <a:rPr sz="1200" spc="-1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spc="-10" dirty="0">
                <a:solidFill>
                  <a:srgbClr val="3F3F3F"/>
                </a:solidFill>
                <a:latin typeface="Nimbus Roman No9 L"/>
                <a:cs typeface="Nimbus Roman No9 L"/>
              </a:rPr>
              <a:t>calculation</a:t>
            </a:r>
            <a:endParaRPr sz="1200">
              <a:latin typeface="Nimbus Roman No9 L"/>
              <a:cs typeface="Nimbus Roman No9 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050">
              <a:latin typeface="Nimbus Roman No9 L"/>
              <a:cs typeface="Nimbus Roman No9 L"/>
            </a:endParaRPr>
          </a:p>
          <a:p>
            <a:pPr marL="12700" marR="24765">
              <a:lnSpc>
                <a:spcPts val="1190"/>
              </a:lnSpc>
            </a:pPr>
            <a:r>
              <a:rPr sz="1100" i="1" dirty="0">
                <a:solidFill>
                  <a:srgbClr val="3F3F3F"/>
                </a:solidFill>
                <a:latin typeface="Nimbus Roman No9 L"/>
                <a:cs typeface="Nimbus Roman No9 L"/>
              </a:rPr>
              <a:t>Note:</a:t>
            </a:r>
            <a:r>
              <a:rPr sz="1100" spc="-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100" i="1" dirty="0">
                <a:solidFill>
                  <a:srgbClr val="3F3F3F"/>
                </a:solidFill>
                <a:latin typeface="Nimbus Roman No9 L"/>
                <a:cs typeface="Nimbus Roman No9 L"/>
              </a:rPr>
              <a:t>These</a:t>
            </a:r>
            <a:r>
              <a:rPr sz="1100" spc="2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100" i="1" spc="-10" dirty="0">
                <a:solidFill>
                  <a:srgbClr val="3F3F3F"/>
                </a:solidFill>
                <a:latin typeface="Nimbus Roman No9 L"/>
                <a:cs typeface="Nimbus Roman No9 L"/>
              </a:rPr>
              <a:t>calculations</a:t>
            </a:r>
            <a:r>
              <a:rPr sz="1100" spc="2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100" i="1" spc="-25" dirty="0">
                <a:solidFill>
                  <a:srgbClr val="3F3F3F"/>
                </a:solidFill>
                <a:latin typeface="Nimbus Roman No9 L"/>
                <a:cs typeface="Nimbus Roman No9 L"/>
              </a:rPr>
              <a:t>are</a:t>
            </a:r>
            <a:r>
              <a:rPr sz="1100" spc="-2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100" i="1" dirty="0">
                <a:solidFill>
                  <a:srgbClr val="3F3F3F"/>
                </a:solidFill>
                <a:latin typeface="Nimbus Roman No9 L"/>
                <a:cs typeface="Nimbus Roman No9 L"/>
              </a:rPr>
              <a:t>temporary</a:t>
            </a:r>
            <a:r>
              <a:rPr sz="1100" spc="1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100" i="1" dirty="0">
                <a:solidFill>
                  <a:srgbClr val="3F3F3F"/>
                </a:solidFill>
                <a:latin typeface="Nimbus Roman No9 L"/>
                <a:cs typeface="Nimbus Roman No9 L"/>
              </a:rPr>
              <a:t>and</a:t>
            </a:r>
            <a:r>
              <a:rPr sz="1100" spc="3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100" i="1" dirty="0">
                <a:solidFill>
                  <a:srgbClr val="3F3F3F"/>
                </a:solidFill>
                <a:latin typeface="Nimbus Roman No9 L"/>
                <a:cs typeface="Nimbus Roman No9 L"/>
              </a:rPr>
              <a:t>are</a:t>
            </a:r>
            <a:r>
              <a:rPr sz="1100" spc="3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100" i="1" dirty="0">
                <a:solidFill>
                  <a:srgbClr val="3F3F3F"/>
                </a:solidFill>
                <a:latin typeface="Nimbus Roman No9 L"/>
                <a:cs typeface="Nimbus Roman No9 L"/>
              </a:rPr>
              <a:t>not</a:t>
            </a:r>
            <a:r>
              <a:rPr sz="1100" spc="3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100" i="1" dirty="0">
                <a:solidFill>
                  <a:srgbClr val="3F3F3F"/>
                </a:solidFill>
                <a:latin typeface="Nimbus Roman No9 L"/>
                <a:cs typeface="Nimbus Roman No9 L"/>
              </a:rPr>
              <a:t>stored</a:t>
            </a:r>
            <a:r>
              <a:rPr sz="1100" spc="3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100" i="1" spc="-80" dirty="0">
                <a:solidFill>
                  <a:srgbClr val="3F3F3F"/>
                </a:solidFill>
                <a:latin typeface="Nimbus Roman No9 L"/>
                <a:cs typeface="Nimbus Roman No9 L"/>
              </a:rPr>
              <a:t>with</a:t>
            </a:r>
            <a:r>
              <a:rPr sz="1100" spc="-8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100" i="1" dirty="0">
                <a:solidFill>
                  <a:srgbClr val="3F3F3F"/>
                </a:solidFill>
                <a:latin typeface="Nimbus Roman No9 L"/>
                <a:cs typeface="Nimbus Roman No9 L"/>
              </a:rPr>
              <a:t>the</a:t>
            </a:r>
            <a:r>
              <a:rPr sz="1100" spc="3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100" i="1" dirty="0">
                <a:solidFill>
                  <a:srgbClr val="3F3F3F"/>
                </a:solidFill>
                <a:latin typeface="Nimbus Roman No9 L"/>
                <a:cs typeface="Nimbus Roman No9 L"/>
              </a:rPr>
              <a:t>workbook</a:t>
            </a:r>
            <a:r>
              <a:rPr sz="1100" spc="3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100" i="1" spc="135" dirty="0">
                <a:solidFill>
                  <a:srgbClr val="3F3F3F"/>
                </a:solidFill>
                <a:latin typeface="Nimbus Roman No9 L"/>
                <a:cs typeface="Nimbus Roman No9 L"/>
              </a:rPr>
              <a:t>/</a:t>
            </a:r>
            <a:r>
              <a:rPr sz="1100" spc="4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100" i="1" dirty="0">
                <a:solidFill>
                  <a:srgbClr val="3F3F3F"/>
                </a:solidFill>
                <a:latin typeface="Nimbus Roman No9 L"/>
                <a:cs typeface="Nimbus Roman No9 L"/>
              </a:rPr>
              <a:t>data</a:t>
            </a:r>
            <a:r>
              <a:rPr sz="1100" spc="4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100" i="1" spc="-10" dirty="0">
                <a:solidFill>
                  <a:srgbClr val="3F3F3F"/>
                </a:solidFill>
                <a:latin typeface="Nimbus Roman No9 L"/>
                <a:cs typeface="Nimbus Roman No9 L"/>
              </a:rPr>
              <a:t>source</a:t>
            </a:r>
            <a:endParaRPr sz="1100">
              <a:latin typeface="Nimbus Roman No9 L"/>
              <a:cs typeface="Nimbus Roman No9 L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2972550" y="5590540"/>
            <a:ext cx="6269355" cy="883919"/>
            <a:chOff x="2972550" y="5590540"/>
            <a:chExt cx="6269355" cy="883919"/>
          </a:xfrm>
        </p:grpSpPr>
        <p:pic>
          <p:nvPicPr>
            <p:cNvPr id="22" name="object 2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972550" y="5590540"/>
              <a:ext cx="6268996" cy="883702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3019120" y="5599176"/>
              <a:ext cx="6185535" cy="799465"/>
            </a:xfrm>
            <a:custGeom>
              <a:avLst/>
              <a:gdLst/>
              <a:ahLst/>
              <a:cxnLst/>
              <a:rect l="l" t="t" r="r" b="b"/>
              <a:pathLst>
                <a:path w="6185534" h="799464">
                  <a:moveTo>
                    <a:pt x="6130086" y="0"/>
                  </a:moveTo>
                  <a:lnTo>
                    <a:pt x="54914" y="0"/>
                  </a:lnTo>
                  <a:lnTo>
                    <a:pt x="52082" y="76"/>
                  </a:lnTo>
                  <a:lnTo>
                    <a:pt x="14211" y="17995"/>
                  </a:lnTo>
                  <a:lnTo>
                    <a:pt x="0" y="52108"/>
                  </a:lnTo>
                  <a:lnTo>
                    <a:pt x="0" y="747229"/>
                  </a:lnTo>
                  <a:lnTo>
                    <a:pt x="17945" y="785063"/>
                  </a:lnTo>
                  <a:lnTo>
                    <a:pt x="54914" y="799338"/>
                  </a:lnTo>
                  <a:lnTo>
                    <a:pt x="6130086" y="799338"/>
                  </a:lnTo>
                  <a:lnTo>
                    <a:pt x="6167056" y="785063"/>
                  </a:lnTo>
                  <a:lnTo>
                    <a:pt x="6185001" y="747229"/>
                  </a:lnTo>
                  <a:lnTo>
                    <a:pt x="6185001" y="52108"/>
                  </a:lnTo>
                  <a:lnTo>
                    <a:pt x="6167056" y="14274"/>
                  </a:lnTo>
                  <a:lnTo>
                    <a:pt x="613008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3950461" y="5749541"/>
            <a:ext cx="4999990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-170" dirty="0">
                <a:solidFill>
                  <a:srgbClr val="3F3F3F"/>
                </a:solidFill>
                <a:latin typeface="DejaVu Sans"/>
                <a:cs typeface="DejaVu Sans"/>
              </a:rPr>
              <a:t>PRO</a:t>
            </a:r>
            <a:r>
              <a:rPr sz="1600" spc="-8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b="1" spc="-145" dirty="0">
                <a:solidFill>
                  <a:srgbClr val="3F3F3F"/>
                </a:solidFill>
                <a:latin typeface="DejaVu Sans"/>
                <a:cs typeface="DejaVu Sans"/>
              </a:rPr>
              <a:t>TIP</a:t>
            </a:r>
            <a:r>
              <a:rPr sz="1600" spc="-145" dirty="0">
                <a:solidFill>
                  <a:srgbClr val="3F3F3F"/>
                </a:solidFill>
                <a:latin typeface="DejaVu Sans"/>
                <a:cs typeface="DejaVu Sans"/>
              </a:rPr>
              <a:t>:</a:t>
            </a:r>
            <a:r>
              <a:rPr sz="1600" spc="-8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spc="-125" dirty="0">
                <a:solidFill>
                  <a:srgbClr val="252525"/>
                </a:solidFill>
                <a:latin typeface="DejaVu Sans"/>
                <a:cs typeface="DejaVu Sans"/>
              </a:rPr>
              <a:t>Drag</a:t>
            </a:r>
            <a:r>
              <a:rPr sz="1400" spc="-45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400" spc="-195" dirty="0">
                <a:solidFill>
                  <a:srgbClr val="252525"/>
                </a:solidFill>
                <a:latin typeface="DejaVu Sans"/>
                <a:cs typeface="DejaVu Sans"/>
              </a:rPr>
              <a:t>a</a:t>
            </a:r>
            <a:r>
              <a:rPr sz="1400" spc="-55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400" spc="-114" dirty="0">
                <a:solidFill>
                  <a:srgbClr val="252525"/>
                </a:solidFill>
                <a:latin typeface="DejaVu Sans"/>
                <a:cs typeface="DejaVu Sans"/>
              </a:rPr>
              <a:t>calculation</a:t>
            </a:r>
            <a:r>
              <a:rPr sz="1400" spc="-40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400" spc="-120" dirty="0">
                <a:solidFill>
                  <a:srgbClr val="252525"/>
                </a:solidFill>
                <a:latin typeface="DejaVu Sans"/>
                <a:cs typeface="DejaVu Sans"/>
              </a:rPr>
              <a:t>that</a:t>
            </a:r>
            <a:r>
              <a:rPr sz="1400" spc="-55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400" spc="-130" dirty="0">
                <a:solidFill>
                  <a:srgbClr val="252525"/>
                </a:solidFill>
                <a:latin typeface="DejaVu Sans"/>
                <a:cs typeface="DejaVu Sans"/>
              </a:rPr>
              <a:t>you’ve</a:t>
            </a:r>
            <a:r>
              <a:rPr sz="1400" spc="-50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400" spc="-125" dirty="0">
                <a:solidFill>
                  <a:srgbClr val="252525"/>
                </a:solidFill>
                <a:latin typeface="DejaVu Sans"/>
                <a:cs typeface="DejaVu Sans"/>
              </a:rPr>
              <a:t>created</a:t>
            </a:r>
            <a:r>
              <a:rPr sz="1400" spc="-55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400" spc="-160" dirty="0">
                <a:solidFill>
                  <a:srgbClr val="252525"/>
                </a:solidFill>
                <a:latin typeface="DejaVu Sans"/>
                <a:cs typeface="DejaVu Sans"/>
              </a:rPr>
              <a:t>“in</a:t>
            </a:r>
            <a:r>
              <a:rPr sz="1400" spc="-50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400" spc="-145" dirty="0">
                <a:solidFill>
                  <a:srgbClr val="252525"/>
                </a:solidFill>
                <a:latin typeface="DejaVu Sans"/>
                <a:cs typeface="DejaVu Sans"/>
              </a:rPr>
              <a:t>view”</a:t>
            </a:r>
            <a:r>
              <a:rPr sz="1400" spc="-45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400" spc="-85" dirty="0">
                <a:solidFill>
                  <a:srgbClr val="252525"/>
                </a:solidFill>
                <a:latin typeface="DejaVu Sans"/>
                <a:cs typeface="DejaVu Sans"/>
              </a:rPr>
              <a:t>to</a:t>
            </a:r>
            <a:r>
              <a:rPr sz="1400" spc="-60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400" spc="-80" dirty="0">
                <a:solidFill>
                  <a:srgbClr val="252525"/>
                </a:solidFill>
                <a:latin typeface="DejaVu Sans"/>
                <a:cs typeface="DejaVu Sans"/>
              </a:rPr>
              <a:t>the</a:t>
            </a:r>
            <a:endParaRPr sz="1400">
              <a:latin typeface="DejaVu Sans"/>
              <a:cs typeface="DejaVu Sans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400" spc="-145" dirty="0">
                <a:solidFill>
                  <a:srgbClr val="252525"/>
                </a:solidFill>
                <a:latin typeface="DejaVu Sans"/>
                <a:cs typeface="DejaVu Sans"/>
              </a:rPr>
              <a:t>data</a:t>
            </a:r>
            <a:r>
              <a:rPr sz="1400" spc="20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400" spc="-140" dirty="0">
                <a:solidFill>
                  <a:srgbClr val="252525"/>
                </a:solidFill>
                <a:latin typeface="DejaVu Sans"/>
                <a:cs typeface="DejaVu Sans"/>
              </a:rPr>
              <a:t>pane</a:t>
            </a:r>
            <a:r>
              <a:rPr sz="1400" spc="25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400" spc="-125" dirty="0">
                <a:solidFill>
                  <a:srgbClr val="252525"/>
                </a:solidFill>
                <a:latin typeface="DejaVu Sans"/>
                <a:cs typeface="DejaVu Sans"/>
              </a:rPr>
              <a:t>(dimensions/measures)</a:t>
            </a:r>
            <a:r>
              <a:rPr sz="1400" spc="10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400" spc="-30" dirty="0">
                <a:solidFill>
                  <a:srgbClr val="252525"/>
                </a:solidFill>
                <a:latin typeface="DejaVu Sans"/>
                <a:cs typeface="DejaVu Sans"/>
              </a:rPr>
              <a:t>to</a:t>
            </a:r>
            <a:r>
              <a:rPr sz="1400" spc="-50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400" spc="-150" dirty="0">
                <a:solidFill>
                  <a:srgbClr val="252525"/>
                </a:solidFill>
                <a:latin typeface="DejaVu Sans"/>
                <a:cs typeface="DejaVu Sans"/>
              </a:rPr>
              <a:t>save</a:t>
            </a:r>
            <a:r>
              <a:rPr sz="1400" spc="20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400" spc="-30" dirty="0">
                <a:solidFill>
                  <a:srgbClr val="252525"/>
                </a:solidFill>
                <a:latin typeface="DejaVu Sans"/>
                <a:cs typeface="DejaVu Sans"/>
              </a:rPr>
              <a:t>it</a:t>
            </a:r>
            <a:r>
              <a:rPr sz="1400" spc="5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400" spc="-160" dirty="0">
                <a:solidFill>
                  <a:srgbClr val="252525"/>
                </a:solidFill>
                <a:latin typeface="DejaVu Sans"/>
                <a:cs typeface="DejaVu Sans"/>
              </a:rPr>
              <a:t>as</a:t>
            </a:r>
            <a:r>
              <a:rPr sz="1400" spc="30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400" spc="-195" dirty="0">
                <a:solidFill>
                  <a:srgbClr val="252525"/>
                </a:solidFill>
                <a:latin typeface="DejaVu Sans"/>
                <a:cs typeface="DejaVu Sans"/>
              </a:rPr>
              <a:t>a</a:t>
            </a:r>
            <a:r>
              <a:rPr sz="1400" spc="20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400" spc="-145" dirty="0">
                <a:solidFill>
                  <a:srgbClr val="252525"/>
                </a:solidFill>
                <a:latin typeface="DejaVu Sans"/>
                <a:cs typeface="DejaVu Sans"/>
              </a:rPr>
              <a:t>permanent</a:t>
            </a:r>
            <a:r>
              <a:rPr sz="1400" spc="20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400" spc="-100" dirty="0">
                <a:solidFill>
                  <a:srgbClr val="252525"/>
                </a:solidFill>
                <a:latin typeface="DejaVu Sans"/>
                <a:cs typeface="DejaVu Sans"/>
              </a:rPr>
              <a:t>field</a:t>
            </a:r>
            <a:endParaRPr sz="1400">
              <a:latin typeface="DejaVu Sans"/>
              <a:cs typeface="DejaVu Sans"/>
            </a:endParaRPr>
          </a:p>
        </p:txBody>
      </p:sp>
      <p:pic>
        <p:nvPicPr>
          <p:cNvPr id="25" name="object 25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3105150" y="5674614"/>
            <a:ext cx="685037" cy="710183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135754">
              <a:lnSpc>
                <a:spcPct val="100000"/>
              </a:lnSpc>
              <a:spcBef>
                <a:spcPts val="100"/>
              </a:spcBef>
            </a:pPr>
            <a:r>
              <a:rPr b="1" spc="-450" dirty="0">
                <a:latin typeface="DejaVu Sans"/>
                <a:cs typeface="DejaVu Sans"/>
              </a:rPr>
              <a:t>Aggregation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5646" y="813815"/>
            <a:ext cx="11760708" cy="4572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742185" y="1049002"/>
            <a:ext cx="10440670" cy="1158240"/>
          </a:xfrm>
          <a:prstGeom prst="rect">
            <a:avLst/>
          </a:prstGeom>
        </p:spPr>
        <p:txBody>
          <a:bodyPr vert="horz" wrap="square" lIns="0" tIns="1720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5"/>
              </a:spcBef>
            </a:pPr>
            <a:r>
              <a:rPr sz="2000" b="1" spc="-275" dirty="0">
                <a:solidFill>
                  <a:srgbClr val="3F3F3F"/>
                </a:solidFill>
                <a:latin typeface="DejaVu Sans"/>
                <a:cs typeface="DejaVu Sans"/>
              </a:rPr>
              <a:t>Aggregation</a:t>
            </a:r>
            <a:r>
              <a:rPr sz="2000" spc="5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114" dirty="0">
                <a:solidFill>
                  <a:srgbClr val="3F3F3F"/>
                </a:solidFill>
                <a:latin typeface="DejaVu Sans"/>
                <a:cs typeface="DejaVu Sans"/>
              </a:rPr>
              <a:t>is</a:t>
            </a:r>
            <a:r>
              <a:rPr sz="2000" spc="-4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135" dirty="0">
                <a:solidFill>
                  <a:srgbClr val="3F3F3F"/>
                </a:solidFill>
                <a:latin typeface="DejaVu Sans"/>
                <a:cs typeface="DejaVu Sans"/>
              </a:rPr>
              <a:t>the</a:t>
            </a:r>
            <a:r>
              <a:rPr sz="2000" spc="-2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165" dirty="0">
                <a:solidFill>
                  <a:srgbClr val="3F3F3F"/>
                </a:solidFill>
                <a:latin typeface="DejaVu Sans"/>
                <a:cs typeface="DejaVu Sans"/>
              </a:rPr>
              <a:t>process</a:t>
            </a:r>
            <a:r>
              <a:rPr sz="2000" spc="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dirty="0">
                <a:solidFill>
                  <a:srgbClr val="3F3F3F"/>
                </a:solidFill>
                <a:latin typeface="DejaVu Sans"/>
                <a:cs typeface="DejaVu Sans"/>
              </a:rPr>
              <a:t>of</a:t>
            </a:r>
            <a:r>
              <a:rPr sz="2000" spc="-3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180" dirty="0">
                <a:solidFill>
                  <a:srgbClr val="3F3F3F"/>
                </a:solidFill>
                <a:latin typeface="DejaVu Sans"/>
                <a:cs typeface="DejaVu Sans"/>
              </a:rPr>
              <a:t>combining</a:t>
            </a:r>
            <a:r>
              <a:rPr sz="2000" spc="3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30" dirty="0">
                <a:solidFill>
                  <a:srgbClr val="3F3F3F"/>
                </a:solidFill>
                <a:latin typeface="DejaVu Sans"/>
                <a:cs typeface="DejaVu Sans"/>
              </a:rPr>
              <a:t>or</a:t>
            </a:r>
            <a:r>
              <a:rPr sz="2000" spc="1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210" dirty="0">
                <a:solidFill>
                  <a:srgbClr val="3F3F3F"/>
                </a:solidFill>
                <a:latin typeface="DejaVu Sans"/>
                <a:cs typeface="DejaVu Sans"/>
              </a:rPr>
              <a:t>summarizing</a:t>
            </a:r>
            <a:r>
              <a:rPr sz="2000" spc="5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210" dirty="0">
                <a:solidFill>
                  <a:srgbClr val="3F3F3F"/>
                </a:solidFill>
                <a:latin typeface="DejaVu Sans"/>
                <a:cs typeface="DejaVu Sans"/>
              </a:rPr>
              <a:t>data</a:t>
            </a:r>
            <a:r>
              <a:rPr sz="2000" spc="3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105" dirty="0">
                <a:solidFill>
                  <a:srgbClr val="3F3F3F"/>
                </a:solidFill>
                <a:latin typeface="DejaVu Sans"/>
                <a:cs typeface="DejaVu Sans"/>
              </a:rPr>
              <a:t>into</a:t>
            </a:r>
            <a:r>
              <a:rPr sz="2000" spc="1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270" dirty="0">
                <a:solidFill>
                  <a:srgbClr val="3F3F3F"/>
                </a:solidFill>
                <a:latin typeface="DejaVu Sans"/>
                <a:cs typeface="DejaVu Sans"/>
              </a:rPr>
              <a:t>a</a:t>
            </a:r>
            <a:r>
              <a:rPr sz="2000" spc="4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175" dirty="0">
                <a:solidFill>
                  <a:srgbClr val="3F3F3F"/>
                </a:solidFill>
                <a:latin typeface="DejaVu Sans"/>
                <a:cs typeface="DejaVu Sans"/>
              </a:rPr>
              <a:t>single</a:t>
            </a:r>
            <a:r>
              <a:rPr sz="2000" spc="1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170" dirty="0">
                <a:solidFill>
                  <a:srgbClr val="3F3F3F"/>
                </a:solidFill>
                <a:latin typeface="DejaVu Sans"/>
                <a:cs typeface="DejaVu Sans"/>
              </a:rPr>
              <a:t>representative</a:t>
            </a:r>
            <a:r>
              <a:rPr sz="2000" spc="1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530" dirty="0">
                <a:solidFill>
                  <a:srgbClr val="3F3F3F"/>
                </a:solidFill>
                <a:latin typeface="DejaVu Sans"/>
                <a:cs typeface="DejaVu Sans"/>
              </a:rPr>
              <a:t>value</a:t>
            </a:r>
            <a:endParaRPr sz="2000">
              <a:latin typeface="DejaVu Sans"/>
              <a:cs typeface="DejaVu Sans"/>
            </a:endParaRPr>
          </a:p>
          <a:p>
            <a:pPr marL="812800" indent="-343535">
              <a:lnSpc>
                <a:spcPct val="100000"/>
              </a:lnSpc>
              <a:spcBef>
                <a:spcPts val="1010"/>
              </a:spcBef>
              <a:buChar char="•"/>
              <a:tabLst>
                <a:tab pos="812165" algn="l"/>
                <a:tab pos="812800" algn="l"/>
              </a:tabLst>
            </a:pPr>
            <a:r>
              <a:rPr sz="1600" spc="-90" dirty="0">
                <a:solidFill>
                  <a:srgbClr val="3F3F3F"/>
                </a:solidFill>
                <a:latin typeface="DejaVu Sans"/>
                <a:cs typeface="DejaVu Sans"/>
              </a:rPr>
              <a:t>Both</a:t>
            </a:r>
            <a:r>
              <a:rPr sz="1600" spc="3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165" dirty="0">
                <a:solidFill>
                  <a:srgbClr val="5B9AD5"/>
                </a:solidFill>
                <a:latin typeface="DejaVu Sans"/>
                <a:cs typeface="DejaVu Sans"/>
              </a:rPr>
              <a:t>dimensions</a:t>
            </a:r>
            <a:r>
              <a:rPr sz="1600" spc="20" dirty="0">
                <a:solidFill>
                  <a:srgbClr val="5B9AD5"/>
                </a:solidFill>
                <a:latin typeface="DejaVu Sans"/>
                <a:cs typeface="DejaVu Sans"/>
              </a:rPr>
              <a:t> </a:t>
            </a:r>
            <a:r>
              <a:rPr sz="1600" spc="-170" dirty="0">
                <a:solidFill>
                  <a:srgbClr val="3F3F3F"/>
                </a:solidFill>
                <a:latin typeface="DejaVu Sans"/>
                <a:cs typeface="DejaVu Sans"/>
              </a:rPr>
              <a:t>and</a:t>
            </a:r>
            <a:r>
              <a:rPr sz="1600" spc="2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190" dirty="0">
                <a:solidFill>
                  <a:srgbClr val="00B07F"/>
                </a:solidFill>
                <a:latin typeface="DejaVu Sans"/>
                <a:cs typeface="DejaVu Sans"/>
              </a:rPr>
              <a:t>measures</a:t>
            </a:r>
            <a:r>
              <a:rPr sz="1600" spc="25" dirty="0">
                <a:solidFill>
                  <a:srgbClr val="00B07F"/>
                </a:solidFill>
                <a:latin typeface="DejaVu Sans"/>
                <a:cs typeface="DejaVu Sans"/>
              </a:rPr>
              <a:t> </a:t>
            </a:r>
            <a:r>
              <a:rPr sz="1600" spc="-155" dirty="0">
                <a:solidFill>
                  <a:srgbClr val="3F3F3F"/>
                </a:solidFill>
                <a:latin typeface="DejaVu Sans"/>
                <a:cs typeface="DejaVu Sans"/>
              </a:rPr>
              <a:t>can</a:t>
            </a:r>
            <a:r>
              <a:rPr sz="1600" spc="3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155" dirty="0">
                <a:solidFill>
                  <a:srgbClr val="3F3F3F"/>
                </a:solidFill>
                <a:latin typeface="DejaVu Sans"/>
                <a:cs typeface="DejaVu Sans"/>
              </a:rPr>
              <a:t>be</a:t>
            </a:r>
            <a:r>
              <a:rPr sz="1600" spc="3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175" dirty="0">
                <a:solidFill>
                  <a:srgbClr val="3F3F3F"/>
                </a:solidFill>
                <a:latin typeface="DejaVu Sans"/>
                <a:cs typeface="DejaVu Sans"/>
              </a:rPr>
              <a:t>aggregated,</a:t>
            </a:r>
            <a:r>
              <a:rPr sz="1600" spc="5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110" dirty="0">
                <a:solidFill>
                  <a:srgbClr val="3F3F3F"/>
                </a:solidFill>
                <a:latin typeface="DejaVu Sans"/>
                <a:cs typeface="DejaVu Sans"/>
              </a:rPr>
              <a:t>but</a:t>
            </a:r>
            <a:r>
              <a:rPr sz="1600" spc="4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155" dirty="0">
                <a:solidFill>
                  <a:srgbClr val="3F3F3F"/>
                </a:solidFill>
                <a:latin typeface="DejaVu Sans"/>
                <a:cs typeface="DejaVu Sans"/>
              </a:rPr>
              <a:t>use</a:t>
            </a:r>
            <a:r>
              <a:rPr sz="1600" spc="3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100" dirty="0">
                <a:solidFill>
                  <a:srgbClr val="3F3F3F"/>
                </a:solidFill>
                <a:latin typeface="DejaVu Sans"/>
                <a:cs typeface="DejaVu Sans"/>
              </a:rPr>
              <a:t>different</a:t>
            </a:r>
            <a:r>
              <a:rPr sz="1600" spc="4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150" dirty="0">
                <a:solidFill>
                  <a:srgbClr val="3F3F3F"/>
                </a:solidFill>
                <a:latin typeface="DejaVu Sans"/>
                <a:cs typeface="DejaVu Sans"/>
              </a:rPr>
              <a:t>methods</a:t>
            </a:r>
            <a:r>
              <a:rPr sz="1600" spc="3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i="1" dirty="0">
                <a:solidFill>
                  <a:srgbClr val="3F3F3F"/>
                </a:solidFill>
                <a:latin typeface="Nimbus Roman No9 L"/>
                <a:cs typeface="Nimbus Roman No9 L"/>
              </a:rPr>
              <a:t>(see</a:t>
            </a:r>
            <a:r>
              <a:rPr sz="160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i="1" spc="-10" dirty="0">
                <a:solidFill>
                  <a:srgbClr val="3F3F3F"/>
                </a:solidFill>
                <a:latin typeface="Nimbus Roman No9 L"/>
                <a:cs typeface="Nimbus Roman No9 L"/>
              </a:rPr>
              <a:t>below)</a:t>
            </a:r>
            <a:endParaRPr sz="1600">
              <a:latin typeface="Nimbus Roman No9 L"/>
              <a:cs typeface="Nimbus Roman No9 L"/>
            </a:endParaRPr>
          </a:p>
          <a:p>
            <a:pPr marL="812800" indent="-342900">
              <a:lnSpc>
                <a:spcPct val="100000"/>
              </a:lnSpc>
              <a:spcBef>
                <a:spcPts val="409"/>
              </a:spcBef>
              <a:buChar char="•"/>
              <a:tabLst>
                <a:tab pos="812165" algn="l"/>
                <a:tab pos="812800" algn="l"/>
              </a:tabLst>
            </a:pPr>
            <a:r>
              <a:rPr sz="1600" spc="-145" dirty="0">
                <a:solidFill>
                  <a:srgbClr val="3F3F3F"/>
                </a:solidFill>
                <a:latin typeface="DejaVu Sans"/>
                <a:cs typeface="DejaVu Sans"/>
              </a:rPr>
              <a:t>Aggregation</a:t>
            </a:r>
            <a:r>
              <a:rPr sz="1600" spc="1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125" dirty="0">
                <a:solidFill>
                  <a:srgbClr val="3F3F3F"/>
                </a:solidFill>
                <a:latin typeface="DejaVu Sans"/>
                <a:cs typeface="DejaVu Sans"/>
              </a:rPr>
              <a:t>level</a:t>
            </a:r>
            <a:r>
              <a:rPr sz="1600" spc="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114" dirty="0">
                <a:solidFill>
                  <a:srgbClr val="3F3F3F"/>
                </a:solidFill>
                <a:latin typeface="DejaVu Sans"/>
                <a:cs typeface="DejaVu Sans"/>
              </a:rPr>
              <a:t>is</a:t>
            </a:r>
            <a:r>
              <a:rPr sz="1600" spc="2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114" dirty="0">
                <a:solidFill>
                  <a:srgbClr val="3F3F3F"/>
                </a:solidFill>
                <a:latin typeface="DejaVu Sans"/>
                <a:cs typeface="DejaVu Sans"/>
              </a:rPr>
              <a:t>controlled</a:t>
            </a:r>
            <a:r>
              <a:rPr sz="1600" spc="1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135" dirty="0">
                <a:solidFill>
                  <a:srgbClr val="3F3F3F"/>
                </a:solidFill>
                <a:latin typeface="DejaVu Sans"/>
                <a:cs typeface="DejaVu Sans"/>
              </a:rPr>
              <a:t>by</a:t>
            </a:r>
            <a:r>
              <a:rPr sz="1600" spc="3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110" dirty="0">
                <a:solidFill>
                  <a:srgbClr val="3F3F3F"/>
                </a:solidFill>
                <a:latin typeface="DejaVu Sans"/>
                <a:cs typeface="DejaVu Sans"/>
              </a:rPr>
              <a:t>the</a:t>
            </a:r>
            <a:r>
              <a:rPr sz="1600" spc="3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165" dirty="0">
                <a:solidFill>
                  <a:srgbClr val="3F3F3F"/>
                </a:solidFill>
                <a:latin typeface="DejaVu Sans"/>
                <a:cs typeface="DejaVu Sans"/>
              </a:rPr>
              <a:t>dimensions</a:t>
            </a:r>
            <a:r>
              <a:rPr sz="1600" spc="-1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110" dirty="0">
                <a:solidFill>
                  <a:srgbClr val="3F3F3F"/>
                </a:solidFill>
                <a:latin typeface="DejaVu Sans"/>
                <a:cs typeface="DejaVu Sans"/>
              </a:rPr>
              <a:t>in</a:t>
            </a:r>
            <a:r>
              <a:rPr sz="1600" spc="-1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130" dirty="0">
                <a:solidFill>
                  <a:srgbClr val="3F3F3F"/>
                </a:solidFill>
                <a:latin typeface="DejaVu Sans"/>
                <a:cs typeface="DejaVu Sans"/>
              </a:rPr>
              <a:t>the</a:t>
            </a:r>
            <a:r>
              <a:rPr sz="160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135" dirty="0">
                <a:solidFill>
                  <a:srgbClr val="3F3F3F"/>
                </a:solidFill>
                <a:latin typeface="DejaVu Sans"/>
                <a:cs typeface="DejaVu Sans"/>
              </a:rPr>
              <a:t>view</a:t>
            </a:r>
            <a:r>
              <a:rPr sz="1600" spc="-1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160" dirty="0">
                <a:solidFill>
                  <a:srgbClr val="3F3F3F"/>
                </a:solidFill>
                <a:latin typeface="DejaVu Sans"/>
                <a:cs typeface="DejaVu Sans"/>
              </a:rPr>
              <a:t>and</a:t>
            </a:r>
            <a:r>
              <a:rPr sz="1600" spc="3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110" dirty="0">
                <a:solidFill>
                  <a:srgbClr val="3F3F3F"/>
                </a:solidFill>
                <a:latin typeface="DejaVu Sans"/>
                <a:cs typeface="DejaVu Sans"/>
              </a:rPr>
              <a:t>the</a:t>
            </a:r>
            <a:r>
              <a:rPr sz="1600" spc="3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150" dirty="0">
                <a:solidFill>
                  <a:srgbClr val="3F3F3F"/>
                </a:solidFill>
                <a:latin typeface="DejaVu Sans"/>
                <a:cs typeface="DejaVu Sans"/>
              </a:rPr>
              <a:t>type</a:t>
            </a:r>
            <a:r>
              <a:rPr sz="1600" spc="-1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dirty="0">
                <a:solidFill>
                  <a:srgbClr val="3F3F3F"/>
                </a:solidFill>
                <a:latin typeface="DejaVu Sans"/>
                <a:cs typeface="DejaVu Sans"/>
              </a:rPr>
              <a:t>of </a:t>
            </a:r>
            <a:r>
              <a:rPr sz="1600" spc="-145" dirty="0">
                <a:solidFill>
                  <a:srgbClr val="3F3F3F"/>
                </a:solidFill>
                <a:latin typeface="DejaVu Sans"/>
                <a:cs typeface="DejaVu Sans"/>
              </a:rPr>
              <a:t>calculation</a:t>
            </a:r>
            <a:r>
              <a:rPr sz="1600" spc="-1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20" dirty="0">
                <a:solidFill>
                  <a:srgbClr val="3F3F3F"/>
                </a:solidFill>
                <a:latin typeface="DejaVu Sans"/>
                <a:cs typeface="DejaVu Sans"/>
              </a:rPr>
              <a:t>used</a:t>
            </a:r>
            <a:endParaRPr sz="1600">
              <a:latin typeface="DejaVu Sans"/>
              <a:cs typeface="DejaVu Sans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743644" y="2791947"/>
            <a:ext cx="3248660" cy="2814955"/>
            <a:chOff x="743644" y="2791947"/>
            <a:chExt cx="3248660" cy="2814955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43644" y="2791947"/>
              <a:ext cx="2743335" cy="279655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5142" y="2803398"/>
              <a:ext cx="2673857" cy="2727197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530602" y="3790188"/>
              <a:ext cx="974636" cy="1816608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2564765" y="3823982"/>
              <a:ext cx="877569" cy="1719580"/>
            </a:xfrm>
            <a:custGeom>
              <a:avLst/>
              <a:gdLst/>
              <a:ahLst/>
              <a:cxnLst/>
              <a:rect l="l" t="t" r="r" b="b"/>
              <a:pathLst>
                <a:path w="877570" h="1719579">
                  <a:moveTo>
                    <a:pt x="877316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0" y="1694180"/>
                  </a:lnTo>
                  <a:lnTo>
                    <a:pt x="0" y="1719580"/>
                  </a:lnTo>
                  <a:lnTo>
                    <a:pt x="877316" y="1719580"/>
                  </a:lnTo>
                  <a:lnTo>
                    <a:pt x="877316" y="1694294"/>
                  </a:lnTo>
                  <a:lnTo>
                    <a:pt x="877316" y="25768"/>
                  </a:lnTo>
                  <a:lnTo>
                    <a:pt x="851916" y="25768"/>
                  </a:lnTo>
                  <a:lnTo>
                    <a:pt x="851916" y="1694180"/>
                  </a:lnTo>
                  <a:lnTo>
                    <a:pt x="25400" y="1694180"/>
                  </a:lnTo>
                  <a:lnTo>
                    <a:pt x="25400" y="25400"/>
                  </a:lnTo>
                  <a:lnTo>
                    <a:pt x="877316" y="25400"/>
                  </a:lnTo>
                  <a:lnTo>
                    <a:pt x="877316" y="0"/>
                  </a:lnTo>
                  <a:close/>
                </a:path>
              </a:pathLst>
            </a:custGeom>
            <a:solidFill>
              <a:srgbClr val="1FE2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432683" y="3691508"/>
              <a:ext cx="559435" cy="528955"/>
            </a:xfrm>
            <a:custGeom>
              <a:avLst/>
              <a:gdLst/>
              <a:ahLst/>
              <a:cxnLst/>
              <a:rect l="l" t="t" r="r" b="b"/>
              <a:pathLst>
                <a:path w="559435" h="528954">
                  <a:moveTo>
                    <a:pt x="94996" y="475742"/>
                  </a:moveTo>
                  <a:lnTo>
                    <a:pt x="47625" y="490347"/>
                  </a:lnTo>
                  <a:lnTo>
                    <a:pt x="47752" y="490347"/>
                  </a:lnTo>
                  <a:lnTo>
                    <a:pt x="0" y="504444"/>
                  </a:lnTo>
                  <a:lnTo>
                    <a:pt x="7112" y="528828"/>
                  </a:lnTo>
                  <a:lnTo>
                    <a:pt x="54991" y="514731"/>
                  </a:lnTo>
                  <a:lnTo>
                    <a:pt x="102743" y="499999"/>
                  </a:lnTo>
                  <a:lnTo>
                    <a:pt x="149606" y="483997"/>
                  </a:lnTo>
                  <a:lnTo>
                    <a:pt x="170564" y="475869"/>
                  </a:lnTo>
                  <a:lnTo>
                    <a:pt x="94742" y="475869"/>
                  </a:lnTo>
                  <a:lnTo>
                    <a:pt x="94996" y="475742"/>
                  </a:lnTo>
                  <a:close/>
                </a:path>
                <a:path w="559435" h="528954">
                  <a:moveTo>
                    <a:pt x="141224" y="459994"/>
                  </a:moveTo>
                  <a:lnTo>
                    <a:pt x="94742" y="475869"/>
                  </a:lnTo>
                  <a:lnTo>
                    <a:pt x="170564" y="475869"/>
                  </a:lnTo>
                  <a:lnTo>
                    <a:pt x="195453" y="466217"/>
                  </a:lnTo>
                  <a:lnTo>
                    <a:pt x="209173" y="460248"/>
                  </a:lnTo>
                  <a:lnTo>
                    <a:pt x="140716" y="460248"/>
                  </a:lnTo>
                  <a:lnTo>
                    <a:pt x="141224" y="459994"/>
                  </a:lnTo>
                  <a:close/>
                </a:path>
                <a:path w="559435" h="528954">
                  <a:moveTo>
                    <a:pt x="246117" y="442722"/>
                  </a:moveTo>
                  <a:lnTo>
                    <a:pt x="186055" y="442722"/>
                  </a:lnTo>
                  <a:lnTo>
                    <a:pt x="140716" y="460248"/>
                  </a:lnTo>
                  <a:lnTo>
                    <a:pt x="209173" y="460248"/>
                  </a:lnTo>
                  <a:lnTo>
                    <a:pt x="217932" y="456438"/>
                  </a:lnTo>
                  <a:lnTo>
                    <a:pt x="239776" y="446024"/>
                  </a:lnTo>
                  <a:lnTo>
                    <a:pt x="246117" y="442722"/>
                  </a:lnTo>
                  <a:close/>
                </a:path>
                <a:path w="559435" h="528954">
                  <a:moveTo>
                    <a:pt x="263885" y="433324"/>
                  </a:moveTo>
                  <a:lnTo>
                    <a:pt x="207518" y="433324"/>
                  </a:lnTo>
                  <a:lnTo>
                    <a:pt x="185547" y="442849"/>
                  </a:lnTo>
                  <a:lnTo>
                    <a:pt x="186055" y="442722"/>
                  </a:lnTo>
                  <a:lnTo>
                    <a:pt x="246117" y="442722"/>
                  </a:lnTo>
                  <a:lnTo>
                    <a:pt x="261239" y="434848"/>
                  </a:lnTo>
                  <a:lnTo>
                    <a:pt x="263885" y="433324"/>
                  </a:lnTo>
                  <a:close/>
                </a:path>
                <a:path w="559435" h="528954">
                  <a:moveTo>
                    <a:pt x="228727" y="423164"/>
                  </a:moveTo>
                  <a:lnTo>
                    <a:pt x="207137" y="433451"/>
                  </a:lnTo>
                  <a:lnTo>
                    <a:pt x="207518" y="433324"/>
                  </a:lnTo>
                  <a:lnTo>
                    <a:pt x="263885" y="433324"/>
                  </a:lnTo>
                  <a:lnTo>
                    <a:pt x="281091" y="423418"/>
                  </a:lnTo>
                  <a:lnTo>
                    <a:pt x="228346" y="423418"/>
                  </a:lnTo>
                  <a:lnTo>
                    <a:pt x="228727" y="423164"/>
                  </a:lnTo>
                  <a:close/>
                </a:path>
                <a:path w="559435" h="528954">
                  <a:moveTo>
                    <a:pt x="315219" y="400939"/>
                  </a:moveTo>
                  <a:lnTo>
                    <a:pt x="269367" y="400939"/>
                  </a:lnTo>
                  <a:lnTo>
                    <a:pt x="248920" y="412623"/>
                  </a:lnTo>
                  <a:lnTo>
                    <a:pt x="228346" y="423418"/>
                  </a:lnTo>
                  <a:lnTo>
                    <a:pt x="281091" y="423418"/>
                  </a:lnTo>
                  <a:lnTo>
                    <a:pt x="282194" y="422783"/>
                  </a:lnTo>
                  <a:lnTo>
                    <a:pt x="302514" y="409956"/>
                  </a:lnTo>
                  <a:lnTo>
                    <a:pt x="315219" y="400939"/>
                  </a:lnTo>
                  <a:close/>
                </a:path>
                <a:path w="559435" h="528954">
                  <a:moveTo>
                    <a:pt x="249301" y="412369"/>
                  </a:moveTo>
                  <a:lnTo>
                    <a:pt x="248819" y="412623"/>
                  </a:lnTo>
                  <a:lnTo>
                    <a:pt x="249301" y="412369"/>
                  </a:lnTo>
                  <a:close/>
                </a:path>
                <a:path w="559435" h="528954">
                  <a:moveTo>
                    <a:pt x="362891" y="361442"/>
                  </a:moveTo>
                  <a:lnTo>
                    <a:pt x="325120" y="361442"/>
                  </a:lnTo>
                  <a:lnTo>
                    <a:pt x="307111" y="375704"/>
                  </a:lnTo>
                  <a:lnTo>
                    <a:pt x="288163" y="389001"/>
                  </a:lnTo>
                  <a:lnTo>
                    <a:pt x="268859" y="401193"/>
                  </a:lnTo>
                  <a:lnTo>
                    <a:pt x="269367" y="400939"/>
                  </a:lnTo>
                  <a:lnTo>
                    <a:pt x="315219" y="400939"/>
                  </a:lnTo>
                  <a:lnTo>
                    <a:pt x="322199" y="395986"/>
                  </a:lnTo>
                  <a:lnTo>
                    <a:pt x="341122" y="381127"/>
                  </a:lnTo>
                  <a:lnTo>
                    <a:pt x="359283" y="364998"/>
                  </a:lnTo>
                  <a:lnTo>
                    <a:pt x="362891" y="361442"/>
                  </a:lnTo>
                  <a:close/>
                </a:path>
                <a:path w="559435" h="528954">
                  <a:moveTo>
                    <a:pt x="288671" y="388620"/>
                  </a:moveTo>
                  <a:lnTo>
                    <a:pt x="288070" y="389001"/>
                  </a:lnTo>
                  <a:lnTo>
                    <a:pt x="288671" y="388620"/>
                  </a:lnTo>
                  <a:close/>
                </a:path>
                <a:path w="559435" h="528954">
                  <a:moveTo>
                    <a:pt x="378161" y="346202"/>
                  </a:moveTo>
                  <a:lnTo>
                    <a:pt x="342265" y="346202"/>
                  </a:lnTo>
                  <a:lnTo>
                    <a:pt x="324612" y="361823"/>
                  </a:lnTo>
                  <a:lnTo>
                    <a:pt x="325120" y="361442"/>
                  </a:lnTo>
                  <a:lnTo>
                    <a:pt x="362891" y="361442"/>
                  </a:lnTo>
                  <a:lnTo>
                    <a:pt x="376682" y="347853"/>
                  </a:lnTo>
                  <a:lnTo>
                    <a:pt x="378161" y="346202"/>
                  </a:lnTo>
                  <a:close/>
                </a:path>
                <a:path w="559435" h="528954">
                  <a:moveTo>
                    <a:pt x="358394" y="330073"/>
                  </a:moveTo>
                  <a:lnTo>
                    <a:pt x="341630" y="346710"/>
                  </a:lnTo>
                  <a:lnTo>
                    <a:pt x="342265" y="346202"/>
                  </a:lnTo>
                  <a:lnTo>
                    <a:pt x="378161" y="346202"/>
                  </a:lnTo>
                  <a:lnTo>
                    <a:pt x="392154" y="330581"/>
                  </a:lnTo>
                  <a:lnTo>
                    <a:pt x="358013" y="330581"/>
                  </a:lnTo>
                  <a:lnTo>
                    <a:pt x="358394" y="330073"/>
                  </a:lnTo>
                  <a:close/>
                </a:path>
                <a:path w="559435" h="528954">
                  <a:moveTo>
                    <a:pt x="406630" y="312801"/>
                  </a:moveTo>
                  <a:lnTo>
                    <a:pt x="374015" y="312801"/>
                  </a:lnTo>
                  <a:lnTo>
                    <a:pt x="358013" y="330581"/>
                  </a:lnTo>
                  <a:lnTo>
                    <a:pt x="392154" y="330581"/>
                  </a:lnTo>
                  <a:lnTo>
                    <a:pt x="393065" y="329565"/>
                  </a:lnTo>
                  <a:lnTo>
                    <a:pt x="406630" y="312801"/>
                  </a:lnTo>
                  <a:close/>
                </a:path>
                <a:path w="559435" h="528954">
                  <a:moveTo>
                    <a:pt x="388747" y="294513"/>
                  </a:moveTo>
                  <a:lnTo>
                    <a:pt x="373507" y="313309"/>
                  </a:lnTo>
                  <a:lnTo>
                    <a:pt x="374015" y="312801"/>
                  </a:lnTo>
                  <a:lnTo>
                    <a:pt x="406630" y="312801"/>
                  </a:lnTo>
                  <a:lnTo>
                    <a:pt x="408686" y="310261"/>
                  </a:lnTo>
                  <a:lnTo>
                    <a:pt x="419900" y="295021"/>
                  </a:lnTo>
                  <a:lnTo>
                    <a:pt x="388493" y="295021"/>
                  </a:lnTo>
                  <a:lnTo>
                    <a:pt x="388747" y="294513"/>
                  </a:lnTo>
                  <a:close/>
                </a:path>
                <a:path w="559435" h="528954">
                  <a:moveTo>
                    <a:pt x="471209" y="212471"/>
                  </a:moveTo>
                  <a:lnTo>
                    <a:pt x="442341" y="212471"/>
                  </a:lnTo>
                  <a:lnTo>
                    <a:pt x="429514" y="234442"/>
                  </a:lnTo>
                  <a:lnTo>
                    <a:pt x="416331" y="255473"/>
                  </a:lnTo>
                  <a:lnTo>
                    <a:pt x="402717" y="275717"/>
                  </a:lnTo>
                  <a:lnTo>
                    <a:pt x="388493" y="295021"/>
                  </a:lnTo>
                  <a:lnTo>
                    <a:pt x="419900" y="295021"/>
                  </a:lnTo>
                  <a:lnTo>
                    <a:pt x="423545" y="290068"/>
                  </a:lnTo>
                  <a:lnTo>
                    <a:pt x="437769" y="269113"/>
                  </a:lnTo>
                  <a:lnTo>
                    <a:pt x="451358" y="247396"/>
                  </a:lnTo>
                  <a:lnTo>
                    <a:pt x="464439" y="225044"/>
                  </a:lnTo>
                  <a:lnTo>
                    <a:pt x="471209" y="212471"/>
                  </a:lnTo>
                  <a:close/>
                </a:path>
                <a:path w="559435" h="528954">
                  <a:moveTo>
                    <a:pt x="402971" y="275209"/>
                  </a:moveTo>
                  <a:lnTo>
                    <a:pt x="402599" y="275717"/>
                  </a:lnTo>
                  <a:lnTo>
                    <a:pt x="402971" y="275209"/>
                  </a:lnTo>
                  <a:close/>
                </a:path>
                <a:path w="559435" h="528954">
                  <a:moveTo>
                    <a:pt x="429641" y="234188"/>
                  </a:moveTo>
                  <a:lnTo>
                    <a:pt x="429482" y="234442"/>
                  </a:lnTo>
                  <a:lnTo>
                    <a:pt x="429641" y="234188"/>
                  </a:lnTo>
                  <a:close/>
                </a:path>
                <a:path w="559435" h="528954">
                  <a:moveTo>
                    <a:pt x="505716" y="143510"/>
                  </a:moveTo>
                  <a:lnTo>
                    <a:pt x="477774" y="143510"/>
                  </a:lnTo>
                  <a:lnTo>
                    <a:pt x="454279" y="190373"/>
                  </a:lnTo>
                  <a:lnTo>
                    <a:pt x="442087" y="212852"/>
                  </a:lnTo>
                  <a:lnTo>
                    <a:pt x="442341" y="212471"/>
                  </a:lnTo>
                  <a:lnTo>
                    <a:pt x="471209" y="212471"/>
                  </a:lnTo>
                  <a:lnTo>
                    <a:pt x="476885" y="201930"/>
                  </a:lnTo>
                  <a:lnTo>
                    <a:pt x="500634" y="154686"/>
                  </a:lnTo>
                  <a:lnTo>
                    <a:pt x="505716" y="143510"/>
                  </a:lnTo>
                  <a:close/>
                </a:path>
                <a:path w="559435" h="528954">
                  <a:moveTo>
                    <a:pt x="527421" y="95123"/>
                  </a:moveTo>
                  <a:lnTo>
                    <a:pt x="499745" y="95123"/>
                  </a:lnTo>
                  <a:lnTo>
                    <a:pt x="477520" y="143891"/>
                  </a:lnTo>
                  <a:lnTo>
                    <a:pt x="477774" y="143510"/>
                  </a:lnTo>
                  <a:lnTo>
                    <a:pt x="505716" y="143510"/>
                  </a:lnTo>
                  <a:lnTo>
                    <a:pt x="522986" y="105537"/>
                  </a:lnTo>
                  <a:lnTo>
                    <a:pt x="527421" y="95123"/>
                  </a:lnTo>
                  <a:close/>
                </a:path>
                <a:path w="559435" h="528954">
                  <a:moveTo>
                    <a:pt x="553720" y="0"/>
                  </a:moveTo>
                  <a:lnTo>
                    <a:pt x="489077" y="55499"/>
                  </a:lnTo>
                  <a:lnTo>
                    <a:pt x="512508" y="65303"/>
                  </a:lnTo>
                  <a:lnTo>
                    <a:pt x="499618" y="95377"/>
                  </a:lnTo>
                  <a:lnTo>
                    <a:pt x="499745" y="95123"/>
                  </a:lnTo>
                  <a:lnTo>
                    <a:pt x="527421" y="95123"/>
                  </a:lnTo>
                  <a:lnTo>
                    <a:pt x="535940" y="75120"/>
                  </a:lnTo>
                  <a:lnTo>
                    <a:pt x="558772" y="75120"/>
                  </a:lnTo>
                  <a:lnTo>
                    <a:pt x="553720" y="0"/>
                  </a:lnTo>
                  <a:close/>
                </a:path>
                <a:path w="559435" h="528954">
                  <a:moveTo>
                    <a:pt x="558772" y="75120"/>
                  </a:moveTo>
                  <a:lnTo>
                    <a:pt x="535940" y="75120"/>
                  </a:lnTo>
                  <a:lnTo>
                    <a:pt x="559435" y="84963"/>
                  </a:lnTo>
                  <a:lnTo>
                    <a:pt x="558772" y="75120"/>
                  </a:lnTo>
                  <a:close/>
                </a:path>
              </a:pathLst>
            </a:custGeom>
            <a:solidFill>
              <a:srgbClr val="1FE2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" name="object 11"/>
          <p:cNvGrpSpPr/>
          <p:nvPr/>
        </p:nvGrpSpPr>
        <p:grpSpPr>
          <a:xfrm>
            <a:off x="4963600" y="3949402"/>
            <a:ext cx="3235325" cy="2365375"/>
            <a:chOff x="4963600" y="3949402"/>
            <a:chExt cx="3235325" cy="2365375"/>
          </a:xfrm>
        </p:grpSpPr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963600" y="3949402"/>
              <a:ext cx="2743335" cy="2365335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975098" y="3960875"/>
              <a:ext cx="2673857" cy="2295905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605777" y="5582411"/>
              <a:ext cx="1119365" cy="722350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6639941" y="5412104"/>
              <a:ext cx="1558925" cy="830580"/>
            </a:xfrm>
            <a:custGeom>
              <a:avLst/>
              <a:gdLst/>
              <a:ahLst/>
              <a:cxnLst/>
              <a:rect l="l" t="t" r="r" b="b"/>
              <a:pathLst>
                <a:path w="1558925" h="830579">
                  <a:moveTo>
                    <a:pt x="1022096" y="203847"/>
                  </a:moveTo>
                  <a:lnTo>
                    <a:pt x="0" y="203847"/>
                  </a:lnTo>
                  <a:lnTo>
                    <a:pt x="0" y="229247"/>
                  </a:lnTo>
                  <a:lnTo>
                    <a:pt x="0" y="804557"/>
                  </a:lnTo>
                  <a:lnTo>
                    <a:pt x="0" y="829957"/>
                  </a:lnTo>
                  <a:lnTo>
                    <a:pt x="1022096" y="829957"/>
                  </a:lnTo>
                  <a:lnTo>
                    <a:pt x="1022096" y="804557"/>
                  </a:lnTo>
                  <a:lnTo>
                    <a:pt x="25400" y="804557"/>
                  </a:lnTo>
                  <a:lnTo>
                    <a:pt x="25400" y="229247"/>
                  </a:lnTo>
                  <a:lnTo>
                    <a:pt x="1022096" y="229247"/>
                  </a:lnTo>
                  <a:lnTo>
                    <a:pt x="1022096" y="203847"/>
                  </a:lnTo>
                  <a:close/>
                </a:path>
                <a:path w="1558925" h="830579">
                  <a:moveTo>
                    <a:pt x="1558417" y="84963"/>
                  </a:moveTo>
                  <a:lnTo>
                    <a:pt x="1557743" y="75120"/>
                  </a:lnTo>
                  <a:lnTo>
                    <a:pt x="1552702" y="0"/>
                  </a:lnTo>
                  <a:lnTo>
                    <a:pt x="1488059" y="55499"/>
                  </a:lnTo>
                  <a:lnTo>
                    <a:pt x="1511490" y="65303"/>
                  </a:lnTo>
                  <a:lnTo>
                    <a:pt x="1498600" y="95377"/>
                  </a:lnTo>
                  <a:lnTo>
                    <a:pt x="1476502" y="143891"/>
                  </a:lnTo>
                  <a:lnTo>
                    <a:pt x="1476756" y="143510"/>
                  </a:lnTo>
                  <a:lnTo>
                    <a:pt x="1453261" y="190423"/>
                  </a:lnTo>
                  <a:lnTo>
                    <a:pt x="1453388" y="190080"/>
                  </a:lnTo>
                  <a:lnTo>
                    <a:pt x="1453197" y="190423"/>
                  </a:lnTo>
                  <a:lnTo>
                    <a:pt x="1441069" y="212852"/>
                  </a:lnTo>
                  <a:lnTo>
                    <a:pt x="1441323" y="212471"/>
                  </a:lnTo>
                  <a:lnTo>
                    <a:pt x="1428496" y="234480"/>
                  </a:lnTo>
                  <a:lnTo>
                    <a:pt x="1428623" y="234149"/>
                  </a:lnTo>
                  <a:lnTo>
                    <a:pt x="1428407" y="234480"/>
                  </a:lnTo>
                  <a:lnTo>
                    <a:pt x="1415338" y="255409"/>
                  </a:lnTo>
                  <a:lnTo>
                    <a:pt x="1401699" y="275678"/>
                  </a:lnTo>
                  <a:lnTo>
                    <a:pt x="1401953" y="275247"/>
                  </a:lnTo>
                  <a:lnTo>
                    <a:pt x="1401635" y="275678"/>
                  </a:lnTo>
                  <a:lnTo>
                    <a:pt x="1387475" y="294970"/>
                  </a:lnTo>
                  <a:lnTo>
                    <a:pt x="1387729" y="294500"/>
                  </a:lnTo>
                  <a:lnTo>
                    <a:pt x="1372489" y="313270"/>
                  </a:lnTo>
                  <a:lnTo>
                    <a:pt x="1372997" y="312788"/>
                  </a:lnTo>
                  <a:lnTo>
                    <a:pt x="1356995" y="330606"/>
                  </a:lnTo>
                  <a:lnTo>
                    <a:pt x="1357376" y="330085"/>
                  </a:lnTo>
                  <a:lnTo>
                    <a:pt x="1340612" y="346748"/>
                  </a:lnTo>
                  <a:lnTo>
                    <a:pt x="1341247" y="346252"/>
                  </a:lnTo>
                  <a:lnTo>
                    <a:pt x="1323594" y="361873"/>
                  </a:lnTo>
                  <a:lnTo>
                    <a:pt x="1324102" y="361403"/>
                  </a:lnTo>
                  <a:lnTo>
                    <a:pt x="1323505" y="361873"/>
                  </a:lnTo>
                  <a:lnTo>
                    <a:pt x="1306207" y="375564"/>
                  </a:lnTo>
                  <a:lnTo>
                    <a:pt x="1287576" y="388708"/>
                  </a:lnTo>
                  <a:lnTo>
                    <a:pt x="1268044" y="401104"/>
                  </a:lnTo>
                  <a:lnTo>
                    <a:pt x="1247902" y="412648"/>
                  </a:lnTo>
                  <a:lnTo>
                    <a:pt x="1248283" y="412407"/>
                  </a:lnTo>
                  <a:lnTo>
                    <a:pt x="1247813" y="412648"/>
                  </a:lnTo>
                  <a:lnTo>
                    <a:pt x="1206436" y="433298"/>
                  </a:lnTo>
                  <a:lnTo>
                    <a:pt x="1139837" y="460159"/>
                  </a:lnTo>
                  <a:lnTo>
                    <a:pt x="1093724" y="475843"/>
                  </a:lnTo>
                  <a:lnTo>
                    <a:pt x="1093978" y="475742"/>
                  </a:lnTo>
                  <a:lnTo>
                    <a:pt x="1093647" y="475843"/>
                  </a:lnTo>
                  <a:lnTo>
                    <a:pt x="1046607" y="490410"/>
                  </a:lnTo>
                  <a:lnTo>
                    <a:pt x="1046734" y="490359"/>
                  </a:lnTo>
                  <a:lnTo>
                    <a:pt x="1046556" y="490410"/>
                  </a:lnTo>
                  <a:lnTo>
                    <a:pt x="1022096" y="497636"/>
                  </a:lnTo>
                  <a:lnTo>
                    <a:pt x="1022096" y="229870"/>
                  </a:lnTo>
                  <a:lnTo>
                    <a:pt x="996696" y="229870"/>
                  </a:lnTo>
                  <a:lnTo>
                    <a:pt x="996696" y="804164"/>
                  </a:lnTo>
                  <a:lnTo>
                    <a:pt x="1022096" y="804164"/>
                  </a:lnTo>
                  <a:lnTo>
                    <a:pt x="1022096" y="524103"/>
                  </a:lnTo>
                  <a:lnTo>
                    <a:pt x="1053973" y="514692"/>
                  </a:lnTo>
                  <a:lnTo>
                    <a:pt x="1101725" y="499948"/>
                  </a:lnTo>
                  <a:lnTo>
                    <a:pt x="1148588" y="483997"/>
                  </a:lnTo>
                  <a:lnTo>
                    <a:pt x="1194435" y="466280"/>
                  </a:lnTo>
                  <a:lnTo>
                    <a:pt x="1238758" y="445985"/>
                  </a:lnTo>
                  <a:lnTo>
                    <a:pt x="1281176" y="422833"/>
                  </a:lnTo>
                  <a:lnTo>
                    <a:pt x="1321181" y="396036"/>
                  </a:lnTo>
                  <a:lnTo>
                    <a:pt x="1358265" y="365023"/>
                  </a:lnTo>
                  <a:lnTo>
                    <a:pt x="1377073" y="346252"/>
                  </a:lnTo>
                  <a:lnTo>
                    <a:pt x="1391069" y="330606"/>
                  </a:lnTo>
                  <a:lnTo>
                    <a:pt x="1392047" y="329526"/>
                  </a:lnTo>
                  <a:lnTo>
                    <a:pt x="1405636" y="312788"/>
                  </a:lnTo>
                  <a:lnTo>
                    <a:pt x="1407668" y="310299"/>
                  </a:lnTo>
                  <a:lnTo>
                    <a:pt x="1418958" y="294970"/>
                  </a:lnTo>
                  <a:lnTo>
                    <a:pt x="1422527" y="290131"/>
                  </a:lnTo>
                  <a:lnTo>
                    <a:pt x="1436751" y="269151"/>
                  </a:lnTo>
                  <a:lnTo>
                    <a:pt x="1450340" y="247459"/>
                  </a:lnTo>
                  <a:lnTo>
                    <a:pt x="1463421" y="225107"/>
                  </a:lnTo>
                  <a:lnTo>
                    <a:pt x="1470215" y="212471"/>
                  </a:lnTo>
                  <a:lnTo>
                    <a:pt x="1475867" y="201980"/>
                  </a:lnTo>
                  <a:lnTo>
                    <a:pt x="1499616" y="154686"/>
                  </a:lnTo>
                  <a:lnTo>
                    <a:pt x="1504696" y="143510"/>
                  </a:lnTo>
                  <a:lnTo>
                    <a:pt x="1521968" y="105537"/>
                  </a:lnTo>
                  <a:lnTo>
                    <a:pt x="1526400" y="95123"/>
                  </a:lnTo>
                  <a:lnTo>
                    <a:pt x="1534922" y="75120"/>
                  </a:lnTo>
                  <a:lnTo>
                    <a:pt x="1558417" y="84963"/>
                  </a:lnTo>
                  <a:close/>
                </a:path>
              </a:pathLst>
            </a:custGeom>
            <a:solidFill>
              <a:srgbClr val="1FE2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3781805" y="2944875"/>
            <a:ext cx="5337175" cy="614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60" dirty="0">
                <a:solidFill>
                  <a:srgbClr val="3F3F3F"/>
                </a:solidFill>
                <a:latin typeface="DejaVu Sans"/>
                <a:cs typeface="DejaVu Sans"/>
              </a:rPr>
              <a:t>Common</a:t>
            </a:r>
            <a:r>
              <a:rPr sz="1600" spc="3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b="1" spc="-175" dirty="0">
                <a:solidFill>
                  <a:srgbClr val="00B07F"/>
                </a:solidFill>
                <a:latin typeface="DejaVu Sans"/>
                <a:cs typeface="DejaVu Sans"/>
              </a:rPr>
              <a:t>MEASURE</a:t>
            </a:r>
            <a:r>
              <a:rPr sz="1600" spc="-90" dirty="0">
                <a:solidFill>
                  <a:srgbClr val="00B07F"/>
                </a:solidFill>
                <a:latin typeface="DejaVu Sans"/>
                <a:cs typeface="DejaVu Sans"/>
              </a:rPr>
              <a:t> </a:t>
            </a:r>
            <a:r>
              <a:rPr sz="1600" spc="-80" dirty="0">
                <a:solidFill>
                  <a:srgbClr val="3F3F3F"/>
                </a:solidFill>
                <a:latin typeface="DejaVu Sans"/>
                <a:cs typeface="DejaVu Sans"/>
              </a:rPr>
              <a:t>aggregations:</a:t>
            </a:r>
            <a:endParaRPr sz="1600">
              <a:latin typeface="DejaVu Sans"/>
              <a:cs typeface="DejaVu Sans"/>
            </a:endParaRPr>
          </a:p>
          <a:p>
            <a:pPr marL="12700">
              <a:lnSpc>
                <a:spcPct val="100000"/>
              </a:lnSpc>
              <a:spcBef>
                <a:spcPts val="1035"/>
              </a:spcBef>
            </a:pPr>
            <a:r>
              <a:rPr sz="1400" spc="-185" dirty="0">
                <a:solidFill>
                  <a:srgbClr val="3F3F3F"/>
                </a:solidFill>
                <a:latin typeface="DejaVu Sans"/>
                <a:cs typeface="DejaVu Sans"/>
              </a:rPr>
              <a:t>Sum,</a:t>
            </a:r>
            <a:r>
              <a:rPr sz="1400" spc="2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spc="-140" dirty="0">
                <a:solidFill>
                  <a:srgbClr val="3F3F3F"/>
                </a:solidFill>
                <a:latin typeface="DejaVu Sans"/>
                <a:cs typeface="DejaVu Sans"/>
              </a:rPr>
              <a:t>Avg,</a:t>
            </a:r>
            <a:r>
              <a:rPr sz="1400" spc="2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spc="-125" dirty="0">
                <a:solidFill>
                  <a:srgbClr val="3F3F3F"/>
                </a:solidFill>
                <a:latin typeface="DejaVu Sans"/>
                <a:cs typeface="DejaVu Sans"/>
              </a:rPr>
              <a:t>Median,</a:t>
            </a:r>
            <a:r>
              <a:rPr sz="1400" spc="3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spc="-110" dirty="0">
                <a:solidFill>
                  <a:srgbClr val="3F3F3F"/>
                </a:solidFill>
                <a:latin typeface="DejaVu Sans"/>
                <a:cs typeface="DejaVu Sans"/>
              </a:rPr>
              <a:t>Count,</a:t>
            </a:r>
            <a:r>
              <a:rPr sz="1400" spc="2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spc="-65" dirty="0">
                <a:solidFill>
                  <a:srgbClr val="3F3F3F"/>
                </a:solidFill>
                <a:latin typeface="DejaVu Sans"/>
                <a:cs typeface="DejaVu Sans"/>
              </a:rPr>
              <a:t>Min/Max,</a:t>
            </a:r>
            <a:r>
              <a:rPr sz="1400" spc="2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spc="-140" dirty="0">
                <a:solidFill>
                  <a:srgbClr val="3F3F3F"/>
                </a:solidFill>
                <a:latin typeface="DejaVu Sans"/>
                <a:cs typeface="DejaVu Sans"/>
              </a:rPr>
              <a:t>Standard</a:t>
            </a:r>
            <a:r>
              <a:rPr sz="1400" spc="1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spc="-125" dirty="0">
                <a:solidFill>
                  <a:srgbClr val="3F3F3F"/>
                </a:solidFill>
                <a:latin typeface="DejaVu Sans"/>
                <a:cs typeface="DejaVu Sans"/>
              </a:rPr>
              <a:t>Deviation,</a:t>
            </a:r>
            <a:r>
              <a:rPr sz="1400" spc="3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spc="-145" dirty="0">
                <a:solidFill>
                  <a:srgbClr val="3F3F3F"/>
                </a:solidFill>
                <a:latin typeface="DejaVu Sans"/>
                <a:cs typeface="DejaVu Sans"/>
              </a:rPr>
              <a:t>Variance,</a:t>
            </a:r>
            <a:r>
              <a:rPr sz="1400" spc="2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spc="-285" dirty="0">
                <a:solidFill>
                  <a:srgbClr val="3F3F3F"/>
                </a:solidFill>
                <a:latin typeface="DejaVu Sans"/>
                <a:cs typeface="DejaVu Sans"/>
              </a:rPr>
              <a:t>etc.</a:t>
            </a:r>
            <a:endParaRPr sz="1400">
              <a:latin typeface="DejaVu Sans"/>
              <a:cs typeface="DejaVu San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051544" y="4660900"/>
            <a:ext cx="3230245" cy="614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60" dirty="0">
                <a:solidFill>
                  <a:srgbClr val="3F3F3F"/>
                </a:solidFill>
                <a:latin typeface="DejaVu Sans"/>
                <a:cs typeface="DejaVu Sans"/>
              </a:rPr>
              <a:t>Common</a:t>
            </a:r>
            <a:r>
              <a:rPr sz="1600" spc="-7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b="1" spc="-145" dirty="0">
                <a:solidFill>
                  <a:srgbClr val="5B9AD5"/>
                </a:solidFill>
                <a:latin typeface="DejaVu Sans"/>
                <a:cs typeface="DejaVu Sans"/>
              </a:rPr>
              <a:t>DIMENSION</a:t>
            </a:r>
            <a:r>
              <a:rPr sz="1600" spc="-65" dirty="0">
                <a:solidFill>
                  <a:srgbClr val="5B9AD5"/>
                </a:solidFill>
                <a:latin typeface="DejaVu Sans"/>
                <a:cs typeface="DejaVu Sans"/>
              </a:rPr>
              <a:t> </a:t>
            </a:r>
            <a:r>
              <a:rPr sz="1600" spc="-165" dirty="0">
                <a:solidFill>
                  <a:srgbClr val="3F3F3F"/>
                </a:solidFill>
                <a:latin typeface="DejaVu Sans"/>
                <a:cs typeface="DejaVu Sans"/>
              </a:rPr>
              <a:t>aggregations:</a:t>
            </a:r>
            <a:endParaRPr sz="1600">
              <a:latin typeface="DejaVu Sans"/>
              <a:cs typeface="DejaVu Sans"/>
            </a:endParaRPr>
          </a:p>
          <a:p>
            <a:pPr marL="12700">
              <a:lnSpc>
                <a:spcPct val="100000"/>
              </a:lnSpc>
              <a:spcBef>
                <a:spcPts val="1035"/>
              </a:spcBef>
            </a:pPr>
            <a:r>
              <a:rPr sz="1400" spc="-50" dirty="0">
                <a:solidFill>
                  <a:srgbClr val="3F3F3F"/>
                </a:solidFill>
                <a:latin typeface="DejaVu Sans"/>
                <a:cs typeface="DejaVu Sans"/>
              </a:rPr>
              <a:t>Min/Max</a:t>
            </a:r>
            <a:r>
              <a:rPr sz="140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spc="-90" dirty="0">
                <a:solidFill>
                  <a:srgbClr val="3F3F3F"/>
                </a:solidFill>
                <a:latin typeface="DejaVu Sans"/>
                <a:cs typeface="DejaVu Sans"/>
              </a:rPr>
              <a:t>(A-</a:t>
            </a:r>
            <a:r>
              <a:rPr sz="1400" spc="-165" dirty="0">
                <a:solidFill>
                  <a:srgbClr val="3F3F3F"/>
                </a:solidFill>
                <a:latin typeface="DejaVu Sans"/>
                <a:cs typeface="DejaVu Sans"/>
              </a:rPr>
              <a:t>Z),</a:t>
            </a:r>
            <a:r>
              <a:rPr sz="1400" spc="-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spc="-110" dirty="0">
                <a:solidFill>
                  <a:srgbClr val="3F3F3F"/>
                </a:solidFill>
                <a:latin typeface="DejaVu Sans"/>
                <a:cs typeface="DejaVu Sans"/>
              </a:rPr>
              <a:t>Count,</a:t>
            </a:r>
            <a:r>
              <a:rPr sz="1400" spc="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spc="-100" dirty="0">
                <a:solidFill>
                  <a:srgbClr val="3F3F3F"/>
                </a:solidFill>
                <a:latin typeface="DejaVu Sans"/>
                <a:cs typeface="DejaVu Sans"/>
              </a:rPr>
              <a:t>Distinct</a:t>
            </a:r>
            <a:r>
              <a:rPr sz="1400" spc="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spc="-20" dirty="0">
                <a:solidFill>
                  <a:srgbClr val="3F3F3F"/>
                </a:solidFill>
                <a:latin typeface="DejaVu Sans"/>
                <a:cs typeface="DejaVu Sans"/>
              </a:rPr>
              <a:t>Count</a:t>
            </a:r>
            <a:endParaRPr sz="1400">
              <a:latin typeface="DejaVu Sans"/>
              <a:cs typeface="DejaVu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137410">
              <a:lnSpc>
                <a:spcPct val="100000"/>
              </a:lnSpc>
              <a:spcBef>
                <a:spcPts val="95"/>
              </a:spcBef>
            </a:pPr>
            <a:r>
              <a:rPr b="1" spc="-415" dirty="0">
                <a:latin typeface="DejaVu Sans"/>
                <a:cs typeface="DejaVu Sans"/>
              </a:rPr>
              <a:t>Downloading</a:t>
            </a:r>
            <a:r>
              <a:rPr spc="-165" dirty="0"/>
              <a:t> </a:t>
            </a:r>
            <a:r>
              <a:rPr b="1" spc="-475" dirty="0">
                <a:latin typeface="DejaVu Sans"/>
                <a:cs typeface="DejaVu Sans"/>
              </a:rPr>
              <a:t>Tableau</a:t>
            </a:r>
            <a:r>
              <a:rPr spc="-175" dirty="0"/>
              <a:t> </a:t>
            </a:r>
            <a:r>
              <a:rPr b="1" spc="-365" dirty="0">
                <a:latin typeface="DejaVu Sans"/>
                <a:cs typeface="DejaVu Sans"/>
              </a:rPr>
              <a:t>Public</a:t>
            </a:r>
            <a:r>
              <a:rPr spc="-200" dirty="0"/>
              <a:t> </a:t>
            </a:r>
            <a:r>
              <a:rPr spc="-345" dirty="0"/>
              <a:t>[Free]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5646" y="830579"/>
            <a:ext cx="11760708" cy="45720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730739" y="1417307"/>
            <a:ext cx="10749915" cy="2006600"/>
            <a:chOff x="730739" y="1417307"/>
            <a:chExt cx="10749915" cy="200660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30739" y="1461427"/>
              <a:ext cx="5615976" cy="1962327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2188" y="1472945"/>
              <a:ext cx="5546597" cy="1892807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272278" y="1417307"/>
              <a:ext cx="524306" cy="294144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5306441" y="1451622"/>
              <a:ext cx="427355" cy="196850"/>
            </a:xfrm>
            <a:custGeom>
              <a:avLst/>
              <a:gdLst/>
              <a:ahLst/>
              <a:cxnLst/>
              <a:rect l="l" t="t" r="r" b="b"/>
              <a:pathLst>
                <a:path w="427354" h="196850">
                  <a:moveTo>
                    <a:pt x="426974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0" y="171450"/>
                  </a:lnTo>
                  <a:lnTo>
                    <a:pt x="0" y="196850"/>
                  </a:lnTo>
                  <a:lnTo>
                    <a:pt x="426974" y="196850"/>
                  </a:lnTo>
                  <a:lnTo>
                    <a:pt x="426974" y="171450"/>
                  </a:lnTo>
                  <a:lnTo>
                    <a:pt x="25400" y="171450"/>
                  </a:lnTo>
                  <a:lnTo>
                    <a:pt x="25400" y="25400"/>
                  </a:lnTo>
                  <a:lnTo>
                    <a:pt x="401574" y="25400"/>
                  </a:lnTo>
                  <a:lnTo>
                    <a:pt x="401574" y="171310"/>
                  </a:lnTo>
                  <a:lnTo>
                    <a:pt x="426974" y="171310"/>
                  </a:lnTo>
                  <a:lnTo>
                    <a:pt x="426974" y="25400"/>
                  </a:lnTo>
                  <a:lnTo>
                    <a:pt x="426974" y="25260"/>
                  </a:lnTo>
                  <a:lnTo>
                    <a:pt x="426974" y="0"/>
                  </a:lnTo>
                  <a:close/>
                </a:path>
              </a:pathLst>
            </a:custGeom>
            <a:solidFill>
              <a:srgbClr val="1FE2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668255" y="1807406"/>
              <a:ext cx="4812042" cy="1242936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679692" y="1818893"/>
              <a:ext cx="4742687" cy="1173479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880097" y="2103856"/>
              <a:ext cx="4427220" cy="512851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5560314" y="1637156"/>
              <a:ext cx="5683885" cy="916940"/>
            </a:xfrm>
            <a:custGeom>
              <a:avLst/>
              <a:gdLst/>
              <a:ahLst/>
              <a:cxnLst/>
              <a:rect l="l" t="t" r="r" b="b"/>
              <a:pathLst>
                <a:path w="5683884" h="916939">
                  <a:moveTo>
                    <a:pt x="714629" y="664845"/>
                  </a:moveTo>
                  <a:lnTo>
                    <a:pt x="714400" y="664718"/>
                  </a:lnTo>
                  <a:lnTo>
                    <a:pt x="714629" y="664845"/>
                  </a:lnTo>
                  <a:close/>
                </a:path>
                <a:path w="5683884" h="916939">
                  <a:moveTo>
                    <a:pt x="733425" y="675132"/>
                  </a:moveTo>
                  <a:lnTo>
                    <a:pt x="733183" y="675005"/>
                  </a:lnTo>
                  <a:lnTo>
                    <a:pt x="733425" y="675132"/>
                  </a:lnTo>
                  <a:close/>
                </a:path>
                <a:path w="5683884" h="916939">
                  <a:moveTo>
                    <a:pt x="1245489" y="787908"/>
                  </a:moveTo>
                  <a:lnTo>
                    <a:pt x="1218387" y="773747"/>
                  </a:lnTo>
                  <a:lnTo>
                    <a:pt x="1169924" y="748411"/>
                  </a:lnTo>
                  <a:lnTo>
                    <a:pt x="1169504" y="773747"/>
                  </a:lnTo>
                  <a:lnTo>
                    <a:pt x="1141730" y="773049"/>
                  </a:lnTo>
                  <a:lnTo>
                    <a:pt x="1107059" y="771398"/>
                  </a:lnTo>
                  <a:lnTo>
                    <a:pt x="1107440" y="771398"/>
                  </a:lnTo>
                  <a:lnTo>
                    <a:pt x="1074229" y="769112"/>
                  </a:lnTo>
                  <a:lnTo>
                    <a:pt x="1072388" y="768985"/>
                  </a:lnTo>
                  <a:lnTo>
                    <a:pt x="1072769" y="769112"/>
                  </a:lnTo>
                  <a:lnTo>
                    <a:pt x="1039012" y="765810"/>
                  </a:lnTo>
                  <a:lnTo>
                    <a:pt x="1037717" y="765683"/>
                  </a:lnTo>
                  <a:lnTo>
                    <a:pt x="1038098" y="765810"/>
                  </a:lnTo>
                  <a:lnTo>
                    <a:pt x="1003795" y="761492"/>
                  </a:lnTo>
                  <a:lnTo>
                    <a:pt x="1002792" y="761365"/>
                  </a:lnTo>
                  <a:lnTo>
                    <a:pt x="1003173" y="761492"/>
                  </a:lnTo>
                  <a:lnTo>
                    <a:pt x="967613" y="755777"/>
                  </a:lnTo>
                  <a:lnTo>
                    <a:pt x="968121" y="755777"/>
                  </a:lnTo>
                  <a:lnTo>
                    <a:pt x="933056" y="748665"/>
                  </a:lnTo>
                  <a:lnTo>
                    <a:pt x="932434" y="748538"/>
                  </a:lnTo>
                  <a:lnTo>
                    <a:pt x="932942" y="748665"/>
                  </a:lnTo>
                  <a:lnTo>
                    <a:pt x="897318" y="740003"/>
                  </a:lnTo>
                  <a:lnTo>
                    <a:pt x="861910" y="729488"/>
                  </a:lnTo>
                  <a:lnTo>
                    <a:pt x="861060" y="729234"/>
                  </a:lnTo>
                  <a:lnTo>
                    <a:pt x="861695" y="729488"/>
                  </a:lnTo>
                  <a:lnTo>
                    <a:pt x="825703" y="716788"/>
                  </a:lnTo>
                  <a:lnTo>
                    <a:pt x="824992" y="716534"/>
                  </a:lnTo>
                  <a:lnTo>
                    <a:pt x="825373" y="716788"/>
                  </a:lnTo>
                  <a:lnTo>
                    <a:pt x="807275" y="709676"/>
                  </a:lnTo>
                  <a:lnTo>
                    <a:pt x="806958" y="709549"/>
                  </a:lnTo>
                  <a:lnTo>
                    <a:pt x="807212" y="709676"/>
                  </a:lnTo>
                  <a:lnTo>
                    <a:pt x="788962" y="701929"/>
                  </a:lnTo>
                  <a:lnTo>
                    <a:pt x="770128" y="693420"/>
                  </a:lnTo>
                  <a:lnTo>
                    <a:pt x="770509" y="693547"/>
                  </a:lnTo>
                  <a:lnTo>
                    <a:pt x="770242" y="693420"/>
                  </a:lnTo>
                  <a:lnTo>
                    <a:pt x="751814" y="684580"/>
                  </a:lnTo>
                  <a:lnTo>
                    <a:pt x="733171" y="675005"/>
                  </a:lnTo>
                  <a:lnTo>
                    <a:pt x="714375" y="664718"/>
                  </a:lnTo>
                  <a:lnTo>
                    <a:pt x="695883" y="654050"/>
                  </a:lnTo>
                  <a:lnTo>
                    <a:pt x="695452" y="653796"/>
                  </a:lnTo>
                  <a:lnTo>
                    <a:pt x="695833" y="654050"/>
                  </a:lnTo>
                  <a:lnTo>
                    <a:pt x="676529" y="642239"/>
                  </a:lnTo>
                  <a:lnTo>
                    <a:pt x="676783" y="642366"/>
                  </a:lnTo>
                  <a:lnTo>
                    <a:pt x="676579" y="642239"/>
                  </a:lnTo>
                  <a:lnTo>
                    <a:pt x="657479" y="629793"/>
                  </a:lnTo>
                  <a:lnTo>
                    <a:pt x="657733" y="629920"/>
                  </a:lnTo>
                  <a:lnTo>
                    <a:pt x="657542" y="629793"/>
                  </a:lnTo>
                  <a:lnTo>
                    <a:pt x="638175" y="616712"/>
                  </a:lnTo>
                  <a:lnTo>
                    <a:pt x="638429" y="616839"/>
                  </a:lnTo>
                  <a:lnTo>
                    <a:pt x="638238" y="616712"/>
                  </a:lnTo>
                  <a:lnTo>
                    <a:pt x="618744" y="602869"/>
                  </a:lnTo>
                  <a:lnTo>
                    <a:pt x="618998" y="602996"/>
                  </a:lnTo>
                  <a:lnTo>
                    <a:pt x="618820" y="602869"/>
                  </a:lnTo>
                  <a:lnTo>
                    <a:pt x="599478" y="588518"/>
                  </a:lnTo>
                  <a:lnTo>
                    <a:pt x="599313" y="588391"/>
                  </a:lnTo>
                  <a:lnTo>
                    <a:pt x="599440" y="588518"/>
                  </a:lnTo>
                  <a:lnTo>
                    <a:pt x="579793" y="573405"/>
                  </a:lnTo>
                  <a:lnTo>
                    <a:pt x="579628" y="573278"/>
                  </a:lnTo>
                  <a:lnTo>
                    <a:pt x="579755" y="573405"/>
                  </a:lnTo>
                  <a:lnTo>
                    <a:pt x="559968" y="557530"/>
                  </a:lnTo>
                  <a:lnTo>
                    <a:pt x="540156" y="541147"/>
                  </a:lnTo>
                  <a:lnTo>
                    <a:pt x="520204" y="524129"/>
                  </a:lnTo>
                  <a:lnTo>
                    <a:pt x="479818" y="488442"/>
                  </a:lnTo>
                  <a:lnTo>
                    <a:pt x="479679" y="488315"/>
                  </a:lnTo>
                  <a:lnTo>
                    <a:pt x="439166" y="450723"/>
                  </a:lnTo>
                  <a:lnTo>
                    <a:pt x="397903" y="410857"/>
                  </a:lnTo>
                  <a:lnTo>
                    <a:pt x="356743" y="369697"/>
                  </a:lnTo>
                  <a:lnTo>
                    <a:pt x="356616" y="369570"/>
                  </a:lnTo>
                  <a:lnTo>
                    <a:pt x="315087" y="326644"/>
                  </a:lnTo>
                  <a:lnTo>
                    <a:pt x="273177" y="282448"/>
                  </a:lnTo>
                  <a:lnTo>
                    <a:pt x="231140" y="237109"/>
                  </a:lnTo>
                  <a:lnTo>
                    <a:pt x="189090" y="191008"/>
                  </a:lnTo>
                  <a:lnTo>
                    <a:pt x="188976" y="190881"/>
                  </a:lnTo>
                  <a:lnTo>
                    <a:pt x="188976" y="191008"/>
                  </a:lnTo>
                  <a:lnTo>
                    <a:pt x="146672" y="143891"/>
                  </a:lnTo>
                  <a:lnTo>
                    <a:pt x="146570" y="143764"/>
                  </a:lnTo>
                  <a:lnTo>
                    <a:pt x="104140" y="96266"/>
                  </a:lnTo>
                  <a:lnTo>
                    <a:pt x="19050" y="0"/>
                  </a:lnTo>
                  <a:lnTo>
                    <a:pt x="0" y="16764"/>
                  </a:lnTo>
                  <a:lnTo>
                    <a:pt x="112585" y="143891"/>
                  </a:lnTo>
                  <a:lnTo>
                    <a:pt x="170180" y="208026"/>
                  </a:lnTo>
                  <a:lnTo>
                    <a:pt x="212471" y="254381"/>
                  </a:lnTo>
                  <a:lnTo>
                    <a:pt x="254635" y="299847"/>
                  </a:lnTo>
                  <a:lnTo>
                    <a:pt x="296799" y="344297"/>
                  </a:lnTo>
                  <a:lnTo>
                    <a:pt x="338582" y="387477"/>
                  </a:lnTo>
                  <a:lnTo>
                    <a:pt x="380238" y="429006"/>
                  </a:lnTo>
                  <a:lnTo>
                    <a:pt x="421640" y="469138"/>
                  </a:lnTo>
                  <a:lnTo>
                    <a:pt x="462661" y="507238"/>
                  </a:lnTo>
                  <a:lnTo>
                    <a:pt x="503428" y="543306"/>
                  </a:lnTo>
                  <a:lnTo>
                    <a:pt x="543814" y="577215"/>
                  </a:lnTo>
                  <a:lnTo>
                    <a:pt x="584073" y="608711"/>
                  </a:lnTo>
                  <a:lnTo>
                    <a:pt x="623824" y="637667"/>
                  </a:lnTo>
                  <a:lnTo>
                    <a:pt x="663067" y="663829"/>
                  </a:lnTo>
                  <a:lnTo>
                    <a:pt x="702056" y="686943"/>
                  </a:lnTo>
                  <a:lnTo>
                    <a:pt x="740537" y="707390"/>
                  </a:lnTo>
                  <a:lnTo>
                    <a:pt x="778637" y="725170"/>
                  </a:lnTo>
                  <a:lnTo>
                    <a:pt x="816356" y="740537"/>
                  </a:lnTo>
                  <a:lnTo>
                    <a:pt x="853567" y="753491"/>
                  </a:lnTo>
                  <a:lnTo>
                    <a:pt x="890524" y="764413"/>
                  </a:lnTo>
                  <a:lnTo>
                    <a:pt x="963422" y="780796"/>
                  </a:lnTo>
                  <a:lnTo>
                    <a:pt x="1035177" y="790956"/>
                  </a:lnTo>
                  <a:lnTo>
                    <a:pt x="1105789" y="796798"/>
                  </a:lnTo>
                  <a:lnTo>
                    <a:pt x="1169073" y="799147"/>
                  </a:lnTo>
                  <a:lnTo>
                    <a:pt x="1168654" y="824611"/>
                  </a:lnTo>
                  <a:lnTo>
                    <a:pt x="1245489" y="787908"/>
                  </a:lnTo>
                  <a:close/>
                </a:path>
                <a:path w="5683884" h="916939">
                  <a:moveTo>
                    <a:pt x="5683885" y="526288"/>
                  </a:moveTo>
                  <a:lnTo>
                    <a:pt x="5658485" y="526288"/>
                  </a:lnTo>
                  <a:lnTo>
                    <a:pt x="5658485" y="891032"/>
                  </a:lnTo>
                  <a:lnTo>
                    <a:pt x="5683885" y="891032"/>
                  </a:lnTo>
                  <a:lnTo>
                    <a:pt x="5683885" y="526288"/>
                  </a:lnTo>
                  <a:close/>
                </a:path>
                <a:path w="5683884" h="916939">
                  <a:moveTo>
                    <a:pt x="5683885" y="500265"/>
                  </a:moveTo>
                  <a:lnTo>
                    <a:pt x="1353947" y="500265"/>
                  </a:lnTo>
                  <a:lnTo>
                    <a:pt x="1353947" y="525665"/>
                  </a:lnTo>
                  <a:lnTo>
                    <a:pt x="1353947" y="891425"/>
                  </a:lnTo>
                  <a:lnTo>
                    <a:pt x="1353947" y="916825"/>
                  </a:lnTo>
                  <a:lnTo>
                    <a:pt x="5683885" y="916825"/>
                  </a:lnTo>
                  <a:lnTo>
                    <a:pt x="5683885" y="891425"/>
                  </a:lnTo>
                  <a:lnTo>
                    <a:pt x="1379347" y="891425"/>
                  </a:lnTo>
                  <a:lnTo>
                    <a:pt x="1379347" y="525665"/>
                  </a:lnTo>
                  <a:lnTo>
                    <a:pt x="5683885" y="525665"/>
                  </a:lnTo>
                  <a:lnTo>
                    <a:pt x="5683885" y="500265"/>
                  </a:lnTo>
                  <a:close/>
                </a:path>
              </a:pathLst>
            </a:custGeom>
            <a:solidFill>
              <a:srgbClr val="1FE2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821184" y="3887723"/>
            <a:ext cx="10423525" cy="21291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b="1" spc="-220" dirty="0">
                <a:solidFill>
                  <a:srgbClr val="3F3F3F"/>
                </a:solidFill>
                <a:latin typeface="DejaVu Sans"/>
                <a:cs typeface="DejaVu Sans"/>
              </a:rPr>
              <a:t>IMPORTANT:</a:t>
            </a:r>
            <a:r>
              <a:rPr sz="2000" spc="-8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50" dirty="0">
                <a:solidFill>
                  <a:srgbClr val="3F3F3F"/>
                </a:solidFill>
                <a:latin typeface="DejaVu Sans"/>
                <a:cs typeface="DejaVu Sans"/>
              </a:rPr>
              <a:t>If</a:t>
            </a:r>
            <a:r>
              <a:rPr sz="2000" spc="-7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165" dirty="0">
                <a:solidFill>
                  <a:srgbClr val="3F3F3F"/>
                </a:solidFill>
                <a:latin typeface="DejaVu Sans"/>
                <a:cs typeface="DejaVu Sans"/>
              </a:rPr>
              <a:t>you</a:t>
            </a:r>
            <a:r>
              <a:rPr sz="2000" spc="-7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165" dirty="0">
                <a:solidFill>
                  <a:srgbClr val="3F3F3F"/>
                </a:solidFill>
                <a:latin typeface="DejaVu Sans"/>
                <a:cs typeface="DejaVu Sans"/>
              </a:rPr>
              <a:t>don’t</a:t>
            </a:r>
            <a:r>
              <a:rPr sz="2000" spc="-7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190" dirty="0">
                <a:solidFill>
                  <a:srgbClr val="3F3F3F"/>
                </a:solidFill>
                <a:latin typeface="DejaVu Sans"/>
                <a:cs typeface="DejaVu Sans"/>
              </a:rPr>
              <a:t>already</a:t>
            </a:r>
            <a:r>
              <a:rPr sz="2000" spc="-9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215" dirty="0">
                <a:solidFill>
                  <a:srgbClr val="3F3F3F"/>
                </a:solidFill>
                <a:latin typeface="DejaVu Sans"/>
                <a:cs typeface="DejaVu Sans"/>
              </a:rPr>
              <a:t>have</a:t>
            </a:r>
            <a:r>
              <a:rPr sz="2000" spc="-8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270" dirty="0">
                <a:solidFill>
                  <a:srgbClr val="3F3F3F"/>
                </a:solidFill>
                <a:latin typeface="DejaVu Sans"/>
                <a:cs typeface="DejaVu Sans"/>
              </a:rPr>
              <a:t>a</a:t>
            </a:r>
            <a:r>
              <a:rPr sz="2000" spc="-8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185" dirty="0">
                <a:solidFill>
                  <a:srgbClr val="3F3F3F"/>
                </a:solidFill>
                <a:latin typeface="DejaVu Sans"/>
                <a:cs typeface="DejaVu Sans"/>
              </a:rPr>
              <a:t>Tableau</a:t>
            </a:r>
            <a:r>
              <a:rPr sz="2000" spc="-8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155" dirty="0">
                <a:solidFill>
                  <a:srgbClr val="3F3F3F"/>
                </a:solidFill>
                <a:latin typeface="DejaVu Sans"/>
                <a:cs typeface="DejaVu Sans"/>
              </a:rPr>
              <a:t>Desktop</a:t>
            </a:r>
            <a:r>
              <a:rPr sz="2000" spc="-7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160" dirty="0">
                <a:solidFill>
                  <a:srgbClr val="3F3F3F"/>
                </a:solidFill>
                <a:latin typeface="DejaVu Sans"/>
                <a:cs typeface="DejaVu Sans"/>
              </a:rPr>
              <a:t>subscription,</a:t>
            </a:r>
            <a:r>
              <a:rPr sz="2000" spc="-7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165" dirty="0">
                <a:solidFill>
                  <a:srgbClr val="3F3F3F"/>
                </a:solidFill>
                <a:latin typeface="DejaVu Sans"/>
                <a:cs typeface="DejaVu Sans"/>
              </a:rPr>
              <a:t>we</a:t>
            </a:r>
            <a:r>
              <a:rPr sz="2000" spc="-8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210" dirty="0">
                <a:solidFill>
                  <a:srgbClr val="3F3F3F"/>
                </a:solidFill>
                <a:latin typeface="DejaVu Sans"/>
                <a:cs typeface="DejaVu Sans"/>
              </a:rPr>
              <a:t>recommend</a:t>
            </a:r>
            <a:r>
              <a:rPr sz="2000" spc="-8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10" dirty="0">
                <a:solidFill>
                  <a:srgbClr val="3F3F3F"/>
                </a:solidFill>
                <a:latin typeface="DejaVu Sans"/>
                <a:cs typeface="DejaVu Sans"/>
              </a:rPr>
              <a:t>using</a:t>
            </a:r>
            <a:endParaRPr sz="2000">
              <a:latin typeface="DejaVu Sans"/>
              <a:cs typeface="DejaVu Sans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000" spc="-140" dirty="0">
                <a:solidFill>
                  <a:srgbClr val="3F3F3F"/>
                </a:solidFill>
                <a:latin typeface="DejaVu Sans"/>
                <a:cs typeface="DejaVu Sans"/>
              </a:rPr>
              <a:t>the</a:t>
            </a:r>
            <a:r>
              <a:rPr sz="2000" spc="-2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b="1" spc="-300" dirty="0">
                <a:solidFill>
                  <a:srgbClr val="3F3F3F"/>
                </a:solidFill>
                <a:latin typeface="DejaVu Sans"/>
                <a:cs typeface="DejaVu Sans"/>
              </a:rPr>
              <a:t>Tableau</a:t>
            </a:r>
            <a:r>
              <a:rPr sz="2000" spc="-10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b="1" spc="-229" dirty="0">
                <a:solidFill>
                  <a:srgbClr val="3F3F3F"/>
                </a:solidFill>
                <a:latin typeface="DejaVu Sans"/>
                <a:cs typeface="DejaVu Sans"/>
              </a:rPr>
              <a:t>Public</a:t>
            </a:r>
            <a:r>
              <a:rPr sz="2000" spc="-12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b="1" spc="-250" dirty="0">
                <a:solidFill>
                  <a:srgbClr val="3F3F3F"/>
                </a:solidFill>
                <a:latin typeface="DejaVu Sans"/>
                <a:cs typeface="DejaVu Sans"/>
              </a:rPr>
              <a:t>App</a:t>
            </a:r>
            <a:r>
              <a:rPr sz="2000" spc="-114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30" dirty="0">
                <a:solidFill>
                  <a:srgbClr val="3F3F3F"/>
                </a:solidFill>
                <a:latin typeface="DejaVu Sans"/>
                <a:cs typeface="DejaVu Sans"/>
              </a:rPr>
              <a:t>to</a:t>
            </a:r>
            <a:r>
              <a:rPr sz="2000" spc="-12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90" dirty="0">
                <a:solidFill>
                  <a:srgbClr val="3F3F3F"/>
                </a:solidFill>
                <a:latin typeface="DejaVu Sans"/>
                <a:cs typeface="DejaVu Sans"/>
              </a:rPr>
              <a:t>follow</a:t>
            </a:r>
            <a:r>
              <a:rPr sz="2000" spc="-2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195" dirty="0">
                <a:solidFill>
                  <a:srgbClr val="3F3F3F"/>
                </a:solidFill>
                <a:latin typeface="DejaVu Sans"/>
                <a:cs typeface="DejaVu Sans"/>
              </a:rPr>
              <a:t>along</a:t>
            </a:r>
            <a:r>
              <a:rPr sz="2000" spc="3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110" dirty="0">
                <a:solidFill>
                  <a:srgbClr val="3F3F3F"/>
                </a:solidFill>
                <a:latin typeface="DejaVu Sans"/>
                <a:cs typeface="DejaVu Sans"/>
              </a:rPr>
              <a:t>with</a:t>
            </a:r>
            <a:r>
              <a:rPr sz="2000" spc="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140" dirty="0">
                <a:solidFill>
                  <a:srgbClr val="3F3F3F"/>
                </a:solidFill>
                <a:latin typeface="DejaVu Sans"/>
                <a:cs typeface="DejaVu Sans"/>
              </a:rPr>
              <a:t>this</a:t>
            </a:r>
            <a:r>
              <a:rPr sz="200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10" dirty="0">
                <a:solidFill>
                  <a:srgbClr val="3F3F3F"/>
                </a:solidFill>
                <a:latin typeface="DejaVu Sans"/>
                <a:cs typeface="DejaVu Sans"/>
              </a:rPr>
              <a:t>course</a:t>
            </a:r>
            <a:endParaRPr sz="2000">
              <a:latin typeface="DejaVu Sans"/>
              <a:cs typeface="DejaVu Sans"/>
            </a:endParaRPr>
          </a:p>
          <a:p>
            <a:pPr marL="12700">
              <a:lnSpc>
                <a:spcPct val="100000"/>
              </a:lnSpc>
              <a:spcBef>
                <a:spcPts val="1200"/>
              </a:spcBef>
            </a:pPr>
            <a:r>
              <a:rPr sz="2000" spc="-130" dirty="0">
                <a:solidFill>
                  <a:srgbClr val="3F3F3F"/>
                </a:solidFill>
                <a:latin typeface="DejaVu Sans"/>
                <a:cs typeface="DejaVu Sans"/>
              </a:rPr>
              <a:t>This</a:t>
            </a:r>
            <a:r>
              <a:rPr sz="2000" spc="-3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160" dirty="0">
                <a:solidFill>
                  <a:srgbClr val="3F3F3F"/>
                </a:solidFill>
                <a:latin typeface="DejaVu Sans"/>
                <a:cs typeface="DejaVu Sans"/>
              </a:rPr>
              <a:t>course</a:t>
            </a:r>
            <a:r>
              <a:rPr sz="200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114" dirty="0">
                <a:solidFill>
                  <a:srgbClr val="3F3F3F"/>
                </a:solidFill>
                <a:latin typeface="DejaVu Sans"/>
                <a:cs typeface="DejaVu Sans"/>
              </a:rPr>
              <a:t>is</a:t>
            </a:r>
            <a:r>
              <a:rPr sz="2000" spc="-4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185" dirty="0">
                <a:solidFill>
                  <a:srgbClr val="3F3F3F"/>
                </a:solidFill>
                <a:latin typeface="DejaVu Sans"/>
                <a:cs typeface="DejaVu Sans"/>
              </a:rPr>
              <a:t>compatible</a:t>
            </a:r>
            <a:r>
              <a:rPr sz="2000" spc="2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110" dirty="0">
                <a:solidFill>
                  <a:srgbClr val="3F3F3F"/>
                </a:solidFill>
                <a:latin typeface="DejaVu Sans"/>
                <a:cs typeface="DejaVu Sans"/>
              </a:rPr>
              <a:t>with</a:t>
            </a:r>
            <a:r>
              <a:rPr sz="2000" spc="2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140" dirty="0">
                <a:solidFill>
                  <a:srgbClr val="3F3F3F"/>
                </a:solidFill>
                <a:latin typeface="DejaVu Sans"/>
                <a:cs typeface="DejaVu Sans"/>
              </a:rPr>
              <a:t>either</a:t>
            </a:r>
            <a:r>
              <a:rPr sz="2000" spc="1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165" dirty="0">
                <a:solidFill>
                  <a:srgbClr val="3F3F3F"/>
                </a:solidFill>
                <a:latin typeface="DejaVu Sans"/>
                <a:cs typeface="DejaVu Sans"/>
              </a:rPr>
              <a:t>version,</a:t>
            </a:r>
            <a:r>
              <a:rPr sz="2000" spc="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130" dirty="0">
                <a:solidFill>
                  <a:srgbClr val="3F3F3F"/>
                </a:solidFill>
                <a:latin typeface="DejaVu Sans"/>
                <a:cs typeface="DejaVu Sans"/>
              </a:rPr>
              <a:t>but</a:t>
            </a:r>
            <a:r>
              <a:rPr sz="2000" spc="1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204" dirty="0">
                <a:solidFill>
                  <a:srgbClr val="3F3F3F"/>
                </a:solidFill>
                <a:latin typeface="DejaVu Sans"/>
                <a:cs typeface="DejaVu Sans"/>
              </a:rPr>
              <a:t>keep</a:t>
            </a:r>
            <a:r>
              <a:rPr sz="2000" spc="2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90" dirty="0">
                <a:solidFill>
                  <a:srgbClr val="3F3F3F"/>
                </a:solidFill>
                <a:latin typeface="DejaVu Sans"/>
                <a:cs typeface="DejaVu Sans"/>
              </a:rPr>
              <a:t>in</a:t>
            </a:r>
            <a:r>
              <a:rPr sz="2000" spc="1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215" dirty="0">
                <a:solidFill>
                  <a:srgbClr val="3F3F3F"/>
                </a:solidFill>
                <a:latin typeface="DejaVu Sans"/>
                <a:cs typeface="DejaVu Sans"/>
              </a:rPr>
              <a:t>mind</a:t>
            </a:r>
            <a:r>
              <a:rPr sz="2000" spc="4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10" dirty="0">
                <a:solidFill>
                  <a:srgbClr val="3F3F3F"/>
                </a:solidFill>
                <a:latin typeface="DejaVu Sans"/>
                <a:cs typeface="DejaVu Sans"/>
              </a:rPr>
              <a:t>that:</a:t>
            </a:r>
            <a:endParaRPr sz="2000">
              <a:latin typeface="DejaVu Sans"/>
              <a:cs typeface="DejaVu Sans"/>
            </a:endParaRPr>
          </a:p>
          <a:p>
            <a:pPr marL="755650" indent="-285750">
              <a:lnSpc>
                <a:spcPct val="100000"/>
              </a:lnSpc>
              <a:spcBef>
                <a:spcPts val="1205"/>
              </a:spcBef>
              <a:buChar char="•"/>
              <a:tabLst>
                <a:tab pos="755015" algn="l"/>
                <a:tab pos="755650" algn="l"/>
              </a:tabLst>
            </a:pPr>
            <a:r>
              <a:rPr sz="1600" spc="-145" dirty="0">
                <a:solidFill>
                  <a:srgbClr val="3F3F3F"/>
                </a:solidFill>
                <a:latin typeface="DejaVu Sans"/>
                <a:cs typeface="DejaVu Sans"/>
              </a:rPr>
              <a:t>Tableau</a:t>
            </a:r>
            <a:r>
              <a:rPr sz="1600" spc="2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100" dirty="0">
                <a:solidFill>
                  <a:srgbClr val="3F3F3F"/>
                </a:solidFill>
                <a:latin typeface="DejaVu Sans"/>
                <a:cs typeface="DejaVu Sans"/>
              </a:rPr>
              <a:t>Public</a:t>
            </a:r>
            <a:r>
              <a:rPr sz="1600" spc="2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110" dirty="0">
                <a:solidFill>
                  <a:srgbClr val="3F3F3F"/>
                </a:solidFill>
                <a:latin typeface="DejaVu Sans"/>
                <a:cs typeface="DejaVu Sans"/>
              </a:rPr>
              <a:t>is</a:t>
            </a:r>
            <a:r>
              <a:rPr sz="1600" spc="1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215" dirty="0">
                <a:solidFill>
                  <a:srgbClr val="3F3F3F"/>
                </a:solidFill>
                <a:latin typeface="DejaVu Sans"/>
                <a:cs typeface="DejaVu Sans"/>
              </a:rPr>
              <a:t>a</a:t>
            </a:r>
            <a:r>
              <a:rPr sz="1600" spc="3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i="1" dirty="0">
                <a:solidFill>
                  <a:srgbClr val="3F3F3F"/>
                </a:solidFill>
                <a:latin typeface="Nimbus Roman No9 L"/>
                <a:cs typeface="Nimbus Roman No9 L"/>
              </a:rPr>
              <a:t>free</a:t>
            </a:r>
            <a:r>
              <a:rPr sz="1600" spc="3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130" dirty="0">
                <a:solidFill>
                  <a:srgbClr val="3F3F3F"/>
                </a:solidFill>
                <a:latin typeface="DejaVu Sans"/>
                <a:cs typeface="DejaVu Sans"/>
              </a:rPr>
              <a:t>version</a:t>
            </a:r>
            <a:r>
              <a:rPr sz="1600" spc="1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dirty="0">
                <a:solidFill>
                  <a:srgbClr val="3F3F3F"/>
                </a:solidFill>
                <a:latin typeface="DejaVu Sans"/>
                <a:cs typeface="DejaVu Sans"/>
              </a:rPr>
              <a:t>of</a:t>
            </a:r>
            <a:r>
              <a:rPr sz="1600" spc="2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145" dirty="0">
                <a:solidFill>
                  <a:srgbClr val="3F3F3F"/>
                </a:solidFill>
                <a:latin typeface="DejaVu Sans"/>
                <a:cs typeface="DejaVu Sans"/>
              </a:rPr>
              <a:t>Tableau</a:t>
            </a:r>
            <a:r>
              <a:rPr sz="1600" spc="2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114" dirty="0">
                <a:solidFill>
                  <a:srgbClr val="3F3F3F"/>
                </a:solidFill>
                <a:latin typeface="DejaVu Sans"/>
                <a:cs typeface="DejaVu Sans"/>
              </a:rPr>
              <a:t>Desktop</a:t>
            </a:r>
            <a:r>
              <a:rPr sz="1600" spc="3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155" dirty="0">
                <a:solidFill>
                  <a:srgbClr val="3F3F3F"/>
                </a:solidFill>
                <a:latin typeface="DejaVu Sans"/>
                <a:cs typeface="DejaVu Sans"/>
              </a:rPr>
              <a:t>/</a:t>
            </a:r>
            <a:r>
              <a:rPr sz="1600" spc="3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140" dirty="0">
                <a:solidFill>
                  <a:srgbClr val="3F3F3F"/>
                </a:solidFill>
                <a:latin typeface="DejaVu Sans"/>
                <a:cs typeface="DejaVu Sans"/>
              </a:rPr>
              <a:t>Server,</a:t>
            </a:r>
            <a:r>
              <a:rPr sz="1600" spc="2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160" dirty="0">
                <a:solidFill>
                  <a:srgbClr val="3F3F3F"/>
                </a:solidFill>
                <a:latin typeface="DejaVu Sans"/>
                <a:cs typeface="DejaVu Sans"/>
              </a:rPr>
              <a:t>available</a:t>
            </a:r>
            <a:r>
              <a:rPr sz="1600" spc="2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140" dirty="0">
                <a:solidFill>
                  <a:srgbClr val="3F3F3F"/>
                </a:solidFill>
                <a:latin typeface="DejaVu Sans"/>
                <a:cs typeface="DejaVu Sans"/>
              </a:rPr>
              <a:t>at</a:t>
            </a:r>
            <a:r>
              <a:rPr sz="1600" spc="2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b="1" spc="-150" dirty="0">
                <a:solidFill>
                  <a:srgbClr val="3F3F3F"/>
                </a:solidFill>
                <a:latin typeface="DejaVu Sans"/>
                <a:cs typeface="DejaVu Sans"/>
              </a:rPr>
              <a:t>public.tableau.com</a:t>
            </a:r>
            <a:endParaRPr sz="1600">
              <a:latin typeface="DejaVu Sans"/>
              <a:cs typeface="DejaVu Sans"/>
            </a:endParaRPr>
          </a:p>
          <a:p>
            <a:pPr marL="755650" indent="-286385">
              <a:lnSpc>
                <a:spcPct val="100000"/>
              </a:lnSpc>
              <a:spcBef>
                <a:spcPts val="595"/>
              </a:spcBef>
              <a:buChar char="•"/>
              <a:tabLst>
                <a:tab pos="755015" algn="l"/>
                <a:tab pos="755650" algn="l"/>
              </a:tabLst>
            </a:pPr>
            <a:r>
              <a:rPr sz="1600" spc="-145" dirty="0">
                <a:solidFill>
                  <a:srgbClr val="3F3F3F"/>
                </a:solidFill>
                <a:latin typeface="DejaVu Sans"/>
                <a:cs typeface="DejaVu Sans"/>
              </a:rPr>
              <a:t>Tableau</a:t>
            </a:r>
            <a:r>
              <a:rPr sz="1600" spc="1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100" dirty="0">
                <a:solidFill>
                  <a:srgbClr val="3F3F3F"/>
                </a:solidFill>
                <a:latin typeface="DejaVu Sans"/>
                <a:cs typeface="DejaVu Sans"/>
              </a:rPr>
              <a:t>Public</a:t>
            </a:r>
            <a:r>
              <a:rPr sz="1600" spc="-2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80" dirty="0">
                <a:solidFill>
                  <a:srgbClr val="3F3F3F"/>
                </a:solidFill>
                <a:latin typeface="DejaVu Sans"/>
                <a:cs typeface="DejaVu Sans"/>
              </a:rPr>
              <a:t>offers</a:t>
            </a:r>
            <a:r>
              <a:rPr sz="1600" spc="-5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135" dirty="0">
                <a:solidFill>
                  <a:srgbClr val="3F3F3F"/>
                </a:solidFill>
                <a:latin typeface="DejaVu Sans"/>
                <a:cs typeface="DejaVu Sans"/>
              </a:rPr>
              <a:t>limited</a:t>
            </a:r>
            <a:r>
              <a:rPr sz="1600" spc="1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165" dirty="0">
                <a:solidFill>
                  <a:srgbClr val="3F3F3F"/>
                </a:solidFill>
                <a:latin typeface="DejaVu Sans"/>
                <a:cs typeface="DejaVu Sans"/>
              </a:rPr>
              <a:t>data</a:t>
            </a:r>
            <a:r>
              <a:rPr sz="1600" spc="3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130" dirty="0">
                <a:solidFill>
                  <a:srgbClr val="3F3F3F"/>
                </a:solidFill>
                <a:latin typeface="DejaVu Sans"/>
                <a:cs typeface="DejaVu Sans"/>
              </a:rPr>
              <a:t>connections</a:t>
            </a:r>
            <a:r>
              <a:rPr sz="160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i="1" dirty="0">
                <a:solidFill>
                  <a:srgbClr val="3F3F3F"/>
                </a:solidFill>
                <a:latin typeface="Nimbus Roman No9 L"/>
                <a:cs typeface="Nimbus Roman No9 L"/>
              </a:rPr>
              <a:t>(flat</a:t>
            </a:r>
            <a:r>
              <a:rPr sz="1600" spc="-10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i="1" spc="-10" dirty="0">
                <a:solidFill>
                  <a:srgbClr val="3F3F3F"/>
                </a:solidFill>
                <a:latin typeface="Nimbus Roman No9 L"/>
                <a:cs typeface="Nimbus Roman No9 L"/>
              </a:rPr>
              <a:t>files</a:t>
            </a:r>
            <a:r>
              <a:rPr sz="1600" spc="-3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i="1" spc="-20" dirty="0">
                <a:solidFill>
                  <a:srgbClr val="3F3F3F"/>
                </a:solidFill>
                <a:latin typeface="Nimbus Roman No9 L"/>
                <a:cs typeface="Nimbus Roman No9 L"/>
              </a:rPr>
              <a:t>only)</a:t>
            </a:r>
            <a:r>
              <a:rPr sz="1600" spc="-3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160" dirty="0">
                <a:solidFill>
                  <a:srgbClr val="3F3F3F"/>
                </a:solidFill>
                <a:latin typeface="DejaVu Sans"/>
                <a:cs typeface="DejaVu Sans"/>
              </a:rPr>
              <a:t>and</a:t>
            </a:r>
            <a:r>
              <a:rPr sz="1600" spc="3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170" dirty="0">
                <a:solidFill>
                  <a:srgbClr val="3F3F3F"/>
                </a:solidFill>
                <a:latin typeface="DejaVu Sans"/>
                <a:cs typeface="DejaVu Sans"/>
              </a:rPr>
              <a:t>can</a:t>
            </a:r>
            <a:r>
              <a:rPr sz="1600" spc="2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120" dirty="0">
                <a:solidFill>
                  <a:srgbClr val="3F3F3F"/>
                </a:solidFill>
                <a:latin typeface="DejaVu Sans"/>
                <a:cs typeface="DejaVu Sans"/>
              </a:rPr>
              <a:t>only</a:t>
            </a:r>
            <a:r>
              <a:rPr sz="1600" spc="-1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170" dirty="0">
                <a:solidFill>
                  <a:srgbClr val="3F3F3F"/>
                </a:solidFill>
                <a:latin typeface="DejaVu Sans"/>
                <a:cs typeface="DejaVu Sans"/>
              </a:rPr>
              <a:t>save</a:t>
            </a:r>
            <a:r>
              <a:rPr sz="1600" spc="3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95" dirty="0">
                <a:solidFill>
                  <a:srgbClr val="3F3F3F"/>
                </a:solidFill>
                <a:latin typeface="DejaVu Sans"/>
                <a:cs typeface="DejaVu Sans"/>
              </a:rPr>
              <a:t>files</a:t>
            </a:r>
            <a:r>
              <a:rPr sz="160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20" dirty="0">
                <a:solidFill>
                  <a:srgbClr val="3F3F3F"/>
                </a:solidFill>
                <a:latin typeface="DejaVu Sans"/>
                <a:cs typeface="DejaVu Sans"/>
              </a:rPr>
              <a:t>to</a:t>
            </a:r>
            <a:r>
              <a:rPr sz="1600" spc="1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210" dirty="0">
                <a:solidFill>
                  <a:srgbClr val="3F3F3F"/>
                </a:solidFill>
                <a:latin typeface="DejaVu Sans"/>
                <a:cs typeface="DejaVu Sans"/>
              </a:rPr>
              <a:t>a</a:t>
            </a:r>
            <a:r>
              <a:rPr sz="1600" spc="3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120" dirty="0">
                <a:solidFill>
                  <a:srgbClr val="3F3F3F"/>
                </a:solidFill>
                <a:latin typeface="DejaVu Sans"/>
                <a:cs typeface="DejaVu Sans"/>
              </a:rPr>
              <a:t>public</a:t>
            </a:r>
            <a:r>
              <a:rPr sz="1600" spc="-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10" dirty="0">
                <a:solidFill>
                  <a:srgbClr val="3F3F3F"/>
                </a:solidFill>
                <a:latin typeface="DejaVu Sans"/>
                <a:cs typeface="DejaVu Sans"/>
              </a:rPr>
              <a:t>server</a:t>
            </a:r>
            <a:endParaRPr sz="1600">
              <a:latin typeface="DejaVu Sans"/>
              <a:cs typeface="DejaVu Sans"/>
            </a:endParaRPr>
          </a:p>
          <a:p>
            <a:pPr marL="755650" indent="-286385">
              <a:lnSpc>
                <a:spcPct val="100000"/>
              </a:lnSpc>
              <a:spcBef>
                <a:spcPts val="600"/>
              </a:spcBef>
              <a:buChar char="•"/>
              <a:tabLst>
                <a:tab pos="755015" algn="l"/>
                <a:tab pos="755650" algn="l"/>
              </a:tabLst>
            </a:pPr>
            <a:r>
              <a:rPr sz="1600" spc="-145" dirty="0">
                <a:solidFill>
                  <a:srgbClr val="3F3F3F"/>
                </a:solidFill>
                <a:latin typeface="DejaVu Sans"/>
                <a:cs typeface="DejaVu Sans"/>
              </a:rPr>
              <a:t>Tableau</a:t>
            </a:r>
            <a:r>
              <a:rPr sz="1600" spc="1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100" dirty="0">
                <a:solidFill>
                  <a:srgbClr val="3F3F3F"/>
                </a:solidFill>
                <a:latin typeface="DejaVu Sans"/>
                <a:cs typeface="DejaVu Sans"/>
              </a:rPr>
              <a:t>Public</a:t>
            </a:r>
            <a:r>
              <a:rPr sz="1600" spc="-2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130" dirty="0">
                <a:solidFill>
                  <a:srgbClr val="3F3F3F"/>
                </a:solidFill>
                <a:latin typeface="DejaVu Sans"/>
                <a:cs typeface="DejaVu Sans"/>
              </a:rPr>
              <a:t>should</a:t>
            </a:r>
            <a:r>
              <a:rPr sz="160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b="1" spc="-140" dirty="0">
                <a:solidFill>
                  <a:srgbClr val="3F3F3F"/>
                </a:solidFill>
                <a:latin typeface="DejaVu Sans"/>
                <a:cs typeface="DejaVu Sans"/>
              </a:rPr>
              <a:t>NOT</a:t>
            </a:r>
            <a:r>
              <a:rPr sz="1600" spc="1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135" dirty="0">
                <a:solidFill>
                  <a:srgbClr val="3F3F3F"/>
                </a:solidFill>
                <a:latin typeface="DejaVu Sans"/>
                <a:cs typeface="DejaVu Sans"/>
              </a:rPr>
              <a:t>be</a:t>
            </a:r>
            <a:r>
              <a:rPr sz="1600" spc="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155" dirty="0">
                <a:solidFill>
                  <a:srgbClr val="3F3F3F"/>
                </a:solidFill>
                <a:latin typeface="DejaVu Sans"/>
                <a:cs typeface="DejaVu Sans"/>
              </a:rPr>
              <a:t>used</a:t>
            </a:r>
            <a:r>
              <a:rPr sz="1600" spc="3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95" dirty="0">
                <a:solidFill>
                  <a:srgbClr val="3F3F3F"/>
                </a:solidFill>
                <a:latin typeface="DejaVu Sans"/>
                <a:cs typeface="DejaVu Sans"/>
              </a:rPr>
              <a:t>with</a:t>
            </a:r>
            <a:r>
              <a:rPr sz="1600" spc="-3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140" dirty="0">
                <a:solidFill>
                  <a:srgbClr val="3F3F3F"/>
                </a:solidFill>
                <a:latin typeface="DejaVu Sans"/>
                <a:cs typeface="DejaVu Sans"/>
              </a:rPr>
              <a:t>sensitive</a:t>
            </a:r>
            <a:r>
              <a:rPr sz="1600" spc="1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160" dirty="0">
                <a:solidFill>
                  <a:srgbClr val="3F3F3F"/>
                </a:solidFill>
                <a:latin typeface="DejaVu Sans"/>
                <a:cs typeface="DejaVu Sans"/>
              </a:rPr>
              <a:t>data</a:t>
            </a:r>
            <a:r>
              <a:rPr sz="1600" spc="3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35" dirty="0">
                <a:solidFill>
                  <a:srgbClr val="3F3F3F"/>
                </a:solidFill>
                <a:latin typeface="DejaVu Sans"/>
                <a:cs typeface="DejaVu Sans"/>
              </a:rPr>
              <a:t>or</a:t>
            </a:r>
            <a:r>
              <a:rPr sz="1600" spc="-4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30" dirty="0">
                <a:solidFill>
                  <a:srgbClr val="3F3F3F"/>
                </a:solidFill>
                <a:latin typeface="DejaVu Sans"/>
                <a:cs typeface="DejaVu Sans"/>
              </a:rPr>
              <a:t>for</a:t>
            </a:r>
            <a:r>
              <a:rPr sz="1600" spc="1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95" dirty="0">
                <a:solidFill>
                  <a:srgbClr val="3F3F3F"/>
                </a:solidFill>
                <a:latin typeface="DejaVu Sans"/>
                <a:cs typeface="DejaVu Sans"/>
              </a:rPr>
              <a:t>work-</a:t>
            </a:r>
            <a:r>
              <a:rPr sz="1600" spc="-135" dirty="0">
                <a:solidFill>
                  <a:srgbClr val="3F3F3F"/>
                </a:solidFill>
                <a:latin typeface="DejaVu Sans"/>
                <a:cs typeface="DejaVu Sans"/>
              </a:rPr>
              <a:t>related</a:t>
            </a:r>
            <a:r>
              <a:rPr sz="1600" spc="1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160" dirty="0">
                <a:solidFill>
                  <a:srgbClr val="3F3F3F"/>
                </a:solidFill>
                <a:latin typeface="DejaVu Sans"/>
                <a:cs typeface="DejaVu Sans"/>
              </a:rPr>
              <a:t>tasks</a:t>
            </a:r>
            <a:r>
              <a:rPr sz="1600" spc="2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i="1" spc="-10" dirty="0">
                <a:solidFill>
                  <a:srgbClr val="3F3F3F"/>
                </a:solidFill>
                <a:latin typeface="Nimbus Roman No9 L"/>
                <a:cs typeface="Nimbus Roman No9 L"/>
              </a:rPr>
              <a:t>(everything</a:t>
            </a:r>
            <a:r>
              <a:rPr sz="1600" spc="-4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i="1" dirty="0">
                <a:solidFill>
                  <a:srgbClr val="3F3F3F"/>
                </a:solidFill>
                <a:latin typeface="Nimbus Roman No9 L"/>
                <a:cs typeface="Nimbus Roman No9 L"/>
              </a:rPr>
              <a:t>published</a:t>
            </a:r>
            <a:r>
              <a:rPr sz="1600" spc="-4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i="1" dirty="0">
                <a:solidFill>
                  <a:srgbClr val="3F3F3F"/>
                </a:solidFill>
                <a:latin typeface="Nimbus Roman No9 L"/>
                <a:cs typeface="Nimbus Roman No9 L"/>
              </a:rPr>
              <a:t>is</a:t>
            </a:r>
            <a:r>
              <a:rPr sz="1600" spc="-3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i="1" spc="-265" dirty="0">
                <a:solidFill>
                  <a:srgbClr val="3F3F3F"/>
                </a:solidFill>
                <a:latin typeface="Nimbus Roman No9 L"/>
                <a:cs typeface="Nimbus Roman No9 L"/>
              </a:rPr>
              <a:t>public!)</a:t>
            </a:r>
            <a:endParaRPr sz="1600">
              <a:latin typeface="Nimbus Roman No9 L"/>
              <a:cs typeface="Nimbus Roman No9 L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687476" y="4017176"/>
            <a:ext cx="2435522" cy="147769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73145">
              <a:lnSpc>
                <a:spcPct val="100000"/>
              </a:lnSpc>
              <a:spcBef>
                <a:spcPts val="100"/>
              </a:spcBef>
            </a:pPr>
            <a:r>
              <a:rPr b="1" spc="-440" dirty="0">
                <a:latin typeface="DejaVu Sans"/>
                <a:cs typeface="DejaVu Sans"/>
              </a:rPr>
              <a:t>Aggregation</a:t>
            </a:r>
            <a:r>
              <a:rPr spc="-170" dirty="0"/>
              <a:t> </a:t>
            </a:r>
            <a:r>
              <a:rPr b="1" spc="-535" dirty="0">
                <a:latin typeface="DejaVu Sans"/>
                <a:cs typeface="DejaVu Sans"/>
              </a:rPr>
              <a:t>Types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15646" y="813815"/>
            <a:ext cx="11760708" cy="45720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1034761" y="1575044"/>
            <a:ext cx="3010535" cy="1190625"/>
            <a:chOff x="1034761" y="1575044"/>
            <a:chExt cx="3010535" cy="1190625"/>
          </a:xfrm>
        </p:grpSpPr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34761" y="1575044"/>
              <a:ext cx="3009968" cy="1190287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46225" y="1586483"/>
              <a:ext cx="2940557" cy="1120901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4610608" y="1750503"/>
            <a:ext cx="2829560" cy="754380"/>
          </a:xfrm>
          <a:prstGeom prst="rect">
            <a:avLst/>
          </a:prstGeom>
        </p:spPr>
        <p:txBody>
          <a:bodyPr vert="horz" wrap="square" lIns="0" tIns="914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20"/>
              </a:spcBef>
            </a:pPr>
            <a:r>
              <a:rPr sz="1600" b="1" spc="-180" dirty="0">
                <a:solidFill>
                  <a:srgbClr val="3F3F3F"/>
                </a:solidFill>
                <a:latin typeface="DejaVu Sans"/>
                <a:cs typeface="DejaVu Sans"/>
              </a:rPr>
              <a:t>Row-</a:t>
            </a:r>
            <a:r>
              <a:rPr sz="1600" b="1" spc="-190" dirty="0">
                <a:solidFill>
                  <a:srgbClr val="3F3F3F"/>
                </a:solidFill>
                <a:latin typeface="DejaVu Sans"/>
                <a:cs typeface="DejaVu Sans"/>
              </a:rPr>
              <a:t>level</a:t>
            </a:r>
            <a:r>
              <a:rPr sz="1600" spc="-8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b="1" spc="-145" dirty="0">
                <a:solidFill>
                  <a:srgbClr val="3F3F3F"/>
                </a:solidFill>
                <a:latin typeface="DejaVu Sans"/>
                <a:cs typeface="DejaVu Sans"/>
              </a:rPr>
              <a:t>aggregation</a:t>
            </a:r>
            <a:endParaRPr sz="1600">
              <a:latin typeface="DejaVu Sans"/>
              <a:cs typeface="DejaVu Sans"/>
            </a:endParaRPr>
          </a:p>
          <a:p>
            <a:pPr marL="12700" marR="5080">
              <a:lnSpc>
                <a:spcPts val="1300"/>
              </a:lnSpc>
              <a:spcBef>
                <a:spcPts val="620"/>
              </a:spcBef>
            </a:pP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Performed</a:t>
            </a:r>
            <a:r>
              <a:rPr sz="1200" spc="3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at</a:t>
            </a:r>
            <a:r>
              <a:rPr sz="1200" spc="2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the</a:t>
            </a:r>
            <a:r>
              <a:rPr sz="1200" spc="2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lowest</a:t>
            </a:r>
            <a:r>
              <a:rPr sz="1200" spc="2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spc="-10" dirty="0">
                <a:solidFill>
                  <a:srgbClr val="3F3F3F"/>
                </a:solidFill>
                <a:latin typeface="Nimbus Roman No9 L"/>
                <a:cs typeface="Nimbus Roman No9 L"/>
              </a:rPr>
              <a:t>level</a:t>
            </a:r>
            <a:r>
              <a:rPr sz="120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spc="-40" dirty="0">
                <a:solidFill>
                  <a:srgbClr val="3F3F3F"/>
                </a:solidFill>
                <a:latin typeface="Nimbus Roman No9 L"/>
                <a:cs typeface="Nimbus Roman No9 L"/>
              </a:rPr>
              <a:t>(or</a:t>
            </a:r>
            <a:r>
              <a:rPr sz="1200" spc="2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spc="-50" dirty="0">
                <a:solidFill>
                  <a:srgbClr val="3F3F3F"/>
                </a:solidFill>
                <a:latin typeface="Nimbus Roman No9 L"/>
                <a:cs typeface="Nimbus Roman No9 L"/>
              </a:rPr>
              <a:t>grain)</a:t>
            </a:r>
            <a:r>
              <a:rPr sz="1200" spc="3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of</a:t>
            </a:r>
            <a:r>
              <a:rPr sz="1200" spc="2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spc="-155" dirty="0">
                <a:solidFill>
                  <a:srgbClr val="3F3F3F"/>
                </a:solidFill>
                <a:latin typeface="Nimbus Roman No9 L"/>
                <a:cs typeface="Nimbus Roman No9 L"/>
              </a:rPr>
              <a:t>the</a:t>
            </a:r>
            <a:r>
              <a:rPr sz="1200" spc="-15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data</a:t>
            </a:r>
            <a:r>
              <a:rPr sz="1200" spc="1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set</a:t>
            </a:r>
            <a:r>
              <a:rPr sz="1200" spc="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(no</a:t>
            </a:r>
            <a:r>
              <a:rPr sz="1200" spc="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spc="-10" dirty="0">
                <a:solidFill>
                  <a:srgbClr val="3F3F3F"/>
                </a:solidFill>
                <a:latin typeface="Nimbus Roman No9 L"/>
                <a:cs typeface="Nimbus Roman No9 L"/>
              </a:rPr>
              <a:t>aggregation</a:t>
            </a:r>
            <a:r>
              <a:rPr sz="120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spc="-10" dirty="0">
                <a:solidFill>
                  <a:srgbClr val="3F3F3F"/>
                </a:solidFill>
                <a:latin typeface="Nimbus Roman No9 L"/>
                <a:cs typeface="Nimbus Roman No9 L"/>
              </a:rPr>
              <a:t>defined)</a:t>
            </a:r>
            <a:endParaRPr sz="1200">
              <a:latin typeface="Nimbus Roman No9 L"/>
              <a:cs typeface="Nimbus Roman No9 L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1036278" y="3250495"/>
            <a:ext cx="3008630" cy="1207135"/>
            <a:chOff x="1036278" y="3250495"/>
            <a:chExt cx="3008630" cy="1207135"/>
          </a:xfrm>
        </p:grpSpPr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36278" y="3250495"/>
              <a:ext cx="3008458" cy="1206601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47750" y="3262121"/>
              <a:ext cx="2939033" cy="1136903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4610608" y="3430833"/>
            <a:ext cx="2704465" cy="589280"/>
          </a:xfrm>
          <a:prstGeom prst="rect">
            <a:avLst/>
          </a:prstGeom>
        </p:spPr>
        <p:txBody>
          <a:bodyPr vert="horz" wrap="square" lIns="0" tIns="908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15"/>
              </a:spcBef>
            </a:pPr>
            <a:r>
              <a:rPr sz="1600" b="1" spc="-210" dirty="0">
                <a:solidFill>
                  <a:srgbClr val="3F3F3F"/>
                </a:solidFill>
                <a:latin typeface="DejaVu Sans"/>
                <a:cs typeface="DejaVu Sans"/>
              </a:rPr>
              <a:t>Dynamic</a:t>
            </a:r>
            <a:r>
              <a:rPr sz="1600" spc="-7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b="1" spc="-145" dirty="0">
                <a:solidFill>
                  <a:srgbClr val="3F3F3F"/>
                </a:solidFill>
                <a:latin typeface="DejaVu Sans"/>
                <a:cs typeface="DejaVu Sans"/>
              </a:rPr>
              <a:t>aggregation</a:t>
            </a:r>
            <a:endParaRPr sz="1600">
              <a:latin typeface="DejaVu Sans"/>
              <a:cs typeface="DejaVu Sans"/>
            </a:endParaRPr>
          </a:p>
          <a:p>
            <a:pPr marL="12700">
              <a:lnSpc>
                <a:spcPct val="100000"/>
              </a:lnSpc>
              <a:spcBef>
                <a:spcPts val="459"/>
              </a:spcBef>
            </a:pP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Aggregated</a:t>
            </a:r>
            <a:r>
              <a:rPr sz="1200" spc="1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at</a:t>
            </a:r>
            <a:r>
              <a:rPr sz="1200" spc="1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the</a:t>
            </a:r>
            <a:r>
              <a:rPr sz="1200" spc="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spc="-10" dirty="0">
                <a:solidFill>
                  <a:srgbClr val="3F3F3F"/>
                </a:solidFill>
                <a:latin typeface="Nimbus Roman No9 L"/>
                <a:cs typeface="Nimbus Roman No9 L"/>
              </a:rPr>
              <a:t>level</a:t>
            </a:r>
            <a:r>
              <a:rPr sz="1200" spc="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of</a:t>
            </a:r>
            <a:r>
              <a:rPr sz="1200" spc="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detail</a:t>
            </a:r>
            <a:r>
              <a:rPr sz="1200" spc="1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in</a:t>
            </a:r>
            <a:r>
              <a:rPr sz="1200" spc="1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the</a:t>
            </a:r>
            <a:r>
              <a:rPr sz="1200" spc="1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spc="-125" dirty="0">
                <a:solidFill>
                  <a:srgbClr val="3F3F3F"/>
                </a:solidFill>
                <a:latin typeface="Nimbus Roman No9 L"/>
                <a:cs typeface="Nimbus Roman No9 L"/>
              </a:rPr>
              <a:t>view</a:t>
            </a:r>
            <a:endParaRPr sz="1200">
              <a:latin typeface="Nimbus Roman No9 L"/>
              <a:cs typeface="Nimbus Roman No9 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564114" y="2278634"/>
            <a:ext cx="2593975" cy="13061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56565">
              <a:lnSpc>
                <a:spcPct val="100000"/>
              </a:lnSpc>
              <a:spcBef>
                <a:spcPts val="100"/>
              </a:spcBef>
            </a:pPr>
            <a:r>
              <a:rPr sz="1800" b="1" spc="-204" dirty="0">
                <a:solidFill>
                  <a:srgbClr val="C00000"/>
                </a:solidFill>
                <a:latin typeface="DejaVu Sans"/>
                <a:cs typeface="DejaVu Sans"/>
              </a:rPr>
              <a:t>HEADS</a:t>
            </a:r>
            <a:r>
              <a:rPr sz="1800" spc="-65" dirty="0">
                <a:solidFill>
                  <a:srgbClr val="C00000"/>
                </a:solidFill>
                <a:latin typeface="DejaVu Sans"/>
                <a:cs typeface="DejaVu Sans"/>
              </a:rPr>
              <a:t> </a:t>
            </a:r>
            <a:r>
              <a:rPr sz="1800" b="1" spc="-25" dirty="0">
                <a:solidFill>
                  <a:srgbClr val="C00000"/>
                </a:solidFill>
                <a:latin typeface="DejaVu Sans"/>
                <a:cs typeface="DejaVu Sans"/>
              </a:rPr>
              <a:t>UP!</a:t>
            </a:r>
            <a:endParaRPr sz="1800">
              <a:latin typeface="DejaVu Sans"/>
              <a:cs typeface="DejaVu Sans"/>
            </a:endParaRPr>
          </a:p>
          <a:p>
            <a:pPr marL="12700" marR="5080">
              <a:lnSpc>
                <a:spcPct val="100000"/>
              </a:lnSpc>
              <a:spcBef>
                <a:spcPts val="1200"/>
              </a:spcBef>
            </a:pPr>
            <a:r>
              <a:rPr sz="1400" dirty="0">
                <a:solidFill>
                  <a:srgbClr val="3F3F3F"/>
                </a:solidFill>
                <a:latin typeface="DejaVu Sans"/>
                <a:cs typeface="DejaVu Sans"/>
              </a:rPr>
              <a:t>If</a:t>
            </a:r>
            <a:r>
              <a:rPr sz="1400" spc="-7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spc="-100" dirty="0">
                <a:solidFill>
                  <a:srgbClr val="3F3F3F"/>
                </a:solidFill>
                <a:latin typeface="DejaVu Sans"/>
                <a:cs typeface="DejaVu Sans"/>
              </a:rPr>
              <a:t>you</a:t>
            </a:r>
            <a:r>
              <a:rPr sz="1400" spc="-1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spc="-90" dirty="0">
                <a:solidFill>
                  <a:srgbClr val="3F3F3F"/>
                </a:solidFill>
                <a:latin typeface="DejaVu Sans"/>
                <a:cs typeface="DejaVu Sans"/>
              </a:rPr>
              <a:t>try</a:t>
            </a:r>
            <a:r>
              <a:rPr sz="1400" spc="-2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spc="-30" dirty="0">
                <a:solidFill>
                  <a:srgbClr val="3F3F3F"/>
                </a:solidFill>
                <a:latin typeface="DejaVu Sans"/>
                <a:cs typeface="DejaVu Sans"/>
              </a:rPr>
              <a:t>to </a:t>
            </a:r>
            <a:r>
              <a:rPr sz="1400" spc="-125" dirty="0">
                <a:solidFill>
                  <a:srgbClr val="3F3F3F"/>
                </a:solidFill>
                <a:latin typeface="DejaVu Sans"/>
                <a:cs typeface="DejaVu Sans"/>
              </a:rPr>
              <a:t>use</a:t>
            </a:r>
            <a:r>
              <a:rPr sz="1400" spc="1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spc="-95" dirty="0">
                <a:solidFill>
                  <a:srgbClr val="3F3F3F"/>
                </a:solidFill>
                <a:latin typeface="DejaVu Sans"/>
                <a:cs typeface="DejaVu Sans"/>
              </a:rPr>
              <a:t>both</a:t>
            </a:r>
            <a:r>
              <a:rPr sz="1400" spc="-1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spc="-165" dirty="0">
                <a:solidFill>
                  <a:srgbClr val="3F3F3F"/>
                </a:solidFill>
                <a:latin typeface="DejaVu Sans"/>
                <a:cs typeface="DejaVu Sans"/>
              </a:rPr>
              <a:t>aggregated </a:t>
            </a:r>
            <a:r>
              <a:rPr sz="1400" spc="-150" dirty="0">
                <a:solidFill>
                  <a:srgbClr val="3F3F3F"/>
                </a:solidFill>
                <a:latin typeface="DejaVu Sans"/>
                <a:cs typeface="DejaVu Sans"/>
              </a:rPr>
              <a:t>and</a:t>
            </a:r>
            <a:r>
              <a:rPr sz="1400" spc="5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spc="-100" dirty="0">
                <a:solidFill>
                  <a:srgbClr val="3F3F3F"/>
                </a:solidFill>
                <a:latin typeface="DejaVu Sans"/>
                <a:cs typeface="DejaVu Sans"/>
              </a:rPr>
              <a:t>non-</a:t>
            </a:r>
            <a:r>
              <a:rPr sz="1400" spc="-165" dirty="0">
                <a:solidFill>
                  <a:srgbClr val="3F3F3F"/>
                </a:solidFill>
                <a:latin typeface="DejaVu Sans"/>
                <a:cs typeface="DejaVu Sans"/>
              </a:rPr>
              <a:t>aggregated</a:t>
            </a:r>
            <a:r>
              <a:rPr sz="1400" spc="1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spc="-90" dirty="0">
                <a:solidFill>
                  <a:srgbClr val="3F3F3F"/>
                </a:solidFill>
                <a:latin typeface="DejaVu Sans"/>
                <a:cs typeface="DejaVu Sans"/>
              </a:rPr>
              <a:t>fields</a:t>
            </a:r>
            <a:r>
              <a:rPr sz="1400" spc="5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spc="-30" dirty="0">
                <a:solidFill>
                  <a:srgbClr val="3F3F3F"/>
                </a:solidFill>
                <a:latin typeface="DejaVu Sans"/>
                <a:cs typeface="DejaVu Sans"/>
              </a:rPr>
              <a:t>within </a:t>
            </a:r>
            <a:r>
              <a:rPr sz="1400" spc="-114" dirty="0">
                <a:solidFill>
                  <a:srgbClr val="3F3F3F"/>
                </a:solidFill>
                <a:latin typeface="DejaVu Sans"/>
                <a:cs typeface="DejaVu Sans"/>
              </a:rPr>
              <a:t>the</a:t>
            </a:r>
            <a:r>
              <a:rPr sz="1400" spc="-4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spc="-190" dirty="0">
                <a:solidFill>
                  <a:srgbClr val="3F3F3F"/>
                </a:solidFill>
                <a:latin typeface="DejaVu Sans"/>
                <a:cs typeface="DejaVu Sans"/>
              </a:rPr>
              <a:t>same</a:t>
            </a:r>
            <a:r>
              <a:rPr sz="1400" spc="-5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spc="-120" dirty="0">
                <a:solidFill>
                  <a:srgbClr val="3F3F3F"/>
                </a:solidFill>
                <a:latin typeface="DejaVu Sans"/>
                <a:cs typeface="DejaVu Sans"/>
              </a:rPr>
              <a:t>calculation,</a:t>
            </a:r>
            <a:r>
              <a:rPr sz="1400" spc="-4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spc="-110" dirty="0">
                <a:solidFill>
                  <a:srgbClr val="3F3F3F"/>
                </a:solidFill>
                <a:latin typeface="DejaVu Sans"/>
                <a:cs typeface="DejaVu Sans"/>
              </a:rPr>
              <a:t>you’ll</a:t>
            </a:r>
            <a:r>
              <a:rPr sz="1400" spc="-3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spc="-130" dirty="0">
                <a:solidFill>
                  <a:srgbClr val="3F3F3F"/>
                </a:solidFill>
                <a:latin typeface="DejaVu Sans"/>
                <a:cs typeface="DejaVu Sans"/>
              </a:rPr>
              <a:t>get</a:t>
            </a:r>
            <a:r>
              <a:rPr sz="1400" spc="-6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spc="-110" dirty="0">
                <a:solidFill>
                  <a:srgbClr val="3F3F3F"/>
                </a:solidFill>
                <a:latin typeface="DejaVu Sans"/>
                <a:cs typeface="DejaVu Sans"/>
              </a:rPr>
              <a:t>an </a:t>
            </a:r>
            <a:r>
              <a:rPr sz="1400" b="1" spc="-190" dirty="0">
                <a:solidFill>
                  <a:srgbClr val="C00000"/>
                </a:solidFill>
                <a:latin typeface="DejaVu Sans"/>
                <a:cs typeface="DejaVu Sans"/>
              </a:rPr>
              <a:t>Aggregation</a:t>
            </a:r>
            <a:r>
              <a:rPr sz="1400" spc="-40" dirty="0">
                <a:solidFill>
                  <a:srgbClr val="C00000"/>
                </a:solidFill>
                <a:latin typeface="DejaVu Sans"/>
                <a:cs typeface="DejaVu Sans"/>
              </a:rPr>
              <a:t> </a:t>
            </a:r>
            <a:r>
              <a:rPr sz="1400" b="1" spc="-130" dirty="0">
                <a:solidFill>
                  <a:srgbClr val="C00000"/>
                </a:solidFill>
                <a:latin typeface="DejaVu Sans"/>
                <a:cs typeface="DejaVu Sans"/>
              </a:rPr>
              <a:t>Mix</a:t>
            </a:r>
            <a:r>
              <a:rPr sz="1400" spc="-70" dirty="0">
                <a:solidFill>
                  <a:srgbClr val="C00000"/>
                </a:solidFill>
                <a:latin typeface="DejaVu Sans"/>
                <a:cs typeface="DejaVu Sans"/>
              </a:rPr>
              <a:t> </a:t>
            </a:r>
            <a:r>
              <a:rPr sz="1400" b="1" spc="-10" dirty="0">
                <a:solidFill>
                  <a:srgbClr val="C00000"/>
                </a:solidFill>
                <a:latin typeface="DejaVu Sans"/>
                <a:cs typeface="DejaVu Sans"/>
              </a:rPr>
              <a:t>Error</a:t>
            </a:r>
            <a:endParaRPr sz="1400">
              <a:latin typeface="DejaVu Sans"/>
              <a:cs typeface="DejaVu Sans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1034758" y="4918607"/>
            <a:ext cx="3009265" cy="1089660"/>
            <a:chOff x="1034758" y="4918607"/>
            <a:chExt cx="3009265" cy="1089660"/>
          </a:xfrm>
        </p:grpSpPr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34758" y="4918607"/>
              <a:ext cx="3009213" cy="1089114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46226" y="4930139"/>
              <a:ext cx="2939795" cy="1019555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4610608" y="5006140"/>
            <a:ext cx="3067050" cy="753745"/>
          </a:xfrm>
          <a:prstGeom prst="rect">
            <a:avLst/>
          </a:prstGeom>
        </p:spPr>
        <p:txBody>
          <a:bodyPr vert="horz" wrap="square" lIns="0" tIns="908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15"/>
              </a:spcBef>
            </a:pPr>
            <a:r>
              <a:rPr sz="1600" b="1" spc="-185" dirty="0">
                <a:solidFill>
                  <a:srgbClr val="3F3F3F"/>
                </a:solidFill>
                <a:latin typeface="DejaVu Sans"/>
                <a:cs typeface="DejaVu Sans"/>
              </a:rPr>
              <a:t>User-</a:t>
            </a:r>
            <a:r>
              <a:rPr sz="1600" b="1" spc="-195" dirty="0">
                <a:solidFill>
                  <a:srgbClr val="3F3F3F"/>
                </a:solidFill>
                <a:latin typeface="DejaVu Sans"/>
                <a:cs typeface="DejaVu Sans"/>
              </a:rPr>
              <a:t>Defined</a:t>
            </a:r>
            <a:r>
              <a:rPr sz="1600" spc="-3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b="1" spc="-130" dirty="0">
                <a:solidFill>
                  <a:srgbClr val="3F3F3F"/>
                </a:solidFill>
                <a:latin typeface="DejaVu Sans"/>
                <a:cs typeface="DejaVu Sans"/>
              </a:rPr>
              <a:t>Aggregation</a:t>
            </a:r>
            <a:endParaRPr sz="1600">
              <a:latin typeface="DejaVu Sans"/>
              <a:cs typeface="DejaVu Sans"/>
            </a:endParaRPr>
          </a:p>
          <a:p>
            <a:pPr marL="12700" marR="5080">
              <a:lnSpc>
                <a:spcPts val="1300"/>
              </a:lnSpc>
              <a:spcBef>
                <a:spcPts val="620"/>
              </a:spcBef>
            </a:pP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Aggregated</a:t>
            </a:r>
            <a:r>
              <a:rPr sz="1200" spc="-1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at</a:t>
            </a:r>
            <a:r>
              <a:rPr sz="1200" spc="-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the</a:t>
            </a:r>
            <a:r>
              <a:rPr sz="1200" spc="-1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spc="-10" dirty="0">
                <a:solidFill>
                  <a:srgbClr val="3F3F3F"/>
                </a:solidFill>
                <a:latin typeface="Nimbus Roman No9 L"/>
                <a:cs typeface="Nimbus Roman No9 L"/>
              </a:rPr>
              <a:t>level</a:t>
            </a:r>
            <a:r>
              <a:rPr sz="1200" spc="-1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of</a:t>
            </a:r>
            <a:r>
              <a:rPr sz="1200" spc="-1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detail</a:t>
            </a:r>
            <a:r>
              <a:rPr sz="1200" spc="-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spc="-10" dirty="0">
                <a:solidFill>
                  <a:srgbClr val="3F3F3F"/>
                </a:solidFill>
                <a:latin typeface="Nimbus Roman No9 L"/>
                <a:cs typeface="Nimbus Roman No9 L"/>
              </a:rPr>
              <a:t>explicitly</a:t>
            </a:r>
            <a:r>
              <a:rPr sz="1200" spc="1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spc="-70" dirty="0">
                <a:solidFill>
                  <a:srgbClr val="3F3F3F"/>
                </a:solidFill>
                <a:latin typeface="Nimbus Roman No9 L"/>
                <a:cs typeface="Nimbus Roman No9 L"/>
              </a:rPr>
              <a:t>defined</a:t>
            </a:r>
            <a:r>
              <a:rPr sz="1200" spc="-7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in</a:t>
            </a:r>
            <a:r>
              <a:rPr sz="1200" spc="-2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the</a:t>
            </a:r>
            <a:r>
              <a:rPr sz="1200" spc="-2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spc="-10" dirty="0">
                <a:solidFill>
                  <a:srgbClr val="3F3F3F"/>
                </a:solidFill>
                <a:latin typeface="Nimbus Roman No9 L"/>
                <a:cs typeface="Nimbus Roman No9 L"/>
              </a:rPr>
              <a:t>LOD</a:t>
            </a:r>
            <a:r>
              <a:rPr sz="120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spc="-10" dirty="0">
                <a:solidFill>
                  <a:srgbClr val="3F3F3F"/>
                </a:solidFill>
                <a:latin typeface="Nimbus Roman No9 L"/>
                <a:cs typeface="Nimbus Roman No9 L"/>
              </a:rPr>
              <a:t>expression(s)</a:t>
            </a:r>
            <a:endParaRPr sz="1200">
              <a:latin typeface="Nimbus Roman No9 L"/>
              <a:cs typeface="Nimbus Roman No9 L"/>
            </a:endParaRPr>
          </a:p>
        </p:txBody>
      </p:sp>
      <p:pic>
        <p:nvPicPr>
          <p:cNvPr id="18" name="object 18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8524538" y="2198429"/>
            <a:ext cx="450252" cy="450984"/>
          </a:xfrm>
          <a:prstGeom prst="rect">
            <a:avLst/>
          </a:prstGeom>
        </p:spPr>
      </p:pic>
      <p:sp>
        <p:nvSpPr>
          <p:cNvPr id="19" name="object 19"/>
          <p:cNvSpPr/>
          <p:nvPr/>
        </p:nvSpPr>
        <p:spPr>
          <a:xfrm>
            <a:off x="9461373" y="3604640"/>
            <a:ext cx="76200" cy="311785"/>
          </a:xfrm>
          <a:custGeom>
            <a:avLst/>
            <a:gdLst/>
            <a:ahLst/>
            <a:cxnLst/>
            <a:rect l="l" t="t" r="r" b="b"/>
            <a:pathLst>
              <a:path w="76200" h="311785">
                <a:moveTo>
                  <a:pt x="76200" y="235585"/>
                </a:moveTo>
                <a:lnTo>
                  <a:pt x="0" y="235585"/>
                </a:lnTo>
                <a:lnTo>
                  <a:pt x="38100" y="311785"/>
                </a:lnTo>
                <a:lnTo>
                  <a:pt x="76200" y="235585"/>
                </a:lnTo>
                <a:close/>
              </a:path>
              <a:path w="76200" h="311785">
                <a:moveTo>
                  <a:pt x="50800" y="0"/>
                </a:moveTo>
                <a:lnTo>
                  <a:pt x="25400" y="0"/>
                </a:lnTo>
                <a:lnTo>
                  <a:pt x="25400" y="235585"/>
                </a:lnTo>
                <a:lnTo>
                  <a:pt x="50800" y="235585"/>
                </a:lnTo>
                <a:lnTo>
                  <a:pt x="50800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202722" y="1504441"/>
            <a:ext cx="219075" cy="1384300"/>
          </a:xfrm>
          <a:custGeom>
            <a:avLst/>
            <a:gdLst/>
            <a:ahLst/>
            <a:cxnLst/>
            <a:rect l="l" t="t" r="r" b="b"/>
            <a:pathLst>
              <a:path w="219075" h="1384300">
                <a:moveTo>
                  <a:pt x="63334" y="1371600"/>
                </a:moveTo>
                <a:lnTo>
                  <a:pt x="0" y="1371600"/>
                </a:lnTo>
                <a:lnTo>
                  <a:pt x="177" y="1384300"/>
                </a:lnTo>
                <a:lnTo>
                  <a:pt x="58458" y="1384300"/>
                </a:lnTo>
                <a:lnTo>
                  <a:pt x="63334" y="1371600"/>
                </a:lnTo>
                <a:close/>
              </a:path>
              <a:path w="219075" h="1384300">
                <a:moveTo>
                  <a:pt x="81254" y="1358900"/>
                </a:moveTo>
                <a:lnTo>
                  <a:pt x="41935" y="1358900"/>
                </a:lnTo>
                <a:lnTo>
                  <a:pt x="37401" y="1371600"/>
                </a:lnTo>
                <a:lnTo>
                  <a:pt x="77025" y="1371600"/>
                </a:lnTo>
                <a:lnTo>
                  <a:pt x="81254" y="1358900"/>
                </a:lnTo>
                <a:close/>
              </a:path>
              <a:path w="219075" h="1384300">
                <a:moveTo>
                  <a:pt x="96342" y="1346200"/>
                </a:moveTo>
                <a:lnTo>
                  <a:pt x="66319" y="1346200"/>
                </a:lnTo>
                <a:lnTo>
                  <a:pt x="62623" y="1358900"/>
                </a:lnTo>
                <a:lnTo>
                  <a:pt x="92862" y="1358900"/>
                </a:lnTo>
                <a:lnTo>
                  <a:pt x="96342" y="1346200"/>
                </a:lnTo>
                <a:close/>
              </a:path>
              <a:path w="219075" h="1384300">
                <a:moveTo>
                  <a:pt x="105460" y="1333500"/>
                </a:moveTo>
                <a:lnTo>
                  <a:pt x="82219" y="1333500"/>
                </a:lnTo>
                <a:lnTo>
                  <a:pt x="79400" y="1346200"/>
                </a:lnTo>
                <a:lnTo>
                  <a:pt x="102654" y="1346200"/>
                </a:lnTo>
                <a:lnTo>
                  <a:pt x="105460" y="1333500"/>
                </a:lnTo>
                <a:close/>
              </a:path>
              <a:path w="219075" h="1384300">
                <a:moveTo>
                  <a:pt x="112445" y="1320800"/>
                </a:moveTo>
                <a:lnTo>
                  <a:pt x="91528" y="1320800"/>
                </a:lnTo>
                <a:lnTo>
                  <a:pt x="89509" y="1333500"/>
                </a:lnTo>
                <a:lnTo>
                  <a:pt x="110375" y="1333500"/>
                </a:lnTo>
                <a:lnTo>
                  <a:pt x="112445" y="1320800"/>
                </a:lnTo>
                <a:close/>
              </a:path>
              <a:path w="219075" h="1384300">
                <a:moveTo>
                  <a:pt x="117017" y="1308100"/>
                </a:moveTo>
                <a:lnTo>
                  <a:pt x="97497" y="1308100"/>
                </a:lnTo>
                <a:lnTo>
                  <a:pt x="96329" y="1320800"/>
                </a:lnTo>
                <a:lnTo>
                  <a:pt x="115785" y="1320800"/>
                </a:lnTo>
                <a:lnTo>
                  <a:pt x="117017" y="1308100"/>
                </a:lnTo>
                <a:close/>
              </a:path>
              <a:path w="219075" h="1384300">
                <a:moveTo>
                  <a:pt x="118922" y="1295400"/>
                </a:moveTo>
                <a:lnTo>
                  <a:pt x="99631" y="1295400"/>
                </a:lnTo>
                <a:lnTo>
                  <a:pt x="99148" y="1308100"/>
                </a:lnTo>
                <a:lnTo>
                  <a:pt x="118605" y="1308100"/>
                </a:lnTo>
                <a:lnTo>
                  <a:pt x="118922" y="1295400"/>
                </a:lnTo>
                <a:close/>
              </a:path>
              <a:path w="219075" h="1384300">
                <a:moveTo>
                  <a:pt x="118960" y="584200"/>
                </a:moveTo>
                <a:lnTo>
                  <a:pt x="99910" y="584200"/>
                </a:lnTo>
                <a:lnTo>
                  <a:pt x="99910" y="1295400"/>
                </a:lnTo>
                <a:lnTo>
                  <a:pt x="118960" y="1295400"/>
                </a:lnTo>
                <a:lnTo>
                  <a:pt x="118960" y="584200"/>
                </a:lnTo>
                <a:close/>
              </a:path>
              <a:path w="219075" h="1384300">
                <a:moveTo>
                  <a:pt x="119240" y="571500"/>
                </a:moveTo>
                <a:lnTo>
                  <a:pt x="100266" y="571500"/>
                </a:lnTo>
                <a:lnTo>
                  <a:pt x="99949" y="584200"/>
                </a:lnTo>
                <a:lnTo>
                  <a:pt x="118986" y="584200"/>
                </a:lnTo>
                <a:lnTo>
                  <a:pt x="119240" y="571500"/>
                </a:lnTo>
                <a:close/>
              </a:path>
              <a:path w="219075" h="1384300">
                <a:moveTo>
                  <a:pt x="122542" y="558800"/>
                </a:moveTo>
                <a:lnTo>
                  <a:pt x="101854" y="558800"/>
                </a:lnTo>
                <a:lnTo>
                  <a:pt x="100901" y="571500"/>
                </a:lnTo>
                <a:lnTo>
                  <a:pt x="121373" y="571500"/>
                </a:lnTo>
                <a:lnTo>
                  <a:pt x="122542" y="558800"/>
                </a:lnTo>
                <a:close/>
              </a:path>
              <a:path w="219075" h="1384300">
                <a:moveTo>
                  <a:pt x="127342" y="546100"/>
                </a:moveTo>
                <a:lnTo>
                  <a:pt x="106426" y="546100"/>
                </a:lnTo>
                <a:lnTo>
                  <a:pt x="104622" y="558800"/>
                </a:lnTo>
                <a:lnTo>
                  <a:pt x="125526" y="558800"/>
                </a:lnTo>
                <a:lnTo>
                  <a:pt x="127342" y="546100"/>
                </a:lnTo>
                <a:close/>
              </a:path>
              <a:path w="219075" h="1384300">
                <a:moveTo>
                  <a:pt x="136652" y="533400"/>
                </a:moveTo>
                <a:lnTo>
                  <a:pt x="113411" y="533400"/>
                </a:lnTo>
                <a:lnTo>
                  <a:pt x="110832" y="546100"/>
                </a:lnTo>
                <a:lnTo>
                  <a:pt x="134023" y="546100"/>
                </a:lnTo>
                <a:lnTo>
                  <a:pt x="136652" y="533400"/>
                </a:lnTo>
                <a:close/>
              </a:path>
              <a:path w="219075" h="1384300">
                <a:moveTo>
                  <a:pt x="152552" y="520700"/>
                </a:moveTo>
                <a:lnTo>
                  <a:pt x="122529" y="520700"/>
                </a:lnTo>
                <a:lnTo>
                  <a:pt x="119265" y="533400"/>
                </a:lnTo>
                <a:lnTo>
                  <a:pt x="149021" y="533400"/>
                </a:lnTo>
                <a:lnTo>
                  <a:pt x="152552" y="520700"/>
                </a:lnTo>
                <a:close/>
              </a:path>
              <a:path w="219075" h="1384300">
                <a:moveTo>
                  <a:pt x="176936" y="508000"/>
                </a:moveTo>
                <a:lnTo>
                  <a:pt x="137604" y="508000"/>
                </a:lnTo>
                <a:lnTo>
                  <a:pt x="133553" y="520700"/>
                </a:lnTo>
                <a:lnTo>
                  <a:pt x="172529" y="520700"/>
                </a:lnTo>
                <a:lnTo>
                  <a:pt x="176936" y="508000"/>
                </a:lnTo>
                <a:close/>
              </a:path>
              <a:path w="219075" h="1384300">
                <a:moveTo>
                  <a:pt x="218871" y="482600"/>
                </a:moveTo>
                <a:lnTo>
                  <a:pt x="150812" y="482600"/>
                </a:lnTo>
                <a:lnTo>
                  <a:pt x="155536" y="495300"/>
                </a:lnTo>
                <a:lnTo>
                  <a:pt x="150812" y="508000"/>
                </a:lnTo>
                <a:lnTo>
                  <a:pt x="218871" y="508000"/>
                </a:lnTo>
                <a:lnTo>
                  <a:pt x="218871" y="482600"/>
                </a:lnTo>
                <a:close/>
              </a:path>
              <a:path w="219075" h="1384300">
                <a:moveTo>
                  <a:pt x="164109" y="469900"/>
                </a:moveTo>
                <a:lnTo>
                  <a:pt x="129679" y="469900"/>
                </a:lnTo>
                <a:lnTo>
                  <a:pt x="133553" y="482600"/>
                </a:lnTo>
                <a:lnTo>
                  <a:pt x="168249" y="482600"/>
                </a:lnTo>
                <a:lnTo>
                  <a:pt x="164109" y="469900"/>
                </a:lnTo>
                <a:close/>
              </a:path>
              <a:path w="219075" h="1384300">
                <a:moveTo>
                  <a:pt x="145669" y="457200"/>
                </a:moveTo>
                <a:lnTo>
                  <a:pt x="119265" y="457200"/>
                </a:lnTo>
                <a:lnTo>
                  <a:pt x="122529" y="469900"/>
                </a:lnTo>
                <a:lnTo>
                  <a:pt x="149034" y="469900"/>
                </a:lnTo>
                <a:lnTo>
                  <a:pt x="145669" y="457200"/>
                </a:lnTo>
                <a:close/>
              </a:path>
              <a:path w="219075" h="1384300">
                <a:moveTo>
                  <a:pt x="134035" y="444500"/>
                </a:moveTo>
                <a:lnTo>
                  <a:pt x="110820" y="444500"/>
                </a:lnTo>
                <a:lnTo>
                  <a:pt x="113398" y="457200"/>
                </a:lnTo>
                <a:lnTo>
                  <a:pt x="136652" y="457200"/>
                </a:lnTo>
                <a:lnTo>
                  <a:pt x="134035" y="444500"/>
                </a:lnTo>
                <a:close/>
              </a:path>
              <a:path w="219075" h="1384300">
                <a:moveTo>
                  <a:pt x="125526" y="431800"/>
                </a:moveTo>
                <a:lnTo>
                  <a:pt x="104622" y="431800"/>
                </a:lnTo>
                <a:lnTo>
                  <a:pt x="106426" y="444500"/>
                </a:lnTo>
                <a:lnTo>
                  <a:pt x="127342" y="444500"/>
                </a:lnTo>
                <a:lnTo>
                  <a:pt x="125526" y="431800"/>
                </a:lnTo>
                <a:close/>
              </a:path>
              <a:path w="219075" h="1384300">
                <a:moveTo>
                  <a:pt x="120434" y="419100"/>
                </a:moveTo>
                <a:lnTo>
                  <a:pt x="100901" y="419100"/>
                </a:lnTo>
                <a:lnTo>
                  <a:pt x="101854" y="431800"/>
                </a:lnTo>
                <a:lnTo>
                  <a:pt x="121373" y="431800"/>
                </a:lnTo>
                <a:lnTo>
                  <a:pt x="120434" y="419100"/>
                </a:lnTo>
                <a:close/>
              </a:path>
              <a:path w="219075" h="1384300">
                <a:moveTo>
                  <a:pt x="118960" y="88900"/>
                </a:moveTo>
                <a:lnTo>
                  <a:pt x="99910" y="88900"/>
                </a:lnTo>
                <a:lnTo>
                  <a:pt x="99949" y="419100"/>
                </a:lnTo>
                <a:lnTo>
                  <a:pt x="119240" y="419100"/>
                </a:lnTo>
                <a:lnTo>
                  <a:pt x="118986" y="406400"/>
                </a:lnTo>
                <a:lnTo>
                  <a:pt x="118960" y="88900"/>
                </a:lnTo>
                <a:close/>
              </a:path>
              <a:path w="219075" h="1384300">
                <a:moveTo>
                  <a:pt x="117970" y="76200"/>
                </a:moveTo>
                <a:lnTo>
                  <a:pt x="98437" y="76200"/>
                </a:lnTo>
                <a:lnTo>
                  <a:pt x="99148" y="88900"/>
                </a:lnTo>
                <a:lnTo>
                  <a:pt x="118605" y="88900"/>
                </a:lnTo>
                <a:lnTo>
                  <a:pt x="117970" y="76200"/>
                </a:lnTo>
                <a:close/>
              </a:path>
              <a:path w="219075" h="1384300">
                <a:moveTo>
                  <a:pt x="114249" y="63500"/>
                </a:moveTo>
                <a:lnTo>
                  <a:pt x="94945" y="63500"/>
                </a:lnTo>
                <a:lnTo>
                  <a:pt x="96329" y="76200"/>
                </a:lnTo>
                <a:lnTo>
                  <a:pt x="115785" y="76200"/>
                </a:lnTo>
                <a:lnTo>
                  <a:pt x="114249" y="63500"/>
                </a:lnTo>
                <a:close/>
              </a:path>
              <a:path w="219075" h="1384300">
                <a:moveTo>
                  <a:pt x="110375" y="50800"/>
                </a:moveTo>
                <a:lnTo>
                  <a:pt x="87274" y="50800"/>
                </a:lnTo>
                <a:lnTo>
                  <a:pt x="89509" y="63500"/>
                </a:lnTo>
                <a:lnTo>
                  <a:pt x="112445" y="63500"/>
                </a:lnTo>
                <a:lnTo>
                  <a:pt x="110375" y="50800"/>
                </a:lnTo>
                <a:close/>
              </a:path>
              <a:path w="219075" h="1384300">
                <a:moveTo>
                  <a:pt x="102654" y="38100"/>
                </a:moveTo>
                <a:lnTo>
                  <a:pt x="76390" y="38100"/>
                </a:lnTo>
                <a:lnTo>
                  <a:pt x="79400" y="50800"/>
                </a:lnTo>
                <a:lnTo>
                  <a:pt x="105460" y="50800"/>
                </a:lnTo>
                <a:lnTo>
                  <a:pt x="102654" y="38100"/>
                </a:lnTo>
                <a:close/>
              </a:path>
              <a:path w="219075" h="1384300">
                <a:moveTo>
                  <a:pt x="89192" y="25400"/>
                </a:moveTo>
                <a:lnTo>
                  <a:pt x="58775" y="25400"/>
                </a:lnTo>
                <a:lnTo>
                  <a:pt x="62623" y="38100"/>
                </a:lnTo>
                <a:lnTo>
                  <a:pt x="92862" y="38100"/>
                </a:lnTo>
                <a:lnTo>
                  <a:pt x="89192" y="25400"/>
                </a:lnTo>
                <a:close/>
              </a:path>
              <a:path w="219075" h="1384300">
                <a:moveTo>
                  <a:pt x="72618" y="12700"/>
                </a:moveTo>
                <a:lnTo>
                  <a:pt x="27978" y="12700"/>
                </a:lnTo>
                <a:lnTo>
                  <a:pt x="32740" y="25400"/>
                </a:lnTo>
                <a:lnTo>
                  <a:pt x="77025" y="25400"/>
                </a:lnTo>
                <a:lnTo>
                  <a:pt x="72618" y="12700"/>
                </a:lnTo>
                <a:close/>
              </a:path>
              <a:path w="219075" h="1384300">
                <a:moveTo>
                  <a:pt x="48298" y="0"/>
                </a:moveTo>
                <a:lnTo>
                  <a:pt x="177" y="0"/>
                </a:lnTo>
                <a:lnTo>
                  <a:pt x="0" y="12700"/>
                </a:lnTo>
                <a:lnTo>
                  <a:pt x="53441" y="12700"/>
                </a:lnTo>
                <a:lnTo>
                  <a:pt x="48298" y="0"/>
                </a:lnTo>
                <a:close/>
              </a:path>
            </a:pathLst>
          </a:custGeom>
          <a:solidFill>
            <a:srgbClr val="1FE2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192816" y="3209797"/>
            <a:ext cx="219075" cy="1270000"/>
          </a:xfrm>
          <a:custGeom>
            <a:avLst/>
            <a:gdLst/>
            <a:ahLst/>
            <a:cxnLst/>
            <a:rect l="l" t="t" r="r" b="b"/>
            <a:pathLst>
              <a:path w="219075" h="1270000">
                <a:moveTo>
                  <a:pt x="63334" y="1257300"/>
                </a:moveTo>
                <a:lnTo>
                  <a:pt x="0" y="1257300"/>
                </a:lnTo>
                <a:lnTo>
                  <a:pt x="177" y="1270000"/>
                </a:lnTo>
                <a:lnTo>
                  <a:pt x="58458" y="1270000"/>
                </a:lnTo>
                <a:lnTo>
                  <a:pt x="63334" y="1257300"/>
                </a:lnTo>
                <a:close/>
              </a:path>
              <a:path w="219075" h="1270000">
                <a:moveTo>
                  <a:pt x="81267" y="1244600"/>
                </a:moveTo>
                <a:lnTo>
                  <a:pt x="41935" y="1244600"/>
                </a:lnTo>
                <a:lnTo>
                  <a:pt x="37401" y="1257300"/>
                </a:lnTo>
                <a:lnTo>
                  <a:pt x="77025" y="1257300"/>
                </a:lnTo>
                <a:lnTo>
                  <a:pt x="81267" y="1244600"/>
                </a:lnTo>
                <a:close/>
              </a:path>
              <a:path w="219075" h="1270000">
                <a:moveTo>
                  <a:pt x="96342" y="1231900"/>
                </a:moveTo>
                <a:lnTo>
                  <a:pt x="66319" y="1231900"/>
                </a:lnTo>
                <a:lnTo>
                  <a:pt x="62623" y="1244600"/>
                </a:lnTo>
                <a:lnTo>
                  <a:pt x="92862" y="1244600"/>
                </a:lnTo>
                <a:lnTo>
                  <a:pt x="96342" y="1231900"/>
                </a:lnTo>
                <a:close/>
              </a:path>
              <a:path w="219075" h="1270000">
                <a:moveTo>
                  <a:pt x="105460" y="1219200"/>
                </a:moveTo>
                <a:lnTo>
                  <a:pt x="82219" y="1219200"/>
                </a:lnTo>
                <a:lnTo>
                  <a:pt x="79400" y="1231900"/>
                </a:lnTo>
                <a:lnTo>
                  <a:pt x="102654" y="1231900"/>
                </a:lnTo>
                <a:lnTo>
                  <a:pt x="105460" y="1219200"/>
                </a:lnTo>
                <a:close/>
              </a:path>
              <a:path w="219075" h="1270000">
                <a:moveTo>
                  <a:pt x="112445" y="1206500"/>
                </a:moveTo>
                <a:lnTo>
                  <a:pt x="91528" y="1206500"/>
                </a:lnTo>
                <a:lnTo>
                  <a:pt x="89509" y="1219200"/>
                </a:lnTo>
                <a:lnTo>
                  <a:pt x="110375" y="1219200"/>
                </a:lnTo>
                <a:lnTo>
                  <a:pt x="112445" y="1206500"/>
                </a:lnTo>
                <a:close/>
              </a:path>
              <a:path w="219075" h="1270000">
                <a:moveTo>
                  <a:pt x="117017" y="1193800"/>
                </a:moveTo>
                <a:lnTo>
                  <a:pt x="97497" y="1193800"/>
                </a:lnTo>
                <a:lnTo>
                  <a:pt x="96329" y="1206500"/>
                </a:lnTo>
                <a:lnTo>
                  <a:pt x="115785" y="1206500"/>
                </a:lnTo>
                <a:lnTo>
                  <a:pt x="117017" y="1193800"/>
                </a:lnTo>
                <a:close/>
              </a:path>
              <a:path w="219075" h="1270000">
                <a:moveTo>
                  <a:pt x="118922" y="1181100"/>
                </a:moveTo>
                <a:lnTo>
                  <a:pt x="99631" y="1181100"/>
                </a:lnTo>
                <a:lnTo>
                  <a:pt x="99148" y="1193800"/>
                </a:lnTo>
                <a:lnTo>
                  <a:pt x="118605" y="1193800"/>
                </a:lnTo>
                <a:lnTo>
                  <a:pt x="118922" y="1181100"/>
                </a:lnTo>
                <a:close/>
              </a:path>
              <a:path w="219075" h="1270000">
                <a:moveTo>
                  <a:pt x="118960" y="546100"/>
                </a:moveTo>
                <a:lnTo>
                  <a:pt x="99910" y="546100"/>
                </a:lnTo>
                <a:lnTo>
                  <a:pt x="99910" y="1181100"/>
                </a:lnTo>
                <a:lnTo>
                  <a:pt x="118960" y="1181100"/>
                </a:lnTo>
                <a:lnTo>
                  <a:pt x="118960" y="546100"/>
                </a:lnTo>
                <a:close/>
              </a:path>
              <a:path w="219075" h="1270000">
                <a:moveTo>
                  <a:pt x="120434" y="533400"/>
                </a:moveTo>
                <a:lnTo>
                  <a:pt x="100901" y="533400"/>
                </a:lnTo>
                <a:lnTo>
                  <a:pt x="100266" y="546100"/>
                </a:lnTo>
                <a:lnTo>
                  <a:pt x="119722" y="546100"/>
                </a:lnTo>
                <a:lnTo>
                  <a:pt x="120434" y="533400"/>
                </a:lnTo>
                <a:close/>
              </a:path>
              <a:path w="219075" h="1270000">
                <a:moveTo>
                  <a:pt x="125526" y="520700"/>
                </a:moveTo>
                <a:lnTo>
                  <a:pt x="104622" y="520700"/>
                </a:lnTo>
                <a:lnTo>
                  <a:pt x="103085" y="533400"/>
                </a:lnTo>
                <a:lnTo>
                  <a:pt x="123926" y="533400"/>
                </a:lnTo>
                <a:lnTo>
                  <a:pt x="125526" y="520700"/>
                </a:lnTo>
                <a:close/>
              </a:path>
              <a:path w="219075" h="1270000">
                <a:moveTo>
                  <a:pt x="131597" y="508000"/>
                </a:moveTo>
                <a:lnTo>
                  <a:pt x="110832" y="508000"/>
                </a:lnTo>
                <a:lnTo>
                  <a:pt x="108496" y="520700"/>
                </a:lnTo>
                <a:lnTo>
                  <a:pt x="129362" y="520700"/>
                </a:lnTo>
                <a:lnTo>
                  <a:pt x="131597" y="508000"/>
                </a:lnTo>
                <a:close/>
              </a:path>
              <a:path w="219075" h="1270000">
                <a:moveTo>
                  <a:pt x="145656" y="495300"/>
                </a:moveTo>
                <a:lnTo>
                  <a:pt x="119265" y="495300"/>
                </a:lnTo>
                <a:lnTo>
                  <a:pt x="116217" y="508000"/>
                </a:lnTo>
                <a:lnTo>
                  <a:pt x="142481" y="508000"/>
                </a:lnTo>
                <a:lnTo>
                  <a:pt x="145656" y="495300"/>
                </a:lnTo>
                <a:close/>
              </a:path>
              <a:path w="219075" h="1270000">
                <a:moveTo>
                  <a:pt x="164096" y="482600"/>
                </a:moveTo>
                <a:lnTo>
                  <a:pt x="129679" y="482600"/>
                </a:lnTo>
                <a:lnTo>
                  <a:pt x="126009" y="495300"/>
                </a:lnTo>
                <a:lnTo>
                  <a:pt x="160096" y="495300"/>
                </a:lnTo>
                <a:lnTo>
                  <a:pt x="164096" y="482600"/>
                </a:lnTo>
                <a:close/>
              </a:path>
              <a:path w="219075" h="1270000">
                <a:moveTo>
                  <a:pt x="200736" y="469900"/>
                </a:moveTo>
                <a:lnTo>
                  <a:pt x="146253" y="469900"/>
                </a:lnTo>
                <a:lnTo>
                  <a:pt x="141846" y="482600"/>
                </a:lnTo>
                <a:lnTo>
                  <a:pt x="195757" y="482600"/>
                </a:lnTo>
                <a:lnTo>
                  <a:pt x="200736" y="469900"/>
                </a:lnTo>
                <a:close/>
              </a:path>
              <a:path w="219075" h="1270000">
                <a:moveTo>
                  <a:pt x="218871" y="457200"/>
                </a:moveTo>
                <a:lnTo>
                  <a:pt x="160413" y="457200"/>
                </a:lnTo>
                <a:lnTo>
                  <a:pt x="165430" y="469900"/>
                </a:lnTo>
                <a:lnTo>
                  <a:pt x="218871" y="469900"/>
                </a:lnTo>
                <a:lnTo>
                  <a:pt x="218871" y="457200"/>
                </a:lnTo>
                <a:close/>
              </a:path>
              <a:path w="219075" h="1270000">
                <a:moveTo>
                  <a:pt x="181470" y="444500"/>
                </a:moveTo>
                <a:lnTo>
                  <a:pt x="137617" y="444500"/>
                </a:lnTo>
                <a:lnTo>
                  <a:pt x="141846" y="457200"/>
                </a:lnTo>
                <a:lnTo>
                  <a:pt x="186131" y="457200"/>
                </a:lnTo>
                <a:lnTo>
                  <a:pt x="181470" y="444500"/>
                </a:lnTo>
                <a:close/>
              </a:path>
              <a:path w="219075" h="1270000">
                <a:moveTo>
                  <a:pt x="152552" y="431800"/>
                </a:moveTo>
                <a:lnTo>
                  <a:pt x="122529" y="431800"/>
                </a:lnTo>
                <a:lnTo>
                  <a:pt x="126009" y="444500"/>
                </a:lnTo>
                <a:lnTo>
                  <a:pt x="156248" y="444500"/>
                </a:lnTo>
                <a:lnTo>
                  <a:pt x="152552" y="431800"/>
                </a:lnTo>
                <a:close/>
              </a:path>
              <a:path w="219075" h="1270000">
                <a:moveTo>
                  <a:pt x="136652" y="419100"/>
                </a:moveTo>
                <a:lnTo>
                  <a:pt x="113411" y="419100"/>
                </a:lnTo>
                <a:lnTo>
                  <a:pt x="116217" y="431800"/>
                </a:lnTo>
                <a:lnTo>
                  <a:pt x="139471" y="431800"/>
                </a:lnTo>
                <a:lnTo>
                  <a:pt x="136652" y="419100"/>
                </a:lnTo>
                <a:close/>
              </a:path>
              <a:path w="219075" h="1270000">
                <a:moveTo>
                  <a:pt x="127342" y="406400"/>
                </a:moveTo>
                <a:lnTo>
                  <a:pt x="106426" y="406400"/>
                </a:lnTo>
                <a:lnTo>
                  <a:pt x="108496" y="419100"/>
                </a:lnTo>
                <a:lnTo>
                  <a:pt x="129362" y="419100"/>
                </a:lnTo>
                <a:lnTo>
                  <a:pt x="127342" y="406400"/>
                </a:lnTo>
                <a:close/>
              </a:path>
              <a:path w="219075" h="1270000">
                <a:moveTo>
                  <a:pt x="122542" y="393700"/>
                </a:moveTo>
                <a:lnTo>
                  <a:pt x="101854" y="393700"/>
                </a:lnTo>
                <a:lnTo>
                  <a:pt x="103085" y="406400"/>
                </a:lnTo>
                <a:lnTo>
                  <a:pt x="123926" y="406400"/>
                </a:lnTo>
                <a:lnTo>
                  <a:pt x="122542" y="393700"/>
                </a:lnTo>
                <a:close/>
              </a:path>
              <a:path w="219075" h="1270000">
                <a:moveTo>
                  <a:pt x="119240" y="381000"/>
                </a:moveTo>
                <a:lnTo>
                  <a:pt x="100266" y="381000"/>
                </a:lnTo>
                <a:lnTo>
                  <a:pt x="100901" y="393700"/>
                </a:lnTo>
                <a:lnTo>
                  <a:pt x="119722" y="393700"/>
                </a:lnTo>
                <a:lnTo>
                  <a:pt x="119240" y="381000"/>
                </a:lnTo>
                <a:close/>
              </a:path>
              <a:path w="219075" h="1270000">
                <a:moveTo>
                  <a:pt x="118960" y="88900"/>
                </a:moveTo>
                <a:lnTo>
                  <a:pt x="99910" y="88900"/>
                </a:lnTo>
                <a:lnTo>
                  <a:pt x="99910" y="381000"/>
                </a:lnTo>
                <a:lnTo>
                  <a:pt x="118960" y="381000"/>
                </a:lnTo>
                <a:lnTo>
                  <a:pt x="118960" y="88900"/>
                </a:lnTo>
                <a:close/>
              </a:path>
              <a:path w="219075" h="1270000">
                <a:moveTo>
                  <a:pt x="117970" y="76200"/>
                </a:moveTo>
                <a:lnTo>
                  <a:pt x="98437" y="76200"/>
                </a:lnTo>
                <a:lnTo>
                  <a:pt x="99148" y="88900"/>
                </a:lnTo>
                <a:lnTo>
                  <a:pt x="118605" y="88900"/>
                </a:lnTo>
                <a:lnTo>
                  <a:pt x="117970" y="76200"/>
                </a:lnTo>
                <a:close/>
              </a:path>
              <a:path w="219075" h="1270000">
                <a:moveTo>
                  <a:pt x="114249" y="63500"/>
                </a:moveTo>
                <a:lnTo>
                  <a:pt x="94945" y="63500"/>
                </a:lnTo>
                <a:lnTo>
                  <a:pt x="96329" y="76200"/>
                </a:lnTo>
                <a:lnTo>
                  <a:pt x="115785" y="76200"/>
                </a:lnTo>
                <a:lnTo>
                  <a:pt x="114249" y="63500"/>
                </a:lnTo>
                <a:close/>
              </a:path>
              <a:path w="219075" h="1270000">
                <a:moveTo>
                  <a:pt x="110375" y="50800"/>
                </a:moveTo>
                <a:lnTo>
                  <a:pt x="87274" y="50800"/>
                </a:lnTo>
                <a:lnTo>
                  <a:pt x="89509" y="63500"/>
                </a:lnTo>
                <a:lnTo>
                  <a:pt x="112445" y="63500"/>
                </a:lnTo>
                <a:lnTo>
                  <a:pt x="110375" y="50800"/>
                </a:lnTo>
                <a:close/>
              </a:path>
              <a:path w="219075" h="1270000">
                <a:moveTo>
                  <a:pt x="102654" y="38100"/>
                </a:moveTo>
                <a:lnTo>
                  <a:pt x="76390" y="38100"/>
                </a:lnTo>
                <a:lnTo>
                  <a:pt x="79400" y="50800"/>
                </a:lnTo>
                <a:lnTo>
                  <a:pt x="105460" y="50800"/>
                </a:lnTo>
                <a:lnTo>
                  <a:pt x="102654" y="38100"/>
                </a:lnTo>
                <a:close/>
              </a:path>
              <a:path w="219075" h="1270000">
                <a:moveTo>
                  <a:pt x="89192" y="25400"/>
                </a:moveTo>
                <a:lnTo>
                  <a:pt x="58775" y="25400"/>
                </a:lnTo>
                <a:lnTo>
                  <a:pt x="62623" y="38100"/>
                </a:lnTo>
                <a:lnTo>
                  <a:pt x="92862" y="38100"/>
                </a:lnTo>
                <a:lnTo>
                  <a:pt x="89192" y="25400"/>
                </a:lnTo>
                <a:close/>
              </a:path>
              <a:path w="219075" h="1270000">
                <a:moveTo>
                  <a:pt x="72618" y="12700"/>
                </a:moveTo>
                <a:lnTo>
                  <a:pt x="27978" y="12700"/>
                </a:lnTo>
                <a:lnTo>
                  <a:pt x="32740" y="25400"/>
                </a:lnTo>
                <a:lnTo>
                  <a:pt x="77025" y="25400"/>
                </a:lnTo>
                <a:lnTo>
                  <a:pt x="72618" y="12700"/>
                </a:lnTo>
                <a:close/>
              </a:path>
              <a:path w="219075" h="1270000">
                <a:moveTo>
                  <a:pt x="48298" y="0"/>
                </a:moveTo>
                <a:lnTo>
                  <a:pt x="177" y="0"/>
                </a:lnTo>
                <a:lnTo>
                  <a:pt x="0" y="12700"/>
                </a:lnTo>
                <a:lnTo>
                  <a:pt x="53441" y="12700"/>
                </a:lnTo>
                <a:lnTo>
                  <a:pt x="48298" y="0"/>
                </a:lnTo>
                <a:close/>
              </a:path>
            </a:pathLst>
          </a:custGeom>
          <a:solidFill>
            <a:srgbClr val="1FE2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202722" y="4850129"/>
            <a:ext cx="219075" cy="1215390"/>
          </a:xfrm>
          <a:custGeom>
            <a:avLst/>
            <a:gdLst/>
            <a:ahLst/>
            <a:cxnLst/>
            <a:rect l="l" t="t" r="r" b="b"/>
            <a:pathLst>
              <a:path w="219075" h="1215389">
                <a:moveTo>
                  <a:pt x="177" y="0"/>
                </a:moveTo>
                <a:lnTo>
                  <a:pt x="0" y="19050"/>
                </a:lnTo>
                <a:lnTo>
                  <a:pt x="2679" y="20320"/>
                </a:lnTo>
                <a:lnTo>
                  <a:pt x="18135" y="20320"/>
                </a:lnTo>
                <a:lnTo>
                  <a:pt x="23114" y="21590"/>
                </a:lnTo>
                <a:lnTo>
                  <a:pt x="37401" y="25400"/>
                </a:lnTo>
                <a:lnTo>
                  <a:pt x="46342" y="27940"/>
                </a:lnTo>
                <a:lnTo>
                  <a:pt x="50634" y="30480"/>
                </a:lnTo>
                <a:lnTo>
                  <a:pt x="54775" y="31750"/>
                </a:lnTo>
                <a:lnTo>
                  <a:pt x="84848" y="55880"/>
                </a:lnTo>
                <a:lnTo>
                  <a:pt x="87274" y="58420"/>
                </a:lnTo>
                <a:lnTo>
                  <a:pt x="89509" y="62230"/>
                </a:lnTo>
                <a:lnTo>
                  <a:pt x="91528" y="64770"/>
                </a:lnTo>
                <a:lnTo>
                  <a:pt x="93345" y="68580"/>
                </a:lnTo>
                <a:lnTo>
                  <a:pt x="94945" y="72390"/>
                </a:lnTo>
                <a:lnTo>
                  <a:pt x="96329" y="76200"/>
                </a:lnTo>
                <a:lnTo>
                  <a:pt x="97497" y="78740"/>
                </a:lnTo>
                <a:lnTo>
                  <a:pt x="99949" y="313690"/>
                </a:lnTo>
                <a:lnTo>
                  <a:pt x="100266" y="318770"/>
                </a:lnTo>
                <a:lnTo>
                  <a:pt x="100901" y="323850"/>
                </a:lnTo>
                <a:lnTo>
                  <a:pt x="101854" y="328930"/>
                </a:lnTo>
                <a:lnTo>
                  <a:pt x="103085" y="334010"/>
                </a:lnTo>
                <a:lnTo>
                  <a:pt x="104622" y="337820"/>
                </a:lnTo>
                <a:lnTo>
                  <a:pt x="106426" y="342900"/>
                </a:lnTo>
                <a:lnTo>
                  <a:pt x="108496" y="346710"/>
                </a:lnTo>
                <a:lnTo>
                  <a:pt x="110832" y="351790"/>
                </a:lnTo>
                <a:lnTo>
                  <a:pt x="113411" y="355600"/>
                </a:lnTo>
                <a:lnTo>
                  <a:pt x="137604" y="381000"/>
                </a:lnTo>
                <a:lnTo>
                  <a:pt x="141846" y="384810"/>
                </a:lnTo>
                <a:lnTo>
                  <a:pt x="165430" y="396240"/>
                </a:lnTo>
                <a:lnTo>
                  <a:pt x="166865" y="397510"/>
                </a:lnTo>
                <a:lnTo>
                  <a:pt x="165417" y="397510"/>
                </a:lnTo>
                <a:lnTo>
                  <a:pt x="160401" y="400050"/>
                </a:lnTo>
                <a:lnTo>
                  <a:pt x="129679" y="420370"/>
                </a:lnTo>
                <a:lnTo>
                  <a:pt x="125996" y="422910"/>
                </a:lnTo>
                <a:lnTo>
                  <a:pt x="122529" y="426720"/>
                </a:lnTo>
                <a:lnTo>
                  <a:pt x="119265" y="430530"/>
                </a:lnTo>
                <a:lnTo>
                  <a:pt x="116217" y="434340"/>
                </a:lnTo>
                <a:lnTo>
                  <a:pt x="113398" y="439420"/>
                </a:lnTo>
                <a:lnTo>
                  <a:pt x="110820" y="443230"/>
                </a:lnTo>
                <a:lnTo>
                  <a:pt x="108496" y="447040"/>
                </a:lnTo>
                <a:lnTo>
                  <a:pt x="106426" y="452120"/>
                </a:lnTo>
                <a:lnTo>
                  <a:pt x="104622" y="455930"/>
                </a:lnTo>
                <a:lnTo>
                  <a:pt x="99800" y="1123950"/>
                </a:lnTo>
                <a:lnTo>
                  <a:pt x="99631" y="1126490"/>
                </a:lnTo>
                <a:lnTo>
                  <a:pt x="99148" y="1130300"/>
                </a:lnTo>
                <a:lnTo>
                  <a:pt x="98437" y="1134110"/>
                </a:lnTo>
                <a:lnTo>
                  <a:pt x="97497" y="1137920"/>
                </a:lnTo>
                <a:lnTo>
                  <a:pt x="96329" y="1140460"/>
                </a:lnTo>
                <a:lnTo>
                  <a:pt x="94945" y="1144270"/>
                </a:lnTo>
                <a:lnTo>
                  <a:pt x="93345" y="1148080"/>
                </a:lnTo>
                <a:lnTo>
                  <a:pt x="91528" y="1151890"/>
                </a:lnTo>
                <a:lnTo>
                  <a:pt x="89509" y="1154430"/>
                </a:lnTo>
                <a:lnTo>
                  <a:pt x="87274" y="1158240"/>
                </a:lnTo>
                <a:lnTo>
                  <a:pt x="84848" y="1160780"/>
                </a:lnTo>
                <a:lnTo>
                  <a:pt x="82219" y="1164590"/>
                </a:lnTo>
                <a:lnTo>
                  <a:pt x="79400" y="1167130"/>
                </a:lnTo>
                <a:lnTo>
                  <a:pt x="50622" y="1186180"/>
                </a:lnTo>
                <a:lnTo>
                  <a:pt x="46342" y="1188720"/>
                </a:lnTo>
                <a:lnTo>
                  <a:pt x="41935" y="1189990"/>
                </a:lnTo>
                <a:lnTo>
                  <a:pt x="32740" y="1192530"/>
                </a:lnTo>
                <a:lnTo>
                  <a:pt x="18135" y="1196340"/>
                </a:lnTo>
                <a:lnTo>
                  <a:pt x="0" y="1196340"/>
                </a:lnTo>
                <a:lnTo>
                  <a:pt x="177" y="1215390"/>
                </a:lnTo>
                <a:lnTo>
                  <a:pt x="14973" y="1215390"/>
                </a:lnTo>
                <a:lnTo>
                  <a:pt x="20777" y="1214120"/>
                </a:lnTo>
                <a:lnTo>
                  <a:pt x="26504" y="1214120"/>
                </a:lnTo>
                <a:lnTo>
                  <a:pt x="37630" y="1211580"/>
                </a:lnTo>
                <a:lnTo>
                  <a:pt x="43027" y="1209040"/>
                </a:lnTo>
                <a:lnTo>
                  <a:pt x="53441" y="1206500"/>
                </a:lnTo>
                <a:lnTo>
                  <a:pt x="81267" y="1189990"/>
                </a:lnTo>
                <a:lnTo>
                  <a:pt x="85318" y="1187450"/>
                </a:lnTo>
                <a:lnTo>
                  <a:pt x="89192" y="1183640"/>
                </a:lnTo>
                <a:lnTo>
                  <a:pt x="92862" y="1179830"/>
                </a:lnTo>
                <a:lnTo>
                  <a:pt x="96342" y="1177290"/>
                </a:lnTo>
                <a:lnTo>
                  <a:pt x="99606" y="1173480"/>
                </a:lnTo>
                <a:lnTo>
                  <a:pt x="102654" y="1169670"/>
                </a:lnTo>
                <a:lnTo>
                  <a:pt x="105460" y="1164590"/>
                </a:lnTo>
                <a:lnTo>
                  <a:pt x="108038" y="1160780"/>
                </a:lnTo>
                <a:lnTo>
                  <a:pt x="110375" y="1156970"/>
                </a:lnTo>
                <a:lnTo>
                  <a:pt x="112445" y="1151890"/>
                </a:lnTo>
                <a:lnTo>
                  <a:pt x="114249" y="1148080"/>
                </a:lnTo>
                <a:lnTo>
                  <a:pt x="118986" y="481330"/>
                </a:lnTo>
                <a:lnTo>
                  <a:pt x="119240" y="477520"/>
                </a:lnTo>
                <a:lnTo>
                  <a:pt x="123926" y="459740"/>
                </a:lnTo>
                <a:lnTo>
                  <a:pt x="125526" y="455930"/>
                </a:lnTo>
                <a:lnTo>
                  <a:pt x="127342" y="452120"/>
                </a:lnTo>
                <a:lnTo>
                  <a:pt x="129374" y="449580"/>
                </a:lnTo>
                <a:lnTo>
                  <a:pt x="131597" y="445770"/>
                </a:lnTo>
                <a:lnTo>
                  <a:pt x="134035" y="443230"/>
                </a:lnTo>
                <a:lnTo>
                  <a:pt x="136652" y="439420"/>
                </a:lnTo>
                <a:lnTo>
                  <a:pt x="139471" y="436880"/>
                </a:lnTo>
                <a:lnTo>
                  <a:pt x="142481" y="434340"/>
                </a:lnTo>
                <a:lnTo>
                  <a:pt x="145669" y="431800"/>
                </a:lnTo>
                <a:lnTo>
                  <a:pt x="149034" y="427990"/>
                </a:lnTo>
                <a:lnTo>
                  <a:pt x="152565" y="425450"/>
                </a:lnTo>
                <a:lnTo>
                  <a:pt x="156248" y="424180"/>
                </a:lnTo>
                <a:lnTo>
                  <a:pt x="160108" y="421640"/>
                </a:lnTo>
                <a:lnTo>
                  <a:pt x="164109" y="419100"/>
                </a:lnTo>
                <a:lnTo>
                  <a:pt x="168249" y="417830"/>
                </a:lnTo>
                <a:lnTo>
                  <a:pt x="172529" y="415290"/>
                </a:lnTo>
                <a:lnTo>
                  <a:pt x="181483" y="412750"/>
                </a:lnTo>
                <a:lnTo>
                  <a:pt x="195770" y="408940"/>
                </a:lnTo>
                <a:lnTo>
                  <a:pt x="200736" y="407670"/>
                </a:lnTo>
                <a:lnTo>
                  <a:pt x="205790" y="407670"/>
                </a:lnTo>
                <a:lnTo>
                  <a:pt x="210934" y="406400"/>
                </a:lnTo>
                <a:lnTo>
                  <a:pt x="218871" y="406400"/>
                </a:lnTo>
                <a:lnTo>
                  <a:pt x="218871" y="387350"/>
                </a:lnTo>
                <a:lnTo>
                  <a:pt x="205790" y="387350"/>
                </a:lnTo>
                <a:lnTo>
                  <a:pt x="200736" y="386080"/>
                </a:lnTo>
                <a:lnTo>
                  <a:pt x="195757" y="386080"/>
                </a:lnTo>
                <a:lnTo>
                  <a:pt x="181470" y="382270"/>
                </a:lnTo>
                <a:lnTo>
                  <a:pt x="176936" y="381000"/>
                </a:lnTo>
                <a:lnTo>
                  <a:pt x="172529" y="378460"/>
                </a:lnTo>
                <a:lnTo>
                  <a:pt x="168236" y="377190"/>
                </a:lnTo>
                <a:lnTo>
                  <a:pt x="164096" y="374650"/>
                </a:lnTo>
                <a:lnTo>
                  <a:pt x="160096" y="373380"/>
                </a:lnTo>
                <a:lnTo>
                  <a:pt x="156248" y="370840"/>
                </a:lnTo>
                <a:lnTo>
                  <a:pt x="136652" y="354330"/>
                </a:lnTo>
                <a:lnTo>
                  <a:pt x="134023" y="351790"/>
                </a:lnTo>
                <a:lnTo>
                  <a:pt x="131597" y="347980"/>
                </a:lnTo>
                <a:lnTo>
                  <a:pt x="129362" y="345440"/>
                </a:lnTo>
                <a:lnTo>
                  <a:pt x="127342" y="341630"/>
                </a:lnTo>
                <a:lnTo>
                  <a:pt x="125526" y="339090"/>
                </a:lnTo>
                <a:lnTo>
                  <a:pt x="123926" y="335280"/>
                </a:lnTo>
                <a:lnTo>
                  <a:pt x="122542" y="331470"/>
                </a:lnTo>
                <a:lnTo>
                  <a:pt x="121373" y="327660"/>
                </a:lnTo>
                <a:lnTo>
                  <a:pt x="120434" y="325120"/>
                </a:lnTo>
                <a:lnTo>
                  <a:pt x="119722" y="321310"/>
                </a:lnTo>
                <a:lnTo>
                  <a:pt x="119240" y="317500"/>
                </a:lnTo>
                <a:lnTo>
                  <a:pt x="118986" y="313690"/>
                </a:lnTo>
                <a:lnTo>
                  <a:pt x="118922" y="92710"/>
                </a:lnTo>
                <a:lnTo>
                  <a:pt x="118605" y="88900"/>
                </a:lnTo>
                <a:lnTo>
                  <a:pt x="112445" y="64770"/>
                </a:lnTo>
                <a:lnTo>
                  <a:pt x="110375" y="59690"/>
                </a:lnTo>
                <a:lnTo>
                  <a:pt x="108038" y="55880"/>
                </a:lnTo>
                <a:lnTo>
                  <a:pt x="105460" y="52070"/>
                </a:lnTo>
                <a:lnTo>
                  <a:pt x="102654" y="46990"/>
                </a:lnTo>
                <a:lnTo>
                  <a:pt x="99606" y="43180"/>
                </a:lnTo>
                <a:lnTo>
                  <a:pt x="96342" y="39370"/>
                </a:lnTo>
                <a:lnTo>
                  <a:pt x="92862" y="36830"/>
                </a:lnTo>
                <a:lnTo>
                  <a:pt x="89192" y="33020"/>
                </a:lnTo>
                <a:lnTo>
                  <a:pt x="85318" y="29210"/>
                </a:lnTo>
                <a:lnTo>
                  <a:pt x="81254" y="26670"/>
                </a:lnTo>
                <a:lnTo>
                  <a:pt x="77025" y="22860"/>
                </a:lnTo>
                <a:lnTo>
                  <a:pt x="43014" y="7620"/>
                </a:lnTo>
                <a:lnTo>
                  <a:pt x="37630" y="5080"/>
                </a:lnTo>
                <a:lnTo>
                  <a:pt x="26492" y="2540"/>
                </a:lnTo>
                <a:lnTo>
                  <a:pt x="20777" y="2540"/>
                </a:lnTo>
                <a:lnTo>
                  <a:pt x="14973" y="1270"/>
                </a:lnTo>
                <a:lnTo>
                  <a:pt x="3149" y="1270"/>
                </a:lnTo>
                <a:lnTo>
                  <a:pt x="177" y="0"/>
                </a:lnTo>
                <a:close/>
              </a:path>
            </a:pathLst>
          </a:custGeom>
          <a:solidFill>
            <a:srgbClr val="1FE2D7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26335">
              <a:lnSpc>
                <a:spcPct val="100000"/>
              </a:lnSpc>
              <a:spcBef>
                <a:spcPts val="100"/>
              </a:spcBef>
            </a:pPr>
            <a:r>
              <a:rPr b="1" spc="-470" dirty="0">
                <a:latin typeface="DejaVu Sans"/>
                <a:cs typeface="DejaVu Sans"/>
              </a:rPr>
              <a:t>Common</a:t>
            </a:r>
            <a:r>
              <a:rPr spc="-155" dirty="0"/>
              <a:t> </a:t>
            </a:r>
            <a:r>
              <a:rPr b="1" spc="-360" dirty="0">
                <a:latin typeface="DejaVu Sans"/>
                <a:cs typeface="DejaVu Sans"/>
              </a:rPr>
              <a:t>Calculation</a:t>
            </a:r>
            <a:r>
              <a:rPr spc="-160" dirty="0"/>
              <a:t> </a:t>
            </a:r>
            <a:r>
              <a:rPr b="1" spc="-470" dirty="0">
                <a:latin typeface="DejaVu Sans"/>
                <a:cs typeface="DejaVu Sans"/>
              </a:rPr>
              <a:t>Functions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5646" y="813815"/>
            <a:ext cx="11760708" cy="45720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685623" y="1236384"/>
            <a:ext cx="1684655" cy="683895"/>
            <a:chOff x="685623" y="1236384"/>
            <a:chExt cx="1684655" cy="683895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5623" y="1236384"/>
              <a:ext cx="1684372" cy="683397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83158" y="1334973"/>
              <a:ext cx="1288542" cy="547293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32282" y="1245107"/>
              <a:ext cx="1600200" cy="598932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057404" y="1406905"/>
            <a:ext cx="949960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25" dirty="0">
                <a:solidFill>
                  <a:srgbClr val="F9FEA4"/>
                </a:solidFill>
                <a:latin typeface="DejaVu Sans"/>
                <a:cs typeface="DejaVu Sans"/>
              </a:rPr>
              <a:t>Aggregate</a:t>
            </a:r>
            <a:endParaRPr sz="1600">
              <a:latin typeface="DejaVu Sans"/>
              <a:cs typeface="DejaVu Sans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2972385" y="1236384"/>
            <a:ext cx="1684655" cy="683895"/>
            <a:chOff x="2972385" y="1236384"/>
            <a:chExt cx="1684655" cy="683895"/>
          </a:xfrm>
        </p:grpSpPr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72385" y="1236384"/>
              <a:ext cx="1684372" cy="683397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364992" y="1334973"/>
              <a:ext cx="899223" cy="547293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019044" y="1245107"/>
              <a:ext cx="1600200" cy="598932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3539490" y="1406905"/>
            <a:ext cx="560705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95" dirty="0">
                <a:solidFill>
                  <a:srgbClr val="F9FEA4"/>
                </a:solidFill>
                <a:latin typeface="DejaVu Sans"/>
                <a:cs typeface="DejaVu Sans"/>
              </a:rPr>
              <a:t>String</a:t>
            </a:r>
            <a:endParaRPr sz="1600">
              <a:latin typeface="DejaVu Sans"/>
              <a:cs typeface="DejaVu Sans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5259147" y="1236384"/>
            <a:ext cx="1684655" cy="683895"/>
            <a:chOff x="5259147" y="1236384"/>
            <a:chExt cx="1684655" cy="683895"/>
          </a:xfrm>
        </p:grpSpPr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59147" y="1236384"/>
              <a:ext cx="1684372" cy="683397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609844" y="1334973"/>
              <a:ext cx="982941" cy="547293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305806" y="1245107"/>
              <a:ext cx="1600200" cy="598932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5784341" y="1406905"/>
            <a:ext cx="645160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10" dirty="0">
                <a:solidFill>
                  <a:srgbClr val="F9FEA4"/>
                </a:solidFill>
                <a:latin typeface="DejaVu Sans"/>
                <a:cs typeface="DejaVu Sans"/>
              </a:rPr>
              <a:t>Logical</a:t>
            </a:r>
            <a:endParaRPr sz="1600">
              <a:latin typeface="DejaVu Sans"/>
              <a:cs typeface="DejaVu Sans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7545909" y="1236384"/>
            <a:ext cx="1684655" cy="683895"/>
            <a:chOff x="7545909" y="1236384"/>
            <a:chExt cx="1684655" cy="683895"/>
          </a:xfrm>
        </p:grpSpPr>
        <p:pic>
          <p:nvPicPr>
            <p:cNvPr id="20" name="object 2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545909" y="1236384"/>
              <a:ext cx="1684372" cy="683397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986521" y="1334973"/>
              <a:ext cx="803262" cy="547293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592567" y="1245107"/>
              <a:ext cx="1600200" cy="598932"/>
            </a:xfrm>
            <a:prstGeom prst="rect">
              <a:avLst/>
            </a:prstGeom>
          </p:spPr>
        </p:pic>
      </p:grpSp>
      <p:sp>
        <p:nvSpPr>
          <p:cNvPr id="23" name="object 23"/>
          <p:cNvSpPr txBox="1"/>
          <p:nvPr/>
        </p:nvSpPr>
        <p:spPr>
          <a:xfrm>
            <a:off x="8161273" y="1406905"/>
            <a:ext cx="464820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85" dirty="0">
                <a:solidFill>
                  <a:srgbClr val="F9FEA4"/>
                </a:solidFill>
                <a:latin typeface="DejaVu Sans"/>
                <a:cs typeface="DejaVu Sans"/>
              </a:rPr>
              <a:t>Date</a:t>
            </a:r>
            <a:endParaRPr sz="1600">
              <a:latin typeface="DejaVu Sans"/>
              <a:cs typeface="DejaVu Sans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9832671" y="1213053"/>
            <a:ext cx="1684655" cy="791210"/>
            <a:chOff x="9832671" y="1213053"/>
            <a:chExt cx="1684655" cy="791210"/>
          </a:xfrm>
        </p:grpSpPr>
        <p:pic>
          <p:nvPicPr>
            <p:cNvPr id="25" name="object 2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832671" y="1236384"/>
              <a:ext cx="1684372" cy="683397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983724" y="1213053"/>
              <a:ext cx="1382268" cy="791006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879330" y="1245107"/>
              <a:ext cx="1600200" cy="598932"/>
            </a:xfrm>
            <a:prstGeom prst="rect">
              <a:avLst/>
            </a:prstGeom>
          </p:spPr>
        </p:pic>
      </p:grpSp>
      <p:sp>
        <p:nvSpPr>
          <p:cNvPr id="28" name="object 28"/>
          <p:cNvSpPr txBox="1"/>
          <p:nvPr/>
        </p:nvSpPr>
        <p:spPr>
          <a:xfrm>
            <a:off x="10158727" y="1284986"/>
            <a:ext cx="104394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95910">
              <a:lnSpc>
                <a:spcPct val="100000"/>
              </a:lnSpc>
              <a:spcBef>
                <a:spcPts val="100"/>
              </a:spcBef>
            </a:pPr>
            <a:r>
              <a:rPr sz="1600" spc="-20" dirty="0">
                <a:solidFill>
                  <a:srgbClr val="F9FEA4"/>
                </a:solidFill>
                <a:latin typeface="DejaVu Sans"/>
                <a:cs typeface="DejaVu Sans"/>
              </a:rPr>
              <a:t>Type </a:t>
            </a:r>
            <a:r>
              <a:rPr sz="1600" spc="-105" dirty="0">
                <a:solidFill>
                  <a:srgbClr val="F9FEA4"/>
                </a:solidFill>
                <a:latin typeface="DejaVu Sans"/>
                <a:cs typeface="DejaVu Sans"/>
              </a:rPr>
              <a:t>Conversion</a:t>
            </a:r>
            <a:endParaRPr sz="1600">
              <a:latin typeface="DejaVu Sans"/>
              <a:cs typeface="DejaVu Sans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732281" y="1935479"/>
            <a:ext cx="1600200" cy="780415"/>
          </a:xfrm>
          <a:custGeom>
            <a:avLst/>
            <a:gdLst/>
            <a:ahLst/>
            <a:cxnLst/>
            <a:rect l="l" t="t" r="r" b="b"/>
            <a:pathLst>
              <a:path w="1600200" h="780414">
                <a:moveTo>
                  <a:pt x="1600200" y="0"/>
                </a:moveTo>
                <a:lnTo>
                  <a:pt x="130048" y="0"/>
                </a:lnTo>
                <a:lnTo>
                  <a:pt x="126695" y="38"/>
                </a:lnTo>
                <a:lnTo>
                  <a:pt x="88341" y="6832"/>
                </a:lnTo>
                <a:lnTo>
                  <a:pt x="49758" y="27724"/>
                </a:lnTo>
                <a:lnTo>
                  <a:pt x="20485" y="59931"/>
                </a:lnTo>
                <a:lnTo>
                  <a:pt x="3327" y="100660"/>
                </a:lnTo>
                <a:lnTo>
                  <a:pt x="0" y="780288"/>
                </a:lnTo>
                <a:lnTo>
                  <a:pt x="1470152" y="780288"/>
                </a:lnTo>
                <a:lnTo>
                  <a:pt x="1511884" y="773455"/>
                </a:lnTo>
                <a:lnTo>
                  <a:pt x="1550466" y="752563"/>
                </a:lnTo>
                <a:lnTo>
                  <a:pt x="1579727" y="720356"/>
                </a:lnTo>
                <a:lnTo>
                  <a:pt x="1596872" y="679627"/>
                </a:lnTo>
                <a:lnTo>
                  <a:pt x="160020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884936" y="2059939"/>
            <a:ext cx="1293495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065" marR="5080" indent="1270" algn="ctr">
              <a:lnSpc>
                <a:spcPct val="100000"/>
              </a:lnSpc>
              <a:spcBef>
                <a:spcPts val="95"/>
              </a:spcBef>
            </a:pPr>
            <a:r>
              <a:rPr sz="1100" i="1" dirty="0">
                <a:solidFill>
                  <a:srgbClr val="7F7F7F"/>
                </a:solidFill>
                <a:latin typeface="Nimbus Roman No9 L"/>
                <a:cs typeface="Nimbus Roman No9 L"/>
              </a:rPr>
              <a:t>Summarize</a:t>
            </a:r>
            <a:r>
              <a:rPr sz="1100" spc="-10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100" i="1" dirty="0">
                <a:solidFill>
                  <a:srgbClr val="7F7F7F"/>
                </a:solidFill>
                <a:latin typeface="Nimbus Roman No9 L"/>
                <a:cs typeface="Nimbus Roman No9 L"/>
              </a:rPr>
              <a:t>or</a:t>
            </a:r>
            <a:r>
              <a:rPr sz="1100" spc="-20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100" i="1" spc="-10" dirty="0">
                <a:solidFill>
                  <a:srgbClr val="7F7F7F"/>
                </a:solidFill>
                <a:latin typeface="Nimbus Roman No9 L"/>
                <a:cs typeface="Nimbus Roman No9 L"/>
              </a:rPr>
              <a:t>change</a:t>
            </a:r>
            <a:r>
              <a:rPr sz="1100" spc="-10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100" i="1" dirty="0">
                <a:solidFill>
                  <a:srgbClr val="7F7F7F"/>
                </a:solidFill>
                <a:latin typeface="Nimbus Roman No9 L"/>
                <a:cs typeface="Nimbus Roman No9 L"/>
              </a:rPr>
              <a:t>the</a:t>
            </a:r>
            <a:r>
              <a:rPr sz="1100" spc="35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100" i="1" spc="-10" dirty="0">
                <a:solidFill>
                  <a:srgbClr val="7F7F7F"/>
                </a:solidFill>
                <a:latin typeface="Nimbus Roman No9 L"/>
                <a:cs typeface="Nimbus Roman No9 L"/>
              </a:rPr>
              <a:t>level</a:t>
            </a:r>
            <a:r>
              <a:rPr sz="1100" spc="10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100" i="1" dirty="0">
                <a:solidFill>
                  <a:srgbClr val="7F7F7F"/>
                </a:solidFill>
                <a:latin typeface="Nimbus Roman No9 L"/>
                <a:cs typeface="Nimbus Roman No9 L"/>
              </a:rPr>
              <a:t>of</a:t>
            </a:r>
            <a:r>
              <a:rPr sz="1100" spc="20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100" i="1" spc="-45" dirty="0">
                <a:solidFill>
                  <a:srgbClr val="7F7F7F"/>
                </a:solidFill>
                <a:latin typeface="Nimbus Roman No9 L"/>
                <a:cs typeface="Nimbus Roman No9 L"/>
              </a:rPr>
              <a:t>granularity</a:t>
            </a:r>
            <a:r>
              <a:rPr sz="1100" spc="-45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100" i="1" dirty="0">
                <a:solidFill>
                  <a:srgbClr val="7F7F7F"/>
                </a:solidFill>
                <a:latin typeface="Nimbus Roman No9 L"/>
                <a:cs typeface="Nimbus Roman No9 L"/>
              </a:rPr>
              <a:t>of</a:t>
            </a:r>
            <a:r>
              <a:rPr sz="1100" spc="5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100" i="1" dirty="0">
                <a:solidFill>
                  <a:srgbClr val="7F7F7F"/>
                </a:solidFill>
                <a:latin typeface="Nimbus Roman No9 L"/>
                <a:cs typeface="Nimbus Roman No9 L"/>
              </a:rPr>
              <a:t>your</a:t>
            </a:r>
            <a:r>
              <a:rPr sz="1100" spc="10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100" i="1" spc="-20" dirty="0">
                <a:solidFill>
                  <a:srgbClr val="7F7F7F"/>
                </a:solidFill>
                <a:latin typeface="Nimbus Roman No9 L"/>
                <a:cs typeface="Nimbus Roman No9 L"/>
              </a:rPr>
              <a:t>data</a:t>
            </a:r>
            <a:endParaRPr sz="1100">
              <a:latin typeface="Nimbus Roman No9 L"/>
              <a:cs typeface="Nimbus Roman No9 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3019044" y="1935479"/>
            <a:ext cx="1600200" cy="780415"/>
          </a:xfrm>
          <a:custGeom>
            <a:avLst/>
            <a:gdLst/>
            <a:ahLst/>
            <a:cxnLst/>
            <a:rect l="l" t="t" r="r" b="b"/>
            <a:pathLst>
              <a:path w="1600200" h="780414">
                <a:moveTo>
                  <a:pt x="1600200" y="0"/>
                </a:moveTo>
                <a:lnTo>
                  <a:pt x="130048" y="0"/>
                </a:lnTo>
                <a:lnTo>
                  <a:pt x="126695" y="38"/>
                </a:lnTo>
                <a:lnTo>
                  <a:pt x="88315" y="6832"/>
                </a:lnTo>
                <a:lnTo>
                  <a:pt x="49733" y="27724"/>
                </a:lnTo>
                <a:lnTo>
                  <a:pt x="20472" y="59931"/>
                </a:lnTo>
                <a:lnTo>
                  <a:pt x="3327" y="100660"/>
                </a:lnTo>
                <a:lnTo>
                  <a:pt x="0" y="780288"/>
                </a:lnTo>
                <a:lnTo>
                  <a:pt x="1470152" y="780288"/>
                </a:lnTo>
                <a:lnTo>
                  <a:pt x="1511884" y="773455"/>
                </a:lnTo>
                <a:lnTo>
                  <a:pt x="1550466" y="752563"/>
                </a:lnTo>
                <a:lnTo>
                  <a:pt x="1579727" y="720356"/>
                </a:lnTo>
                <a:lnTo>
                  <a:pt x="1596872" y="679627"/>
                </a:lnTo>
                <a:lnTo>
                  <a:pt x="160020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3207001" y="2059939"/>
            <a:ext cx="1224915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065" marR="5080" indent="-1905" algn="ctr">
              <a:lnSpc>
                <a:spcPct val="100000"/>
              </a:lnSpc>
              <a:spcBef>
                <a:spcPts val="95"/>
              </a:spcBef>
            </a:pPr>
            <a:r>
              <a:rPr sz="1100" i="1" spc="-10" dirty="0">
                <a:solidFill>
                  <a:srgbClr val="7F7F7F"/>
                </a:solidFill>
                <a:latin typeface="Nimbus Roman No9 L"/>
                <a:cs typeface="Nimbus Roman No9 L"/>
              </a:rPr>
              <a:t>Allow</a:t>
            </a:r>
            <a:r>
              <a:rPr sz="1100" spc="-55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100" i="1" dirty="0">
                <a:solidFill>
                  <a:srgbClr val="7F7F7F"/>
                </a:solidFill>
                <a:latin typeface="Nimbus Roman No9 L"/>
                <a:cs typeface="Nimbus Roman No9 L"/>
              </a:rPr>
              <a:t>for</a:t>
            </a:r>
            <a:r>
              <a:rPr sz="1100" spc="-50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100" i="1" spc="-25" dirty="0">
                <a:solidFill>
                  <a:srgbClr val="7F7F7F"/>
                </a:solidFill>
                <a:latin typeface="Nimbus Roman No9 L"/>
                <a:cs typeface="Nimbus Roman No9 L"/>
              </a:rPr>
              <a:t>the</a:t>
            </a:r>
            <a:r>
              <a:rPr sz="1100" spc="-25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100" i="1" dirty="0">
                <a:solidFill>
                  <a:srgbClr val="7F7F7F"/>
                </a:solidFill>
                <a:latin typeface="Nimbus Roman No9 L"/>
                <a:cs typeface="Nimbus Roman No9 L"/>
              </a:rPr>
              <a:t>manipulation</a:t>
            </a:r>
            <a:r>
              <a:rPr sz="1100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100" i="1" dirty="0">
                <a:solidFill>
                  <a:srgbClr val="7F7F7F"/>
                </a:solidFill>
                <a:latin typeface="Nimbus Roman No9 L"/>
                <a:cs typeface="Nimbus Roman No9 L"/>
              </a:rPr>
              <a:t>of</a:t>
            </a:r>
            <a:r>
              <a:rPr sz="1100" spc="-10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100" i="1" spc="-20" dirty="0">
                <a:solidFill>
                  <a:srgbClr val="7F7F7F"/>
                </a:solidFill>
                <a:latin typeface="Nimbus Roman No9 L"/>
                <a:cs typeface="Nimbus Roman No9 L"/>
              </a:rPr>
              <a:t>text-</a:t>
            </a:r>
            <a:r>
              <a:rPr sz="1100" spc="-20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100" i="1" dirty="0">
                <a:solidFill>
                  <a:srgbClr val="7F7F7F"/>
                </a:solidFill>
                <a:latin typeface="Nimbus Roman No9 L"/>
                <a:cs typeface="Nimbus Roman No9 L"/>
              </a:rPr>
              <a:t>based</a:t>
            </a:r>
            <a:r>
              <a:rPr sz="1100" spc="30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100" i="1" spc="-20" dirty="0">
                <a:solidFill>
                  <a:srgbClr val="7F7F7F"/>
                </a:solidFill>
                <a:latin typeface="Nimbus Roman No9 L"/>
                <a:cs typeface="Nimbus Roman No9 L"/>
              </a:rPr>
              <a:t>data</a:t>
            </a:r>
            <a:endParaRPr sz="1100">
              <a:latin typeface="Nimbus Roman No9 L"/>
              <a:cs typeface="Nimbus Roman No9 L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5305805" y="1935479"/>
            <a:ext cx="1600200" cy="780415"/>
          </a:xfrm>
          <a:custGeom>
            <a:avLst/>
            <a:gdLst/>
            <a:ahLst/>
            <a:cxnLst/>
            <a:rect l="l" t="t" r="r" b="b"/>
            <a:pathLst>
              <a:path w="1600200" h="780414">
                <a:moveTo>
                  <a:pt x="1600200" y="0"/>
                </a:moveTo>
                <a:lnTo>
                  <a:pt x="130048" y="0"/>
                </a:lnTo>
                <a:lnTo>
                  <a:pt x="126695" y="38"/>
                </a:lnTo>
                <a:lnTo>
                  <a:pt x="88315" y="6832"/>
                </a:lnTo>
                <a:lnTo>
                  <a:pt x="49733" y="27724"/>
                </a:lnTo>
                <a:lnTo>
                  <a:pt x="20472" y="59931"/>
                </a:lnTo>
                <a:lnTo>
                  <a:pt x="3327" y="100660"/>
                </a:lnTo>
                <a:lnTo>
                  <a:pt x="0" y="780288"/>
                </a:lnTo>
                <a:lnTo>
                  <a:pt x="1470152" y="780288"/>
                </a:lnTo>
                <a:lnTo>
                  <a:pt x="1511884" y="773455"/>
                </a:lnTo>
                <a:lnTo>
                  <a:pt x="1550466" y="752563"/>
                </a:lnTo>
                <a:lnTo>
                  <a:pt x="1579727" y="720356"/>
                </a:lnTo>
                <a:lnTo>
                  <a:pt x="1596872" y="679627"/>
                </a:lnTo>
                <a:lnTo>
                  <a:pt x="160020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5471921" y="2059939"/>
            <a:ext cx="1268095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1270" algn="ctr">
              <a:lnSpc>
                <a:spcPct val="100000"/>
              </a:lnSpc>
              <a:spcBef>
                <a:spcPts val="95"/>
              </a:spcBef>
            </a:pPr>
            <a:r>
              <a:rPr sz="1100" i="1" dirty="0">
                <a:solidFill>
                  <a:srgbClr val="7F7F7F"/>
                </a:solidFill>
                <a:latin typeface="Nimbus Roman No9 L"/>
                <a:cs typeface="Nimbus Roman No9 L"/>
              </a:rPr>
              <a:t>Determine</a:t>
            </a:r>
            <a:r>
              <a:rPr sz="1100" spc="-5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100" i="1" dirty="0">
                <a:solidFill>
                  <a:srgbClr val="7F7F7F"/>
                </a:solidFill>
                <a:latin typeface="Nimbus Roman No9 L"/>
                <a:cs typeface="Nimbus Roman No9 L"/>
              </a:rPr>
              <a:t>if</a:t>
            </a:r>
            <a:r>
              <a:rPr sz="1100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100" i="1" spc="-60" dirty="0">
                <a:solidFill>
                  <a:srgbClr val="7F7F7F"/>
                </a:solidFill>
                <a:latin typeface="Nimbus Roman No9 L"/>
                <a:cs typeface="Nimbus Roman No9 L"/>
              </a:rPr>
              <a:t>a</a:t>
            </a:r>
            <a:r>
              <a:rPr sz="1100" spc="-60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100" i="1" spc="-10" dirty="0">
                <a:solidFill>
                  <a:srgbClr val="7F7F7F"/>
                </a:solidFill>
                <a:latin typeface="Nimbus Roman No9 L"/>
                <a:cs typeface="Nimbus Roman No9 L"/>
              </a:rPr>
              <a:t>conditional</a:t>
            </a:r>
            <a:r>
              <a:rPr sz="1100" spc="-10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100" i="1" spc="-10" dirty="0">
                <a:solidFill>
                  <a:srgbClr val="7F7F7F"/>
                </a:solidFill>
                <a:latin typeface="Nimbus Roman No9 L"/>
                <a:cs typeface="Nimbus Roman No9 L"/>
              </a:rPr>
              <a:t>statement</a:t>
            </a:r>
            <a:r>
              <a:rPr sz="1100" spc="-10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100" i="1" dirty="0">
                <a:solidFill>
                  <a:srgbClr val="7F7F7F"/>
                </a:solidFill>
                <a:latin typeface="Nimbus Roman No9 L"/>
                <a:cs typeface="Nimbus Roman No9 L"/>
              </a:rPr>
              <a:t>is</a:t>
            </a:r>
            <a:r>
              <a:rPr sz="1100" spc="-30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100" i="1" dirty="0">
                <a:solidFill>
                  <a:srgbClr val="7F7F7F"/>
                </a:solidFill>
                <a:latin typeface="Nimbus Roman No9 L"/>
                <a:cs typeface="Nimbus Roman No9 L"/>
              </a:rPr>
              <a:t>true</a:t>
            </a:r>
            <a:r>
              <a:rPr sz="1100" spc="-30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100" i="1" dirty="0">
                <a:solidFill>
                  <a:srgbClr val="7F7F7F"/>
                </a:solidFill>
                <a:latin typeface="Nimbus Roman No9 L"/>
                <a:cs typeface="Nimbus Roman No9 L"/>
              </a:rPr>
              <a:t>or</a:t>
            </a:r>
            <a:r>
              <a:rPr sz="1100" spc="-40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100" i="1" spc="-10" dirty="0">
                <a:solidFill>
                  <a:srgbClr val="7F7F7F"/>
                </a:solidFill>
                <a:latin typeface="Nimbus Roman No9 L"/>
                <a:cs typeface="Nimbus Roman No9 L"/>
              </a:rPr>
              <a:t>false</a:t>
            </a:r>
            <a:endParaRPr sz="1100">
              <a:latin typeface="Nimbus Roman No9 L"/>
              <a:cs typeface="Nimbus Roman No9 L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7592568" y="1935479"/>
            <a:ext cx="1600200" cy="780415"/>
          </a:xfrm>
          <a:custGeom>
            <a:avLst/>
            <a:gdLst/>
            <a:ahLst/>
            <a:cxnLst/>
            <a:rect l="l" t="t" r="r" b="b"/>
            <a:pathLst>
              <a:path w="1600200" h="780414">
                <a:moveTo>
                  <a:pt x="1600200" y="0"/>
                </a:moveTo>
                <a:lnTo>
                  <a:pt x="130048" y="0"/>
                </a:lnTo>
                <a:lnTo>
                  <a:pt x="126682" y="38"/>
                </a:lnTo>
                <a:lnTo>
                  <a:pt x="88315" y="6832"/>
                </a:lnTo>
                <a:lnTo>
                  <a:pt x="49733" y="27724"/>
                </a:lnTo>
                <a:lnTo>
                  <a:pt x="20472" y="59931"/>
                </a:lnTo>
                <a:lnTo>
                  <a:pt x="3327" y="100660"/>
                </a:lnTo>
                <a:lnTo>
                  <a:pt x="0" y="780288"/>
                </a:lnTo>
                <a:lnTo>
                  <a:pt x="1470152" y="780288"/>
                </a:lnTo>
                <a:lnTo>
                  <a:pt x="1511884" y="773455"/>
                </a:lnTo>
                <a:lnTo>
                  <a:pt x="1550466" y="752563"/>
                </a:lnTo>
                <a:lnTo>
                  <a:pt x="1579727" y="720356"/>
                </a:lnTo>
                <a:lnTo>
                  <a:pt x="1596872" y="679627"/>
                </a:lnTo>
                <a:lnTo>
                  <a:pt x="160020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7823707" y="2059939"/>
            <a:ext cx="1139825" cy="5283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95"/>
              </a:spcBef>
            </a:pPr>
            <a:r>
              <a:rPr sz="1100" i="1" dirty="0">
                <a:solidFill>
                  <a:srgbClr val="7F7F7F"/>
                </a:solidFill>
                <a:latin typeface="Nimbus Roman No9 L"/>
                <a:cs typeface="Nimbus Roman No9 L"/>
              </a:rPr>
              <a:t>Create,</a:t>
            </a:r>
            <a:r>
              <a:rPr sz="1100" spc="-35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100" i="1" dirty="0">
                <a:solidFill>
                  <a:srgbClr val="7F7F7F"/>
                </a:solidFill>
                <a:latin typeface="Nimbus Roman No9 L"/>
                <a:cs typeface="Nimbus Roman No9 L"/>
              </a:rPr>
              <a:t>modify,</a:t>
            </a:r>
            <a:r>
              <a:rPr sz="1100" spc="-20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100" i="1" spc="-40" dirty="0">
                <a:solidFill>
                  <a:srgbClr val="7F7F7F"/>
                </a:solidFill>
                <a:latin typeface="Nimbus Roman No9 L"/>
                <a:cs typeface="Nimbus Roman No9 L"/>
              </a:rPr>
              <a:t>and</a:t>
            </a:r>
            <a:r>
              <a:rPr sz="1100" spc="-40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100" i="1" dirty="0">
                <a:solidFill>
                  <a:srgbClr val="7F7F7F"/>
                </a:solidFill>
                <a:latin typeface="Nimbus Roman No9 L"/>
                <a:cs typeface="Nimbus Roman No9 L"/>
              </a:rPr>
              <a:t>calculate</a:t>
            </a:r>
            <a:r>
              <a:rPr sz="1100" spc="-65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100" i="1" spc="-10" dirty="0">
                <a:solidFill>
                  <a:srgbClr val="7F7F7F"/>
                </a:solidFill>
                <a:latin typeface="Nimbus Roman No9 L"/>
                <a:cs typeface="Nimbus Roman No9 L"/>
              </a:rPr>
              <a:t>date/time</a:t>
            </a:r>
            <a:r>
              <a:rPr sz="1100" spc="-10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100" i="1" spc="-10" dirty="0">
                <a:solidFill>
                  <a:srgbClr val="7F7F7F"/>
                </a:solidFill>
                <a:latin typeface="Nimbus Roman No9 L"/>
                <a:cs typeface="Nimbus Roman No9 L"/>
              </a:rPr>
              <a:t>fields</a:t>
            </a:r>
            <a:endParaRPr sz="1100">
              <a:latin typeface="Nimbus Roman No9 L"/>
              <a:cs typeface="Nimbus Roman No9 L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9879330" y="1935479"/>
            <a:ext cx="1600200" cy="780415"/>
          </a:xfrm>
          <a:custGeom>
            <a:avLst/>
            <a:gdLst/>
            <a:ahLst/>
            <a:cxnLst/>
            <a:rect l="l" t="t" r="r" b="b"/>
            <a:pathLst>
              <a:path w="1600200" h="780414">
                <a:moveTo>
                  <a:pt x="1600200" y="0"/>
                </a:moveTo>
                <a:lnTo>
                  <a:pt x="130048" y="0"/>
                </a:lnTo>
                <a:lnTo>
                  <a:pt x="126682" y="38"/>
                </a:lnTo>
                <a:lnTo>
                  <a:pt x="88315" y="6832"/>
                </a:lnTo>
                <a:lnTo>
                  <a:pt x="49733" y="27724"/>
                </a:lnTo>
                <a:lnTo>
                  <a:pt x="20472" y="59931"/>
                </a:lnTo>
                <a:lnTo>
                  <a:pt x="3327" y="100660"/>
                </a:lnTo>
                <a:lnTo>
                  <a:pt x="0" y="780288"/>
                </a:lnTo>
                <a:lnTo>
                  <a:pt x="1470152" y="780288"/>
                </a:lnTo>
                <a:lnTo>
                  <a:pt x="1511884" y="773455"/>
                </a:lnTo>
                <a:lnTo>
                  <a:pt x="1550466" y="752563"/>
                </a:lnTo>
                <a:lnTo>
                  <a:pt x="1579727" y="720356"/>
                </a:lnTo>
                <a:lnTo>
                  <a:pt x="1596872" y="679627"/>
                </a:lnTo>
                <a:lnTo>
                  <a:pt x="160020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10001504" y="2143760"/>
            <a:ext cx="135699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90805" marR="5080" indent="-78740">
              <a:lnSpc>
                <a:spcPct val="100000"/>
              </a:lnSpc>
              <a:spcBef>
                <a:spcPts val="95"/>
              </a:spcBef>
            </a:pPr>
            <a:r>
              <a:rPr sz="1100" i="1" dirty="0">
                <a:solidFill>
                  <a:srgbClr val="7F7F7F"/>
                </a:solidFill>
                <a:latin typeface="Nimbus Roman No9 L"/>
                <a:cs typeface="Nimbus Roman No9 L"/>
              </a:rPr>
              <a:t>Convert</a:t>
            </a:r>
            <a:r>
              <a:rPr sz="1100" spc="-30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100" i="1" dirty="0">
                <a:solidFill>
                  <a:srgbClr val="7F7F7F"/>
                </a:solidFill>
                <a:latin typeface="Nimbus Roman No9 L"/>
                <a:cs typeface="Nimbus Roman No9 L"/>
              </a:rPr>
              <a:t>fields</a:t>
            </a:r>
            <a:r>
              <a:rPr sz="1100" spc="-10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100" i="1" dirty="0">
                <a:solidFill>
                  <a:srgbClr val="7F7F7F"/>
                </a:solidFill>
                <a:latin typeface="Nimbus Roman No9 L"/>
                <a:cs typeface="Nimbus Roman No9 L"/>
              </a:rPr>
              <a:t>from</a:t>
            </a:r>
            <a:r>
              <a:rPr sz="1100" spc="-5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100" i="1" spc="-55" dirty="0">
                <a:solidFill>
                  <a:srgbClr val="7F7F7F"/>
                </a:solidFill>
                <a:latin typeface="Nimbus Roman No9 L"/>
                <a:cs typeface="Nimbus Roman No9 L"/>
              </a:rPr>
              <a:t>one</a:t>
            </a:r>
            <a:r>
              <a:rPr sz="1100" spc="-55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100" i="1" dirty="0">
                <a:solidFill>
                  <a:srgbClr val="7F7F7F"/>
                </a:solidFill>
                <a:latin typeface="Nimbus Roman No9 L"/>
                <a:cs typeface="Nimbus Roman No9 L"/>
              </a:rPr>
              <a:t>data</a:t>
            </a:r>
            <a:r>
              <a:rPr sz="1100" spc="80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100" i="1" dirty="0">
                <a:solidFill>
                  <a:srgbClr val="7F7F7F"/>
                </a:solidFill>
                <a:latin typeface="Nimbus Roman No9 L"/>
                <a:cs typeface="Nimbus Roman No9 L"/>
              </a:rPr>
              <a:t>type</a:t>
            </a:r>
            <a:r>
              <a:rPr sz="1100" spc="85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100" i="1" dirty="0">
                <a:solidFill>
                  <a:srgbClr val="7F7F7F"/>
                </a:solidFill>
                <a:latin typeface="Nimbus Roman No9 L"/>
                <a:cs typeface="Nimbus Roman No9 L"/>
              </a:rPr>
              <a:t>to</a:t>
            </a:r>
            <a:r>
              <a:rPr sz="1100" spc="85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100" i="1" spc="-10" dirty="0">
                <a:solidFill>
                  <a:srgbClr val="7F7F7F"/>
                </a:solidFill>
                <a:latin typeface="Nimbus Roman No9 L"/>
                <a:cs typeface="Nimbus Roman No9 L"/>
              </a:rPr>
              <a:t>another</a:t>
            </a:r>
            <a:endParaRPr sz="1100">
              <a:latin typeface="Nimbus Roman No9 L"/>
              <a:cs typeface="Nimbus Roman No9 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739140" y="2908045"/>
            <a:ext cx="1591310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b="1" spc="-210" dirty="0">
                <a:solidFill>
                  <a:srgbClr val="3F3F3F"/>
                </a:solidFill>
                <a:latin typeface="DejaVu Sans"/>
                <a:cs typeface="DejaVu Sans"/>
              </a:rPr>
              <a:t>Common</a:t>
            </a:r>
            <a:r>
              <a:rPr sz="1400" spc="-2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b="1" spc="-200" dirty="0">
                <a:solidFill>
                  <a:srgbClr val="3F3F3F"/>
                </a:solidFill>
                <a:latin typeface="DejaVu Sans"/>
                <a:cs typeface="DejaVu Sans"/>
              </a:rPr>
              <a:t>Examples:</a:t>
            </a:r>
            <a:endParaRPr sz="1400">
              <a:latin typeface="DejaVu Sans"/>
              <a:cs typeface="DejaVu Sans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739140" y="3159466"/>
            <a:ext cx="935355" cy="1916430"/>
          </a:xfrm>
          <a:prstGeom prst="rect">
            <a:avLst/>
          </a:prstGeom>
        </p:spPr>
        <p:txBody>
          <a:bodyPr vert="horz" wrap="square" lIns="0" tIns="34290" rIns="0" bIns="0" rtlCol="0">
            <a:spAutoFit/>
          </a:bodyPr>
          <a:lstStyle/>
          <a:p>
            <a:pPr marL="184150" indent="-171450">
              <a:lnSpc>
                <a:spcPct val="100000"/>
              </a:lnSpc>
              <a:spcBef>
                <a:spcPts val="270"/>
              </a:spcBef>
              <a:buFont typeface="DejaVu Sans"/>
              <a:buChar char="•"/>
              <a:tabLst>
                <a:tab pos="184150" algn="l"/>
              </a:tabLst>
            </a:pPr>
            <a:r>
              <a:rPr sz="1100" i="1" spc="-25" dirty="0">
                <a:solidFill>
                  <a:srgbClr val="3F3F3F"/>
                </a:solidFill>
                <a:latin typeface="Nimbus Roman No9 L"/>
                <a:cs typeface="Nimbus Roman No9 L"/>
              </a:rPr>
              <a:t>SUM</a:t>
            </a:r>
            <a:endParaRPr sz="1100">
              <a:latin typeface="Nimbus Roman No9 L"/>
              <a:cs typeface="Nimbus Roman No9 L"/>
            </a:endParaRPr>
          </a:p>
          <a:p>
            <a:pPr marL="184150" indent="-171450">
              <a:lnSpc>
                <a:spcPct val="100000"/>
              </a:lnSpc>
              <a:spcBef>
                <a:spcPts val="170"/>
              </a:spcBef>
              <a:buFont typeface="DejaVu Sans"/>
              <a:buChar char="•"/>
              <a:tabLst>
                <a:tab pos="184150" algn="l"/>
              </a:tabLst>
            </a:pPr>
            <a:r>
              <a:rPr sz="1100" i="1" spc="-25" dirty="0">
                <a:solidFill>
                  <a:srgbClr val="3F3F3F"/>
                </a:solidFill>
                <a:latin typeface="Nimbus Roman No9 L"/>
                <a:cs typeface="Nimbus Roman No9 L"/>
              </a:rPr>
              <a:t>AVG</a:t>
            </a:r>
            <a:endParaRPr sz="1100">
              <a:latin typeface="Nimbus Roman No9 L"/>
              <a:cs typeface="Nimbus Roman No9 L"/>
            </a:endParaRPr>
          </a:p>
          <a:p>
            <a:pPr marL="184150" indent="-171450">
              <a:lnSpc>
                <a:spcPct val="100000"/>
              </a:lnSpc>
              <a:spcBef>
                <a:spcPts val="170"/>
              </a:spcBef>
              <a:buFont typeface="DejaVu Sans"/>
              <a:buChar char="•"/>
              <a:tabLst>
                <a:tab pos="184150" algn="l"/>
              </a:tabLst>
            </a:pPr>
            <a:r>
              <a:rPr sz="1100" i="1" spc="-25" dirty="0">
                <a:solidFill>
                  <a:srgbClr val="3F3F3F"/>
                </a:solidFill>
                <a:latin typeface="Nimbus Roman No9 L"/>
                <a:cs typeface="Nimbus Roman No9 L"/>
              </a:rPr>
              <a:t>MIN</a:t>
            </a:r>
            <a:endParaRPr sz="1100">
              <a:latin typeface="Nimbus Roman No9 L"/>
              <a:cs typeface="Nimbus Roman No9 L"/>
            </a:endParaRPr>
          </a:p>
          <a:p>
            <a:pPr marL="184150" indent="-171450">
              <a:lnSpc>
                <a:spcPct val="100000"/>
              </a:lnSpc>
              <a:spcBef>
                <a:spcPts val="165"/>
              </a:spcBef>
              <a:buFont typeface="DejaVu Sans"/>
              <a:buChar char="•"/>
              <a:tabLst>
                <a:tab pos="184150" algn="l"/>
              </a:tabLst>
            </a:pPr>
            <a:r>
              <a:rPr sz="1100" i="1" spc="-25" dirty="0">
                <a:solidFill>
                  <a:srgbClr val="3F3F3F"/>
                </a:solidFill>
                <a:latin typeface="Nimbus Roman No9 L"/>
                <a:cs typeface="Nimbus Roman No9 L"/>
              </a:rPr>
              <a:t>MAX</a:t>
            </a:r>
            <a:endParaRPr sz="1100">
              <a:latin typeface="Nimbus Roman No9 L"/>
              <a:cs typeface="Nimbus Roman No9 L"/>
            </a:endParaRPr>
          </a:p>
          <a:p>
            <a:pPr marL="184150" indent="-171450">
              <a:lnSpc>
                <a:spcPct val="100000"/>
              </a:lnSpc>
              <a:spcBef>
                <a:spcPts val="170"/>
              </a:spcBef>
              <a:buFont typeface="DejaVu Sans"/>
              <a:buChar char="•"/>
              <a:tabLst>
                <a:tab pos="184150" algn="l"/>
              </a:tabLst>
            </a:pPr>
            <a:r>
              <a:rPr sz="1100" i="1" spc="-10" dirty="0">
                <a:solidFill>
                  <a:srgbClr val="3F3F3F"/>
                </a:solidFill>
                <a:latin typeface="Nimbus Roman No9 L"/>
                <a:cs typeface="Nimbus Roman No9 L"/>
              </a:rPr>
              <a:t>MEDIAN</a:t>
            </a:r>
            <a:endParaRPr sz="1100">
              <a:latin typeface="Nimbus Roman No9 L"/>
              <a:cs typeface="Nimbus Roman No9 L"/>
            </a:endParaRPr>
          </a:p>
          <a:p>
            <a:pPr marL="184150" indent="-171450">
              <a:lnSpc>
                <a:spcPct val="100000"/>
              </a:lnSpc>
              <a:spcBef>
                <a:spcPts val="170"/>
              </a:spcBef>
              <a:buFont typeface="DejaVu Sans"/>
              <a:buChar char="•"/>
              <a:tabLst>
                <a:tab pos="184150" algn="l"/>
              </a:tabLst>
            </a:pPr>
            <a:r>
              <a:rPr sz="1100" i="1" spc="-10" dirty="0">
                <a:solidFill>
                  <a:srgbClr val="3F3F3F"/>
                </a:solidFill>
                <a:latin typeface="Nimbus Roman No9 L"/>
                <a:cs typeface="Nimbus Roman No9 L"/>
              </a:rPr>
              <a:t>COUNT</a:t>
            </a:r>
            <a:endParaRPr sz="1100">
              <a:latin typeface="Nimbus Roman No9 L"/>
              <a:cs typeface="Nimbus Roman No9 L"/>
            </a:endParaRPr>
          </a:p>
          <a:p>
            <a:pPr marL="184150" indent="-171450">
              <a:lnSpc>
                <a:spcPct val="100000"/>
              </a:lnSpc>
              <a:spcBef>
                <a:spcPts val="165"/>
              </a:spcBef>
              <a:buFont typeface="DejaVu Sans"/>
              <a:buChar char="•"/>
              <a:tabLst>
                <a:tab pos="184150" algn="l"/>
              </a:tabLst>
            </a:pPr>
            <a:r>
              <a:rPr sz="1100" i="1" spc="-10" dirty="0">
                <a:solidFill>
                  <a:srgbClr val="3F3F3F"/>
                </a:solidFill>
                <a:latin typeface="Nimbus Roman No9 L"/>
                <a:cs typeface="Nimbus Roman No9 L"/>
              </a:rPr>
              <a:t>COUNTD</a:t>
            </a:r>
            <a:endParaRPr sz="1100">
              <a:latin typeface="Nimbus Roman No9 L"/>
              <a:cs typeface="Nimbus Roman No9 L"/>
            </a:endParaRPr>
          </a:p>
          <a:p>
            <a:pPr marL="184150" indent="-171450">
              <a:lnSpc>
                <a:spcPct val="100000"/>
              </a:lnSpc>
              <a:spcBef>
                <a:spcPts val="170"/>
              </a:spcBef>
              <a:buFont typeface="DejaVu Sans"/>
              <a:buChar char="•"/>
              <a:tabLst>
                <a:tab pos="184150" algn="l"/>
              </a:tabLst>
            </a:pPr>
            <a:r>
              <a:rPr sz="1100" i="1" spc="-20" dirty="0">
                <a:solidFill>
                  <a:srgbClr val="3F3F3F"/>
                </a:solidFill>
                <a:latin typeface="Nimbus Roman No9 L"/>
                <a:cs typeface="Nimbus Roman No9 L"/>
              </a:rPr>
              <a:t>ATTR</a:t>
            </a:r>
            <a:endParaRPr sz="1100">
              <a:latin typeface="Nimbus Roman No9 L"/>
              <a:cs typeface="Nimbus Roman No9 L"/>
            </a:endParaRPr>
          </a:p>
          <a:p>
            <a:pPr marL="184150" indent="-171450">
              <a:lnSpc>
                <a:spcPct val="100000"/>
              </a:lnSpc>
              <a:spcBef>
                <a:spcPts val="165"/>
              </a:spcBef>
              <a:buFont typeface="DejaVu Sans"/>
              <a:buChar char="•"/>
              <a:tabLst>
                <a:tab pos="184150" algn="l"/>
              </a:tabLst>
            </a:pPr>
            <a:r>
              <a:rPr sz="1100" i="1" spc="-65" dirty="0">
                <a:solidFill>
                  <a:srgbClr val="3F3F3F"/>
                </a:solidFill>
                <a:latin typeface="Nimbus Roman No9 L"/>
                <a:cs typeface="Nimbus Roman No9 L"/>
              </a:rPr>
              <a:t>PERCENTILE</a:t>
            </a:r>
            <a:endParaRPr sz="1100">
              <a:latin typeface="Nimbus Roman No9 L"/>
              <a:cs typeface="Nimbus Roman No9 L"/>
            </a:endParaRPr>
          </a:p>
          <a:p>
            <a:pPr marL="184150" indent="-171450">
              <a:lnSpc>
                <a:spcPct val="100000"/>
              </a:lnSpc>
              <a:spcBef>
                <a:spcPts val="170"/>
              </a:spcBef>
              <a:buFont typeface="DejaVu Sans"/>
              <a:buChar char="•"/>
              <a:tabLst>
                <a:tab pos="184150" algn="l"/>
              </a:tabLst>
            </a:pPr>
            <a:r>
              <a:rPr sz="1100" i="1" spc="-10" dirty="0">
                <a:solidFill>
                  <a:srgbClr val="3F3F3F"/>
                </a:solidFill>
                <a:latin typeface="Nimbus Roman No9 L"/>
                <a:cs typeface="Nimbus Roman No9 L"/>
              </a:rPr>
              <a:t>STDEV</a:t>
            </a:r>
            <a:endParaRPr sz="1100">
              <a:latin typeface="Nimbus Roman No9 L"/>
              <a:cs typeface="Nimbus Roman No9 L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739140" y="5161465"/>
            <a:ext cx="1416685" cy="921385"/>
          </a:xfrm>
          <a:prstGeom prst="rect">
            <a:avLst/>
          </a:prstGeom>
        </p:spPr>
        <p:txBody>
          <a:bodyPr vert="horz" wrap="square" lIns="0" tIns="895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5"/>
              </a:spcBef>
            </a:pPr>
            <a:r>
              <a:rPr sz="1400" b="1" spc="-155" dirty="0">
                <a:solidFill>
                  <a:srgbClr val="3F3F3F"/>
                </a:solidFill>
                <a:latin typeface="DejaVu Sans"/>
                <a:cs typeface="DejaVu Sans"/>
              </a:rPr>
              <a:t>LOD</a:t>
            </a:r>
            <a:r>
              <a:rPr sz="1400" spc="-4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b="1" spc="-190" dirty="0">
                <a:solidFill>
                  <a:srgbClr val="3F3F3F"/>
                </a:solidFill>
                <a:latin typeface="DejaVu Sans"/>
                <a:cs typeface="DejaVu Sans"/>
              </a:rPr>
              <a:t>Expressions:</a:t>
            </a:r>
            <a:endParaRPr sz="1400">
              <a:latin typeface="DejaVu Sans"/>
              <a:cs typeface="DejaVu Sans"/>
            </a:endParaRPr>
          </a:p>
          <a:p>
            <a:pPr marL="184150" indent="-171450">
              <a:lnSpc>
                <a:spcPct val="100000"/>
              </a:lnSpc>
              <a:spcBef>
                <a:spcPts val="470"/>
              </a:spcBef>
              <a:buFont typeface="DejaVu Sans"/>
              <a:buChar char="•"/>
              <a:tabLst>
                <a:tab pos="184150" algn="l"/>
              </a:tabLst>
            </a:pPr>
            <a:r>
              <a:rPr sz="1100" i="1" spc="-10" dirty="0">
                <a:solidFill>
                  <a:srgbClr val="3F3F3F"/>
                </a:solidFill>
                <a:latin typeface="Nimbus Roman No9 L"/>
                <a:cs typeface="Nimbus Roman No9 L"/>
              </a:rPr>
              <a:t>INCLUDE</a:t>
            </a:r>
            <a:endParaRPr sz="1100">
              <a:latin typeface="Nimbus Roman No9 L"/>
              <a:cs typeface="Nimbus Roman No9 L"/>
            </a:endParaRPr>
          </a:p>
          <a:p>
            <a:pPr marL="184150" indent="-171450">
              <a:lnSpc>
                <a:spcPct val="100000"/>
              </a:lnSpc>
              <a:spcBef>
                <a:spcPts val="170"/>
              </a:spcBef>
              <a:buFont typeface="DejaVu Sans"/>
              <a:buChar char="•"/>
              <a:tabLst>
                <a:tab pos="184150" algn="l"/>
              </a:tabLst>
            </a:pPr>
            <a:r>
              <a:rPr sz="1100" i="1" spc="-10" dirty="0">
                <a:solidFill>
                  <a:srgbClr val="3F3F3F"/>
                </a:solidFill>
                <a:latin typeface="Nimbus Roman No9 L"/>
                <a:cs typeface="Nimbus Roman No9 L"/>
              </a:rPr>
              <a:t>EXCLUDE</a:t>
            </a:r>
            <a:endParaRPr sz="1100">
              <a:latin typeface="Nimbus Roman No9 L"/>
              <a:cs typeface="Nimbus Roman No9 L"/>
            </a:endParaRPr>
          </a:p>
          <a:p>
            <a:pPr marL="184150" indent="-171450">
              <a:lnSpc>
                <a:spcPct val="100000"/>
              </a:lnSpc>
              <a:spcBef>
                <a:spcPts val="170"/>
              </a:spcBef>
              <a:buFont typeface="DejaVu Sans"/>
              <a:buChar char="•"/>
              <a:tabLst>
                <a:tab pos="184150" algn="l"/>
              </a:tabLst>
            </a:pPr>
            <a:r>
              <a:rPr sz="1100" i="1" spc="-20" dirty="0">
                <a:solidFill>
                  <a:srgbClr val="3F3F3F"/>
                </a:solidFill>
                <a:latin typeface="Nimbus Roman No9 L"/>
                <a:cs typeface="Nimbus Roman No9 L"/>
              </a:rPr>
              <a:t>FIXED</a:t>
            </a:r>
            <a:endParaRPr sz="1100">
              <a:latin typeface="Nimbus Roman No9 L"/>
              <a:cs typeface="Nimbus Roman No9 L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456182" y="6507733"/>
            <a:ext cx="6637655" cy="1930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100" i="1" spc="-10" dirty="0">
                <a:solidFill>
                  <a:srgbClr val="3F3F3F"/>
                </a:solidFill>
                <a:latin typeface="Nimbus Roman No9 L"/>
                <a:cs typeface="Nimbus Roman No9 L"/>
              </a:rPr>
              <a:t>*Note:</a:t>
            </a:r>
            <a:r>
              <a:rPr sz="1100" spc="-2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100" i="1" dirty="0">
                <a:solidFill>
                  <a:srgbClr val="3F3F3F"/>
                </a:solidFill>
                <a:latin typeface="Nimbus Roman No9 L"/>
                <a:cs typeface="Nimbus Roman No9 L"/>
              </a:rPr>
              <a:t>This</a:t>
            </a:r>
            <a:r>
              <a:rPr sz="110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100" i="1" dirty="0">
                <a:solidFill>
                  <a:srgbClr val="3F3F3F"/>
                </a:solidFill>
                <a:latin typeface="Nimbus Roman No9 L"/>
                <a:cs typeface="Nimbus Roman No9 L"/>
              </a:rPr>
              <a:t>is</a:t>
            </a:r>
            <a:r>
              <a:rPr sz="110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100" i="1" dirty="0">
                <a:solidFill>
                  <a:srgbClr val="3F3F3F"/>
                </a:solidFill>
                <a:latin typeface="Nimbus Roman No9 L"/>
                <a:cs typeface="Nimbus Roman No9 L"/>
              </a:rPr>
              <a:t>not</a:t>
            </a:r>
            <a:r>
              <a:rPr sz="1100" spc="-1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100" i="1" dirty="0">
                <a:solidFill>
                  <a:srgbClr val="3F3F3F"/>
                </a:solidFill>
                <a:latin typeface="Nimbus Roman No9 L"/>
                <a:cs typeface="Nimbus Roman No9 L"/>
              </a:rPr>
              <a:t>a</a:t>
            </a:r>
            <a:r>
              <a:rPr sz="1100" spc="-1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100" i="1" dirty="0">
                <a:solidFill>
                  <a:srgbClr val="3F3F3F"/>
                </a:solidFill>
                <a:latin typeface="Nimbus Roman No9 L"/>
                <a:cs typeface="Nimbus Roman No9 L"/>
              </a:rPr>
              <a:t>comprehensive</a:t>
            </a:r>
            <a:r>
              <a:rPr sz="1100" spc="-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100" i="1" dirty="0">
                <a:solidFill>
                  <a:srgbClr val="3F3F3F"/>
                </a:solidFill>
                <a:latin typeface="Nimbus Roman No9 L"/>
                <a:cs typeface="Nimbus Roman No9 L"/>
              </a:rPr>
              <a:t>list</a:t>
            </a:r>
            <a:r>
              <a:rPr sz="1100" spc="-1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100" i="1" dirty="0">
                <a:solidFill>
                  <a:srgbClr val="3F3F3F"/>
                </a:solidFill>
                <a:latin typeface="Nimbus Roman No9 L"/>
                <a:cs typeface="Nimbus Roman No9 L"/>
              </a:rPr>
              <a:t>(does</a:t>
            </a:r>
            <a:r>
              <a:rPr sz="1100" spc="-1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100" i="1" dirty="0">
                <a:solidFill>
                  <a:srgbClr val="3F3F3F"/>
                </a:solidFill>
                <a:latin typeface="Nimbus Roman No9 L"/>
                <a:cs typeface="Nimbus Roman No9 L"/>
              </a:rPr>
              <a:t>not</a:t>
            </a:r>
            <a:r>
              <a:rPr sz="1100" spc="-1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100" i="1" spc="-10" dirty="0">
                <a:solidFill>
                  <a:srgbClr val="3F3F3F"/>
                </a:solidFill>
                <a:latin typeface="Nimbus Roman No9 L"/>
                <a:cs typeface="Nimbus Roman No9 L"/>
              </a:rPr>
              <a:t>include</a:t>
            </a:r>
            <a:r>
              <a:rPr sz="1100" spc="-1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100" i="1" dirty="0">
                <a:solidFill>
                  <a:srgbClr val="3F3F3F"/>
                </a:solidFill>
                <a:latin typeface="Nimbus Roman No9 L"/>
                <a:cs typeface="Nimbus Roman No9 L"/>
              </a:rPr>
              <a:t>number,</a:t>
            </a:r>
            <a:r>
              <a:rPr sz="1100" spc="-1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100" i="1" dirty="0">
                <a:solidFill>
                  <a:srgbClr val="3F3F3F"/>
                </a:solidFill>
                <a:latin typeface="Nimbus Roman No9 L"/>
                <a:cs typeface="Nimbus Roman No9 L"/>
              </a:rPr>
              <a:t>user,</a:t>
            </a:r>
            <a:r>
              <a:rPr sz="1100" spc="-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100" i="1" dirty="0">
                <a:solidFill>
                  <a:srgbClr val="3F3F3F"/>
                </a:solidFill>
                <a:latin typeface="Nimbus Roman No9 L"/>
                <a:cs typeface="Nimbus Roman No9 L"/>
              </a:rPr>
              <a:t>table,</a:t>
            </a:r>
            <a:r>
              <a:rPr sz="1100" spc="-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100" i="1" spc="-10" dirty="0">
                <a:solidFill>
                  <a:srgbClr val="3F3F3F"/>
                </a:solidFill>
                <a:latin typeface="Nimbus Roman No9 L"/>
                <a:cs typeface="Nimbus Roman No9 L"/>
              </a:rPr>
              <a:t>spatial,</a:t>
            </a:r>
            <a:r>
              <a:rPr sz="1100" spc="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100" i="1" dirty="0">
                <a:solidFill>
                  <a:srgbClr val="3F3F3F"/>
                </a:solidFill>
                <a:latin typeface="Nimbus Roman No9 L"/>
                <a:cs typeface="Nimbus Roman No9 L"/>
              </a:rPr>
              <a:t>or</a:t>
            </a:r>
            <a:r>
              <a:rPr sz="1100" spc="-1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100" i="1" dirty="0">
                <a:solidFill>
                  <a:srgbClr val="3F3F3F"/>
                </a:solidFill>
                <a:latin typeface="Nimbus Roman No9 L"/>
                <a:cs typeface="Nimbus Roman No9 L"/>
              </a:rPr>
              <a:t>other</a:t>
            </a:r>
            <a:r>
              <a:rPr sz="1100" spc="-1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100" i="1" dirty="0">
                <a:solidFill>
                  <a:srgbClr val="3F3F3F"/>
                </a:solidFill>
                <a:latin typeface="Nimbus Roman No9 L"/>
                <a:cs typeface="Nimbus Roman No9 L"/>
              </a:rPr>
              <a:t>less</a:t>
            </a:r>
            <a:r>
              <a:rPr sz="1100" spc="-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100" i="1" dirty="0">
                <a:solidFill>
                  <a:srgbClr val="3F3F3F"/>
                </a:solidFill>
                <a:latin typeface="Nimbus Roman No9 L"/>
                <a:cs typeface="Nimbus Roman No9 L"/>
              </a:rPr>
              <a:t>common</a:t>
            </a:r>
            <a:r>
              <a:rPr sz="1100" spc="-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100" i="1" spc="-110" dirty="0">
                <a:solidFill>
                  <a:srgbClr val="3F3F3F"/>
                </a:solidFill>
                <a:latin typeface="Nimbus Roman No9 L"/>
                <a:cs typeface="Nimbus Roman No9 L"/>
              </a:rPr>
              <a:t>functions)</a:t>
            </a:r>
            <a:endParaRPr sz="1100">
              <a:latin typeface="Nimbus Roman No9 L"/>
              <a:cs typeface="Nimbus Roman No9 L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3031744" y="2908045"/>
            <a:ext cx="1591310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b="1" spc="-210" dirty="0">
                <a:solidFill>
                  <a:srgbClr val="3F3F3F"/>
                </a:solidFill>
                <a:latin typeface="DejaVu Sans"/>
                <a:cs typeface="DejaVu Sans"/>
              </a:rPr>
              <a:t>Common</a:t>
            </a:r>
            <a:r>
              <a:rPr sz="1400" spc="-2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b="1" spc="-200" dirty="0">
                <a:solidFill>
                  <a:srgbClr val="3F3F3F"/>
                </a:solidFill>
                <a:latin typeface="DejaVu Sans"/>
                <a:cs typeface="DejaVu Sans"/>
              </a:rPr>
              <a:t>Examples:</a:t>
            </a:r>
            <a:endParaRPr sz="1400">
              <a:latin typeface="DejaVu Sans"/>
              <a:cs typeface="DejaVu Sans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3031744" y="3159466"/>
            <a:ext cx="1371600" cy="1727200"/>
          </a:xfrm>
          <a:prstGeom prst="rect">
            <a:avLst/>
          </a:prstGeom>
        </p:spPr>
        <p:txBody>
          <a:bodyPr vert="horz" wrap="square" lIns="0" tIns="34290" rIns="0" bIns="0" rtlCol="0">
            <a:spAutoFit/>
          </a:bodyPr>
          <a:lstStyle/>
          <a:p>
            <a:pPr marL="184150" indent="-171450">
              <a:lnSpc>
                <a:spcPct val="100000"/>
              </a:lnSpc>
              <a:spcBef>
                <a:spcPts val="270"/>
              </a:spcBef>
              <a:buFont typeface="DejaVu Sans"/>
              <a:buChar char="•"/>
              <a:tabLst>
                <a:tab pos="184150" algn="l"/>
              </a:tabLst>
            </a:pPr>
            <a:r>
              <a:rPr sz="1100" i="1" spc="-10" dirty="0">
                <a:solidFill>
                  <a:srgbClr val="3F3F3F"/>
                </a:solidFill>
                <a:latin typeface="Nimbus Roman No9 L"/>
                <a:cs typeface="Nimbus Roman No9 L"/>
              </a:rPr>
              <a:t>CONTAINS</a:t>
            </a:r>
            <a:endParaRPr sz="1100">
              <a:latin typeface="Nimbus Roman No9 L"/>
              <a:cs typeface="Nimbus Roman No9 L"/>
            </a:endParaRPr>
          </a:p>
          <a:p>
            <a:pPr marL="184150" indent="-171450">
              <a:lnSpc>
                <a:spcPct val="100000"/>
              </a:lnSpc>
              <a:spcBef>
                <a:spcPts val="170"/>
              </a:spcBef>
              <a:buFont typeface="DejaVu Sans"/>
              <a:buChar char="•"/>
              <a:tabLst>
                <a:tab pos="184150" algn="l"/>
              </a:tabLst>
            </a:pPr>
            <a:r>
              <a:rPr sz="1100" i="1" spc="-10" dirty="0">
                <a:solidFill>
                  <a:srgbClr val="3F3F3F"/>
                </a:solidFill>
                <a:latin typeface="Nimbus Roman No9 L"/>
                <a:cs typeface="Nimbus Roman No9 L"/>
              </a:rPr>
              <a:t>LEFT/MID/RIGHT</a:t>
            </a:r>
            <a:endParaRPr sz="1100">
              <a:latin typeface="Nimbus Roman No9 L"/>
              <a:cs typeface="Nimbus Roman No9 L"/>
            </a:endParaRPr>
          </a:p>
          <a:p>
            <a:pPr marL="184150" indent="-171450">
              <a:lnSpc>
                <a:spcPct val="100000"/>
              </a:lnSpc>
              <a:spcBef>
                <a:spcPts val="170"/>
              </a:spcBef>
              <a:buFont typeface="DejaVu Sans"/>
              <a:buChar char="•"/>
              <a:tabLst>
                <a:tab pos="184150" algn="l"/>
              </a:tabLst>
            </a:pPr>
            <a:r>
              <a:rPr sz="1100" i="1" spc="-25" dirty="0">
                <a:solidFill>
                  <a:srgbClr val="3F3F3F"/>
                </a:solidFill>
                <a:latin typeface="Nimbus Roman No9 L"/>
                <a:cs typeface="Nimbus Roman No9 L"/>
              </a:rPr>
              <a:t>LEN</a:t>
            </a:r>
            <a:endParaRPr sz="1100">
              <a:latin typeface="Nimbus Roman No9 L"/>
              <a:cs typeface="Nimbus Roman No9 L"/>
            </a:endParaRPr>
          </a:p>
          <a:p>
            <a:pPr marL="184150" indent="-171450">
              <a:lnSpc>
                <a:spcPct val="100000"/>
              </a:lnSpc>
              <a:spcBef>
                <a:spcPts val="165"/>
              </a:spcBef>
              <a:buFont typeface="DejaVu Sans"/>
              <a:buChar char="•"/>
              <a:tabLst>
                <a:tab pos="184150" algn="l"/>
              </a:tabLst>
            </a:pPr>
            <a:r>
              <a:rPr sz="1100" i="1" spc="-10" dirty="0">
                <a:solidFill>
                  <a:srgbClr val="3F3F3F"/>
                </a:solidFill>
                <a:latin typeface="Nimbus Roman No9 L"/>
                <a:cs typeface="Nimbus Roman No9 L"/>
              </a:rPr>
              <a:t>REPLACE</a:t>
            </a:r>
            <a:endParaRPr sz="1100">
              <a:latin typeface="Nimbus Roman No9 L"/>
              <a:cs typeface="Nimbus Roman No9 L"/>
            </a:endParaRPr>
          </a:p>
          <a:p>
            <a:pPr marL="184150" indent="-171450">
              <a:lnSpc>
                <a:spcPct val="100000"/>
              </a:lnSpc>
              <a:spcBef>
                <a:spcPts val="170"/>
              </a:spcBef>
              <a:buFont typeface="DejaVu Sans"/>
              <a:buChar char="•"/>
              <a:tabLst>
                <a:tab pos="184150" algn="l"/>
              </a:tabLst>
            </a:pPr>
            <a:r>
              <a:rPr sz="1100" i="1" spc="-20" dirty="0">
                <a:solidFill>
                  <a:srgbClr val="3F3F3F"/>
                </a:solidFill>
                <a:latin typeface="Nimbus Roman No9 L"/>
                <a:cs typeface="Nimbus Roman No9 L"/>
              </a:rPr>
              <a:t>SPLIT</a:t>
            </a:r>
            <a:endParaRPr sz="1100">
              <a:latin typeface="Nimbus Roman No9 L"/>
              <a:cs typeface="Nimbus Roman No9 L"/>
            </a:endParaRPr>
          </a:p>
          <a:p>
            <a:pPr marL="184150" indent="-171450">
              <a:lnSpc>
                <a:spcPct val="100000"/>
              </a:lnSpc>
              <a:spcBef>
                <a:spcPts val="170"/>
              </a:spcBef>
              <a:buFont typeface="DejaVu Sans"/>
              <a:buChar char="•"/>
              <a:tabLst>
                <a:tab pos="184150" algn="l"/>
              </a:tabLst>
            </a:pPr>
            <a:r>
              <a:rPr sz="1100" i="1" spc="-25" dirty="0">
                <a:solidFill>
                  <a:srgbClr val="3F3F3F"/>
                </a:solidFill>
                <a:latin typeface="Nimbus Roman No9 L"/>
                <a:cs typeface="Nimbus Roman No9 L"/>
              </a:rPr>
              <a:t>LTRIM/RTRIM/TRIM</a:t>
            </a:r>
            <a:endParaRPr sz="1100">
              <a:latin typeface="Nimbus Roman No9 L"/>
              <a:cs typeface="Nimbus Roman No9 L"/>
            </a:endParaRPr>
          </a:p>
          <a:p>
            <a:pPr marL="184150" indent="-171450">
              <a:lnSpc>
                <a:spcPct val="100000"/>
              </a:lnSpc>
              <a:spcBef>
                <a:spcPts val="165"/>
              </a:spcBef>
              <a:buFont typeface="DejaVu Sans"/>
              <a:buChar char="•"/>
              <a:tabLst>
                <a:tab pos="184150" algn="l"/>
              </a:tabLst>
            </a:pPr>
            <a:r>
              <a:rPr sz="1100" i="1" spc="-10" dirty="0">
                <a:solidFill>
                  <a:srgbClr val="3F3F3F"/>
                </a:solidFill>
                <a:latin typeface="Nimbus Roman No9 L"/>
                <a:cs typeface="Nimbus Roman No9 L"/>
              </a:rPr>
              <a:t>UPPER/LOWER</a:t>
            </a:r>
            <a:endParaRPr sz="1100">
              <a:latin typeface="Nimbus Roman No9 L"/>
              <a:cs typeface="Nimbus Roman No9 L"/>
            </a:endParaRPr>
          </a:p>
          <a:p>
            <a:pPr marL="184150" indent="-171450">
              <a:lnSpc>
                <a:spcPct val="100000"/>
              </a:lnSpc>
              <a:spcBef>
                <a:spcPts val="170"/>
              </a:spcBef>
              <a:buFont typeface="DejaVu Sans"/>
              <a:buChar char="•"/>
              <a:tabLst>
                <a:tab pos="184150" algn="l"/>
              </a:tabLst>
            </a:pPr>
            <a:r>
              <a:rPr sz="1100" i="1" spc="-10" dirty="0">
                <a:solidFill>
                  <a:srgbClr val="3F3F3F"/>
                </a:solidFill>
                <a:latin typeface="Nimbus Roman No9 L"/>
                <a:cs typeface="Nimbus Roman No9 L"/>
              </a:rPr>
              <a:t>REGEX_REPLACE</a:t>
            </a:r>
            <a:endParaRPr sz="1100">
              <a:latin typeface="Nimbus Roman No9 L"/>
              <a:cs typeface="Nimbus Roman No9 L"/>
            </a:endParaRPr>
          </a:p>
          <a:p>
            <a:pPr marL="184150" indent="-171450">
              <a:lnSpc>
                <a:spcPct val="100000"/>
              </a:lnSpc>
              <a:spcBef>
                <a:spcPts val="165"/>
              </a:spcBef>
              <a:buFont typeface="DejaVu Sans"/>
              <a:buChar char="•"/>
              <a:tabLst>
                <a:tab pos="184150" algn="l"/>
              </a:tabLst>
            </a:pPr>
            <a:r>
              <a:rPr sz="1100" i="1" spc="-10" dirty="0">
                <a:solidFill>
                  <a:srgbClr val="3F3F3F"/>
                </a:solidFill>
                <a:latin typeface="Nimbus Roman No9 L"/>
                <a:cs typeface="Nimbus Roman No9 L"/>
              </a:rPr>
              <a:t>REGEX_MATCH</a:t>
            </a:r>
            <a:endParaRPr sz="1100">
              <a:latin typeface="Nimbus Roman No9 L"/>
              <a:cs typeface="Nimbus Roman No9 L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5341366" y="2908049"/>
            <a:ext cx="1591310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b="1" spc="-210" dirty="0">
                <a:solidFill>
                  <a:srgbClr val="3F3F3F"/>
                </a:solidFill>
                <a:latin typeface="DejaVu Sans"/>
                <a:cs typeface="DejaVu Sans"/>
              </a:rPr>
              <a:t>Common</a:t>
            </a:r>
            <a:r>
              <a:rPr sz="1400" spc="-2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b="1" spc="-200" dirty="0">
                <a:solidFill>
                  <a:srgbClr val="3F3F3F"/>
                </a:solidFill>
                <a:latin typeface="DejaVu Sans"/>
                <a:cs typeface="DejaVu Sans"/>
              </a:rPr>
              <a:t>Examples:</a:t>
            </a:r>
            <a:endParaRPr sz="1400">
              <a:latin typeface="DejaVu Sans"/>
              <a:cs typeface="DejaVu Sans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5341366" y="3159470"/>
            <a:ext cx="1113155" cy="1916430"/>
          </a:xfrm>
          <a:prstGeom prst="rect">
            <a:avLst/>
          </a:prstGeom>
        </p:spPr>
        <p:txBody>
          <a:bodyPr vert="horz" wrap="square" lIns="0" tIns="34290" rIns="0" bIns="0" rtlCol="0">
            <a:spAutoFit/>
          </a:bodyPr>
          <a:lstStyle/>
          <a:p>
            <a:pPr marL="184150" indent="-171450">
              <a:lnSpc>
                <a:spcPct val="100000"/>
              </a:lnSpc>
              <a:spcBef>
                <a:spcPts val="270"/>
              </a:spcBef>
              <a:buFont typeface="DejaVu Sans"/>
              <a:buChar char="•"/>
              <a:tabLst>
                <a:tab pos="184150" algn="l"/>
              </a:tabLst>
            </a:pPr>
            <a:r>
              <a:rPr sz="1100" i="1" spc="-10" dirty="0">
                <a:solidFill>
                  <a:srgbClr val="3F3F3F"/>
                </a:solidFill>
                <a:latin typeface="Nimbus Roman No9 L"/>
                <a:cs typeface="Nimbus Roman No9 L"/>
              </a:rPr>
              <a:t>IF/IIF</a:t>
            </a:r>
            <a:endParaRPr sz="1100">
              <a:latin typeface="Nimbus Roman No9 L"/>
              <a:cs typeface="Nimbus Roman No9 L"/>
            </a:endParaRPr>
          </a:p>
          <a:p>
            <a:pPr marL="184150" indent="-171450">
              <a:lnSpc>
                <a:spcPct val="100000"/>
              </a:lnSpc>
              <a:spcBef>
                <a:spcPts val="170"/>
              </a:spcBef>
              <a:buFont typeface="DejaVu Sans"/>
              <a:buChar char="•"/>
              <a:tabLst>
                <a:tab pos="184150" algn="l"/>
              </a:tabLst>
            </a:pPr>
            <a:r>
              <a:rPr sz="1100" i="1" spc="-20" dirty="0">
                <a:solidFill>
                  <a:srgbClr val="3F3F3F"/>
                </a:solidFill>
                <a:latin typeface="Nimbus Roman No9 L"/>
                <a:cs typeface="Nimbus Roman No9 L"/>
              </a:rPr>
              <a:t>CASE</a:t>
            </a:r>
            <a:endParaRPr sz="1100">
              <a:latin typeface="Nimbus Roman No9 L"/>
              <a:cs typeface="Nimbus Roman No9 L"/>
            </a:endParaRPr>
          </a:p>
          <a:p>
            <a:pPr marL="184150" indent="-171450">
              <a:lnSpc>
                <a:spcPct val="100000"/>
              </a:lnSpc>
              <a:spcBef>
                <a:spcPts val="170"/>
              </a:spcBef>
              <a:buFont typeface="DejaVu Sans"/>
              <a:buChar char="•"/>
              <a:tabLst>
                <a:tab pos="184150" algn="l"/>
              </a:tabLst>
            </a:pPr>
            <a:r>
              <a:rPr sz="1100" i="1" spc="-25" dirty="0">
                <a:solidFill>
                  <a:srgbClr val="3F3F3F"/>
                </a:solidFill>
                <a:latin typeface="Nimbus Roman No9 L"/>
                <a:cs typeface="Nimbus Roman No9 L"/>
              </a:rPr>
              <a:t>AND</a:t>
            </a:r>
            <a:endParaRPr sz="1100">
              <a:latin typeface="Nimbus Roman No9 L"/>
              <a:cs typeface="Nimbus Roman No9 L"/>
            </a:endParaRPr>
          </a:p>
          <a:p>
            <a:pPr marL="184150" indent="-171450">
              <a:lnSpc>
                <a:spcPct val="100000"/>
              </a:lnSpc>
              <a:spcBef>
                <a:spcPts val="165"/>
              </a:spcBef>
              <a:buFont typeface="DejaVu Sans"/>
              <a:buChar char="•"/>
              <a:tabLst>
                <a:tab pos="184150" algn="l"/>
              </a:tabLst>
            </a:pPr>
            <a:r>
              <a:rPr sz="1100" i="1" spc="-20" dirty="0">
                <a:solidFill>
                  <a:srgbClr val="3F3F3F"/>
                </a:solidFill>
                <a:latin typeface="Nimbus Roman No9 L"/>
                <a:cs typeface="Nimbus Roman No9 L"/>
              </a:rPr>
              <a:t>ELSE</a:t>
            </a:r>
            <a:endParaRPr sz="1100">
              <a:latin typeface="Nimbus Roman No9 L"/>
              <a:cs typeface="Nimbus Roman No9 L"/>
            </a:endParaRPr>
          </a:p>
          <a:p>
            <a:pPr marL="184150" indent="-171450">
              <a:lnSpc>
                <a:spcPct val="100000"/>
              </a:lnSpc>
              <a:spcBef>
                <a:spcPts val="170"/>
              </a:spcBef>
              <a:buFont typeface="DejaVu Sans"/>
              <a:buChar char="•"/>
              <a:tabLst>
                <a:tab pos="184150" algn="l"/>
              </a:tabLst>
            </a:pPr>
            <a:r>
              <a:rPr sz="1100" i="1" spc="-10" dirty="0">
                <a:solidFill>
                  <a:srgbClr val="3F3F3F"/>
                </a:solidFill>
                <a:latin typeface="Nimbus Roman No9 L"/>
                <a:cs typeface="Nimbus Roman No9 L"/>
              </a:rPr>
              <a:t>ELSEIF</a:t>
            </a:r>
            <a:endParaRPr sz="1100">
              <a:latin typeface="Nimbus Roman No9 L"/>
              <a:cs typeface="Nimbus Roman No9 L"/>
            </a:endParaRPr>
          </a:p>
          <a:p>
            <a:pPr marL="184150" indent="-171450">
              <a:lnSpc>
                <a:spcPct val="100000"/>
              </a:lnSpc>
              <a:spcBef>
                <a:spcPts val="170"/>
              </a:spcBef>
              <a:buFont typeface="DejaVu Sans"/>
              <a:buChar char="•"/>
              <a:tabLst>
                <a:tab pos="184150" algn="l"/>
              </a:tabLst>
            </a:pPr>
            <a:r>
              <a:rPr sz="1100" i="1" spc="-45" dirty="0">
                <a:solidFill>
                  <a:srgbClr val="3F3F3F"/>
                </a:solidFill>
                <a:latin typeface="Nimbus Roman No9 L"/>
                <a:cs typeface="Nimbus Roman No9 L"/>
              </a:rPr>
              <a:t>IFNULL/ISNULL</a:t>
            </a:r>
            <a:endParaRPr sz="1100">
              <a:latin typeface="Nimbus Roman No9 L"/>
              <a:cs typeface="Nimbus Roman No9 L"/>
            </a:endParaRPr>
          </a:p>
          <a:p>
            <a:pPr marL="184150" indent="-171450">
              <a:lnSpc>
                <a:spcPct val="100000"/>
              </a:lnSpc>
              <a:spcBef>
                <a:spcPts val="165"/>
              </a:spcBef>
              <a:buFont typeface="DejaVu Sans"/>
              <a:buChar char="•"/>
              <a:tabLst>
                <a:tab pos="184150" algn="l"/>
              </a:tabLst>
            </a:pPr>
            <a:r>
              <a:rPr sz="1100" i="1" spc="-25" dirty="0">
                <a:solidFill>
                  <a:srgbClr val="3F3F3F"/>
                </a:solidFill>
                <a:latin typeface="Nimbus Roman No9 L"/>
                <a:cs typeface="Nimbus Roman No9 L"/>
              </a:rPr>
              <a:t>NOT</a:t>
            </a:r>
            <a:endParaRPr sz="1100">
              <a:latin typeface="Nimbus Roman No9 L"/>
              <a:cs typeface="Nimbus Roman No9 L"/>
            </a:endParaRPr>
          </a:p>
          <a:p>
            <a:pPr marL="184150" indent="-171450">
              <a:lnSpc>
                <a:spcPct val="100000"/>
              </a:lnSpc>
              <a:spcBef>
                <a:spcPts val="170"/>
              </a:spcBef>
              <a:buFont typeface="DejaVu Sans"/>
              <a:buChar char="•"/>
              <a:tabLst>
                <a:tab pos="184150" algn="l"/>
              </a:tabLst>
            </a:pPr>
            <a:r>
              <a:rPr sz="1100" i="1" spc="-25" dirty="0">
                <a:solidFill>
                  <a:srgbClr val="3F3F3F"/>
                </a:solidFill>
                <a:latin typeface="Nimbus Roman No9 L"/>
                <a:cs typeface="Nimbus Roman No9 L"/>
              </a:rPr>
              <a:t>ZN</a:t>
            </a:r>
            <a:endParaRPr sz="1100">
              <a:latin typeface="Nimbus Roman No9 L"/>
              <a:cs typeface="Nimbus Roman No9 L"/>
            </a:endParaRPr>
          </a:p>
          <a:p>
            <a:pPr marL="184150" indent="-171450">
              <a:lnSpc>
                <a:spcPct val="100000"/>
              </a:lnSpc>
              <a:spcBef>
                <a:spcPts val="165"/>
              </a:spcBef>
              <a:buFont typeface="DejaVu Sans"/>
              <a:buChar char="•"/>
              <a:tabLst>
                <a:tab pos="184150" algn="l"/>
              </a:tabLst>
            </a:pPr>
            <a:r>
              <a:rPr sz="1100" i="1" spc="-25" dirty="0">
                <a:solidFill>
                  <a:srgbClr val="3F3F3F"/>
                </a:solidFill>
                <a:latin typeface="Nimbus Roman No9 L"/>
                <a:cs typeface="Nimbus Roman No9 L"/>
              </a:rPr>
              <a:t>OR</a:t>
            </a:r>
            <a:endParaRPr sz="1100">
              <a:latin typeface="Nimbus Roman No9 L"/>
              <a:cs typeface="Nimbus Roman No9 L"/>
            </a:endParaRPr>
          </a:p>
          <a:p>
            <a:pPr marL="184150" indent="-171450">
              <a:lnSpc>
                <a:spcPct val="100000"/>
              </a:lnSpc>
              <a:spcBef>
                <a:spcPts val="170"/>
              </a:spcBef>
              <a:buFont typeface="DejaVu Sans"/>
              <a:buChar char="•"/>
              <a:tabLst>
                <a:tab pos="184150" algn="l"/>
              </a:tabLst>
            </a:pPr>
            <a:r>
              <a:rPr sz="1100" i="1" spc="-20" dirty="0">
                <a:solidFill>
                  <a:srgbClr val="3F3F3F"/>
                </a:solidFill>
                <a:latin typeface="Nimbus Roman No9 L"/>
                <a:cs typeface="Nimbus Roman No9 L"/>
              </a:rPr>
              <a:t>WHEN</a:t>
            </a:r>
            <a:endParaRPr sz="1100">
              <a:latin typeface="Nimbus Roman No9 L"/>
              <a:cs typeface="Nimbus Roman No9 L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7609840" y="2886713"/>
            <a:ext cx="1591310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b="1" spc="-210" dirty="0">
                <a:solidFill>
                  <a:srgbClr val="3F3F3F"/>
                </a:solidFill>
                <a:latin typeface="DejaVu Sans"/>
                <a:cs typeface="DejaVu Sans"/>
              </a:rPr>
              <a:t>Common</a:t>
            </a:r>
            <a:r>
              <a:rPr sz="1400" spc="-2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b="1" spc="-200" dirty="0">
                <a:solidFill>
                  <a:srgbClr val="3F3F3F"/>
                </a:solidFill>
                <a:latin typeface="DejaVu Sans"/>
                <a:cs typeface="DejaVu Sans"/>
              </a:rPr>
              <a:t>Examples:</a:t>
            </a:r>
            <a:endParaRPr sz="1400">
              <a:latin typeface="DejaVu Sans"/>
              <a:cs typeface="DejaVu Sans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7609840" y="3138134"/>
            <a:ext cx="962660" cy="2294255"/>
          </a:xfrm>
          <a:prstGeom prst="rect">
            <a:avLst/>
          </a:prstGeom>
        </p:spPr>
        <p:txBody>
          <a:bodyPr vert="horz" wrap="square" lIns="0" tIns="34290" rIns="0" bIns="0" rtlCol="0">
            <a:spAutoFit/>
          </a:bodyPr>
          <a:lstStyle/>
          <a:p>
            <a:pPr marL="184150" indent="-171450">
              <a:lnSpc>
                <a:spcPct val="100000"/>
              </a:lnSpc>
              <a:spcBef>
                <a:spcPts val="270"/>
              </a:spcBef>
              <a:buFont typeface="DejaVu Sans"/>
              <a:buChar char="•"/>
              <a:tabLst>
                <a:tab pos="184150" algn="l"/>
              </a:tabLst>
            </a:pPr>
            <a:r>
              <a:rPr sz="1100" i="1" spc="-25" dirty="0">
                <a:solidFill>
                  <a:srgbClr val="3F3F3F"/>
                </a:solidFill>
                <a:latin typeface="Nimbus Roman No9 L"/>
                <a:cs typeface="Nimbus Roman No9 L"/>
              </a:rPr>
              <a:t>DAY</a:t>
            </a:r>
            <a:endParaRPr sz="1100">
              <a:latin typeface="Nimbus Roman No9 L"/>
              <a:cs typeface="Nimbus Roman No9 L"/>
            </a:endParaRPr>
          </a:p>
          <a:p>
            <a:pPr marL="184150" indent="-171450">
              <a:lnSpc>
                <a:spcPct val="100000"/>
              </a:lnSpc>
              <a:spcBef>
                <a:spcPts val="170"/>
              </a:spcBef>
              <a:buFont typeface="DejaVu Sans"/>
              <a:buChar char="•"/>
              <a:tabLst>
                <a:tab pos="184150" algn="l"/>
              </a:tabLst>
            </a:pPr>
            <a:r>
              <a:rPr sz="1100" i="1" spc="-20" dirty="0">
                <a:solidFill>
                  <a:srgbClr val="3F3F3F"/>
                </a:solidFill>
                <a:latin typeface="Nimbus Roman No9 L"/>
                <a:cs typeface="Nimbus Roman No9 L"/>
              </a:rPr>
              <a:t>WEEK</a:t>
            </a:r>
            <a:endParaRPr sz="1100">
              <a:latin typeface="Nimbus Roman No9 L"/>
              <a:cs typeface="Nimbus Roman No9 L"/>
            </a:endParaRPr>
          </a:p>
          <a:p>
            <a:pPr marL="184150" indent="-171450">
              <a:lnSpc>
                <a:spcPct val="100000"/>
              </a:lnSpc>
              <a:spcBef>
                <a:spcPts val="170"/>
              </a:spcBef>
              <a:buFont typeface="DejaVu Sans"/>
              <a:buChar char="•"/>
              <a:tabLst>
                <a:tab pos="184150" algn="l"/>
              </a:tabLst>
            </a:pPr>
            <a:r>
              <a:rPr sz="1100" i="1" spc="-20" dirty="0">
                <a:solidFill>
                  <a:srgbClr val="3F3F3F"/>
                </a:solidFill>
                <a:latin typeface="Nimbus Roman No9 L"/>
                <a:cs typeface="Nimbus Roman No9 L"/>
              </a:rPr>
              <a:t>MONTH</a:t>
            </a:r>
            <a:endParaRPr sz="1100">
              <a:latin typeface="Nimbus Roman No9 L"/>
              <a:cs typeface="Nimbus Roman No9 L"/>
            </a:endParaRPr>
          </a:p>
          <a:p>
            <a:pPr marL="184150" indent="-171450">
              <a:lnSpc>
                <a:spcPct val="100000"/>
              </a:lnSpc>
              <a:spcBef>
                <a:spcPts val="165"/>
              </a:spcBef>
              <a:buFont typeface="DejaVu Sans"/>
              <a:buChar char="•"/>
              <a:tabLst>
                <a:tab pos="184150" algn="l"/>
              </a:tabLst>
            </a:pPr>
            <a:r>
              <a:rPr sz="1100" i="1" spc="-10" dirty="0">
                <a:solidFill>
                  <a:srgbClr val="3F3F3F"/>
                </a:solidFill>
                <a:latin typeface="Nimbus Roman No9 L"/>
                <a:cs typeface="Nimbus Roman No9 L"/>
              </a:rPr>
              <a:t>QUARTER</a:t>
            </a:r>
            <a:endParaRPr sz="1100">
              <a:latin typeface="Nimbus Roman No9 L"/>
              <a:cs typeface="Nimbus Roman No9 L"/>
            </a:endParaRPr>
          </a:p>
          <a:p>
            <a:pPr marL="184150" indent="-171450">
              <a:lnSpc>
                <a:spcPct val="100000"/>
              </a:lnSpc>
              <a:spcBef>
                <a:spcPts val="170"/>
              </a:spcBef>
              <a:buFont typeface="DejaVu Sans"/>
              <a:buChar char="•"/>
              <a:tabLst>
                <a:tab pos="184150" algn="l"/>
              </a:tabLst>
            </a:pPr>
            <a:r>
              <a:rPr sz="1100" i="1" spc="-20" dirty="0">
                <a:solidFill>
                  <a:srgbClr val="3F3F3F"/>
                </a:solidFill>
                <a:latin typeface="Nimbus Roman No9 L"/>
                <a:cs typeface="Nimbus Roman No9 L"/>
              </a:rPr>
              <a:t>YEAR</a:t>
            </a:r>
            <a:endParaRPr sz="1100">
              <a:latin typeface="Nimbus Roman No9 L"/>
              <a:cs typeface="Nimbus Roman No9 L"/>
            </a:endParaRPr>
          </a:p>
          <a:p>
            <a:pPr marL="184150" indent="-171450">
              <a:lnSpc>
                <a:spcPct val="100000"/>
              </a:lnSpc>
              <a:spcBef>
                <a:spcPts val="170"/>
              </a:spcBef>
              <a:buFont typeface="DejaVu Sans"/>
              <a:buChar char="•"/>
              <a:tabLst>
                <a:tab pos="184150" algn="l"/>
              </a:tabLst>
            </a:pPr>
            <a:r>
              <a:rPr sz="1100" i="1" spc="-10" dirty="0">
                <a:solidFill>
                  <a:srgbClr val="3F3F3F"/>
                </a:solidFill>
                <a:latin typeface="Nimbus Roman No9 L"/>
                <a:cs typeface="Nimbus Roman No9 L"/>
              </a:rPr>
              <a:t>TODAY</a:t>
            </a:r>
            <a:endParaRPr sz="1100">
              <a:latin typeface="Nimbus Roman No9 L"/>
              <a:cs typeface="Nimbus Roman No9 L"/>
            </a:endParaRPr>
          </a:p>
          <a:p>
            <a:pPr marL="184150" indent="-171450">
              <a:lnSpc>
                <a:spcPct val="100000"/>
              </a:lnSpc>
              <a:spcBef>
                <a:spcPts val="165"/>
              </a:spcBef>
              <a:buFont typeface="DejaVu Sans"/>
              <a:buChar char="•"/>
              <a:tabLst>
                <a:tab pos="184150" algn="l"/>
              </a:tabLst>
            </a:pPr>
            <a:r>
              <a:rPr sz="1100" i="1" spc="-10" dirty="0">
                <a:solidFill>
                  <a:srgbClr val="3F3F3F"/>
                </a:solidFill>
                <a:latin typeface="Nimbus Roman No9 L"/>
                <a:cs typeface="Nimbus Roman No9 L"/>
              </a:rPr>
              <a:t>DATEADD</a:t>
            </a:r>
            <a:endParaRPr sz="1100">
              <a:latin typeface="Nimbus Roman No9 L"/>
              <a:cs typeface="Nimbus Roman No9 L"/>
            </a:endParaRPr>
          </a:p>
          <a:p>
            <a:pPr marL="184150" indent="-171450">
              <a:lnSpc>
                <a:spcPct val="100000"/>
              </a:lnSpc>
              <a:spcBef>
                <a:spcPts val="170"/>
              </a:spcBef>
              <a:buFont typeface="DejaVu Sans"/>
              <a:buChar char="•"/>
              <a:tabLst>
                <a:tab pos="184150" algn="l"/>
              </a:tabLst>
            </a:pPr>
            <a:r>
              <a:rPr sz="1100" i="1" spc="-10" dirty="0">
                <a:solidFill>
                  <a:srgbClr val="3F3F3F"/>
                </a:solidFill>
                <a:latin typeface="Nimbus Roman No9 L"/>
                <a:cs typeface="Nimbus Roman No9 L"/>
              </a:rPr>
              <a:t>DATEDIFF</a:t>
            </a:r>
            <a:endParaRPr sz="1100">
              <a:latin typeface="Nimbus Roman No9 L"/>
              <a:cs typeface="Nimbus Roman No9 L"/>
            </a:endParaRPr>
          </a:p>
          <a:p>
            <a:pPr marL="184150" indent="-171450">
              <a:lnSpc>
                <a:spcPct val="100000"/>
              </a:lnSpc>
              <a:spcBef>
                <a:spcPts val="165"/>
              </a:spcBef>
              <a:buFont typeface="DejaVu Sans"/>
              <a:buChar char="•"/>
              <a:tabLst>
                <a:tab pos="184150" algn="l"/>
              </a:tabLst>
            </a:pPr>
            <a:r>
              <a:rPr sz="1100" i="1" spc="-10" dirty="0">
                <a:solidFill>
                  <a:srgbClr val="3F3F3F"/>
                </a:solidFill>
                <a:latin typeface="Nimbus Roman No9 L"/>
                <a:cs typeface="Nimbus Roman No9 L"/>
              </a:rPr>
              <a:t>DATENAME</a:t>
            </a:r>
            <a:endParaRPr sz="1100">
              <a:latin typeface="Nimbus Roman No9 L"/>
              <a:cs typeface="Nimbus Roman No9 L"/>
            </a:endParaRPr>
          </a:p>
          <a:p>
            <a:pPr marL="184150" indent="-171450">
              <a:lnSpc>
                <a:spcPct val="100000"/>
              </a:lnSpc>
              <a:spcBef>
                <a:spcPts val="170"/>
              </a:spcBef>
              <a:buFont typeface="DejaVu Sans"/>
              <a:buChar char="•"/>
              <a:tabLst>
                <a:tab pos="184150" algn="l"/>
              </a:tabLst>
            </a:pPr>
            <a:r>
              <a:rPr sz="1100" i="1" spc="-10" dirty="0">
                <a:solidFill>
                  <a:srgbClr val="3F3F3F"/>
                </a:solidFill>
                <a:latin typeface="Nimbus Roman No9 L"/>
                <a:cs typeface="Nimbus Roman No9 L"/>
              </a:rPr>
              <a:t>DATEPARSE</a:t>
            </a:r>
            <a:endParaRPr sz="1100">
              <a:latin typeface="Nimbus Roman No9 L"/>
              <a:cs typeface="Nimbus Roman No9 L"/>
            </a:endParaRPr>
          </a:p>
          <a:p>
            <a:pPr marL="184150" indent="-171450">
              <a:lnSpc>
                <a:spcPct val="100000"/>
              </a:lnSpc>
              <a:spcBef>
                <a:spcPts val="170"/>
              </a:spcBef>
              <a:buFont typeface="DejaVu Sans"/>
              <a:buChar char="•"/>
              <a:tabLst>
                <a:tab pos="184150" algn="l"/>
              </a:tabLst>
            </a:pPr>
            <a:r>
              <a:rPr sz="1100" i="1" spc="-10" dirty="0">
                <a:solidFill>
                  <a:srgbClr val="3F3F3F"/>
                </a:solidFill>
                <a:latin typeface="Nimbus Roman No9 L"/>
                <a:cs typeface="Nimbus Roman No9 L"/>
              </a:rPr>
              <a:t>DATEPART</a:t>
            </a:r>
            <a:endParaRPr sz="1100">
              <a:latin typeface="Nimbus Roman No9 L"/>
              <a:cs typeface="Nimbus Roman No9 L"/>
            </a:endParaRPr>
          </a:p>
          <a:p>
            <a:pPr marL="184150" indent="-171450">
              <a:lnSpc>
                <a:spcPct val="100000"/>
              </a:lnSpc>
              <a:spcBef>
                <a:spcPts val="165"/>
              </a:spcBef>
              <a:buFont typeface="DejaVu Sans"/>
              <a:buChar char="•"/>
              <a:tabLst>
                <a:tab pos="184150" algn="l"/>
              </a:tabLst>
            </a:pPr>
            <a:r>
              <a:rPr sz="1100" i="1" spc="-30" dirty="0">
                <a:solidFill>
                  <a:srgbClr val="3F3F3F"/>
                </a:solidFill>
                <a:latin typeface="Nimbus Roman No9 L"/>
                <a:cs typeface="Nimbus Roman No9 L"/>
              </a:rPr>
              <a:t>DATETRUNC</a:t>
            </a:r>
            <a:endParaRPr sz="1100">
              <a:latin typeface="Nimbus Roman No9 L"/>
              <a:cs typeface="Nimbus Roman No9 L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9895585" y="2886716"/>
            <a:ext cx="1591310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b="1" spc="-210" dirty="0">
                <a:solidFill>
                  <a:srgbClr val="3F3F3F"/>
                </a:solidFill>
                <a:latin typeface="DejaVu Sans"/>
                <a:cs typeface="DejaVu Sans"/>
              </a:rPr>
              <a:t>Common</a:t>
            </a:r>
            <a:r>
              <a:rPr sz="1400" spc="-2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b="1" spc="-200" dirty="0">
                <a:solidFill>
                  <a:srgbClr val="3F3F3F"/>
                </a:solidFill>
                <a:latin typeface="DejaVu Sans"/>
                <a:cs typeface="DejaVu Sans"/>
              </a:rPr>
              <a:t>Examples:</a:t>
            </a:r>
            <a:endParaRPr sz="1400">
              <a:latin typeface="DejaVu Sans"/>
              <a:cs typeface="DejaVu Sans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9895585" y="3138136"/>
            <a:ext cx="829944" cy="971550"/>
          </a:xfrm>
          <a:prstGeom prst="rect">
            <a:avLst/>
          </a:prstGeom>
        </p:spPr>
        <p:txBody>
          <a:bodyPr vert="horz" wrap="square" lIns="0" tIns="34290" rIns="0" bIns="0" rtlCol="0">
            <a:spAutoFit/>
          </a:bodyPr>
          <a:lstStyle/>
          <a:p>
            <a:pPr marL="184150" indent="-171450">
              <a:lnSpc>
                <a:spcPct val="100000"/>
              </a:lnSpc>
              <a:spcBef>
                <a:spcPts val="270"/>
              </a:spcBef>
              <a:buFont typeface="DejaVu Sans"/>
              <a:buChar char="•"/>
              <a:tabLst>
                <a:tab pos="184150" algn="l"/>
              </a:tabLst>
            </a:pPr>
            <a:r>
              <a:rPr sz="1100" i="1" spc="-20" dirty="0">
                <a:solidFill>
                  <a:srgbClr val="3F3F3F"/>
                </a:solidFill>
                <a:latin typeface="Nimbus Roman No9 L"/>
                <a:cs typeface="Nimbus Roman No9 L"/>
              </a:rPr>
              <a:t>DATE</a:t>
            </a:r>
            <a:endParaRPr sz="1100">
              <a:latin typeface="Nimbus Roman No9 L"/>
              <a:cs typeface="Nimbus Roman No9 L"/>
            </a:endParaRPr>
          </a:p>
          <a:p>
            <a:pPr marL="184150" indent="-171450">
              <a:lnSpc>
                <a:spcPct val="100000"/>
              </a:lnSpc>
              <a:spcBef>
                <a:spcPts val="170"/>
              </a:spcBef>
              <a:buFont typeface="DejaVu Sans"/>
              <a:buChar char="•"/>
              <a:tabLst>
                <a:tab pos="184150" algn="l"/>
              </a:tabLst>
            </a:pPr>
            <a:r>
              <a:rPr sz="1100" i="1" spc="-45" dirty="0">
                <a:solidFill>
                  <a:srgbClr val="3F3F3F"/>
                </a:solidFill>
                <a:latin typeface="Nimbus Roman No9 L"/>
                <a:cs typeface="Nimbus Roman No9 L"/>
              </a:rPr>
              <a:t>DATETIME</a:t>
            </a:r>
            <a:endParaRPr sz="1100">
              <a:latin typeface="Nimbus Roman No9 L"/>
              <a:cs typeface="Nimbus Roman No9 L"/>
            </a:endParaRPr>
          </a:p>
          <a:p>
            <a:pPr marL="184150" indent="-171450">
              <a:lnSpc>
                <a:spcPct val="100000"/>
              </a:lnSpc>
              <a:spcBef>
                <a:spcPts val="170"/>
              </a:spcBef>
              <a:buFont typeface="DejaVu Sans"/>
              <a:buChar char="•"/>
              <a:tabLst>
                <a:tab pos="184150" algn="l"/>
              </a:tabLst>
            </a:pPr>
            <a:r>
              <a:rPr sz="1100" i="1" spc="-10" dirty="0">
                <a:solidFill>
                  <a:srgbClr val="3F3F3F"/>
                </a:solidFill>
                <a:latin typeface="Nimbus Roman No9 L"/>
                <a:cs typeface="Nimbus Roman No9 L"/>
              </a:rPr>
              <a:t>FLOAT</a:t>
            </a:r>
            <a:endParaRPr sz="1100">
              <a:latin typeface="Nimbus Roman No9 L"/>
              <a:cs typeface="Nimbus Roman No9 L"/>
            </a:endParaRPr>
          </a:p>
          <a:p>
            <a:pPr marL="184150" indent="-171450">
              <a:lnSpc>
                <a:spcPct val="100000"/>
              </a:lnSpc>
              <a:spcBef>
                <a:spcPts val="165"/>
              </a:spcBef>
              <a:buFont typeface="DejaVu Sans"/>
              <a:buChar char="•"/>
              <a:tabLst>
                <a:tab pos="184150" algn="l"/>
              </a:tabLst>
            </a:pPr>
            <a:r>
              <a:rPr sz="1100" i="1" spc="-25" dirty="0">
                <a:solidFill>
                  <a:srgbClr val="3F3F3F"/>
                </a:solidFill>
                <a:latin typeface="Nimbus Roman No9 L"/>
                <a:cs typeface="Nimbus Roman No9 L"/>
              </a:rPr>
              <a:t>INT</a:t>
            </a:r>
            <a:endParaRPr sz="1100">
              <a:latin typeface="Nimbus Roman No9 L"/>
              <a:cs typeface="Nimbus Roman No9 L"/>
            </a:endParaRPr>
          </a:p>
          <a:p>
            <a:pPr marL="184150" indent="-171450">
              <a:lnSpc>
                <a:spcPct val="100000"/>
              </a:lnSpc>
              <a:spcBef>
                <a:spcPts val="170"/>
              </a:spcBef>
              <a:buFont typeface="DejaVu Sans"/>
              <a:buChar char="•"/>
              <a:tabLst>
                <a:tab pos="184150" algn="l"/>
              </a:tabLst>
            </a:pPr>
            <a:r>
              <a:rPr sz="1100" i="1" spc="-25" dirty="0">
                <a:solidFill>
                  <a:srgbClr val="3F3F3F"/>
                </a:solidFill>
                <a:latin typeface="Nimbus Roman No9 L"/>
                <a:cs typeface="Nimbus Roman No9 L"/>
              </a:rPr>
              <a:t>STR</a:t>
            </a:r>
            <a:endParaRPr sz="1100">
              <a:latin typeface="Nimbus Roman No9 L"/>
              <a:cs typeface="Nimbus Roman No9 L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2670683" y="1108709"/>
            <a:ext cx="6350" cy="5132705"/>
          </a:xfrm>
          <a:custGeom>
            <a:avLst/>
            <a:gdLst/>
            <a:ahLst/>
            <a:cxnLst/>
            <a:rect l="l" t="t" r="r" b="b"/>
            <a:pathLst>
              <a:path w="6350" h="5132705">
                <a:moveTo>
                  <a:pt x="6350" y="0"/>
                </a:moveTo>
                <a:lnTo>
                  <a:pt x="0" y="0"/>
                </a:lnTo>
                <a:lnTo>
                  <a:pt x="0" y="5132311"/>
                </a:lnTo>
                <a:lnTo>
                  <a:pt x="6350" y="5132311"/>
                </a:lnTo>
                <a:lnTo>
                  <a:pt x="6350" y="0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4954397" y="1108709"/>
            <a:ext cx="6350" cy="5132705"/>
          </a:xfrm>
          <a:custGeom>
            <a:avLst/>
            <a:gdLst/>
            <a:ahLst/>
            <a:cxnLst/>
            <a:rect l="l" t="t" r="r" b="b"/>
            <a:pathLst>
              <a:path w="6350" h="5132705">
                <a:moveTo>
                  <a:pt x="6350" y="0"/>
                </a:moveTo>
                <a:lnTo>
                  <a:pt x="0" y="0"/>
                </a:lnTo>
                <a:lnTo>
                  <a:pt x="0" y="5132311"/>
                </a:lnTo>
                <a:lnTo>
                  <a:pt x="6350" y="5132311"/>
                </a:lnTo>
                <a:lnTo>
                  <a:pt x="6350" y="0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7225919" y="1108709"/>
            <a:ext cx="6350" cy="5132705"/>
          </a:xfrm>
          <a:custGeom>
            <a:avLst/>
            <a:gdLst/>
            <a:ahLst/>
            <a:cxnLst/>
            <a:rect l="l" t="t" r="r" b="b"/>
            <a:pathLst>
              <a:path w="6350" h="5132705">
                <a:moveTo>
                  <a:pt x="6350" y="0"/>
                </a:moveTo>
                <a:lnTo>
                  <a:pt x="0" y="0"/>
                </a:lnTo>
                <a:lnTo>
                  <a:pt x="0" y="5132311"/>
                </a:lnTo>
                <a:lnTo>
                  <a:pt x="6350" y="5132311"/>
                </a:lnTo>
                <a:lnTo>
                  <a:pt x="6350" y="0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9525635" y="1108709"/>
            <a:ext cx="6350" cy="5132705"/>
          </a:xfrm>
          <a:custGeom>
            <a:avLst/>
            <a:gdLst/>
            <a:ahLst/>
            <a:cxnLst/>
            <a:rect l="l" t="t" r="r" b="b"/>
            <a:pathLst>
              <a:path w="6350" h="5132705">
                <a:moveTo>
                  <a:pt x="6350" y="0"/>
                </a:moveTo>
                <a:lnTo>
                  <a:pt x="0" y="0"/>
                </a:lnTo>
                <a:lnTo>
                  <a:pt x="0" y="5132311"/>
                </a:lnTo>
                <a:lnTo>
                  <a:pt x="6350" y="5132311"/>
                </a:lnTo>
                <a:lnTo>
                  <a:pt x="6350" y="0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65755">
              <a:lnSpc>
                <a:spcPct val="100000"/>
              </a:lnSpc>
              <a:spcBef>
                <a:spcPts val="100"/>
              </a:spcBef>
            </a:pPr>
            <a:r>
              <a:rPr b="1" spc="-405" dirty="0">
                <a:latin typeface="DejaVu Sans"/>
                <a:cs typeface="DejaVu Sans"/>
              </a:rPr>
              <a:t>Basic</a:t>
            </a:r>
            <a:r>
              <a:rPr spc="-160" dirty="0"/>
              <a:t> </a:t>
            </a:r>
            <a:r>
              <a:rPr b="1" spc="-470" dirty="0">
                <a:latin typeface="DejaVu Sans"/>
                <a:cs typeface="DejaVu Sans"/>
              </a:rPr>
              <a:t>Aggregate</a:t>
            </a:r>
            <a:r>
              <a:rPr spc="-170" dirty="0"/>
              <a:t> </a:t>
            </a:r>
            <a:r>
              <a:rPr b="1" spc="-470" dirty="0">
                <a:latin typeface="DejaVu Sans"/>
                <a:cs typeface="DejaVu Sans"/>
              </a:rPr>
              <a:t>Functions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5646" y="813815"/>
            <a:ext cx="11760708" cy="45720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939369" y="1387260"/>
            <a:ext cx="1684655" cy="683895"/>
            <a:chOff x="939369" y="1387260"/>
            <a:chExt cx="1684655" cy="683895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39369" y="1387260"/>
              <a:ext cx="1684372" cy="683397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33499" y="1463001"/>
              <a:ext cx="896200" cy="600367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86027" y="1395983"/>
              <a:ext cx="1600200" cy="598932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523238" y="1542541"/>
            <a:ext cx="5276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90" dirty="0">
                <a:solidFill>
                  <a:srgbClr val="F9FEA4"/>
                </a:solidFill>
                <a:latin typeface="DejaVu Sans"/>
                <a:cs typeface="DejaVu Sans"/>
              </a:rPr>
              <a:t>SUM</a:t>
            </a:r>
            <a:endParaRPr sz="1800">
              <a:latin typeface="DejaVu Sans"/>
              <a:cs typeface="DejaVu San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688399" y="1395983"/>
            <a:ext cx="5532120" cy="596900"/>
          </a:xfrm>
          <a:custGeom>
            <a:avLst/>
            <a:gdLst/>
            <a:ahLst/>
            <a:cxnLst/>
            <a:rect l="l" t="t" r="r" b="b"/>
            <a:pathLst>
              <a:path w="5532120" h="596900">
                <a:moveTo>
                  <a:pt x="5487987" y="0"/>
                </a:moveTo>
                <a:lnTo>
                  <a:pt x="44005" y="0"/>
                </a:lnTo>
                <a:lnTo>
                  <a:pt x="41732" y="63"/>
                </a:lnTo>
                <a:lnTo>
                  <a:pt x="6311" y="21196"/>
                </a:lnTo>
                <a:lnTo>
                  <a:pt x="0" y="41795"/>
                </a:lnTo>
                <a:lnTo>
                  <a:pt x="0" y="554850"/>
                </a:lnTo>
                <a:lnTo>
                  <a:pt x="21132" y="590270"/>
                </a:lnTo>
                <a:lnTo>
                  <a:pt x="44005" y="596646"/>
                </a:lnTo>
                <a:lnTo>
                  <a:pt x="5487987" y="596646"/>
                </a:lnTo>
                <a:lnTo>
                  <a:pt x="5523319" y="578967"/>
                </a:lnTo>
                <a:lnTo>
                  <a:pt x="5531993" y="554850"/>
                </a:lnTo>
                <a:lnTo>
                  <a:pt x="5531993" y="41795"/>
                </a:lnTo>
                <a:lnTo>
                  <a:pt x="5510860" y="6375"/>
                </a:lnTo>
                <a:lnTo>
                  <a:pt x="5487987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2780283" y="1587753"/>
            <a:ext cx="489140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i="1" dirty="0">
                <a:solidFill>
                  <a:srgbClr val="7F7F7F"/>
                </a:solidFill>
                <a:latin typeface="Nimbus Roman No9 L"/>
                <a:cs typeface="Nimbus Roman No9 L"/>
              </a:rPr>
              <a:t>Returns</a:t>
            </a:r>
            <a:r>
              <a:rPr sz="1200" spc="-25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7F7F7F"/>
                </a:solidFill>
                <a:latin typeface="Nimbus Roman No9 L"/>
                <a:cs typeface="Nimbus Roman No9 L"/>
              </a:rPr>
              <a:t>the</a:t>
            </a:r>
            <a:r>
              <a:rPr sz="1200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7F7F7F"/>
                </a:solidFill>
                <a:latin typeface="Nimbus Roman No9 L"/>
                <a:cs typeface="Nimbus Roman No9 L"/>
              </a:rPr>
              <a:t>sum</a:t>
            </a:r>
            <a:r>
              <a:rPr sz="1200" spc="-15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7F7F7F"/>
                </a:solidFill>
                <a:latin typeface="Nimbus Roman No9 L"/>
                <a:cs typeface="Nimbus Roman No9 L"/>
              </a:rPr>
              <a:t>of</a:t>
            </a:r>
            <a:r>
              <a:rPr sz="1200" spc="-5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200" i="1" spc="-45" dirty="0">
                <a:solidFill>
                  <a:srgbClr val="7F7F7F"/>
                </a:solidFill>
                <a:latin typeface="Nimbus Roman No9 L"/>
                <a:cs typeface="Nimbus Roman No9 L"/>
              </a:rPr>
              <a:t>all</a:t>
            </a:r>
            <a:r>
              <a:rPr sz="1200" spc="-25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7F7F7F"/>
                </a:solidFill>
                <a:latin typeface="Nimbus Roman No9 L"/>
                <a:cs typeface="Nimbus Roman No9 L"/>
              </a:rPr>
              <a:t>values</a:t>
            </a:r>
            <a:r>
              <a:rPr sz="1200" spc="-20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7F7F7F"/>
                </a:solidFill>
                <a:latin typeface="Nimbus Roman No9 L"/>
                <a:cs typeface="Nimbus Roman No9 L"/>
              </a:rPr>
              <a:t>in</a:t>
            </a:r>
            <a:r>
              <a:rPr sz="1200" spc="-5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7F7F7F"/>
                </a:solidFill>
                <a:latin typeface="Nimbus Roman No9 L"/>
                <a:cs typeface="Nimbus Roman No9 L"/>
              </a:rPr>
              <a:t>the</a:t>
            </a:r>
            <a:r>
              <a:rPr sz="1200" spc="-10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7F7F7F"/>
                </a:solidFill>
                <a:latin typeface="Nimbus Roman No9 L"/>
                <a:cs typeface="Nimbus Roman No9 L"/>
              </a:rPr>
              <a:t>expression</a:t>
            </a:r>
            <a:r>
              <a:rPr sz="1200" spc="15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200" i="1" spc="-10" dirty="0">
                <a:solidFill>
                  <a:srgbClr val="7F7F7F"/>
                </a:solidFill>
                <a:latin typeface="Nimbus Roman No9 L"/>
                <a:cs typeface="Nimbus Roman No9 L"/>
              </a:rPr>
              <a:t>(only</a:t>
            </a:r>
            <a:r>
              <a:rPr sz="1200" spc="5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7F7F7F"/>
                </a:solidFill>
                <a:latin typeface="Nimbus Roman No9 L"/>
                <a:cs typeface="Nimbus Roman No9 L"/>
              </a:rPr>
              <a:t>numeric,</a:t>
            </a:r>
            <a:r>
              <a:rPr sz="1200" spc="5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200" i="1" spc="-10" dirty="0">
                <a:solidFill>
                  <a:srgbClr val="7F7F7F"/>
                </a:solidFill>
                <a:latin typeface="Nimbus Roman No9 L"/>
                <a:cs typeface="Nimbus Roman No9 L"/>
              </a:rPr>
              <a:t>nulls</a:t>
            </a:r>
            <a:r>
              <a:rPr sz="1200" spc="10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7F7F7F"/>
                </a:solidFill>
                <a:latin typeface="Nimbus Roman No9 L"/>
                <a:cs typeface="Nimbus Roman No9 L"/>
              </a:rPr>
              <a:t>are</a:t>
            </a:r>
            <a:r>
              <a:rPr sz="1200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200" i="1" spc="-130" dirty="0">
                <a:solidFill>
                  <a:srgbClr val="7F7F7F"/>
                </a:solidFill>
                <a:latin typeface="Nimbus Roman No9 L"/>
                <a:cs typeface="Nimbus Roman No9 L"/>
              </a:rPr>
              <a:t>ignored)</a:t>
            </a:r>
            <a:endParaRPr sz="1200">
              <a:latin typeface="Nimbus Roman No9 L"/>
              <a:cs typeface="Nimbus Roman No9 L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939369" y="2214792"/>
            <a:ext cx="1684655" cy="683895"/>
            <a:chOff x="939369" y="2214792"/>
            <a:chExt cx="1684655" cy="683895"/>
          </a:xfrm>
        </p:grpSpPr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39369" y="2214792"/>
              <a:ext cx="1684372" cy="683397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51787" y="2290533"/>
              <a:ext cx="859624" cy="600367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86027" y="2223515"/>
              <a:ext cx="1600200" cy="598932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1541525" y="2370073"/>
            <a:ext cx="4902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90" dirty="0">
                <a:solidFill>
                  <a:srgbClr val="F9FEA4"/>
                </a:solidFill>
                <a:latin typeface="DejaVu Sans"/>
                <a:cs typeface="DejaVu Sans"/>
              </a:rPr>
              <a:t>AVG</a:t>
            </a:r>
            <a:endParaRPr sz="1800">
              <a:latin typeface="DejaVu Sans"/>
              <a:cs typeface="DejaVu San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2688399" y="2223515"/>
            <a:ext cx="5532120" cy="593725"/>
          </a:xfrm>
          <a:custGeom>
            <a:avLst/>
            <a:gdLst/>
            <a:ahLst/>
            <a:cxnLst/>
            <a:rect l="l" t="t" r="r" b="b"/>
            <a:pathLst>
              <a:path w="5532120" h="593725">
                <a:moveTo>
                  <a:pt x="5488241" y="0"/>
                </a:moveTo>
                <a:lnTo>
                  <a:pt x="43751" y="0"/>
                </a:lnTo>
                <a:lnTo>
                  <a:pt x="41503" y="63"/>
                </a:lnTo>
                <a:lnTo>
                  <a:pt x="6299" y="21120"/>
                </a:lnTo>
                <a:lnTo>
                  <a:pt x="0" y="41567"/>
                </a:lnTo>
                <a:lnTo>
                  <a:pt x="0" y="552030"/>
                </a:lnTo>
                <a:lnTo>
                  <a:pt x="21056" y="587235"/>
                </a:lnTo>
                <a:lnTo>
                  <a:pt x="43751" y="593598"/>
                </a:lnTo>
                <a:lnTo>
                  <a:pt x="5488241" y="593598"/>
                </a:lnTo>
                <a:lnTo>
                  <a:pt x="5523331" y="575970"/>
                </a:lnTo>
                <a:lnTo>
                  <a:pt x="5531993" y="552030"/>
                </a:lnTo>
                <a:lnTo>
                  <a:pt x="5531993" y="41567"/>
                </a:lnTo>
                <a:lnTo>
                  <a:pt x="5510936" y="6362"/>
                </a:lnTo>
                <a:lnTo>
                  <a:pt x="5488241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2780029" y="2414015"/>
            <a:ext cx="512000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i="1" dirty="0">
                <a:solidFill>
                  <a:srgbClr val="7F7F7F"/>
                </a:solidFill>
                <a:latin typeface="Nimbus Roman No9 L"/>
                <a:cs typeface="Nimbus Roman No9 L"/>
              </a:rPr>
              <a:t>Returns</a:t>
            </a:r>
            <a:r>
              <a:rPr sz="1200" spc="-35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7F7F7F"/>
                </a:solidFill>
                <a:latin typeface="Nimbus Roman No9 L"/>
                <a:cs typeface="Nimbus Roman No9 L"/>
              </a:rPr>
              <a:t>the</a:t>
            </a:r>
            <a:r>
              <a:rPr sz="1200" spc="-15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7F7F7F"/>
                </a:solidFill>
                <a:latin typeface="Nimbus Roman No9 L"/>
                <a:cs typeface="Nimbus Roman No9 L"/>
              </a:rPr>
              <a:t>average</a:t>
            </a:r>
            <a:r>
              <a:rPr sz="1200" spc="-35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7F7F7F"/>
                </a:solidFill>
                <a:latin typeface="Nimbus Roman No9 L"/>
                <a:cs typeface="Nimbus Roman No9 L"/>
              </a:rPr>
              <a:t>of</a:t>
            </a:r>
            <a:r>
              <a:rPr sz="1200" spc="-20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200" i="1" spc="-45" dirty="0">
                <a:solidFill>
                  <a:srgbClr val="7F7F7F"/>
                </a:solidFill>
                <a:latin typeface="Nimbus Roman No9 L"/>
                <a:cs typeface="Nimbus Roman No9 L"/>
              </a:rPr>
              <a:t>all</a:t>
            </a:r>
            <a:r>
              <a:rPr sz="1200" spc="-30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7F7F7F"/>
                </a:solidFill>
                <a:latin typeface="Nimbus Roman No9 L"/>
                <a:cs typeface="Nimbus Roman No9 L"/>
              </a:rPr>
              <a:t>values</a:t>
            </a:r>
            <a:r>
              <a:rPr sz="1200" spc="-35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7F7F7F"/>
                </a:solidFill>
                <a:latin typeface="Nimbus Roman No9 L"/>
                <a:cs typeface="Nimbus Roman No9 L"/>
              </a:rPr>
              <a:t>in</a:t>
            </a:r>
            <a:r>
              <a:rPr sz="1200" spc="-10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7F7F7F"/>
                </a:solidFill>
                <a:latin typeface="Nimbus Roman No9 L"/>
                <a:cs typeface="Nimbus Roman No9 L"/>
              </a:rPr>
              <a:t>the</a:t>
            </a:r>
            <a:r>
              <a:rPr sz="1200" spc="-25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7F7F7F"/>
                </a:solidFill>
                <a:latin typeface="Nimbus Roman No9 L"/>
                <a:cs typeface="Nimbus Roman No9 L"/>
              </a:rPr>
              <a:t>expression</a:t>
            </a:r>
            <a:r>
              <a:rPr sz="1200" spc="10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200" i="1" spc="-10" dirty="0">
                <a:solidFill>
                  <a:srgbClr val="7F7F7F"/>
                </a:solidFill>
                <a:latin typeface="Nimbus Roman No9 L"/>
                <a:cs typeface="Nimbus Roman No9 L"/>
              </a:rPr>
              <a:t>(only</a:t>
            </a:r>
            <a:r>
              <a:rPr sz="1200" spc="-10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7F7F7F"/>
                </a:solidFill>
                <a:latin typeface="Nimbus Roman No9 L"/>
                <a:cs typeface="Nimbus Roman No9 L"/>
              </a:rPr>
              <a:t>numeric,</a:t>
            </a:r>
            <a:r>
              <a:rPr sz="1200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200" i="1" spc="-10" dirty="0">
                <a:solidFill>
                  <a:srgbClr val="7F7F7F"/>
                </a:solidFill>
                <a:latin typeface="Nimbus Roman No9 L"/>
                <a:cs typeface="Nimbus Roman No9 L"/>
              </a:rPr>
              <a:t>nulls</a:t>
            </a:r>
            <a:r>
              <a:rPr sz="1200" spc="-5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7F7F7F"/>
                </a:solidFill>
                <a:latin typeface="Nimbus Roman No9 L"/>
                <a:cs typeface="Nimbus Roman No9 L"/>
              </a:rPr>
              <a:t>are</a:t>
            </a:r>
            <a:r>
              <a:rPr sz="1200" spc="-10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200" i="1" spc="-130" dirty="0">
                <a:solidFill>
                  <a:srgbClr val="7F7F7F"/>
                </a:solidFill>
                <a:latin typeface="Nimbus Roman No9 L"/>
                <a:cs typeface="Nimbus Roman No9 L"/>
              </a:rPr>
              <a:t>ignored)</a:t>
            </a:r>
            <a:endParaRPr sz="1200">
              <a:latin typeface="Nimbus Roman No9 L"/>
              <a:cs typeface="Nimbus Roman No9 L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939369" y="3042323"/>
            <a:ext cx="1684655" cy="683895"/>
            <a:chOff x="939369" y="3042323"/>
            <a:chExt cx="1684655" cy="683895"/>
          </a:xfrm>
        </p:grpSpPr>
        <p:pic>
          <p:nvPicPr>
            <p:cNvPr id="19" name="object 1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39369" y="3042323"/>
              <a:ext cx="1684372" cy="683397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19021" y="3118065"/>
              <a:ext cx="925055" cy="600367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86027" y="3051047"/>
              <a:ext cx="1600200" cy="598932"/>
            </a:xfrm>
            <a:prstGeom prst="rect">
              <a:avLst/>
            </a:prstGeom>
          </p:spPr>
        </p:pic>
      </p:grpSp>
      <p:sp>
        <p:nvSpPr>
          <p:cNvPr id="22" name="object 22"/>
          <p:cNvSpPr txBox="1"/>
          <p:nvPr/>
        </p:nvSpPr>
        <p:spPr>
          <a:xfrm>
            <a:off x="1508760" y="3197605"/>
            <a:ext cx="5556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25" dirty="0">
                <a:solidFill>
                  <a:srgbClr val="F9FEA4"/>
                </a:solidFill>
                <a:latin typeface="DejaVu Sans"/>
                <a:cs typeface="DejaVu Sans"/>
              </a:rPr>
              <a:t>MAX</a:t>
            </a:r>
            <a:endParaRPr sz="1800">
              <a:latin typeface="DejaVu Sans"/>
              <a:cs typeface="DejaVu Sans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2688399" y="3047999"/>
            <a:ext cx="5532120" cy="599440"/>
          </a:xfrm>
          <a:custGeom>
            <a:avLst/>
            <a:gdLst/>
            <a:ahLst/>
            <a:cxnLst/>
            <a:rect l="l" t="t" r="r" b="b"/>
            <a:pathLst>
              <a:path w="5532120" h="599439">
                <a:moveTo>
                  <a:pt x="5487860" y="0"/>
                </a:moveTo>
                <a:lnTo>
                  <a:pt x="44132" y="0"/>
                </a:lnTo>
                <a:lnTo>
                  <a:pt x="41859" y="63"/>
                </a:lnTo>
                <a:lnTo>
                  <a:pt x="6337" y="21285"/>
                </a:lnTo>
                <a:lnTo>
                  <a:pt x="0" y="41922"/>
                </a:lnTo>
                <a:lnTo>
                  <a:pt x="0" y="557009"/>
                </a:lnTo>
                <a:lnTo>
                  <a:pt x="21221" y="592531"/>
                </a:lnTo>
                <a:lnTo>
                  <a:pt x="44132" y="598932"/>
                </a:lnTo>
                <a:lnTo>
                  <a:pt x="5487860" y="598932"/>
                </a:lnTo>
                <a:lnTo>
                  <a:pt x="5523268" y="581164"/>
                </a:lnTo>
                <a:lnTo>
                  <a:pt x="5531993" y="557009"/>
                </a:lnTo>
                <a:lnTo>
                  <a:pt x="5531993" y="41922"/>
                </a:lnTo>
                <a:lnTo>
                  <a:pt x="5510771" y="6400"/>
                </a:lnTo>
                <a:lnTo>
                  <a:pt x="548786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2780283" y="3241547"/>
            <a:ext cx="384937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i="1" dirty="0">
                <a:solidFill>
                  <a:srgbClr val="7F7F7F"/>
                </a:solidFill>
                <a:latin typeface="Nimbus Roman No9 L"/>
                <a:cs typeface="Nimbus Roman No9 L"/>
              </a:rPr>
              <a:t>Returns</a:t>
            </a:r>
            <a:r>
              <a:rPr sz="1200" spc="-5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7F7F7F"/>
                </a:solidFill>
                <a:latin typeface="Nimbus Roman No9 L"/>
                <a:cs typeface="Nimbus Roman No9 L"/>
              </a:rPr>
              <a:t>the</a:t>
            </a:r>
            <a:r>
              <a:rPr sz="1200" spc="15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7F7F7F"/>
                </a:solidFill>
                <a:latin typeface="Nimbus Roman No9 L"/>
                <a:cs typeface="Nimbus Roman No9 L"/>
              </a:rPr>
              <a:t>maximum</a:t>
            </a:r>
            <a:r>
              <a:rPr sz="1200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7F7F7F"/>
                </a:solidFill>
                <a:latin typeface="Nimbus Roman No9 L"/>
                <a:cs typeface="Nimbus Roman No9 L"/>
              </a:rPr>
              <a:t>of</a:t>
            </a:r>
            <a:r>
              <a:rPr sz="1200" spc="10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7F7F7F"/>
                </a:solidFill>
                <a:latin typeface="Nimbus Roman No9 L"/>
                <a:cs typeface="Nimbus Roman No9 L"/>
              </a:rPr>
              <a:t>a</a:t>
            </a:r>
            <a:r>
              <a:rPr sz="1200" spc="20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200" i="1" spc="-20" dirty="0">
                <a:solidFill>
                  <a:srgbClr val="7F7F7F"/>
                </a:solidFill>
                <a:latin typeface="Nimbus Roman No9 L"/>
                <a:cs typeface="Nimbus Roman No9 L"/>
              </a:rPr>
              <a:t>single</a:t>
            </a:r>
            <a:r>
              <a:rPr sz="1200" spc="-5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7F7F7F"/>
                </a:solidFill>
                <a:latin typeface="Nimbus Roman No9 L"/>
                <a:cs typeface="Nimbus Roman No9 L"/>
              </a:rPr>
              <a:t>expression</a:t>
            </a:r>
            <a:r>
              <a:rPr sz="1200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7F7F7F"/>
                </a:solidFill>
                <a:latin typeface="Nimbus Roman No9 L"/>
                <a:cs typeface="Nimbus Roman No9 L"/>
              </a:rPr>
              <a:t>across</a:t>
            </a:r>
            <a:r>
              <a:rPr sz="1200" spc="-5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200" i="1" spc="-45" dirty="0">
                <a:solidFill>
                  <a:srgbClr val="7F7F7F"/>
                </a:solidFill>
                <a:latin typeface="Nimbus Roman No9 L"/>
                <a:cs typeface="Nimbus Roman No9 L"/>
              </a:rPr>
              <a:t>all</a:t>
            </a:r>
            <a:r>
              <a:rPr sz="1200" spc="5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200" i="1" spc="-80" dirty="0">
                <a:solidFill>
                  <a:srgbClr val="7F7F7F"/>
                </a:solidFill>
                <a:latin typeface="Nimbus Roman No9 L"/>
                <a:cs typeface="Nimbus Roman No9 L"/>
              </a:rPr>
              <a:t>records</a:t>
            </a:r>
            <a:endParaRPr sz="1200">
              <a:latin typeface="Nimbus Roman No9 L"/>
              <a:cs typeface="Nimbus Roman No9 L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939369" y="3869856"/>
            <a:ext cx="1684655" cy="683895"/>
            <a:chOff x="939369" y="3869856"/>
            <a:chExt cx="1684655" cy="683895"/>
          </a:xfrm>
        </p:grpSpPr>
        <p:pic>
          <p:nvPicPr>
            <p:cNvPr id="26" name="object 2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39369" y="3869856"/>
              <a:ext cx="1684372" cy="683397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55597" y="3945597"/>
              <a:ext cx="851903" cy="600367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86027" y="3878579"/>
              <a:ext cx="1600200" cy="598932"/>
            </a:xfrm>
            <a:prstGeom prst="rect">
              <a:avLst/>
            </a:prstGeom>
          </p:spPr>
        </p:pic>
      </p:grpSp>
      <p:sp>
        <p:nvSpPr>
          <p:cNvPr id="29" name="object 29"/>
          <p:cNvSpPr txBox="1"/>
          <p:nvPr/>
        </p:nvSpPr>
        <p:spPr>
          <a:xfrm>
            <a:off x="1545336" y="4025392"/>
            <a:ext cx="4826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14" dirty="0">
                <a:solidFill>
                  <a:srgbClr val="F9FEA4"/>
                </a:solidFill>
                <a:latin typeface="DejaVu Sans"/>
                <a:cs typeface="DejaVu Sans"/>
              </a:rPr>
              <a:t>MIN</a:t>
            </a:r>
            <a:endParaRPr sz="1800">
              <a:latin typeface="DejaVu Sans"/>
              <a:cs typeface="DejaVu Sans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2688399" y="3878579"/>
            <a:ext cx="5557520" cy="599440"/>
          </a:xfrm>
          <a:custGeom>
            <a:avLst/>
            <a:gdLst/>
            <a:ahLst/>
            <a:cxnLst/>
            <a:rect l="l" t="t" r="r" b="b"/>
            <a:pathLst>
              <a:path w="5557520" h="599439">
                <a:moveTo>
                  <a:pt x="5513006" y="0"/>
                </a:moveTo>
                <a:lnTo>
                  <a:pt x="44132" y="0"/>
                </a:lnTo>
                <a:lnTo>
                  <a:pt x="41859" y="63"/>
                </a:lnTo>
                <a:lnTo>
                  <a:pt x="6337" y="21285"/>
                </a:lnTo>
                <a:lnTo>
                  <a:pt x="0" y="41922"/>
                </a:lnTo>
                <a:lnTo>
                  <a:pt x="0" y="557009"/>
                </a:lnTo>
                <a:lnTo>
                  <a:pt x="21221" y="592531"/>
                </a:lnTo>
                <a:lnTo>
                  <a:pt x="44132" y="598932"/>
                </a:lnTo>
                <a:lnTo>
                  <a:pt x="5513006" y="598932"/>
                </a:lnTo>
                <a:lnTo>
                  <a:pt x="5548414" y="581164"/>
                </a:lnTo>
                <a:lnTo>
                  <a:pt x="5557139" y="557009"/>
                </a:lnTo>
                <a:lnTo>
                  <a:pt x="5557139" y="41922"/>
                </a:lnTo>
                <a:lnTo>
                  <a:pt x="5535917" y="6400"/>
                </a:lnTo>
                <a:lnTo>
                  <a:pt x="5513006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2780283" y="4071873"/>
            <a:ext cx="381762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i="1" dirty="0">
                <a:solidFill>
                  <a:srgbClr val="7F7F7F"/>
                </a:solidFill>
                <a:latin typeface="Nimbus Roman No9 L"/>
                <a:cs typeface="Nimbus Roman No9 L"/>
              </a:rPr>
              <a:t>Returns</a:t>
            </a:r>
            <a:r>
              <a:rPr sz="1200" spc="-10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7F7F7F"/>
                </a:solidFill>
                <a:latin typeface="Nimbus Roman No9 L"/>
                <a:cs typeface="Nimbus Roman No9 L"/>
              </a:rPr>
              <a:t>the</a:t>
            </a:r>
            <a:r>
              <a:rPr sz="1200" spc="15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7F7F7F"/>
                </a:solidFill>
                <a:latin typeface="Nimbus Roman No9 L"/>
                <a:cs typeface="Nimbus Roman No9 L"/>
              </a:rPr>
              <a:t>minimum</a:t>
            </a:r>
            <a:r>
              <a:rPr sz="1200" spc="-5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7F7F7F"/>
                </a:solidFill>
                <a:latin typeface="Nimbus Roman No9 L"/>
                <a:cs typeface="Nimbus Roman No9 L"/>
              </a:rPr>
              <a:t>of</a:t>
            </a:r>
            <a:r>
              <a:rPr sz="1200" spc="5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7F7F7F"/>
                </a:solidFill>
                <a:latin typeface="Nimbus Roman No9 L"/>
                <a:cs typeface="Nimbus Roman No9 L"/>
              </a:rPr>
              <a:t>a</a:t>
            </a:r>
            <a:r>
              <a:rPr sz="1200" spc="15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200" i="1" spc="-20" dirty="0">
                <a:solidFill>
                  <a:srgbClr val="7F7F7F"/>
                </a:solidFill>
                <a:latin typeface="Nimbus Roman No9 L"/>
                <a:cs typeface="Nimbus Roman No9 L"/>
              </a:rPr>
              <a:t>single</a:t>
            </a:r>
            <a:r>
              <a:rPr sz="1200" spc="-5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7F7F7F"/>
                </a:solidFill>
                <a:latin typeface="Nimbus Roman No9 L"/>
                <a:cs typeface="Nimbus Roman No9 L"/>
              </a:rPr>
              <a:t>expression</a:t>
            </a:r>
            <a:r>
              <a:rPr sz="1200" spc="-5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7F7F7F"/>
                </a:solidFill>
                <a:latin typeface="Nimbus Roman No9 L"/>
                <a:cs typeface="Nimbus Roman No9 L"/>
              </a:rPr>
              <a:t>across</a:t>
            </a:r>
            <a:r>
              <a:rPr sz="1200" spc="-5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200" i="1" spc="-45" dirty="0">
                <a:solidFill>
                  <a:srgbClr val="7F7F7F"/>
                </a:solidFill>
                <a:latin typeface="Nimbus Roman No9 L"/>
                <a:cs typeface="Nimbus Roman No9 L"/>
              </a:rPr>
              <a:t>all</a:t>
            </a:r>
            <a:r>
              <a:rPr sz="1200" spc="-5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200" i="1" spc="-85" dirty="0">
                <a:solidFill>
                  <a:srgbClr val="7F7F7F"/>
                </a:solidFill>
                <a:latin typeface="Nimbus Roman No9 L"/>
                <a:cs typeface="Nimbus Roman No9 L"/>
              </a:rPr>
              <a:t>records</a:t>
            </a:r>
            <a:endParaRPr sz="1200">
              <a:latin typeface="Nimbus Roman No9 L"/>
              <a:cs typeface="Nimbus Roman No9 L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939369" y="4697388"/>
            <a:ext cx="1684655" cy="683895"/>
            <a:chOff x="939369" y="4697388"/>
            <a:chExt cx="1684655" cy="683895"/>
          </a:xfrm>
        </p:grpSpPr>
        <p:pic>
          <p:nvPicPr>
            <p:cNvPr id="33" name="object 3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39369" y="4697388"/>
              <a:ext cx="1684372" cy="683397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78051" y="4773129"/>
              <a:ext cx="1206322" cy="600367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86027" y="4706111"/>
              <a:ext cx="1600200" cy="598932"/>
            </a:xfrm>
            <a:prstGeom prst="rect">
              <a:avLst/>
            </a:prstGeom>
          </p:spPr>
        </p:pic>
      </p:grpSp>
      <p:sp>
        <p:nvSpPr>
          <p:cNvPr id="36" name="object 36"/>
          <p:cNvSpPr txBox="1"/>
          <p:nvPr/>
        </p:nvSpPr>
        <p:spPr>
          <a:xfrm>
            <a:off x="1367536" y="4852923"/>
            <a:ext cx="8369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30" dirty="0">
                <a:solidFill>
                  <a:srgbClr val="F9FEA4"/>
                </a:solidFill>
                <a:latin typeface="DejaVu Sans"/>
                <a:cs typeface="DejaVu Sans"/>
              </a:rPr>
              <a:t>COUNT</a:t>
            </a:r>
            <a:endParaRPr sz="1800">
              <a:latin typeface="DejaVu Sans"/>
              <a:cs typeface="DejaVu Sans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2688399" y="4706111"/>
            <a:ext cx="5557520" cy="599440"/>
          </a:xfrm>
          <a:custGeom>
            <a:avLst/>
            <a:gdLst/>
            <a:ahLst/>
            <a:cxnLst/>
            <a:rect l="l" t="t" r="r" b="b"/>
            <a:pathLst>
              <a:path w="5557520" h="599439">
                <a:moveTo>
                  <a:pt x="5513006" y="0"/>
                </a:moveTo>
                <a:lnTo>
                  <a:pt x="44132" y="0"/>
                </a:lnTo>
                <a:lnTo>
                  <a:pt x="41859" y="63"/>
                </a:lnTo>
                <a:lnTo>
                  <a:pt x="6337" y="21285"/>
                </a:lnTo>
                <a:lnTo>
                  <a:pt x="0" y="41922"/>
                </a:lnTo>
                <a:lnTo>
                  <a:pt x="0" y="557009"/>
                </a:lnTo>
                <a:lnTo>
                  <a:pt x="21221" y="592531"/>
                </a:lnTo>
                <a:lnTo>
                  <a:pt x="44132" y="598932"/>
                </a:lnTo>
                <a:lnTo>
                  <a:pt x="5513006" y="598932"/>
                </a:lnTo>
                <a:lnTo>
                  <a:pt x="5548414" y="581164"/>
                </a:lnTo>
                <a:lnTo>
                  <a:pt x="5557139" y="557009"/>
                </a:lnTo>
                <a:lnTo>
                  <a:pt x="5557139" y="41922"/>
                </a:lnTo>
                <a:lnTo>
                  <a:pt x="5535917" y="6400"/>
                </a:lnTo>
                <a:lnTo>
                  <a:pt x="5513006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2780283" y="4899405"/>
            <a:ext cx="395732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i="1" dirty="0">
                <a:solidFill>
                  <a:srgbClr val="7F7F7F"/>
                </a:solidFill>
                <a:latin typeface="Nimbus Roman No9 L"/>
                <a:cs typeface="Nimbus Roman No9 L"/>
              </a:rPr>
              <a:t>Returns</a:t>
            </a:r>
            <a:r>
              <a:rPr sz="1200" spc="-10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7F7F7F"/>
                </a:solidFill>
                <a:latin typeface="Nimbus Roman No9 L"/>
                <a:cs typeface="Nimbus Roman No9 L"/>
              </a:rPr>
              <a:t>the</a:t>
            </a:r>
            <a:r>
              <a:rPr sz="1200" spc="10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7F7F7F"/>
                </a:solidFill>
                <a:latin typeface="Nimbus Roman No9 L"/>
                <a:cs typeface="Nimbus Roman No9 L"/>
              </a:rPr>
              <a:t>number</a:t>
            </a:r>
            <a:r>
              <a:rPr sz="1200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7F7F7F"/>
                </a:solidFill>
                <a:latin typeface="Nimbus Roman No9 L"/>
                <a:cs typeface="Nimbus Roman No9 L"/>
              </a:rPr>
              <a:t>of</a:t>
            </a:r>
            <a:r>
              <a:rPr sz="1200" spc="10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7F7F7F"/>
                </a:solidFill>
                <a:latin typeface="Nimbus Roman No9 L"/>
                <a:cs typeface="Nimbus Roman No9 L"/>
              </a:rPr>
              <a:t>items</a:t>
            </a:r>
            <a:r>
              <a:rPr sz="1200" spc="-10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7F7F7F"/>
                </a:solidFill>
                <a:latin typeface="Nimbus Roman No9 L"/>
                <a:cs typeface="Nimbus Roman No9 L"/>
              </a:rPr>
              <a:t>in</a:t>
            </a:r>
            <a:r>
              <a:rPr sz="1200" spc="10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7F7F7F"/>
                </a:solidFill>
                <a:latin typeface="Nimbus Roman No9 L"/>
                <a:cs typeface="Nimbus Roman No9 L"/>
              </a:rPr>
              <a:t>a</a:t>
            </a:r>
            <a:r>
              <a:rPr sz="1200" spc="10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7F7F7F"/>
                </a:solidFill>
                <a:latin typeface="Nimbus Roman No9 L"/>
                <a:cs typeface="Nimbus Roman No9 L"/>
              </a:rPr>
              <a:t>group</a:t>
            </a:r>
            <a:r>
              <a:rPr sz="1200" spc="35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200" i="1" spc="-45" dirty="0">
                <a:solidFill>
                  <a:srgbClr val="7F7F7F"/>
                </a:solidFill>
                <a:latin typeface="Nimbus Roman No9 L"/>
                <a:cs typeface="Nimbus Roman No9 L"/>
              </a:rPr>
              <a:t>(null</a:t>
            </a:r>
            <a:r>
              <a:rPr sz="1200" spc="15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7F7F7F"/>
                </a:solidFill>
                <a:latin typeface="Nimbus Roman No9 L"/>
                <a:cs typeface="Nimbus Roman No9 L"/>
              </a:rPr>
              <a:t>values</a:t>
            </a:r>
            <a:r>
              <a:rPr sz="1200" spc="15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7F7F7F"/>
                </a:solidFill>
                <a:latin typeface="Nimbus Roman No9 L"/>
                <a:cs typeface="Nimbus Roman No9 L"/>
              </a:rPr>
              <a:t>are</a:t>
            </a:r>
            <a:r>
              <a:rPr sz="1200" spc="15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200" i="1" spc="-114" dirty="0">
                <a:solidFill>
                  <a:srgbClr val="7F7F7F"/>
                </a:solidFill>
                <a:latin typeface="Nimbus Roman No9 L"/>
                <a:cs typeface="Nimbus Roman No9 L"/>
              </a:rPr>
              <a:t>ignored)</a:t>
            </a:r>
            <a:endParaRPr sz="1200">
              <a:latin typeface="Nimbus Roman No9 L"/>
              <a:cs typeface="Nimbus Roman No9 L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939369" y="5524958"/>
            <a:ext cx="1684655" cy="683895"/>
            <a:chOff x="939369" y="5524958"/>
            <a:chExt cx="1684655" cy="683895"/>
          </a:xfrm>
        </p:grpSpPr>
        <p:pic>
          <p:nvPicPr>
            <p:cNvPr id="40" name="object 4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39369" y="5524958"/>
              <a:ext cx="1684372" cy="683397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92707" y="5600699"/>
              <a:ext cx="1376934" cy="600367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86027" y="5533643"/>
              <a:ext cx="1600200" cy="598932"/>
            </a:xfrm>
            <a:prstGeom prst="rect">
              <a:avLst/>
            </a:prstGeom>
          </p:spPr>
        </p:pic>
      </p:grpSp>
      <p:sp>
        <p:nvSpPr>
          <p:cNvPr id="43" name="object 43"/>
          <p:cNvSpPr txBox="1"/>
          <p:nvPr/>
        </p:nvSpPr>
        <p:spPr>
          <a:xfrm>
            <a:off x="1282191" y="5680457"/>
            <a:ext cx="10090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30" dirty="0">
                <a:solidFill>
                  <a:srgbClr val="F9FEA4"/>
                </a:solidFill>
                <a:latin typeface="DejaVu Sans"/>
                <a:cs typeface="DejaVu Sans"/>
              </a:rPr>
              <a:t>COUNTD</a:t>
            </a:r>
            <a:endParaRPr sz="1800">
              <a:latin typeface="DejaVu Sans"/>
              <a:cs typeface="DejaVu Sans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2688399" y="5533644"/>
            <a:ext cx="5557520" cy="599440"/>
          </a:xfrm>
          <a:custGeom>
            <a:avLst/>
            <a:gdLst/>
            <a:ahLst/>
            <a:cxnLst/>
            <a:rect l="l" t="t" r="r" b="b"/>
            <a:pathLst>
              <a:path w="5557520" h="599439">
                <a:moveTo>
                  <a:pt x="5513006" y="0"/>
                </a:moveTo>
                <a:lnTo>
                  <a:pt x="44132" y="0"/>
                </a:lnTo>
                <a:lnTo>
                  <a:pt x="41859" y="63"/>
                </a:lnTo>
                <a:lnTo>
                  <a:pt x="6337" y="21285"/>
                </a:lnTo>
                <a:lnTo>
                  <a:pt x="0" y="41922"/>
                </a:lnTo>
                <a:lnTo>
                  <a:pt x="0" y="556945"/>
                </a:lnTo>
                <a:lnTo>
                  <a:pt x="21221" y="592531"/>
                </a:lnTo>
                <a:lnTo>
                  <a:pt x="44132" y="598932"/>
                </a:lnTo>
                <a:lnTo>
                  <a:pt x="5513006" y="598932"/>
                </a:lnTo>
                <a:lnTo>
                  <a:pt x="5548414" y="581152"/>
                </a:lnTo>
                <a:lnTo>
                  <a:pt x="5557139" y="556945"/>
                </a:lnTo>
                <a:lnTo>
                  <a:pt x="5557139" y="41922"/>
                </a:lnTo>
                <a:lnTo>
                  <a:pt x="5535917" y="6400"/>
                </a:lnTo>
                <a:lnTo>
                  <a:pt x="5513006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>
            <a:off x="2780283" y="5726935"/>
            <a:ext cx="507492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i="1" dirty="0">
                <a:solidFill>
                  <a:srgbClr val="7F7F7F"/>
                </a:solidFill>
                <a:latin typeface="Nimbus Roman No9 L"/>
                <a:cs typeface="Nimbus Roman No9 L"/>
              </a:rPr>
              <a:t>Returns</a:t>
            </a:r>
            <a:r>
              <a:rPr sz="1200" spc="-15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7F7F7F"/>
                </a:solidFill>
                <a:latin typeface="Nimbus Roman No9 L"/>
                <a:cs typeface="Nimbus Roman No9 L"/>
              </a:rPr>
              <a:t>the</a:t>
            </a:r>
            <a:r>
              <a:rPr sz="1200" spc="10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7F7F7F"/>
                </a:solidFill>
                <a:latin typeface="Nimbus Roman No9 L"/>
                <a:cs typeface="Nimbus Roman No9 L"/>
              </a:rPr>
              <a:t>number</a:t>
            </a:r>
            <a:r>
              <a:rPr sz="1200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7F7F7F"/>
                </a:solidFill>
                <a:latin typeface="Nimbus Roman No9 L"/>
                <a:cs typeface="Nimbus Roman No9 L"/>
              </a:rPr>
              <a:t>of</a:t>
            </a:r>
            <a:r>
              <a:rPr sz="1200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7F7F7F"/>
                </a:solidFill>
                <a:latin typeface="Nimbus Roman No9 L"/>
                <a:cs typeface="Nimbus Roman No9 L"/>
              </a:rPr>
              <a:t>distinct</a:t>
            </a:r>
            <a:r>
              <a:rPr sz="1200" spc="-5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7F7F7F"/>
                </a:solidFill>
                <a:latin typeface="Nimbus Roman No9 L"/>
                <a:cs typeface="Nimbus Roman No9 L"/>
              </a:rPr>
              <a:t>or</a:t>
            </a:r>
            <a:r>
              <a:rPr sz="1200" spc="-5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7F7F7F"/>
                </a:solidFill>
                <a:latin typeface="Nimbus Roman No9 L"/>
                <a:cs typeface="Nimbus Roman No9 L"/>
              </a:rPr>
              <a:t>unique</a:t>
            </a:r>
            <a:r>
              <a:rPr sz="1200" spc="-10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7F7F7F"/>
                </a:solidFill>
                <a:latin typeface="Nimbus Roman No9 L"/>
                <a:cs typeface="Nimbus Roman No9 L"/>
              </a:rPr>
              <a:t>items</a:t>
            </a:r>
            <a:r>
              <a:rPr sz="1200" spc="-10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7F7F7F"/>
                </a:solidFill>
                <a:latin typeface="Nimbus Roman No9 L"/>
                <a:cs typeface="Nimbus Roman No9 L"/>
              </a:rPr>
              <a:t>in</a:t>
            </a:r>
            <a:r>
              <a:rPr sz="1200" spc="10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7F7F7F"/>
                </a:solidFill>
                <a:latin typeface="Nimbus Roman No9 L"/>
                <a:cs typeface="Nimbus Roman No9 L"/>
              </a:rPr>
              <a:t>a</a:t>
            </a:r>
            <a:r>
              <a:rPr sz="1200" spc="5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7F7F7F"/>
                </a:solidFill>
                <a:latin typeface="Nimbus Roman No9 L"/>
                <a:cs typeface="Nimbus Roman No9 L"/>
              </a:rPr>
              <a:t>group</a:t>
            </a:r>
            <a:r>
              <a:rPr sz="1200" spc="40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200" i="1" spc="-45" dirty="0">
                <a:solidFill>
                  <a:srgbClr val="7F7F7F"/>
                </a:solidFill>
                <a:latin typeface="Nimbus Roman No9 L"/>
                <a:cs typeface="Nimbus Roman No9 L"/>
              </a:rPr>
              <a:t>(null</a:t>
            </a:r>
            <a:r>
              <a:rPr sz="1200" spc="20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7F7F7F"/>
                </a:solidFill>
                <a:latin typeface="Nimbus Roman No9 L"/>
                <a:cs typeface="Nimbus Roman No9 L"/>
              </a:rPr>
              <a:t>values</a:t>
            </a:r>
            <a:r>
              <a:rPr sz="1200" spc="10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7F7F7F"/>
                </a:solidFill>
                <a:latin typeface="Nimbus Roman No9 L"/>
                <a:cs typeface="Nimbus Roman No9 L"/>
              </a:rPr>
              <a:t>are</a:t>
            </a:r>
            <a:r>
              <a:rPr sz="1200" spc="10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200" i="1" spc="-135" dirty="0">
                <a:solidFill>
                  <a:srgbClr val="7F7F7F"/>
                </a:solidFill>
                <a:latin typeface="Nimbus Roman No9 L"/>
                <a:cs typeface="Nimbus Roman No9 L"/>
              </a:rPr>
              <a:t>ignored)</a:t>
            </a:r>
            <a:endParaRPr sz="1200">
              <a:latin typeface="Nimbus Roman No9 L"/>
              <a:cs typeface="Nimbus Roman No9 L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8417814" y="1512061"/>
            <a:ext cx="20828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75" dirty="0">
                <a:solidFill>
                  <a:srgbClr val="5B9AD5"/>
                </a:solidFill>
                <a:latin typeface="DejaVu Sans"/>
                <a:cs typeface="DejaVu Sans"/>
              </a:rPr>
              <a:t>=</a:t>
            </a:r>
            <a:r>
              <a:rPr sz="1800" b="1" spc="-275" dirty="0">
                <a:solidFill>
                  <a:srgbClr val="5B9AD5"/>
                </a:solidFill>
                <a:latin typeface="DejaVu Sans"/>
                <a:cs typeface="DejaVu Sans"/>
              </a:rPr>
              <a:t>SUM</a:t>
            </a:r>
            <a:r>
              <a:rPr sz="1800" spc="-95" dirty="0">
                <a:solidFill>
                  <a:srgbClr val="5B9AD5"/>
                </a:solidFill>
                <a:latin typeface="DejaVu Sans"/>
                <a:cs typeface="DejaVu Sans"/>
              </a:rPr>
              <a:t> </a:t>
            </a:r>
            <a:r>
              <a:rPr sz="1800" spc="-135" dirty="0">
                <a:solidFill>
                  <a:srgbClr val="7F7F7F"/>
                </a:solidFill>
                <a:latin typeface="DejaVu Sans"/>
                <a:cs typeface="DejaVu Sans"/>
              </a:rPr>
              <a:t>(</a:t>
            </a:r>
            <a:r>
              <a:rPr sz="1800" spc="-135" dirty="0">
                <a:solidFill>
                  <a:srgbClr val="F29976"/>
                </a:solidFill>
                <a:latin typeface="DejaVu Sans"/>
                <a:cs typeface="DejaVu Sans"/>
              </a:rPr>
              <a:t>[Field</a:t>
            </a:r>
            <a:r>
              <a:rPr sz="1800" spc="5" dirty="0">
                <a:solidFill>
                  <a:srgbClr val="F29976"/>
                </a:solidFill>
                <a:latin typeface="DejaVu Sans"/>
                <a:cs typeface="DejaVu Sans"/>
              </a:rPr>
              <a:t> </a:t>
            </a:r>
            <a:r>
              <a:rPr sz="1800" spc="-210" dirty="0">
                <a:solidFill>
                  <a:srgbClr val="F29976"/>
                </a:solidFill>
                <a:latin typeface="DejaVu Sans"/>
                <a:cs typeface="DejaVu Sans"/>
              </a:rPr>
              <a:t>Name]</a:t>
            </a:r>
            <a:r>
              <a:rPr sz="1800" spc="-210" dirty="0">
                <a:solidFill>
                  <a:srgbClr val="7F7F7F"/>
                </a:solidFill>
                <a:latin typeface="DejaVu Sans"/>
                <a:cs typeface="DejaVu Sans"/>
              </a:rPr>
              <a:t>)</a:t>
            </a:r>
            <a:endParaRPr sz="1800">
              <a:latin typeface="DejaVu Sans"/>
              <a:cs typeface="DejaVu Sans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8417814" y="2340355"/>
            <a:ext cx="204406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75" dirty="0">
                <a:solidFill>
                  <a:srgbClr val="5B9AD5"/>
                </a:solidFill>
                <a:latin typeface="DejaVu Sans"/>
                <a:cs typeface="DejaVu Sans"/>
              </a:rPr>
              <a:t>=</a:t>
            </a:r>
            <a:r>
              <a:rPr sz="1800" b="1" spc="-275" dirty="0">
                <a:solidFill>
                  <a:srgbClr val="5B9AD5"/>
                </a:solidFill>
                <a:latin typeface="DejaVu Sans"/>
                <a:cs typeface="DejaVu Sans"/>
              </a:rPr>
              <a:t>AVG</a:t>
            </a:r>
            <a:r>
              <a:rPr sz="1800" spc="-110" dirty="0">
                <a:solidFill>
                  <a:srgbClr val="5B9AD5"/>
                </a:solidFill>
                <a:latin typeface="DejaVu Sans"/>
                <a:cs typeface="DejaVu Sans"/>
              </a:rPr>
              <a:t> </a:t>
            </a:r>
            <a:r>
              <a:rPr sz="1800" spc="-135" dirty="0">
                <a:solidFill>
                  <a:srgbClr val="7F7F7F"/>
                </a:solidFill>
                <a:latin typeface="DejaVu Sans"/>
                <a:cs typeface="DejaVu Sans"/>
              </a:rPr>
              <a:t>(</a:t>
            </a:r>
            <a:r>
              <a:rPr sz="1800" spc="-135" dirty="0">
                <a:solidFill>
                  <a:srgbClr val="F29976"/>
                </a:solidFill>
                <a:latin typeface="DejaVu Sans"/>
                <a:cs typeface="DejaVu Sans"/>
              </a:rPr>
              <a:t>[Field</a:t>
            </a:r>
            <a:r>
              <a:rPr sz="1800" spc="5" dirty="0">
                <a:solidFill>
                  <a:srgbClr val="F29976"/>
                </a:solidFill>
                <a:latin typeface="DejaVu Sans"/>
                <a:cs typeface="DejaVu Sans"/>
              </a:rPr>
              <a:t> </a:t>
            </a:r>
            <a:r>
              <a:rPr sz="1800" spc="-215" dirty="0">
                <a:solidFill>
                  <a:srgbClr val="F29976"/>
                </a:solidFill>
                <a:latin typeface="DejaVu Sans"/>
                <a:cs typeface="DejaVu Sans"/>
              </a:rPr>
              <a:t>Name]</a:t>
            </a:r>
            <a:r>
              <a:rPr sz="1800" spc="-215" dirty="0">
                <a:solidFill>
                  <a:srgbClr val="7F7F7F"/>
                </a:solidFill>
                <a:latin typeface="DejaVu Sans"/>
                <a:cs typeface="DejaVu Sans"/>
              </a:rPr>
              <a:t>)</a:t>
            </a:r>
            <a:endParaRPr sz="1800">
              <a:latin typeface="DejaVu Sans"/>
              <a:cs typeface="DejaVu Sans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8417814" y="3168903"/>
            <a:ext cx="21113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25" dirty="0">
                <a:solidFill>
                  <a:srgbClr val="5B9AD5"/>
                </a:solidFill>
                <a:latin typeface="DejaVu Sans"/>
                <a:cs typeface="DejaVu Sans"/>
              </a:rPr>
              <a:t>=</a:t>
            </a:r>
            <a:r>
              <a:rPr sz="1800" b="1" spc="-225" dirty="0">
                <a:solidFill>
                  <a:srgbClr val="5B9AD5"/>
                </a:solidFill>
                <a:latin typeface="DejaVu Sans"/>
                <a:cs typeface="DejaVu Sans"/>
              </a:rPr>
              <a:t>MAX</a:t>
            </a:r>
            <a:r>
              <a:rPr sz="1800" spc="-95" dirty="0">
                <a:solidFill>
                  <a:srgbClr val="5B9AD5"/>
                </a:solidFill>
                <a:latin typeface="DejaVu Sans"/>
                <a:cs typeface="DejaVu Sans"/>
              </a:rPr>
              <a:t> </a:t>
            </a:r>
            <a:r>
              <a:rPr sz="1800" spc="-135" dirty="0">
                <a:solidFill>
                  <a:srgbClr val="7F7F7F"/>
                </a:solidFill>
                <a:latin typeface="DejaVu Sans"/>
                <a:cs typeface="DejaVu Sans"/>
              </a:rPr>
              <a:t>(</a:t>
            </a:r>
            <a:r>
              <a:rPr sz="1800" spc="-135" dirty="0">
                <a:solidFill>
                  <a:srgbClr val="F29976"/>
                </a:solidFill>
                <a:latin typeface="DejaVu Sans"/>
                <a:cs typeface="DejaVu Sans"/>
              </a:rPr>
              <a:t>[Field</a:t>
            </a:r>
            <a:r>
              <a:rPr sz="1800" spc="25" dirty="0">
                <a:solidFill>
                  <a:srgbClr val="F29976"/>
                </a:solidFill>
                <a:latin typeface="DejaVu Sans"/>
                <a:cs typeface="DejaVu Sans"/>
              </a:rPr>
              <a:t> </a:t>
            </a:r>
            <a:r>
              <a:rPr sz="1800" spc="-215" dirty="0">
                <a:solidFill>
                  <a:srgbClr val="F29976"/>
                </a:solidFill>
                <a:latin typeface="DejaVu Sans"/>
                <a:cs typeface="DejaVu Sans"/>
              </a:rPr>
              <a:t>Name]</a:t>
            </a:r>
            <a:r>
              <a:rPr sz="1800" spc="-215" dirty="0">
                <a:solidFill>
                  <a:srgbClr val="7F7F7F"/>
                </a:solidFill>
                <a:latin typeface="DejaVu Sans"/>
                <a:cs typeface="DejaVu Sans"/>
              </a:rPr>
              <a:t>)</a:t>
            </a:r>
            <a:endParaRPr sz="1800">
              <a:latin typeface="DejaVu Sans"/>
              <a:cs typeface="DejaVu Sans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8417814" y="3997197"/>
            <a:ext cx="203771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25" dirty="0">
                <a:solidFill>
                  <a:srgbClr val="5B9AD5"/>
                </a:solidFill>
                <a:latin typeface="DejaVu Sans"/>
                <a:cs typeface="DejaVu Sans"/>
              </a:rPr>
              <a:t>=</a:t>
            </a:r>
            <a:r>
              <a:rPr sz="1800" b="1" spc="-225" dirty="0">
                <a:solidFill>
                  <a:srgbClr val="5B9AD5"/>
                </a:solidFill>
                <a:latin typeface="DejaVu Sans"/>
                <a:cs typeface="DejaVu Sans"/>
              </a:rPr>
              <a:t>MIN</a:t>
            </a:r>
            <a:r>
              <a:rPr sz="1800" spc="-100" dirty="0">
                <a:solidFill>
                  <a:srgbClr val="5B9AD5"/>
                </a:solidFill>
                <a:latin typeface="DejaVu Sans"/>
                <a:cs typeface="DejaVu Sans"/>
              </a:rPr>
              <a:t> </a:t>
            </a:r>
            <a:r>
              <a:rPr sz="1800" spc="-135" dirty="0">
                <a:solidFill>
                  <a:srgbClr val="7F7F7F"/>
                </a:solidFill>
                <a:latin typeface="DejaVu Sans"/>
                <a:cs typeface="DejaVu Sans"/>
              </a:rPr>
              <a:t>(</a:t>
            </a:r>
            <a:r>
              <a:rPr sz="1800" spc="-135" dirty="0">
                <a:solidFill>
                  <a:srgbClr val="F29976"/>
                </a:solidFill>
                <a:latin typeface="DejaVu Sans"/>
                <a:cs typeface="DejaVu Sans"/>
              </a:rPr>
              <a:t>[Field</a:t>
            </a:r>
            <a:r>
              <a:rPr sz="1800" spc="40" dirty="0">
                <a:solidFill>
                  <a:srgbClr val="F29976"/>
                </a:solidFill>
                <a:latin typeface="DejaVu Sans"/>
                <a:cs typeface="DejaVu Sans"/>
              </a:rPr>
              <a:t> </a:t>
            </a:r>
            <a:r>
              <a:rPr sz="1800" spc="-210" dirty="0">
                <a:solidFill>
                  <a:srgbClr val="F29976"/>
                </a:solidFill>
                <a:latin typeface="DejaVu Sans"/>
                <a:cs typeface="DejaVu Sans"/>
              </a:rPr>
              <a:t>Name]</a:t>
            </a:r>
            <a:r>
              <a:rPr sz="1800" spc="-210" dirty="0">
                <a:solidFill>
                  <a:srgbClr val="7F7F7F"/>
                </a:solidFill>
                <a:latin typeface="DejaVu Sans"/>
                <a:cs typeface="DejaVu Sans"/>
              </a:rPr>
              <a:t>)</a:t>
            </a:r>
            <a:endParaRPr sz="1800">
              <a:latin typeface="DejaVu Sans"/>
              <a:cs typeface="DejaVu Sans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8417814" y="4825745"/>
            <a:ext cx="23939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90" dirty="0">
                <a:solidFill>
                  <a:srgbClr val="5B9AD5"/>
                </a:solidFill>
                <a:latin typeface="DejaVu Sans"/>
                <a:cs typeface="DejaVu Sans"/>
              </a:rPr>
              <a:t>=</a:t>
            </a:r>
            <a:r>
              <a:rPr sz="1800" b="1" spc="-190" dirty="0">
                <a:solidFill>
                  <a:srgbClr val="5B9AD5"/>
                </a:solidFill>
                <a:latin typeface="DejaVu Sans"/>
                <a:cs typeface="DejaVu Sans"/>
              </a:rPr>
              <a:t>COUNT</a:t>
            </a:r>
            <a:r>
              <a:rPr sz="1800" spc="-85" dirty="0">
                <a:solidFill>
                  <a:srgbClr val="5B9AD5"/>
                </a:solidFill>
                <a:latin typeface="DejaVu Sans"/>
                <a:cs typeface="DejaVu Sans"/>
              </a:rPr>
              <a:t> </a:t>
            </a:r>
            <a:r>
              <a:rPr sz="1800" spc="-140" dirty="0">
                <a:solidFill>
                  <a:srgbClr val="7F7F7F"/>
                </a:solidFill>
                <a:latin typeface="DejaVu Sans"/>
                <a:cs typeface="DejaVu Sans"/>
              </a:rPr>
              <a:t>(</a:t>
            </a:r>
            <a:r>
              <a:rPr sz="1800" spc="-140" dirty="0">
                <a:solidFill>
                  <a:srgbClr val="F29976"/>
                </a:solidFill>
                <a:latin typeface="DejaVu Sans"/>
                <a:cs typeface="DejaVu Sans"/>
              </a:rPr>
              <a:t>[Field</a:t>
            </a:r>
            <a:r>
              <a:rPr sz="1800" spc="30" dirty="0">
                <a:solidFill>
                  <a:srgbClr val="F29976"/>
                </a:solidFill>
                <a:latin typeface="DejaVu Sans"/>
                <a:cs typeface="DejaVu Sans"/>
              </a:rPr>
              <a:t> </a:t>
            </a:r>
            <a:r>
              <a:rPr sz="1800" spc="-204" dirty="0">
                <a:solidFill>
                  <a:srgbClr val="F29976"/>
                </a:solidFill>
                <a:latin typeface="DejaVu Sans"/>
                <a:cs typeface="DejaVu Sans"/>
              </a:rPr>
              <a:t>Name]</a:t>
            </a:r>
            <a:r>
              <a:rPr sz="1800" spc="-204" dirty="0">
                <a:solidFill>
                  <a:srgbClr val="7F7F7F"/>
                </a:solidFill>
                <a:latin typeface="DejaVu Sans"/>
                <a:cs typeface="DejaVu Sans"/>
              </a:rPr>
              <a:t>)</a:t>
            </a:r>
            <a:endParaRPr sz="1800">
              <a:latin typeface="DejaVu Sans"/>
              <a:cs typeface="DejaVu Sans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8417814" y="5654040"/>
            <a:ext cx="25654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95" dirty="0">
                <a:solidFill>
                  <a:srgbClr val="5B9AD5"/>
                </a:solidFill>
                <a:latin typeface="DejaVu Sans"/>
                <a:cs typeface="DejaVu Sans"/>
              </a:rPr>
              <a:t>=</a:t>
            </a:r>
            <a:r>
              <a:rPr sz="1800" b="1" spc="-195" dirty="0">
                <a:solidFill>
                  <a:srgbClr val="5B9AD5"/>
                </a:solidFill>
                <a:latin typeface="DejaVu Sans"/>
                <a:cs typeface="DejaVu Sans"/>
              </a:rPr>
              <a:t>COUNTD</a:t>
            </a:r>
            <a:r>
              <a:rPr sz="1800" spc="-55" dirty="0">
                <a:solidFill>
                  <a:srgbClr val="5B9AD5"/>
                </a:solidFill>
                <a:latin typeface="DejaVu Sans"/>
                <a:cs typeface="DejaVu Sans"/>
              </a:rPr>
              <a:t> </a:t>
            </a:r>
            <a:r>
              <a:rPr sz="1800" spc="-140" dirty="0">
                <a:solidFill>
                  <a:srgbClr val="7F7F7F"/>
                </a:solidFill>
                <a:latin typeface="DejaVu Sans"/>
                <a:cs typeface="DejaVu Sans"/>
              </a:rPr>
              <a:t>(</a:t>
            </a:r>
            <a:r>
              <a:rPr sz="1800" spc="-140" dirty="0">
                <a:solidFill>
                  <a:srgbClr val="F29976"/>
                </a:solidFill>
                <a:latin typeface="DejaVu Sans"/>
                <a:cs typeface="DejaVu Sans"/>
              </a:rPr>
              <a:t>[Field</a:t>
            </a:r>
            <a:r>
              <a:rPr sz="1800" spc="65" dirty="0">
                <a:solidFill>
                  <a:srgbClr val="F29976"/>
                </a:solidFill>
                <a:latin typeface="DejaVu Sans"/>
                <a:cs typeface="DejaVu Sans"/>
              </a:rPr>
              <a:t> </a:t>
            </a:r>
            <a:r>
              <a:rPr sz="1800" spc="-210" dirty="0">
                <a:solidFill>
                  <a:srgbClr val="F29976"/>
                </a:solidFill>
                <a:latin typeface="DejaVu Sans"/>
                <a:cs typeface="DejaVu Sans"/>
              </a:rPr>
              <a:t>Name]</a:t>
            </a:r>
            <a:r>
              <a:rPr sz="1800" spc="-210" dirty="0">
                <a:solidFill>
                  <a:srgbClr val="7F7F7F"/>
                </a:solidFill>
                <a:latin typeface="DejaVu Sans"/>
                <a:cs typeface="DejaVu Sans"/>
              </a:rPr>
              <a:t>)</a:t>
            </a:r>
            <a:endParaRPr sz="1800">
              <a:latin typeface="DejaVu Sans"/>
              <a:cs typeface="DejaVu Sans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82695">
              <a:lnSpc>
                <a:spcPct val="100000"/>
              </a:lnSpc>
              <a:spcBef>
                <a:spcPts val="100"/>
              </a:spcBef>
            </a:pPr>
            <a:r>
              <a:rPr b="1" spc="-430" dirty="0">
                <a:latin typeface="DejaVu Sans"/>
                <a:cs typeface="DejaVu Sans"/>
              </a:rPr>
              <a:t>String</a:t>
            </a:r>
            <a:r>
              <a:rPr spc="-160" dirty="0"/>
              <a:t> </a:t>
            </a:r>
            <a:r>
              <a:rPr b="1" spc="-450" dirty="0">
                <a:latin typeface="DejaVu Sans"/>
                <a:cs typeface="DejaVu Sans"/>
              </a:rPr>
              <a:t>Functions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5646" y="813815"/>
            <a:ext cx="11760708" cy="45720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597259" y="1378116"/>
            <a:ext cx="2104390" cy="683895"/>
            <a:chOff x="597259" y="1378116"/>
            <a:chExt cx="2104390" cy="683895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7259" y="1378116"/>
              <a:ext cx="2104179" cy="683397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73252" y="1453857"/>
              <a:ext cx="1552956" cy="600367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43890" y="1386839"/>
              <a:ext cx="2020062" cy="598932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062225" y="1533652"/>
            <a:ext cx="11836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70" dirty="0">
                <a:solidFill>
                  <a:srgbClr val="F9FEA4"/>
                </a:solidFill>
                <a:latin typeface="DejaVu Sans"/>
                <a:cs typeface="DejaVu Sans"/>
              </a:rPr>
              <a:t>CONTAINS</a:t>
            </a:r>
            <a:endParaRPr sz="1800">
              <a:latin typeface="DejaVu Sans"/>
              <a:cs typeface="DejaVu San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769171" y="1386839"/>
            <a:ext cx="3710940" cy="599440"/>
          </a:xfrm>
          <a:custGeom>
            <a:avLst/>
            <a:gdLst/>
            <a:ahLst/>
            <a:cxnLst/>
            <a:rect l="l" t="t" r="r" b="b"/>
            <a:pathLst>
              <a:path w="3710940" h="599439">
                <a:moveTo>
                  <a:pt x="3666680" y="0"/>
                </a:moveTo>
                <a:lnTo>
                  <a:pt x="44132" y="0"/>
                </a:lnTo>
                <a:lnTo>
                  <a:pt x="41859" y="63"/>
                </a:lnTo>
                <a:lnTo>
                  <a:pt x="6337" y="21285"/>
                </a:lnTo>
                <a:lnTo>
                  <a:pt x="0" y="41922"/>
                </a:lnTo>
                <a:lnTo>
                  <a:pt x="0" y="557009"/>
                </a:lnTo>
                <a:lnTo>
                  <a:pt x="21221" y="592531"/>
                </a:lnTo>
                <a:lnTo>
                  <a:pt x="44132" y="598932"/>
                </a:lnTo>
                <a:lnTo>
                  <a:pt x="3666680" y="598932"/>
                </a:lnTo>
                <a:lnTo>
                  <a:pt x="3702088" y="581164"/>
                </a:lnTo>
                <a:lnTo>
                  <a:pt x="3710813" y="557009"/>
                </a:lnTo>
                <a:lnTo>
                  <a:pt x="3710813" y="41922"/>
                </a:lnTo>
                <a:lnTo>
                  <a:pt x="3689591" y="6400"/>
                </a:lnTo>
                <a:lnTo>
                  <a:pt x="366668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2861055" y="1580134"/>
            <a:ext cx="31369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i="1" dirty="0">
                <a:solidFill>
                  <a:srgbClr val="7F7F7F"/>
                </a:solidFill>
                <a:latin typeface="Nimbus Roman No9 L"/>
                <a:cs typeface="Nimbus Roman No9 L"/>
              </a:rPr>
              <a:t>Returns</a:t>
            </a:r>
            <a:r>
              <a:rPr sz="1200" spc="10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200" i="1" spc="-55" dirty="0">
                <a:solidFill>
                  <a:srgbClr val="7F7F7F"/>
                </a:solidFill>
                <a:latin typeface="Nimbus Roman No9 L"/>
                <a:cs typeface="Nimbus Roman No9 L"/>
              </a:rPr>
              <a:t>TRUE</a:t>
            </a:r>
            <a:r>
              <a:rPr sz="1200" spc="15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7F7F7F"/>
                </a:solidFill>
                <a:latin typeface="Nimbus Roman No9 L"/>
                <a:cs typeface="Nimbus Roman No9 L"/>
              </a:rPr>
              <a:t>if</a:t>
            </a:r>
            <a:r>
              <a:rPr sz="1200" spc="30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7F7F7F"/>
                </a:solidFill>
                <a:latin typeface="Nimbus Roman No9 L"/>
                <a:cs typeface="Nimbus Roman No9 L"/>
              </a:rPr>
              <a:t>the</a:t>
            </a:r>
            <a:r>
              <a:rPr sz="1200" spc="35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7F7F7F"/>
                </a:solidFill>
                <a:latin typeface="Nimbus Roman No9 L"/>
                <a:cs typeface="Nimbus Roman No9 L"/>
              </a:rPr>
              <a:t>field</a:t>
            </a:r>
            <a:r>
              <a:rPr sz="1200" spc="15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7F7F7F"/>
                </a:solidFill>
                <a:latin typeface="Nimbus Roman No9 L"/>
                <a:cs typeface="Nimbus Roman No9 L"/>
              </a:rPr>
              <a:t>contains</a:t>
            </a:r>
            <a:r>
              <a:rPr sz="1200" spc="15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7F7F7F"/>
                </a:solidFill>
                <a:latin typeface="Nimbus Roman No9 L"/>
                <a:cs typeface="Nimbus Roman No9 L"/>
              </a:rPr>
              <a:t>the</a:t>
            </a:r>
            <a:r>
              <a:rPr sz="1200" spc="30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7F7F7F"/>
                </a:solidFill>
                <a:latin typeface="Nimbus Roman No9 L"/>
                <a:cs typeface="Nimbus Roman No9 L"/>
              </a:rPr>
              <a:t>defined</a:t>
            </a:r>
            <a:r>
              <a:rPr sz="1200" spc="20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200" i="1" spc="-70" dirty="0">
                <a:solidFill>
                  <a:srgbClr val="7F7F7F"/>
                </a:solidFill>
                <a:latin typeface="Nimbus Roman No9 L"/>
                <a:cs typeface="Nimbus Roman No9 L"/>
              </a:rPr>
              <a:t>text</a:t>
            </a:r>
            <a:endParaRPr sz="1200">
              <a:latin typeface="Nimbus Roman No9 L"/>
              <a:cs typeface="Nimbus Roman No9 L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597259" y="2205648"/>
            <a:ext cx="2104390" cy="683895"/>
            <a:chOff x="597259" y="2205648"/>
            <a:chExt cx="2104390" cy="683895"/>
          </a:xfrm>
        </p:grpSpPr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7259" y="2205648"/>
              <a:ext cx="2104179" cy="683397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41298" y="2281389"/>
              <a:ext cx="816825" cy="600367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43890" y="2214371"/>
              <a:ext cx="2020062" cy="598932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1430274" y="2361184"/>
            <a:ext cx="4476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75" dirty="0">
                <a:solidFill>
                  <a:srgbClr val="F9FEA4"/>
                </a:solidFill>
                <a:latin typeface="DejaVu Sans"/>
                <a:cs typeface="DejaVu Sans"/>
              </a:rPr>
              <a:t>LEN</a:t>
            </a:r>
            <a:endParaRPr sz="1800">
              <a:latin typeface="DejaVu Sans"/>
              <a:cs typeface="DejaVu San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2769171" y="2214371"/>
            <a:ext cx="3710940" cy="599440"/>
          </a:xfrm>
          <a:custGeom>
            <a:avLst/>
            <a:gdLst/>
            <a:ahLst/>
            <a:cxnLst/>
            <a:rect l="l" t="t" r="r" b="b"/>
            <a:pathLst>
              <a:path w="3710940" h="599439">
                <a:moveTo>
                  <a:pt x="3666680" y="0"/>
                </a:moveTo>
                <a:lnTo>
                  <a:pt x="44132" y="0"/>
                </a:lnTo>
                <a:lnTo>
                  <a:pt x="41859" y="63"/>
                </a:lnTo>
                <a:lnTo>
                  <a:pt x="6337" y="21285"/>
                </a:lnTo>
                <a:lnTo>
                  <a:pt x="0" y="41922"/>
                </a:lnTo>
                <a:lnTo>
                  <a:pt x="0" y="557009"/>
                </a:lnTo>
                <a:lnTo>
                  <a:pt x="21221" y="592531"/>
                </a:lnTo>
                <a:lnTo>
                  <a:pt x="44132" y="598932"/>
                </a:lnTo>
                <a:lnTo>
                  <a:pt x="3666680" y="598932"/>
                </a:lnTo>
                <a:lnTo>
                  <a:pt x="3702088" y="581164"/>
                </a:lnTo>
                <a:lnTo>
                  <a:pt x="3710813" y="557009"/>
                </a:lnTo>
                <a:lnTo>
                  <a:pt x="3710813" y="41922"/>
                </a:lnTo>
                <a:lnTo>
                  <a:pt x="3689591" y="6400"/>
                </a:lnTo>
                <a:lnTo>
                  <a:pt x="366668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2861055" y="2407665"/>
            <a:ext cx="317182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i="1" dirty="0">
                <a:solidFill>
                  <a:srgbClr val="7F7F7F"/>
                </a:solidFill>
                <a:latin typeface="Nimbus Roman No9 L"/>
                <a:cs typeface="Nimbus Roman No9 L"/>
              </a:rPr>
              <a:t>Returns</a:t>
            </a:r>
            <a:r>
              <a:rPr sz="1200" spc="10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7F7F7F"/>
                </a:solidFill>
                <a:latin typeface="Nimbus Roman No9 L"/>
                <a:cs typeface="Nimbus Roman No9 L"/>
              </a:rPr>
              <a:t>the</a:t>
            </a:r>
            <a:r>
              <a:rPr sz="1200" spc="35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7F7F7F"/>
                </a:solidFill>
                <a:latin typeface="Nimbus Roman No9 L"/>
                <a:cs typeface="Nimbus Roman No9 L"/>
              </a:rPr>
              <a:t>number</a:t>
            </a:r>
            <a:r>
              <a:rPr sz="1200" spc="25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7F7F7F"/>
                </a:solidFill>
                <a:latin typeface="Nimbus Roman No9 L"/>
                <a:cs typeface="Nimbus Roman No9 L"/>
              </a:rPr>
              <a:t>of</a:t>
            </a:r>
            <a:r>
              <a:rPr sz="1200" spc="30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7F7F7F"/>
                </a:solidFill>
                <a:latin typeface="Nimbus Roman No9 L"/>
                <a:cs typeface="Nimbus Roman No9 L"/>
              </a:rPr>
              <a:t>characters</a:t>
            </a:r>
            <a:r>
              <a:rPr sz="1200" spc="10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7F7F7F"/>
                </a:solidFill>
                <a:latin typeface="Nimbus Roman No9 L"/>
                <a:cs typeface="Nimbus Roman No9 L"/>
              </a:rPr>
              <a:t>in</a:t>
            </a:r>
            <a:r>
              <a:rPr sz="1200" spc="35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7F7F7F"/>
                </a:solidFill>
                <a:latin typeface="Nimbus Roman No9 L"/>
                <a:cs typeface="Nimbus Roman No9 L"/>
              </a:rPr>
              <a:t>the</a:t>
            </a:r>
            <a:r>
              <a:rPr sz="1200" spc="35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7F7F7F"/>
                </a:solidFill>
                <a:latin typeface="Nimbus Roman No9 L"/>
                <a:cs typeface="Nimbus Roman No9 L"/>
              </a:rPr>
              <a:t>given</a:t>
            </a:r>
            <a:r>
              <a:rPr sz="1200" spc="25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200" i="1" spc="-105" dirty="0">
                <a:solidFill>
                  <a:srgbClr val="7F7F7F"/>
                </a:solidFill>
                <a:latin typeface="Nimbus Roman No9 L"/>
                <a:cs typeface="Nimbus Roman No9 L"/>
              </a:rPr>
              <a:t>field</a:t>
            </a:r>
            <a:endParaRPr sz="1200">
              <a:latin typeface="Nimbus Roman No9 L"/>
              <a:cs typeface="Nimbus Roman No9 L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597259" y="3033179"/>
            <a:ext cx="2104390" cy="683895"/>
            <a:chOff x="597259" y="3033179"/>
            <a:chExt cx="2104390" cy="683895"/>
          </a:xfrm>
        </p:grpSpPr>
        <p:pic>
          <p:nvPicPr>
            <p:cNvPr id="19" name="object 1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7259" y="3033179"/>
              <a:ext cx="2104179" cy="683397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60881" y="3108921"/>
              <a:ext cx="1376934" cy="600367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43890" y="3041903"/>
              <a:ext cx="2020062" cy="598932"/>
            </a:xfrm>
            <a:prstGeom prst="rect">
              <a:avLst/>
            </a:prstGeom>
          </p:spPr>
        </p:pic>
      </p:grpSp>
      <p:sp>
        <p:nvSpPr>
          <p:cNvPr id="22" name="object 22"/>
          <p:cNvSpPr txBox="1"/>
          <p:nvPr/>
        </p:nvSpPr>
        <p:spPr>
          <a:xfrm>
            <a:off x="1149855" y="3188715"/>
            <a:ext cx="100774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85" dirty="0">
                <a:solidFill>
                  <a:srgbClr val="F9FEA4"/>
                </a:solidFill>
                <a:latin typeface="DejaVu Sans"/>
                <a:cs typeface="DejaVu Sans"/>
              </a:rPr>
              <a:t>REPLACE</a:t>
            </a:r>
            <a:endParaRPr sz="1800">
              <a:latin typeface="DejaVu Sans"/>
              <a:cs typeface="DejaVu Sans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2769171" y="3041903"/>
            <a:ext cx="3710940" cy="599440"/>
          </a:xfrm>
          <a:custGeom>
            <a:avLst/>
            <a:gdLst/>
            <a:ahLst/>
            <a:cxnLst/>
            <a:rect l="l" t="t" r="r" b="b"/>
            <a:pathLst>
              <a:path w="3710940" h="599439">
                <a:moveTo>
                  <a:pt x="3666680" y="0"/>
                </a:moveTo>
                <a:lnTo>
                  <a:pt x="44132" y="0"/>
                </a:lnTo>
                <a:lnTo>
                  <a:pt x="41859" y="63"/>
                </a:lnTo>
                <a:lnTo>
                  <a:pt x="6337" y="21285"/>
                </a:lnTo>
                <a:lnTo>
                  <a:pt x="0" y="41922"/>
                </a:lnTo>
                <a:lnTo>
                  <a:pt x="0" y="557009"/>
                </a:lnTo>
                <a:lnTo>
                  <a:pt x="21221" y="592531"/>
                </a:lnTo>
                <a:lnTo>
                  <a:pt x="44132" y="598932"/>
                </a:lnTo>
                <a:lnTo>
                  <a:pt x="3666680" y="598932"/>
                </a:lnTo>
                <a:lnTo>
                  <a:pt x="3702088" y="581164"/>
                </a:lnTo>
                <a:lnTo>
                  <a:pt x="3710813" y="557009"/>
                </a:lnTo>
                <a:lnTo>
                  <a:pt x="3710813" y="41922"/>
                </a:lnTo>
                <a:lnTo>
                  <a:pt x="3689591" y="6400"/>
                </a:lnTo>
                <a:lnTo>
                  <a:pt x="366668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2861055" y="3143758"/>
            <a:ext cx="350202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i="1" dirty="0">
                <a:solidFill>
                  <a:srgbClr val="7F7F7F"/>
                </a:solidFill>
                <a:latin typeface="Nimbus Roman No9 L"/>
                <a:cs typeface="Nimbus Roman No9 L"/>
              </a:rPr>
              <a:t>Replaces</a:t>
            </a:r>
            <a:r>
              <a:rPr sz="1200" i="1" spc="-15" dirty="0">
                <a:solidFill>
                  <a:srgbClr val="7F7F7F"/>
                </a:solidFill>
                <a:latin typeface="Nimbus Roman No9 L"/>
                <a:cs typeface="Nimbus Roman No9 L"/>
              </a:rPr>
              <a:t> </a:t>
            </a:r>
            <a:r>
              <a:rPr sz="1200" i="1" spc="-55" dirty="0">
                <a:solidFill>
                  <a:srgbClr val="7F7F7F"/>
                </a:solidFill>
                <a:latin typeface="Nimbus Roman No9 L"/>
                <a:cs typeface="Nimbus Roman No9 L"/>
              </a:rPr>
              <a:t>all</a:t>
            </a:r>
            <a:r>
              <a:rPr sz="1200" i="1" spc="-10" dirty="0">
                <a:solidFill>
                  <a:srgbClr val="7F7F7F"/>
                </a:solidFill>
                <a:latin typeface="Nimbus Roman No9 L"/>
                <a:cs typeface="Nimbus Roman No9 L"/>
              </a:rPr>
              <a:t> </a:t>
            </a:r>
            <a:r>
              <a:rPr sz="1200" i="1" dirty="0">
                <a:solidFill>
                  <a:srgbClr val="7F7F7F"/>
                </a:solidFill>
                <a:latin typeface="Nimbus Roman No9 L"/>
                <a:cs typeface="Nimbus Roman No9 L"/>
              </a:rPr>
              <a:t>instances</a:t>
            </a:r>
            <a:r>
              <a:rPr sz="1200" i="1" spc="-5" dirty="0">
                <a:solidFill>
                  <a:srgbClr val="7F7F7F"/>
                </a:solidFill>
                <a:latin typeface="Nimbus Roman No9 L"/>
                <a:cs typeface="Nimbus Roman No9 L"/>
              </a:rPr>
              <a:t> </a:t>
            </a:r>
            <a:r>
              <a:rPr sz="1200" i="1" dirty="0">
                <a:solidFill>
                  <a:srgbClr val="7F7F7F"/>
                </a:solidFill>
                <a:latin typeface="Nimbus Roman No9 L"/>
                <a:cs typeface="Nimbus Roman No9 L"/>
              </a:rPr>
              <a:t>of</a:t>
            </a:r>
            <a:r>
              <a:rPr sz="1200" i="1" spc="-5" dirty="0">
                <a:solidFill>
                  <a:srgbClr val="7F7F7F"/>
                </a:solidFill>
                <a:latin typeface="Nimbus Roman No9 L"/>
                <a:cs typeface="Nimbus Roman No9 L"/>
              </a:rPr>
              <a:t> </a:t>
            </a:r>
            <a:r>
              <a:rPr sz="1200" i="1" spc="-90" dirty="0">
                <a:solidFill>
                  <a:srgbClr val="7F7F7F"/>
                </a:solidFill>
                <a:latin typeface="Nimbus Roman No9 L"/>
                <a:cs typeface="Nimbus Roman No9 L"/>
              </a:rPr>
              <a:t>“Old</a:t>
            </a:r>
            <a:r>
              <a:rPr sz="1200" i="1" dirty="0">
                <a:solidFill>
                  <a:srgbClr val="7F7F7F"/>
                </a:solidFill>
                <a:latin typeface="Nimbus Roman No9 L"/>
                <a:cs typeface="Nimbus Roman No9 L"/>
              </a:rPr>
              <a:t> </a:t>
            </a:r>
            <a:r>
              <a:rPr sz="1200" i="1" spc="-40" dirty="0">
                <a:solidFill>
                  <a:srgbClr val="7F7F7F"/>
                </a:solidFill>
                <a:latin typeface="Nimbus Roman No9 L"/>
                <a:cs typeface="Nimbus Roman No9 L"/>
              </a:rPr>
              <a:t>Text”</a:t>
            </a:r>
            <a:r>
              <a:rPr sz="1200" i="1" spc="-10" dirty="0">
                <a:solidFill>
                  <a:srgbClr val="7F7F7F"/>
                </a:solidFill>
                <a:latin typeface="Nimbus Roman No9 L"/>
                <a:cs typeface="Nimbus Roman No9 L"/>
              </a:rPr>
              <a:t> </a:t>
            </a:r>
            <a:r>
              <a:rPr sz="1200" i="1" dirty="0">
                <a:solidFill>
                  <a:srgbClr val="7F7F7F"/>
                </a:solidFill>
                <a:latin typeface="Nimbus Roman No9 L"/>
                <a:cs typeface="Nimbus Roman No9 L"/>
              </a:rPr>
              <a:t>with</a:t>
            </a:r>
            <a:r>
              <a:rPr sz="1200" i="1" spc="5" dirty="0">
                <a:solidFill>
                  <a:srgbClr val="7F7F7F"/>
                </a:solidFill>
                <a:latin typeface="Nimbus Roman No9 L"/>
                <a:cs typeface="Nimbus Roman No9 L"/>
              </a:rPr>
              <a:t> </a:t>
            </a:r>
            <a:r>
              <a:rPr sz="1200" i="1" spc="-45" dirty="0">
                <a:solidFill>
                  <a:srgbClr val="7F7F7F"/>
                </a:solidFill>
                <a:latin typeface="Nimbus Roman No9 L"/>
                <a:cs typeface="Nimbus Roman No9 L"/>
              </a:rPr>
              <a:t>“New</a:t>
            </a:r>
            <a:r>
              <a:rPr sz="1200" i="1" spc="-5" dirty="0">
                <a:solidFill>
                  <a:srgbClr val="7F7F7F"/>
                </a:solidFill>
                <a:latin typeface="Nimbus Roman No9 L"/>
                <a:cs typeface="Nimbus Roman No9 L"/>
              </a:rPr>
              <a:t> </a:t>
            </a:r>
            <a:r>
              <a:rPr sz="1200" i="1" spc="-40" dirty="0">
                <a:solidFill>
                  <a:srgbClr val="7F7F7F"/>
                </a:solidFill>
                <a:latin typeface="Nimbus Roman No9 L"/>
                <a:cs typeface="Nimbus Roman No9 L"/>
              </a:rPr>
              <a:t>Text”</a:t>
            </a:r>
            <a:r>
              <a:rPr sz="1200" i="1" spc="-10" dirty="0">
                <a:solidFill>
                  <a:srgbClr val="7F7F7F"/>
                </a:solidFill>
                <a:latin typeface="Nimbus Roman No9 L"/>
                <a:cs typeface="Nimbus Roman No9 L"/>
              </a:rPr>
              <a:t> </a:t>
            </a:r>
            <a:r>
              <a:rPr sz="1200" i="1" dirty="0">
                <a:solidFill>
                  <a:srgbClr val="7F7F7F"/>
                </a:solidFill>
                <a:latin typeface="Nimbus Roman No9 L"/>
                <a:cs typeface="Nimbus Roman No9 L"/>
              </a:rPr>
              <a:t>in</a:t>
            </a:r>
            <a:r>
              <a:rPr sz="1200" i="1" spc="10" dirty="0">
                <a:solidFill>
                  <a:srgbClr val="7F7F7F"/>
                </a:solidFill>
                <a:latin typeface="Nimbus Roman No9 L"/>
                <a:cs typeface="Nimbus Roman No9 L"/>
              </a:rPr>
              <a:t> </a:t>
            </a:r>
            <a:r>
              <a:rPr sz="1200" i="1" spc="-50" dirty="0">
                <a:solidFill>
                  <a:srgbClr val="7F7F7F"/>
                </a:solidFill>
                <a:latin typeface="Nimbus Roman No9 L"/>
                <a:cs typeface="Nimbus Roman No9 L"/>
              </a:rPr>
              <a:t>a</a:t>
            </a:r>
            <a:endParaRPr sz="1200">
              <a:latin typeface="Nimbus Roman No9 L"/>
              <a:cs typeface="Nimbus Roman No9 L"/>
            </a:endParaRPr>
          </a:p>
          <a:p>
            <a:pPr marL="12700">
              <a:lnSpc>
                <a:spcPct val="100000"/>
              </a:lnSpc>
            </a:pPr>
            <a:r>
              <a:rPr sz="1200" i="1" dirty="0">
                <a:solidFill>
                  <a:srgbClr val="7F7F7F"/>
                </a:solidFill>
                <a:latin typeface="Nimbus Roman No9 L"/>
                <a:cs typeface="Nimbus Roman No9 L"/>
              </a:rPr>
              <a:t>text</a:t>
            </a:r>
            <a:r>
              <a:rPr sz="1200" spc="155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200" i="1" spc="-10" dirty="0">
                <a:solidFill>
                  <a:srgbClr val="7F7F7F"/>
                </a:solidFill>
                <a:latin typeface="Nimbus Roman No9 L"/>
                <a:cs typeface="Nimbus Roman No9 L"/>
              </a:rPr>
              <a:t>field</a:t>
            </a:r>
            <a:endParaRPr sz="1200">
              <a:latin typeface="Nimbus Roman No9 L"/>
              <a:cs typeface="Nimbus Roman No9 L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574399" y="3860712"/>
            <a:ext cx="2104390" cy="683895"/>
            <a:chOff x="574399" y="3860712"/>
            <a:chExt cx="2104390" cy="683895"/>
          </a:xfrm>
        </p:grpSpPr>
        <p:pic>
          <p:nvPicPr>
            <p:cNvPr id="26" name="object 2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74399" y="3860712"/>
              <a:ext cx="2104179" cy="683397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32331" y="3936453"/>
              <a:ext cx="986878" cy="600367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21030" y="3869435"/>
              <a:ext cx="2020062" cy="598932"/>
            </a:xfrm>
            <a:prstGeom prst="rect">
              <a:avLst/>
            </a:prstGeom>
          </p:spPr>
        </p:pic>
      </p:grpSp>
      <p:sp>
        <p:nvSpPr>
          <p:cNvPr id="29" name="object 29"/>
          <p:cNvSpPr txBox="1"/>
          <p:nvPr/>
        </p:nvSpPr>
        <p:spPr>
          <a:xfrm>
            <a:off x="1321816" y="4016502"/>
            <a:ext cx="6172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00" dirty="0">
                <a:solidFill>
                  <a:srgbClr val="F9FEA4"/>
                </a:solidFill>
                <a:latin typeface="DejaVu Sans"/>
                <a:cs typeface="DejaVu Sans"/>
              </a:rPr>
              <a:t>SPLIT</a:t>
            </a:r>
            <a:endParaRPr sz="1800">
              <a:latin typeface="DejaVu Sans"/>
              <a:cs typeface="DejaVu Sans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2746311" y="3869435"/>
            <a:ext cx="3710304" cy="599440"/>
          </a:xfrm>
          <a:custGeom>
            <a:avLst/>
            <a:gdLst/>
            <a:ahLst/>
            <a:cxnLst/>
            <a:rect l="l" t="t" r="r" b="b"/>
            <a:pathLst>
              <a:path w="3710304" h="599439">
                <a:moveTo>
                  <a:pt x="3665918" y="0"/>
                </a:moveTo>
                <a:lnTo>
                  <a:pt x="44132" y="0"/>
                </a:lnTo>
                <a:lnTo>
                  <a:pt x="41859" y="63"/>
                </a:lnTo>
                <a:lnTo>
                  <a:pt x="6337" y="21285"/>
                </a:lnTo>
                <a:lnTo>
                  <a:pt x="0" y="41922"/>
                </a:lnTo>
                <a:lnTo>
                  <a:pt x="0" y="557009"/>
                </a:lnTo>
                <a:lnTo>
                  <a:pt x="21221" y="592531"/>
                </a:lnTo>
                <a:lnTo>
                  <a:pt x="44132" y="598932"/>
                </a:lnTo>
                <a:lnTo>
                  <a:pt x="3665918" y="598932"/>
                </a:lnTo>
                <a:lnTo>
                  <a:pt x="3701326" y="581164"/>
                </a:lnTo>
                <a:lnTo>
                  <a:pt x="3710051" y="557009"/>
                </a:lnTo>
                <a:lnTo>
                  <a:pt x="3710051" y="41922"/>
                </a:lnTo>
                <a:lnTo>
                  <a:pt x="3688829" y="6400"/>
                </a:lnTo>
                <a:lnTo>
                  <a:pt x="3665918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2837942" y="3971544"/>
            <a:ext cx="32054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i="1" dirty="0">
                <a:solidFill>
                  <a:srgbClr val="7F7F7F"/>
                </a:solidFill>
                <a:latin typeface="Nimbus Roman No9 L"/>
                <a:cs typeface="Nimbus Roman No9 L"/>
              </a:rPr>
              <a:t>Returns</a:t>
            </a:r>
            <a:r>
              <a:rPr sz="1200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7F7F7F"/>
                </a:solidFill>
                <a:latin typeface="Nimbus Roman No9 L"/>
                <a:cs typeface="Nimbus Roman No9 L"/>
              </a:rPr>
              <a:t>a</a:t>
            </a:r>
            <a:r>
              <a:rPr sz="1200" spc="20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7F7F7F"/>
                </a:solidFill>
                <a:latin typeface="Nimbus Roman No9 L"/>
                <a:cs typeface="Nimbus Roman No9 L"/>
              </a:rPr>
              <a:t>text</a:t>
            </a:r>
            <a:r>
              <a:rPr sz="1200" spc="10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200" i="1" spc="-10" dirty="0">
                <a:solidFill>
                  <a:srgbClr val="7F7F7F"/>
                </a:solidFill>
                <a:latin typeface="Nimbus Roman No9 L"/>
                <a:cs typeface="Nimbus Roman No9 L"/>
              </a:rPr>
              <a:t>string</a:t>
            </a:r>
            <a:r>
              <a:rPr sz="1200" spc="-5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7F7F7F"/>
                </a:solidFill>
                <a:latin typeface="Nimbus Roman No9 L"/>
                <a:cs typeface="Nimbus Roman No9 L"/>
              </a:rPr>
              <a:t>based</a:t>
            </a:r>
            <a:r>
              <a:rPr sz="1200" spc="5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7F7F7F"/>
                </a:solidFill>
                <a:latin typeface="Nimbus Roman No9 L"/>
                <a:cs typeface="Nimbus Roman No9 L"/>
              </a:rPr>
              <a:t>on</a:t>
            </a:r>
            <a:r>
              <a:rPr sz="1200" spc="20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7F7F7F"/>
                </a:solidFill>
                <a:latin typeface="Nimbus Roman No9 L"/>
                <a:cs typeface="Nimbus Roman No9 L"/>
              </a:rPr>
              <a:t>a</a:t>
            </a:r>
            <a:r>
              <a:rPr sz="1200" spc="20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7F7F7F"/>
                </a:solidFill>
                <a:latin typeface="Nimbus Roman No9 L"/>
                <a:cs typeface="Nimbus Roman No9 L"/>
              </a:rPr>
              <a:t>given</a:t>
            </a:r>
            <a:r>
              <a:rPr sz="1200" spc="10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200" i="1" spc="-10" dirty="0">
                <a:solidFill>
                  <a:srgbClr val="7F7F7F"/>
                </a:solidFill>
                <a:latin typeface="Nimbus Roman No9 L"/>
                <a:cs typeface="Nimbus Roman No9 L"/>
              </a:rPr>
              <a:t>delimiter</a:t>
            </a:r>
            <a:r>
              <a:rPr sz="1200" spc="5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200" i="1" spc="-200" dirty="0">
                <a:solidFill>
                  <a:srgbClr val="7F7F7F"/>
                </a:solidFill>
                <a:latin typeface="Nimbus Roman No9 L"/>
                <a:cs typeface="Nimbus Roman No9 L"/>
              </a:rPr>
              <a:t>and</a:t>
            </a:r>
            <a:r>
              <a:rPr sz="1200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7F7F7F"/>
                </a:solidFill>
                <a:latin typeface="Nimbus Roman No9 L"/>
                <a:cs typeface="Nimbus Roman No9 L"/>
              </a:rPr>
              <a:t>starting</a:t>
            </a:r>
            <a:r>
              <a:rPr sz="1200" spc="-45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200" i="1" spc="-10" dirty="0">
                <a:solidFill>
                  <a:srgbClr val="7F7F7F"/>
                </a:solidFill>
                <a:latin typeface="Nimbus Roman No9 L"/>
                <a:cs typeface="Nimbus Roman No9 L"/>
              </a:rPr>
              <a:t>position</a:t>
            </a:r>
            <a:endParaRPr sz="1200">
              <a:latin typeface="Nimbus Roman No9 L"/>
              <a:cs typeface="Nimbus Roman No9 L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597259" y="4688244"/>
            <a:ext cx="2104390" cy="683895"/>
            <a:chOff x="597259" y="4688244"/>
            <a:chExt cx="2104390" cy="683895"/>
          </a:xfrm>
        </p:grpSpPr>
        <p:pic>
          <p:nvPicPr>
            <p:cNvPr id="33" name="object 3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7259" y="4688244"/>
              <a:ext cx="2104179" cy="683397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66622" y="4763985"/>
              <a:ext cx="965403" cy="600367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43890" y="4696967"/>
              <a:ext cx="2020062" cy="598932"/>
            </a:xfrm>
            <a:prstGeom prst="rect">
              <a:avLst/>
            </a:prstGeom>
          </p:spPr>
        </p:pic>
      </p:grpSp>
      <p:sp>
        <p:nvSpPr>
          <p:cNvPr id="36" name="object 36"/>
          <p:cNvSpPr txBox="1"/>
          <p:nvPr/>
        </p:nvSpPr>
        <p:spPr>
          <a:xfrm>
            <a:off x="1355597" y="4844033"/>
            <a:ext cx="5962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40" dirty="0">
                <a:solidFill>
                  <a:srgbClr val="F9FEA4"/>
                </a:solidFill>
                <a:latin typeface="DejaVu Sans"/>
                <a:cs typeface="DejaVu Sans"/>
              </a:rPr>
              <a:t>TRIM</a:t>
            </a:r>
            <a:endParaRPr sz="1800">
              <a:latin typeface="DejaVu Sans"/>
              <a:cs typeface="DejaVu Sans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2769171" y="4696967"/>
            <a:ext cx="3710940" cy="599440"/>
          </a:xfrm>
          <a:custGeom>
            <a:avLst/>
            <a:gdLst/>
            <a:ahLst/>
            <a:cxnLst/>
            <a:rect l="l" t="t" r="r" b="b"/>
            <a:pathLst>
              <a:path w="3710940" h="599439">
                <a:moveTo>
                  <a:pt x="3666680" y="0"/>
                </a:moveTo>
                <a:lnTo>
                  <a:pt x="44132" y="0"/>
                </a:lnTo>
                <a:lnTo>
                  <a:pt x="41859" y="63"/>
                </a:lnTo>
                <a:lnTo>
                  <a:pt x="6337" y="21285"/>
                </a:lnTo>
                <a:lnTo>
                  <a:pt x="0" y="41922"/>
                </a:lnTo>
                <a:lnTo>
                  <a:pt x="0" y="557009"/>
                </a:lnTo>
                <a:lnTo>
                  <a:pt x="21221" y="592531"/>
                </a:lnTo>
                <a:lnTo>
                  <a:pt x="44132" y="598932"/>
                </a:lnTo>
                <a:lnTo>
                  <a:pt x="3666680" y="598932"/>
                </a:lnTo>
                <a:lnTo>
                  <a:pt x="3702088" y="581164"/>
                </a:lnTo>
                <a:lnTo>
                  <a:pt x="3710813" y="557009"/>
                </a:lnTo>
                <a:lnTo>
                  <a:pt x="3710813" y="41922"/>
                </a:lnTo>
                <a:lnTo>
                  <a:pt x="3689591" y="6400"/>
                </a:lnTo>
                <a:lnTo>
                  <a:pt x="366668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2861055" y="4890516"/>
            <a:ext cx="332232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i="1" dirty="0">
                <a:solidFill>
                  <a:srgbClr val="7F7F7F"/>
                </a:solidFill>
                <a:latin typeface="Nimbus Roman No9 L"/>
                <a:cs typeface="Nimbus Roman No9 L"/>
              </a:rPr>
              <a:t>Removes</a:t>
            </a:r>
            <a:r>
              <a:rPr sz="1200" spc="25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7F7F7F"/>
                </a:solidFill>
                <a:latin typeface="Nimbus Roman No9 L"/>
                <a:cs typeface="Nimbus Roman No9 L"/>
              </a:rPr>
              <a:t>both</a:t>
            </a:r>
            <a:r>
              <a:rPr sz="1200" spc="40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200" i="1" spc="-20" dirty="0">
                <a:solidFill>
                  <a:srgbClr val="7F7F7F"/>
                </a:solidFill>
                <a:latin typeface="Nimbus Roman No9 L"/>
                <a:cs typeface="Nimbus Roman No9 L"/>
              </a:rPr>
              <a:t>leading</a:t>
            </a:r>
            <a:r>
              <a:rPr sz="1200" spc="30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7F7F7F"/>
                </a:solidFill>
                <a:latin typeface="Nimbus Roman No9 L"/>
                <a:cs typeface="Nimbus Roman No9 L"/>
              </a:rPr>
              <a:t>and</a:t>
            </a:r>
            <a:r>
              <a:rPr sz="1200" spc="45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200" i="1" spc="-35" dirty="0">
                <a:solidFill>
                  <a:srgbClr val="7F7F7F"/>
                </a:solidFill>
                <a:latin typeface="Nimbus Roman No9 L"/>
                <a:cs typeface="Nimbus Roman No9 L"/>
              </a:rPr>
              <a:t>trailing</a:t>
            </a:r>
            <a:r>
              <a:rPr sz="1200" spc="20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7F7F7F"/>
                </a:solidFill>
                <a:latin typeface="Nimbus Roman No9 L"/>
                <a:cs typeface="Nimbus Roman No9 L"/>
              </a:rPr>
              <a:t>spaces</a:t>
            </a:r>
            <a:r>
              <a:rPr sz="1200" spc="30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7F7F7F"/>
                </a:solidFill>
                <a:latin typeface="Nimbus Roman No9 L"/>
                <a:cs typeface="Nimbus Roman No9 L"/>
              </a:rPr>
              <a:t>from</a:t>
            </a:r>
            <a:r>
              <a:rPr sz="1200" spc="35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7F7F7F"/>
                </a:solidFill>
                <a:latin typeface="Nimbus Roman No9 L"/>
                <a:cs typeface="Nimbus Roman No9 L"/>
              </a:rPr>
              <a:t>a</a:t>
            </a:r>
            <a:r>
              <a:rPr sz="1200" spc="50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200" i="1" spc="-105" dirty="0">
                <a:solidFill>
                  <a:srgbClr val="7F7F7F"/>
                </a:solidFill>
                <a:latin typeface="Nimbus Roman No9 L"/>
                <a:cs typeface="Nimbus Roman No9 L"/>
              </a:rPr>
              <a:t>field</a:t>
            </a:r>
            <a:endParaRPr sz="1200">
              <a:latin typeface="Nimbus Roman No9 L"/>
              <a:cs typeface="Nimbus Roman No9 L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597259" y="5515814"/>
            <a:ext cx="2104390" cy="683895"/>
            <a:chOff x="597259" y="5515814"/>
            <a:chExt cx="2104390" cy="683895"/>
          </a:xfrm>
        </p:grpSpPr>
        <p:pic>
          <p:nvPicPr>
            <p:cNvPr id="40" name="object 4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7259" y="5515814"/>
              <a:ext cx="2104179" cy="683397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35507" y="5591555"/>
              <a:ext cx="2027682" cy="600367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43890" y="5524499"/>
              <a:ext cx="2020062" cy="598932"/>
            </a:xfrm>
            <a:prstGeom prst="rect">
              <a:avLst/>
            </a:prstGeom>
          </p:spPr>
        </p:pic>
      </p:grpSp>
      <p:sp>
        <p:nvSpPr>
          <p:cNvPr id="43" name="object 43"/>
          <p:cNvSpPr txBox="1"/>
          <p:nvPr/>
        </p:nvSpPr>
        <p:spPr>
          <a:xfrm>
            <a:off x="824482" y="5671567"/>
            <a:ext cx="16592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65" dirty="0">
                <a:solidFill>
                  <a:srgbClr val="F9FEA4"/>
                </a:solidFill>
                <a:latin typeface="DejaVu Sans"/>
                <a:cs typeface="DejaVu Sans"/>
              </a:rPr>
              <a:t>UPPER/LOWER</a:t>
            </a:r>
            <a:endParaRPr sz="1800">
              <a:latin typeface="DejaVu Sans"/>
              <a:cs typeface="DejaVu Sans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2769171" y="5524500"/>
            <a:ext cx="3710940" cy="599440"/>
          </a:xfrm>
          <a:custGeom>
            <a:avLst/>
            <a:gdLst/>
            <a:ahLst/>
            <a:cxnLst/>
            <a:rect l="l" t="t" r="r" b="b"/>
            <a:pathLst>
              <a:path w="3710940" h="599439">
                <a:moveTo>
                  <a:pt x="3666680" y="0"/>
                </a:moveTo>
                <a:lnTo>
                  <a:pt x="44132" y="0"/>
                </a:lnTo>
                <a:lnTo>
                  <a:pt x="41859" y="63"/>
                </a:lnTo>
                <a:lnTo>
                  <a:pt x="6337" y="21285"/>
                </a:lnTo>
                <a:lnTo>
                  <a:pt x="0" y="41922"/>
                </a:lnTo>
                <a:lnTo>
                  <a:pt x="0" y="556945"/>
                </a:lnTo>
                <a:lnTo>
                  <a:pt x="21221" y="592531"/>
                </a:lnTo>
                <a:lnTo>
                  <a:pt x="44132" y="598932"/>
                </a:lnTo>
                <a:lnTo>
                  <a:pt x="3666680" y="598932"/>
                </a:lnTo>
                <a:lnTo>
                  <a:pt x="3702088" y="581152"/>
                </a:lnTo>
                <a:lnTo>
                  <a:pt x="3710813" y="556945"/>
                </a:lnTo>
                <a:lnTo>
                  <a:pt x="3710813" y="41922"/>
                </a:lnTo>
                <a:lnTo>
                  <a:pt x="3689591" y="6400"/>
                </a:lnTo>
                <a:lnTo>
                  <a:pt x="366668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>
            <a:off x="2861055" y="5718045"/>
            <a:ext cx="348996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i="1" dirty="0">
                <a:solidFill>
                  <a:srgbClr val="7F7F7F"/>
                </a:solidFill>
                <a:latin typeface="Nimbus Roman No9 L"/>
                <a:cs typeface="Nimbus Roman No9 L"/>
              </a:rPr>
              <a:t>Converts</a:t>
            </a:r>
            <a:r>
              <a:rPr sz="1200" spc="35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7F7F7F"/>
                </a:solidFill>
                <a:latin typeface="Nimbus Roman No9 L"/>
                <a:cs typeface="Nimbus Roman No9 L"/>
              </a:rPr>
              <a:t>a</a:t>
            </a:r>
            <a:r>
              <a:rPr sz="1200" spc="60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7F7F7F"/>
                </a:solidFill>
                <a:latin typeface="Nimbus Roman No9 L"/>
                <a:cs typeface="Nimbus Roman No9 L"/>
              </a:rPr>
              <a:t>text</a:t>
            </a:r>
            <a:r>
              <a:rPr sz="1200" spc="50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200" i="1" spc="-10" dirty="0">
                <a:solidFill>
                  <a:srgbClr val="7F7F7F"/>
                </a:solidFill>
                <a:latin typeface="Nimbus Roman No9 L"/>
                <a:cs typeface="Nimbus Roman No9 L"/>
              </a:rPr>
              <a:t>string</a:t>
            </a:r>
            <a:r>
              <a:rPr sz="1200" spc="30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7F7F7F"/>
                </a:solidFill>
                <a:latin typeface="Nimbus Roman No9 L"/>
                <a:cs typeface="Nimbus Roman No9 L"/>
              </a:rPr>
              <a:t>to</a:t>
            </a:r>
            <a:r>
              <a:rPr sz="1200" spc="55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200" i="1" spc="-45" dirty="0">
                <a:solidFill>
                  <a:srgbClr val="7F7F7F"/>
                </a:solidFill>
                <a:latin typeface="Nimbus Roman No9 L"/>
                <a:cs typeface="Nimbus Roman No9 L"/>
              </a:rPr>
              <a:t>all</a:t>
            </a:r>
            <a:r>
              <a:rPr sz="1200" spc="40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7F7F7F"/>
                </a:solidFill>
                <a:latin typeface="Nimbus Roman No9 L"/>
                <a:cs typeface="Nimbus Roman No9 L"/>
              </a:rPr>
              <a:t>uppercase/lowercase</a:t>
            </a:r>
            <a:r>
              <a:rPr sz="1200" spc="45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200" i="1" spc="-45" dirty="0">
                <a:solidFill>
                  <a:srgbClr val="7F7F7F"/>
                </a:solidFill>
                <a:latin typeface="Nimbus Roman No9 L"/>
                <a:cs typeface="Nimbus Roman No9 L"/>
              </a:rPr>
              <a:t>letters</a:t>
            </a:r>
            <a:endParaRPr sz="1200">
              <a:latin typeface="Nimbus Roman No9 L"/>
              <a:cs typeface="Nimbus Roman No9 L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6666483" y="1503171"/>
            <a:ext cx="34423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10" dirty="0">
                <a:solidFill>
                  <a:srgbClr val="5B9AD5"/>
                </a:solidFill>
                <a:latin typeface="DejaVu Sans"/>
                <a:cs typeface="DejaVu Sans"/>
              </a:rPr>
              <a:t>=</a:t>
            </a:r>
            <a:r>
              <a:rPr sz="1800" b="1" spc="-210" dirty="0">
                <a:solidFill>
                  <a:srgbClr val="5B9AD5"/>
                </a:solidFill>
                <a:latin typeface="DejaVu Sans"/>
                <a:cs typeface="DejaVu Sans"/>
              </a:rPr>
              <a:t>CONTAINS</a:t>
            </a:r>
            <a:r>
              <a:rPr sz="1800" spc="-95" dirty="0">
                <a:solidFill>
                  <a:srgbClr val="5B9AD5"/>
                </a:solidFill>
                <a:latin typeface="DejaVu Sans"/>
                <a:cs typeface="DejaVu Sans"/>
              </a:rPr>
              <a:t> </a:t>
            </a:r>
            <a:r>
              <a:rPr sz="1800" spc="-140" dirty="0">
                <a:solidFill>
                  <a:srgbClr val="7F7F7F"/>
                </a:solidFill>
                <a:latin typeface="DejaVu Sans"/>
                <a:cs typeface="DejaVu Sans"/>
              </a:rPr>
              <a:t>(</a:t>
            </a:r>
            <a:r>
              <a:rPr sz="1800" spc="-140" dirty="0">
                <a:solidFill>
                  <a:srgbClr val="F29976"/>
                </a:solidFill>
                <a:latin typeface="DejaVu Sans"/>
                <a:cs typeface="DejaVu Sans"/>
              </a:rPr>
              <a:t>[Field</a:t>
            </a:r>
            <a:r>
              <a:rPr sz="1800" spc="65" dirty="0">
                <a:solidFill>
                  <a:srgbClr val="F29976"/>
                </a:solidFill>
                <a:latin typeface="DejaVu Sans"/>
                <a:cs typeface="DejaVu Sans"/>
              </a:rPr>
              <a:t> </a:t>
            </a:r>
            <a:r>
              <a:rPr sz="1800" spc="-190" dirty="0">
                <a:solidFill>
                  <a:srgbClr val="F29976"/>
                </a:solidFill>
                <a:latin typeface="DejaVu Sans"/>
                <a:cs typeface="DejaVu Sans"/>
              </a:rPr>
              <a:t>Name]</a:t>
            </a:r>
            <a:r>
              <a:rPr sz="1800" spc="-190" dirty="0">
                <a:solidFill>
                  <a:srgbClr val="7F7F7F"/>
                </a:solidFill>
                <a:latin typeface="DejaVu Sans"/>
                <a:cs typeface="DejaVu Sans"/>
              </a:rPr>
              <a:t>,</a:t>
            </a:r>
            <a:r>
              <a:rPr sz="1800" spc="-55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800" spc="-215" dirty="0">
                <a:solidFill>
                  <a:srgbClr val="7F7F7F"/>
                </a:solidFill>
                <a:latin typeface="DejaVu Sans"/>
                <a:cs typeface="DejaVu Sans"/>
              </a:rPr>
              <a:t>“Text”)</a:t>
            </a:r>
            <a:endParaRPr sz="1800">
              <a:latin typeface="DejaVu Sans"/>
              <a:cs typeface="DejaVu Sans"/>
            </a:endParaRPr>
          </a:p>
        </p:txBody>
      </p:sp>
      <p:sp>
        <p:nvSpPr>
          <p:cNvPr id="47" name="object 47"/>
          <p:cNvSpPr txBox="1"/>
          <p:nvPr/>
        </p:nvSpPr>
        <p:spPr>
          <a:xfrm>
            <a:off x="6666483" y="2331465"/>
            <a:ext cx="19983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70" dirty="0">
                <a:solidFill>
                  <a:srgbClr val="5B9AD5"/>
                </a:solidFill>
                <a:latin typeface="DejaVu Sans"/>
                <a:cs typeface="DejaVu Sans"/>
              </a:rPr>
              <a:t>=</a:t>
            </a:r>
            <a:r>
              <a:rPr sz="1800" b="1" spc="-270" dirty="0">
                <a:solidFill>
                  <a:srgbClr val="5B9AD5"/>
                </a:solidFill>
                <a:latin typeface="DejaVu Sans"/>
                <a:cs typeface="DejaVu Sans"/>
              </a:rPr>
              <a:t>LEN</a:t>
            </a:r>
            <a:r>
              <a:rPr sz="1800" spc="-114" dirty="0">
                <a:solidFill>
                  <a:srgbClr val="5B9AD5"/>
                </a:solidFill>
                <a:latin typeface="DejaVu Sans"/>
                <a:cs typeface="DejaVu Sans"/>
              </a:rPr>
              <a:t> </a:t>
            </a:r>
            <a:r>
              <a:rPr sz="1800" spc="-140" dirty="0">
                <a:solidFill>
                  <a:srgbClr val="7F7F7F"/>
                </a:solidFill>
                <a:latin typeface="DejaVu Sans"/>
                <a:cs typeface="DejaVu Sans"/>
              </a:rPr>
              <a:t>(</a:t>
            </a:r>
            <a:r>
              <a:rPr sz="1800" spc="-140" dirty="0">
                <a:solidFill>
                  <a:srgbClr val="F29976"/>
                </a:solidFill>
                <a:latin typeface="DejaVu Sans"/>
                <a:cs typeface="DejaVu Sans"/>
              </a:rPr>
              <a:t>[Field</a:t>
            </a:r>
            <a:r>
              <a:rPr sz="1800" spc="40" dirty="0">
                <a:solidFill>
                  <a:srgbClr val="F29976"/>
                </a:solidFill>
                <a:latin typeface="DejaVu Sans"/>
                <a:cs typeface="DejaVu Sans"/>
              </a:rPr>
              <a:t> </a:t>
            </a:r>
            <a:r>
              <a:rPr sz="1800" spc="-210" dirty="0">
                <a:solidFill>
                  <a:srgbClr val="F29976"/>
                </a:solidFill>
                <a:latin typeface="DejaVu Sans"/>
                <a:cs typeface="DejaVu Sans"/>
              </a:rPr>
              <a:t>Name]</a:t>
            </a:r>
            <a:r>
              <a:rPr sz="1800" spc="-210" dirty="0">
                <a:solidFill>
                  <a:srgbClr val="7F7F7F"/>
                </a:solidFill>
                <a:latin typeface="DejaVu Sans"/>
                <a:cs typeface="DejaVu Sans"/>
              </a:rPr>
              <a:t>)</a:t>
            </a:r>
            <a:endParaRPr sz="1800">
              <a:latin typeface="DejaVu Sans"/>
              <a:cs typeface="DejaVu Sans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6666483" y="3160014"/>
            <a:ext cx="49168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35" dirty="0">
                <a:solidFill>
                  <a:srgbClr val="5B9AD5"/>
                </a:solidFill>
                <a:latin typeface="DejaVu Sans"/>
                <a:cs typeface="DejaVu Sans"/>
              </a:rPr>
              <a:t>=</a:t>
            </a:r>
            <a:r>
              <a:rPr sz="1800" b="1" spc="-235" dirty="0">
                <a:solidFill>
                  <a:srgbClr val="5B9AD5"/>
                </a:solidFill>
                <a:latin typeface="DejaVu Sans"/>
                <a:cs typeface="DejaVu Sans"/>
              </a:rPr>
              <a:t>REPLACE</a:t>
            </a:r>
            <a:r>
              <a:rPr sz="1800" spc="-100" dirty="0">
                <a:solidFill>
                  <a:srgbClr val="5B9AD5"/>
                </a:solidFill>
                <a:latin typeface="DejaVu Sans"/>
                <a:cs typeface="DejaVu Sans"/>
              </a:rPr>
              <a:t> </a:t>
            </a:r>
            <a:r>
              <a:rPr sz="1800" spc="-140" dirty="0">
                <a:solidFill>
                  <a:srgbClr val="7F7F7F"/>
                </a:solidFill>
                <a:latin typeface="DejaVu Sans"/>
                <a:cs typeface="DejaVu Sans"/>
              </a:rPr>
              <a:t>(</a:t>
            </a:r>
            <a:r>
              <a:rPr sz="1800" spc="-140" dirty="0">
                <a:solidFill>
                  <a:srgbClr val="F29976"/>
                </a:solidFill>
                <a:latin typeface="DejaVu Sans"/>
                <a:cs typeface="DejaVu Sans"/>
              </a:rPr>
              <a:t>[Field</a:t>
            </a:r>
            <a:r>
              <a:rPr sz="1800" spc="75" dirty="0">
                <a:solidFill>
                  <a:srgbClr val="F29976"/>
                </a:solidFill>
                <a:latin typeface="DejaVu Sans"/>
                <a:cs typeface="DejaVu Sans"/>
              </a:rPr>
              <a:t> </a:t>
            </a:r>
            <a:r>
              <a:rPr sz="1800" spc="-190" dirty="0">
                <a:solidFill>
                  <a:srgbClr val="F29976"/>
                </a:solidFill>
                <a:latin typeface="DejaVu Sans"/>
                <a:cs typeface="DejaVu Sans"/>
              </a:rPr>
              <a:t>Name]</a:t>
            </a:r>
            <a:r>
              <a:rPr sz="1800" spc="-190" dirty="0">
                <a:solidFill>
                  <a:srgbClr val="7F7F7F"/>
                </a:solidFill>
                <a:latin typeface="DejaVu Sans"/>
                <a:cs typeface="DejaVu Sans"/>
              </a:rPr>
              <a:t>,</a:t>
            </a:r>
            <a:r>
              <a:rPr sz="1800" spc="-40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800" spc="-155" dirty="0">
                <a:solidFill>
                  <a:srgbClr val="7F7F7F"/>
                </a:solidFill>
                <a:latin typeface="DejaVu Sans"/>
                <a:cs typeface="DejaVu Sans"/>
              </a:rPr>
              <a:t>“Old</a:t>
            </a:r>
            <a:r>
              <a:rPr sz="1800" spc="-55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800" spc="-185" dirty="0">
                <a:solidFill>
                  <a:srgbClr val="7F7F7F"/>
                </a:solidFill>
                <a:latin typeface="DejaVu Sans"/>
                <a:cs typeface="DejaVu Sans"/>
              </a:rPr>
              <a:t>Text”,</a:t>
            </a:r>
            <a:r>
              <a:rPr sz="1800" spc="-65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800" spc="-160" dirty="0">
                <a:solidFill>
                  <a:srgbClr val="7F7F7F"/>
                </a:solidFill>
                <a:latin typeface="DejaVu Sans"/>
                <a:cs typeface="DejaVu Sans"/>
              </a:rPr>
              <a:t>”New</a:t>
            </a:r>
            <a:r>
              <a:rPr sz="1800" spc="-55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800" spc="-175" dirty="0">
                <a:solidFill>
                  <a:srgbClr val="7F7F7F"/>
                </a:solidFill>
                <a:latin typeface="DejaVu Sans"/>
                <a:cs typeface="DejaVu Sans"/>
              </a:rPr>
              <a:t>Text”)</a:t>
            </a:r>
            <a:endParaRPr sz="1800">
              <a:latin typeface="DejaVu Sans"/>
              <a:cs typeface="DejaVu Sans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6666483" y="3988307"/>
            <a:ext cx="28517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4" dirty="0">
                <a:solidFill>
                  <a:srgbClr val="5B9AD5"/>
                </a:solidFill>
                <a:latin typeface="DejaVu Sans"/>
                <a:cs typeface="DejaVu Sans"/>
              </a:rPr>
              <a:t>=</a:t>
            </a:r>
            <a:r>
              <a:rPr sz="1800" b="1" spc="-254" dirty="0">
                <a:solidFill>
                  <a:srgbClr val="5B9AD5"/>
                </a:solidFill>
                <a:latin typeface="DejaVu Sans"/>
                <a:cs typeface="DejaVu Sans"/>
              </a:rPr>
              <a:t>SPLIT</a:t>
            </a:r>
            <a:r>
              <a:rPr sz="1800" spc="-105" dirty="0">
                <a:solidFill>
                  <a:srgbClr val="5B9AD5"/>
                </a:solidFill>
                <a:latin typeface="DejaVu Sans"/>
                <a:cs typeface="DejaVu Sans"/>
              </a:rPr>
              <a:t> </a:t>
            </a:r>
            <a:r>
              <a:rPr sz="1800" spc="-140" dirty="0">
                <a:solidFill>
                  <a:srgbClr val="7F7F7F"/>
                </a:solidFill>
                <a:latin typeface="DejaVu Sans"/>
                <a:cs typeface="DejaVu Sans"/>
              </a:rPr>
              <a:t>(</a:t>
            </a:r>
            <a:r>
              <a:rPr sz="1800" spc="-140" dirty="0">
                <a:solidFill>
                  <a:srgbClr val="F29976"/>
                </a:solidFill>
                <a:latin typeface="DejaVu Sans"/>
                <a:cs typeface="DejaVu Sans"/>
              </a:rPr>
              <a:t>[Field</a:t>
            </a:r>
            <a:r>
              <a:rPr sz="1800" spc="60" dirty="0">
                <a:solidFill>
                  <a:srgbClr val="F29976"/>
                </a:solidFill>
                <a:latin typeface="DejaVu Sans"/>
                <a:cs typeface="DejaVu Sans"/>
              </a:rPr>
              <a:t> </a:t>
            </a:r>
            <a:r>
              <a:rPr sz="1800" spc="-190" dirty="0">
                <a:solidFill>
                  <a:srgbClr val="F29976"/>
                </a:solidFill>
                <a:latin typeface="DejaVu Sans"/>
                <a:cs typeface="DejaVu Sans"/>
              </a:rPr>
              <a:t>Name]</a:t>
            </a:r>
            <a:r>
              <a:rPr sz="1800" spc="-190" dirty="0">
                <a:solidFill>
                  <a:srgbClr val="7F7F7F"/>
                </a:solidFill>
                <a:latin typeface="DejaVu Sans"/>
                <a:cs typeface="DejaVu Sans"/>
              </a:rPr>
              <a:t>,</a:t>
            </a:r>
            <a:r>
              <a:rPr sz="1800" spc="-60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800" spc="-165" dirty="0">
                <a:solidFill>
                  <a:srgbClr val="7F7F7F"/>
                </a:solidFill>
                <a:latin typeface="DejaVu Sans"/>
                <a:cs typeface="DejaVu Sans"/>
              </a:rPr>
              <a:t>”-</a:t>
            </a:r>
            <a:r>
              <a:rPr sz="1800" spc="-260" dirty="0">
                <a:solidFill>
                  <a:srgbClr val="7F7F7F"/>
                </a:solidFill>
                <a:latin typeface="DejaVu Sans"/>
                <a:cs typeface="DejaVu Sans"/>
              </a:rPr>
              <a:t>”,</a:t>
            </a:r>
            <a:r>
              <a:rPr sz="1800" spc="-60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800" spc="-145" dirty="0">
                <a:solidFill>
                  <a:srgbClr val="7F7F7F"/>
                </a:solidFill>
                <a:latin typeface="DejaVu Sans"/>
                <a:cs typeface="DejaVu Sans"/>
              </a:rPr>
              <a:t>-</a:t>
            </a:r>
            <a:r>
              <a:rPr sz="1800" spc="-110" dirty="0">
                <a:solidFill>
                  <a:srgbClr val="7F7F7F"/>
                </a:solidFill>
                <a:latin typeface="DejaVu Sans"/>
                <a:cs typeface="DejaVu Sans"/>
              </a:rPr>
              <a:t>2)</a:t>
            </a:r>
            <a:endParaRPr sz="1800">
              <a:latin typeface="DejaVu Sans"/>
              <a:cs typeface="DejaVu Sans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6666483" y="4816855"/>
            <a:ext cx="21475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20" dirty="0">
                <a:solidFill>
                  <a:srgbClr val="5B9AD5"/>
                </a:solidFill>
                <a:latin typeface="DejaVu Sans"/>
                <a:cs typeface="DejaVu Sans"/>
              </a:rPr>
              <a:t>=</a:t>
            </a:r>
            <a:r>
              <a:rPr sz="1800" b="1" spc="-220" dirty="0">
                <a:solidFill>
                  <a:srgbClr val="5B9AD5"/>
                </a:solidFill>
                <a:latin typeface="DejaVu Sans"/>
                <a:cs typeface="DejaVu Sans"/>
              </a:rPr>
              <a:t>TRIM</a:t>
            </a:r>
            <a:r>
              <a:rPr sz="1800" spc="-114" dirty="0">
                <a:solidFill>
                  <a:srgbClr val="5B9AD5"/>
                </a:solidFill>
                <a:latin typeface="DejaVu Sans"/>
                <a:cs typeface="DejaVu Sans"/>
              </a:rPr>
              <a:t> </a:t>
            </a:r>
            <a:r>
              <a:rPr sz="1800" spc="-140" dirty="0">
                <a:solidFill>
                  <a:srgbClr val="7F7F7F"/>
                </a:solidFill>
                <a:latin typeface="DejaVu Sans"/>
                <a:cs typeface="DejaVu Sans"/>
              </a:rPr>
              <a:t>(</a:t>
            </a:r>
            <a:r>
              <a:rPr sz="1800" spc="-140" dirty="0">
                <a:solidFill>
                  <a:srgbClr val="F29976"/>
                </a:solidFill>
                <a:latin typeface="DejaVu Sans"/>
                <a:cs typeface="DejaVu Sans"/>
              </a:rPr>
              <a:t>[Field</a:t>
            </a:r>
            <a:r>
              <a:rPr sz="1800" spc="35" dirty="0">
                <a:solidFill>
                  <a:srgbClr val="F29976"/>
                </a:solidFill>
                <a:latin typeface="DejaVu Sans"/>
                <a:cs typeface="DejaVu Sans"/>
              </a:rPr>
              <a:t> </a:t>
            </a:r>
            <a:r>
              <a:rPr sz="1800" spc="-210" dirty="0">
                <a:solidFill>
                  <a:srgbClr val="F29976"/>
                </a:solidFill>
                <a:latin typeface="DejaVu Sans"/>
                <a:cs typeface="DejaVu Sans"/>
              </a:rPr>
              <a:t>Name]</a:t>
            </a:r>
            <a:r>
              <a:rPr sz="1800" spc="-210" dirty="0">
                <a:solidFill>
                  <a:srgbClr val="7F7F7F"/>
                </a:solidFill>
                <a:latin typeface="DejaVu Sans"/>
                <a:cs typeface="DejaVu Sans"/>
              </a:rPr>
              <a:t>)</a:t>
            </a:r>
            <a:endParaRPr sz="1800">
              <a:latin typeface="DejaVu Sans"/>
              <a:cs typeface="DejaVu Sans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6666483" y="5645150"/>
            <a:ext cx="32086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00" dirty="0">
                <a:solidFill>
                  <a:srgbClr val="5B9AD5"/>
                </a:solidFill>
                <a:latin typeface="DejaVu Sans"/>
                <a:cs typeface="DejaVu Sans"/>
              </a:rPr>
              <a:t>=</a:t>
            </a:r>
            <a:r>
              <a:rPr sz="1800" b="1" spc="-200" dirty="0">
                <a:solidFill>
                  <a:srgbClr val="5B9AD5"/>
                </a:solidFill>
                <a:latin typeface="DejaVu Sans"/>
                <a:cs typeface="DejaVu Sans"/>
              </a:rPr>
              <a:t>UPPER/LOWER</a:t>
            </a:r>
            <a:r>
              <a:rPr sz="1800" spc="-110" dirty="0">
                <a:solidFill>
                  <a:srgbClr val="5B9AD5"/>
                </a:solidFill>
                <a:latin typeface="DejaVu Sans"/>
                <a:cs typeface="DejaVu Sans"/>
              </a:rPr>
              <a:t> </a:t>
            </a:r>
            <a:r>
              <a:rPr sz="1800" spc="-140" dirty="0">
                <a:solidFill>
                  <a:srgbClr val="7F7F7F"/>
                </a:solidFill>
                <a:latin typeface="DejaVu Sans"/>
                <a:cs typeface="DejaVu Sans"/>
              </a:rPr>
              <a:t>(</a:t>
            </a:r>
            <a:r>
              <a:rPr sz="1800" spc="-140" dirty="0">
                <a:solidFill>
                  <a:srgbClr val="F29976"/>
                </a:solidFill>
                <a:latin typeface="DejaVu Sans"/>
                <a:cs typeface="DejaVu Sans"/>
              </a:rPr>
              <a:t>[Field</a:t>
            </a:r>
            <a:r>
              <a:rPr sz="1800" spc="60" dirty="0">
                <a:solidFill>
                  <a:srgbClr val="F29976"/>
                </a:solidFill>
                <a:latin typeface="DejaVu Sans"/>
                <a:cs typeface="DejaVu Sans"/>
              </a:rPr>
              <a:t> </a:t>
            </a:r>
            <a:r>
              <a:rPr sz="1800" spc="-200" dirty="0">
                <a:solidFill>
                  <a:srgbClr val="F29976"/>
                </a:solidFill>
                <a:latin typeface="DejaVu Sans"/>
                <a:cs typeface="DejaVu Sans"/>
              </a:rPr>
              <a:t>Name]</a:t>
            </a:r>
            <a:r>
              <a:rPr sz="1800" spc="-200" dirty="0">
                <a:solidFill>
                  <a:srgbClr val="7F7F7F"/>
                </a:solidFill>
                <a:latin typeface="DejaVu Sans"/>
                <a:cs typeface="DejaVu Sans"/>
              </a:rPr>
              <a:t>)</a:t>
            </a:r>
            <a:endParaRPr sz="1800">
              <a:latin typeface="DejaVu Sans"/>
              <a:cs typeface="DejaVu Sans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695065">
              <a:lnSpc>
                <a:spcPct val="100000"/>
              </a:lnSpc>
              <a:spcBef>
                <a:spcPts val="100"/>
              </a:spcBef>
            </a:pPr>
            <a:r>
              <a:rPr b="1" spc="-409" dirty="0">
                <a:latin typeface="DejaVu Sans"/>
                <a:cs typeface="DejaVu Sans"/>
              </a:rPr>
              <a:t>Logical</a:t>
            </a:r>
            <a:r>
              <a:rPr spc="-190" dirty="0"/>
              <a:t> </a:t>
            </a:r>
            <a:r>
              <a:rPr b="1" spc="-450" dirty="0">
                <a:latin typeface="DejaVu Sans"/>
                <a:cs typeface="DejaVu Sans"/>
              </a:rPr>
              <a:t>Functions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5646" y="813815"/>
            <a:ext cx="11760708" cy="45720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474642" y="1549556"/>
            <a:ext cx="1456690" cy="828040"/>
            <a:chOff x="474642" y="1549556"/>
            <a:chExt cx="1456690" cy="82804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4642" y="1549556"/>
              <a:ext cx="1456349" cy="827421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5255" y="1696935"/>
              <a:ext cx="594360" cy="600367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21207" y="1558289"/>
              <a:ext cx="1372362" cy="742950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094487" y="1776729"/>
            <a:ext cx="2254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45" dirty="0">
                <a:solidFill>
                  <a:srgbClr val="F9FEA4"/>
                </a:solidFill>
                <a:latin typeface="DejaVu Sans"/>
                <a:cs typeface="DejaVu Sans"/>
              </a:rPr>
              <a:t>IF</a:t>
            </a:r>
            <a:endParaRPr sz="1800">
              <a:latin typeface="DejaVu Sans"/>
              <a:cs typeface="DejaVu San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994992" y="1561337"/>
            <a:ext cx="3424554" cy="742950"/>
          </a:xfrm>
          <a:custGeom>
            <a:avLst/>
            <a:gdLst/>
            <a:ahLst/>
            <a:cxnLst/>
            <a:rect l="l" t="t" r="r" b="b"/>
            <a:pathLst>
              <a:path w="3424554" h="742950">
                <a:moveTo>
                  <a:pt x="3369487" y="0"/>
                </a:moveTo>
                <a:lnTo>
                  <a:pt x="54787" y="0"/>
                </a:lnTo>
                <a:lnTo>
                  <a:pt x="51968" y="76"/>
                </a:lnTo>
                <a:lnTo>
                  <a:pt x="14198" y="18008"/>
                </a:lnTo>
                <a:lnTo>
                  <a:pt x="0" y="52044"/>
                </a:lnTo>
                <a:lnTo>
                  <a:pt x="0" y="690905"/>
                </a:lnTo>
                <a:lnTo>
                  <a:pt x="17932" y="728675"/>
                </a:lnTo>
                <a:lnTo>
                  <a:pt x="54787" y="742950"/>
                </a:lnTo>
                <a:lnTo>
                  <a:pt x="3369487" y="742950"/>
                </a:lnTo>
                <a:lnTo>
                  <a:pt x="3406343" y="728675"/>
                </a:lnTo>
                <a:lnTo>
                  <a:pt x="3424275" y="690905"/>
                </a:lnTo>
                <a:lnTo>
                  <a:pt x="3424275" y="52044"/>
                </a:lnTo>
                <a:lnTo>
                  <a:pt x="3406343" y="14274"/>
                </a:lnTo>
                <a:lnTo>
                  <a:pt x="3369487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2089657" y="1735073"/>
            <a:ext cx="31711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i="1" dirty="0">
                <a:solidFill>
                  <a:srgbClr val="7F7F7F"/>
                </a:solidFill>
                <a:latin typeface="Nimbus Roman No9 L"/>
                <a:cs typeface="Nimbus Roman No9 L"/>
              </a:rPr>
              <a:t>Evaluates</a:t>
            </a:r>
            <a:r>
              <a:rPr sz="1200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7F7F7F"/>
                </a:solidFill>
                <a:latin typeface="Nimbus Roman No9 L"/>
                <a:cs typeface="Nimbus Roman No9 L"/>
              </a:rPr>
              <a:t>a</a:t>
            </a:r>
            <a:r>
              <a:rPr sz="1200" spc="15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200" i="1" spc="-20" dirty="0">
                <a:solidFill>
                  <a:srgbClr val="7F7F7F"/>
                </a:solidFill>
                <a:latin typeface="Nimbus Roman No9 L"/>
                <a:cs typeface="Nimbus Roman No9 L"/>
              </a:rPr>
              <a:t>single</a:t>
            </a:r>
            <a:r>
              <a:rPr sz="1200" spc="-5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200" i="1" spc="-35" dirty="0">
                <a:solidFill>
                  <a:srgbClr val="7F7F7F"/>
                </a:solidFill>
                <a:latin typeface="Nimbus Roman No9 L"/>
                <a:cs typeface="Nimbus Roman No9 L"/>
              </a:rPr>
              <a:t>logical</a:t>
            </a:r>
            <a:r>
              <a:rPr sz="1200" spc="-5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7F7F7F"/>
                </a:solidFill>
                <a:latin typeface="Nimbus Roman No9 L"/>
                <a:cs typeface="Nimbus Roman No9 L"/>
              </a:rPr>
              <a:t>test;</a:t>
            </a:r>
            <a:r>
              <a:rPr sz="1200" spc="5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7F7F7F"/>
                </a:solidFill>
                <a:latin typeface="Nimbus Roman No9 L"/>
                <a:cs typeface="Nimbus Roman No9 L"/>
              </a:rPr>
              <a:t>if</a:t>
            </a:r>
            <a:r>
              <a:rPr sz="1200" spc="10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7F7F7F"/>
                </a:solidFill>
                <a:latin typeface="Nimbus Roman No9 L"/>
                <a:cs typeface="Nimbus Roman No9 L"/>
              </a:rPr>
              <a:t>true</a:t>
            </a:r>
            <a:r>
              <a:rPr sz="1200" spc="5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7F7F7F"/>
                </a:solidFill>
                <a:latin typeface="Nimbus Roman No9 L"/>
                <a:cs typeface="Nimbus Roman No9 L"/>
              </a:rPr>
              <a:t>the</a:t>
            </a:r>
            <a:r>
              <a:rPr sz="1200" spc="50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200" b="1" i="1" spc="65" dirty="0">
                <a:solidFill>
                  <a:srgbClr val="7F7F7F"/>
                </a:solidFill>
                <a:latin typeface="Nimbus Sans L"/>
                <a:cs typeface="Nimbus Sans L"/>
              </a:rPr>
              <a:t>THEN</a:t>
            </a:r>
            <a:endParaRPr sz="1200">
              <a:latin typeface="Nimbus Sans L"/>
              <a:cs typeface="Nimbus Sans L"/>
            </a:endParaRPr>
          </a:p>
          <a:p>
            <a:pPr marL="12700">
              <a:lnSpc>
                <a:spcPct val="100000"/>
              </a:lnSpc>
            </a:pPr>
            <a:r>
              <a:rPr sz="1200" i="1" dirty="0">
                <a:solidFill>
                  <a:srgbClr val="7F7F7F"/>
                </a:solidFill>
                <a:latin typeface="Nimbus Roman No9 L"/>
                <a:cs typeface="Nimbus Roman No9 L"/>
              </a:rPr>
              <a:t>result</a:t>
            </a:r>
            <a:r>
              <a:rPr sz="1200" spc="-25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7F7F7F"/>
                </a:solidFill>
                <a:latin typeface="Nimbus Roman No9 L"/>
                <a:cs typeface="Nimbus Roman No9 L"/>
              </a:rPr>
              <a:t>is</a:t>
            </a:r>
            <a:r>
              <a:rPr sz="1200" spc="-15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7F7F7F"/>
                </a:solidFill>
                <a:latin typeface="Nimbus Roman No9 L"/>
                <a:cs typeface="Nimbus Roman No9 L"/>
              </a:rPr>
              <a:t>shown,</a:t>
            </a:r>
            <a:r>
              <a:rPr sz="1200" spc="-35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7F7F7F"/>
                </a:solidFill>
                <a:latin typeface="Nimbus Roman No9 L"/>
                <a:cs typeface="Nimbus Roman No9 L"/>
              </a:rPr>
              <a:t>otherwise</a:t>
            </a:r>
            <a:r>
              <a:rPr sz="1200" spc="-25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7F7F7F"/>
                </a:solidFill>
                <a:latin typeface="Nimbus Roman No9 L"/>
                <a:cs typeface="Nimbus Roman No9 L"/>
              </a:rPr>
              <a:t>the</a:t>
            </a:r>
            <a:r>
              <a:rPr sz="1200" spc="5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200" b="1" i="1" dirty="0">
                <a:solidFill>
                  <a:srgbClr val="7F7F7F"/>
                </a:solidFill>
                <a:latin typeface="Nimbus Sans L"/>
                <a:cs typeface="Nimbus Sans L"/>
              </a:rPr>
              <a:t>ELSE</a:t>
            </a:r>
            <a:r>
              <a:rPr sz="1200" spc="-10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7F7F7F"/>
                </a:solidFill>
                <a:latin typeface="Nimbus Roman No9 L"/>
                <a:cs typeface="Nimbus Roman No9 L"/>
              </a:rPr>
              <a:t>result</a:t>
            </a:r>
            <a:r>
              <a:rPr sz="1200" spc="-25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7F7F7F"/>
                </a:solidFill>
                <a:latin typeface="Nimbus Roman No9 L"/>
                <a:cs typeface="Nimbus Roman No9 L"/>
              </a:rPr>
              <a:t>is</a:t>
            </a:r>
            <a:r>
              <a:rPr sz="1200" spc="-15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200" i="1" spc="-65" dirty="0">
                <a:solidFill>
                  <a:srgbClr val="7F7F7F"/>
                </a:solidFill>
                <a:latin typeface="Nimbus Roman No9 L"/>
                <a:cs typeface="Nimbus Roman No9 L"/>
              </a:rPr>
              <a:t>shown</a:t>
            </a:r>
            <a:endParaRPr sz="1200">
              <a:latin typeface="Nimbus Roman No9 L"/>
              <a:cs typeface="Nimbus Roman No9 L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474651" y="4089314"/>
            <a:ext cx="1457325" cy="864235"/>
            <a:chOff x="474651" y="4089314"/>
            <a:chExt cx="1457325" cy="864235"/>
          </a:xfrm>
        </p:grpSpPr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4651" y="4089314"/>
              <a:ext cx="1457092" cy="863973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21613" y="4255731"/>
              <a:ext cx="963891" cy="600367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21208" y="4098035"/>
              <a:ext cx="1373124" cy="779526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910842" y="4335017"/>
            <a:ext cx="59499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85" dirty="0">
                <a:solidFill>
                  <a:srgbClr val="F9FEA4"/>
                </a:solidFill>
                <a:latin typeface="DejaVu Sans"/>
                <a:cs typeface="DejaVu Sans"/>
              </a:rPr>
              <a:t>CASE</a:t>
            </a:r>
            <a:endParaRPr sz="1800">
              <a:latin typeface="DejaVu Sans"/>
              <a:cs typeface="DejaVu San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994992" y="4101845"/>
            <a:ext cx="3424554" cy="742950"/>
          </a:xfrm>
          <a:custGeom>
            <a:avLst/>
            <a:gdLst/>
            <a:ahLst/>
            <a:cxnLst/>
            <a:rect l="l" t="t" r="r" b="b"/>
            <a:pathLst>
              <a:path w="3424554" h="742950">
                <a:moveTo>
                  <a:pt x="3369487" y="0"/>
                </a:moveTo>
                <a:lnTo>
                  <a:pt x="54787" y="0"/>
                </a:lnTo>
                <a:lnTo>
                  <a:pt x="51968" y="76"/>
                </a:lnTo>
                <a:lnTo>
                  <a:pt x="14198" y="18008"/>
                </a:lnTo>
                <a:lnTo>
                  <a:pt x="0" y="52044"/>
                </a:lnTo>
                <a:lnTo>
                  <a:pt x="0" y="690905"/>
                </a:lnTo>
                <a:lnTo>
                  <a:pt x="17932" y="728675"/>
                </a:lnTo>
                <a:lnTo>
                  <a:pt x="54787" y="742950"/>
                </a:lnTo>
                <a:lnTo>
                  <a:pt x="3369487" y="742950"/>
                </a:lnTo>
                <a:lnTo>
                  <a:pt x="3406343" y="728675"/>
                </a:lnTo>
                <a:lnTo>
                  <a:pt x="3424275" y="690905"/>
                </a:lnTo>
                <a:lnTo>
                  <a:pt x="3424275" y="52044"/>
                </a:lnTo>
                <a:lnTo>
                  <a:pt x="3406343" y="14274"/>
                </a:lnTo>
                <a:lnTo>
                  <a:pt x="3369487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2089657" y="4275582"/>
            <a:ext cx="24733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i="1" spc="-20" dirty="0">
                <a:solidFill>
                  <a:srgbClr val="7F7F7F"/>
                </a:solidFill>
                <a:latin typeface="Nimbus Roman No9 L"/>
                <a:cs typeface="Nimbus Roman No9 L"/>
              </a:rPr>
              <a:t>Finds</a:t>
            </a:r>
            <a:r>
              <a:rPr sz="1200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7F7F7F"/>
                </a:solidFill>
                <a:latin typeface="Nimbus Roman No9 L"/>
                <a:cs typeface="Nimbus Roman No9 L"/>
              </a:rPr>
              <a:t>and</a:t>
            </a:r>
            <a:r>
              <a:rPr sz="1200" spc="25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7F7F7F"/>
                </a:solidFill>
                <a:latin typeface="Nimbus Roman No9 L"/>
                <a:cs typeface="Nimbus Roman No9 L"/>
              </a:rPr>
              <a:t>returns</a:t>
            </a:r>
            <a:r>
              <a:rPr sz="1200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7F7F7F"/>
                </a:solidFill>
                <a:latin typeface="Nimbus Roman No9 L"/>
                <a:cs typeface="Nimbus Roman No9 L"/>
              </a:rPr>
              <a:t>values</a:t>
            </a:r>
            <a:r>
              <a:rPr sz="1200" spc="10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7F7F7F"/>
                </a:solidFill>
                <a:latin typeface="Nimbus Roman No9 L"/>
                <a:cs typeface="Nimbus Roman No9 L"/>
              </a:rPr>
              <a:t>based</a:t>
            </a:r>
            <a:r>
              <a:rPr sz="1200" spc="5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7F7F7F"/>
                </a:solidFill>
                <a:latin typeface="Nimbus Roman No9 L"/>
                <a:cs typeface="Nimbus Roman No9 L"/>
              </a:rPr>
              <a:t>on</a:t>
            </a:r>
            <a:r>
              <a:rPr sz="1200" spc="5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200" i="1" spc="-90" dirty="0">
                <a:solidFill>
                  <a:srgbClr val="7F7F7F"/>
                </a:solidFill>
                <a:latin typeface="Nimbus Roman No9 L"/>
                <a:cs typeface="Nimbus Roman No9 L"/>
              </a:rPr>
              <a:t>each</a:t>
            </a:r>
            <a:r>
              <a:rPr sz="1200" spc="-90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200" i="1" spc="-10" dirty="0">
                <a:solidFill>
                  <a:srgbClr val="7F7F7F"/>
                </a:solidFill>
                <a:latin typeface="Nimbus Roman No9 L"/>
                <a:cs typeface="Nimbus Roman No9 L"/>
              </a:rPr>
              <a:t>corresponding</a:t>
            </a:r>
            <a:r>
              <a:rPr sz="1200" spc="-5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200" b="1" i="1" spc="125" dirty="0">
                <a:solidFill>
                  <a:srgbClr val="7F7F7F"/>
                </a:solidFill>
                <a:latin typeface="Nimbus Sans L"/>
                <a:cs typeface="Nimbus Sans L"/>
              </a:rPr>
              <a:t>WHEN</a:t>
            </a:r>
            <a:r>
              <a:rPr sz="1200" spc="25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200" i="1" spc="-10" dirty="0">
                <a:solidFill>
                  <a:srgbClr val="7F7F7F"/>
                </a:solidFill>
                <a:latin typeface="Nimbus Roman No9 L"/>
                <a:cs typeface="Nimbus Roman No9 L"/>
              </a:rPr>
              <a:t>condition</a:t>
            </a:r>
            <a:endParaRPr sz="1200">
              <a:latin typeface="Nimbus Roman No9 L"/>
              <a:cs typeface="Nimbus Roman No9 L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474651" y="2710082"/>
            <a:ext cx="1457325" cy="828040"/>
            <a:chOff x="474651" y="2710082"/>
            <a:chExt cx="1457325" cy="828040"/>
          </a:xfrm>
        </p:grpSpPr>
        <p:pic>
          <p:nvPicPr>
            <p:cNvPr id="19" name="object 19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74651" y="2710082"/>
              <a:ext cx="1457092" cy="827421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55319" y="2858223"/>
              <a:ext cx="1096594" cy="600367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21208" y="2718815"/>
              <a:ext cx="1373124" cy="742950"/>
            </a:xfrm>
            <a:prstGeom prst="rect">
              <a:avLst/>
            </a:prstGeom>
          </p:spPr>
        </p:pic>
      </p:grpSp>
      <p:sp>
        <p:nvSpPr>
          <p:cNvPr id="22" name="object 22"/>
          <p:cNvSpPr txBox="1"/>
          <p:nvPr/>
        </p:nvSpPr>
        <p:spPr>
          <a:xfrm>
            <a:off x="844550" y="2937764"/>
            <a:ext cx="7283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10" dirty="0">
                <a:solidFill>
                  <a:srgbClr val="F9FEA4"/>
                </a:solidFill>
                <a:latin typeface="DejaVu Sans"/>
                <a:cs typeface="DejaVu Sans"/>
              </a:rPr>
              <a:t>ELSEIF</a:t>
            </a:r>
            <a:endParaRPr sz="1800">
              <a:latin typeface="DejaVu Sans"/>
              <a:cs typeface="DejaVu Sans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1994992" y="2718815"/>
            <a:ext cx="3424554" cy="742950"/>
          </a:xfrm>
          <a:custGeom>
            <a:avLst/>
            <a:gdLst/>
            <a:ahLst/>
            <a:cxnLst/>
            <a:rect l="l" t="t" r="r" b="b"/>
            <a:pathLst>
              <a:path w="3424554" h="742950">
                <a:moveTo>
                  <a:pt x="3369487" y="0"/>
                </a:moveTo>
                <a:lnTo>
                  <a:pt x="54787" y="0"/>
                </a:lnTo>
                <a:lnTo>
                  <a:pt x="51968" y="76"/>
                </a:lnTo>
                <a:lnTo>
                  <a:pt x="14198" y="18008"/>
                </a:lnTo>
                <a:lnTo>
                  <a:pt x="0" y="52044"/>
                </a:lnTo>
                <a:lnTo>
                  <a:pt x="0" y="690905"/>
                </a:lnTo>
                <a:lnTo>
                  <a:pt x="17932" y="728675"/>
                </a:lnTo>
                <a:lnTo>
                  <a:pt x="54787" y="742950"/>
                </a:lnTo>
                <a:lnTo>
                  <a:pt x="3369487" y="742950"/>
                </a:lnTo>
                <a:lnTo>
                  <a:pt x="3406343" y="728675"/>
                </a:lnTo>
                <a:lnTo>
                  <a:pt x="3424275" y="690905"/>
                </a:lnTo>
                <a:lnTo>
                  <a:pt x="3424275" y="52044"/>
                </a:lnTo>
                <a:lnTo>
                  <a:pt x="3406343" y="14274"/>
                </a:lnTo>
                <a:lnTo>
                  <a:pt x="3369487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2089657" y="2892805"/>
            <a:ext cx="317119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i="1" dirty="0">
                <a:solidFill>
                  <a:srgbClr val="7F7F7F"/>
                </a:solidFill>
                <a:latin typeface="Nimbus Roman No9 L"/>
                <a:cs typeface="Nimbus Roman No9 L"/>
              </a:rPr>
              <a:t>Evaluates</a:t>
            </a:r>
            <a:r>
              <a:rPr sz="1200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7F7F7F"/>
                </a:solidFill>
                <a:latin typeface="Nimbus Roman No9 L"/>
                <a:cs typeface="Nimbus Roman No9 L"/>
              </a:rPr>
              <a:t>multiple</a:t>
            </a:r>
            <a:r>
              <a:rPr sz="1200" spc="5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200" i="1" spc="-35" dirty="0">
                <a:solidFill>
                  <a:srgbClr val="7F7F7F"/>
                </a:solidFill>
                <a:latin typeface="Nimbus Roman No9 L"/>
                <a:cs typeface="Nimbus Roman No9 L"/>
              </a:rPr>
              <a:t>logical</a:t>
            </a:r>
            <a:r>
              <a:rPr sz="1200" spc="-5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7F7F7F"/>
                </a:solidFill>
                <a:latin typeface="Nimbus Roman No9 L"/>
                <a:cs typeface="Nimbus Roman No9 L"/>
              </a:rPr>
              <a:t>tests;</a:t>
            </a:r>
            <a:r>
              <a:rPr sz="1200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7F7F7F"/>
                </a:solidFill>
                <a:latin typeface="Nimbus Roman No9 L"/>
                <a:cs typeface="Nimbus Roman No9 L"/>
              </a:rPr>
              <a:t>if</a:t>
            </a:r>
            <a:r>
              <a:rPr sz="1200" spc="15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7F7F7F"/>
                </a:solidFill>
                <a:latin typeface="Nimbus Roman No9 L"/>
                <a:cs typeface="Nimbus Roman No9 L"/>
              </a:rPr>
              <a:t>true</a:t>
            </a:r>
            <a:r>
              <a:rPr sz="1200" spc="10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7F7F7F"/>
                </a:solidFill>
                <a:latin typeface="Nimbus Roman No9 L"/>
                <a:cs typeface="Nimbus Roman No9 L"/>
              </a:rPr>
              <a:t>the</a:t>
            </a:r>
            <a:r>
              <a:rPr sz="1200" spc="50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200" b="1" i="1" spc="65" dirty="0">
                <a:solidFill>
                  <a:srgbClr val="7F7F7F"/>
                </a:solidFill>
                <a:latin typeface="Nimbus Sans L"/>
                <a:cs typeface="Nimbus Sans L"/>
              </a:rPr>
              <a:t>THEN</a:t>
            </a:r>
            <a:endParaRPr sz="1200">
              <a:latin typeface="Nimbus Sans L"/>
              <a:cs typeface="Nimbus Sans L"/>
            </a:endParaRPr>
          </a:p>
          <a:p>
            <a:pPr marL="12700">
              <a:lnSpc>
                <a:spcPct val="100000"/>
              </a:lnSpc>
            </a:pPr>
            <a:r>
              <a:rPr sz="1200" i="1" dirty="0">
                <a:solidFill>
                  <a:srgbClr val="7F7F7F"/>
                </a:solidFill>
                <a:latin typeface="Nimbus Roman No9 L"/>
                <a:cs typeface="Nimbus Roman No9 L"/>
              </a:rPr>
              <a:t>result</a:t>
            </a:r>
            <a:r>
              <a:rPr sz="1200" spc="-25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7F7F7F"/>
                </a:solidFill>
                <a:latin typeface="Nimbus Roman No9 L"/>
                <a:cs typeface="Nimbus Roman No9 L"/>
              </a:rPr>
              <a:t>is</a:t>
            </a:r>
            <a:r>
              <a:rPr sz="1200" spc="-10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7F7F7F"/>
                </a:solidFill>
                <a:latin typeface="Nimbus Roman No9 L"/>
                <a:cs typeface="Nimbus Roman No9 L"/>
              </a:rPr>
              <a:t>shown,</a:t>
            </a:r>
            <a:r>
              <a:rPr sz="1200" spc="-30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7F7F7F"/>
                </a:solidFill>
                <a:latin typeface="Nimbus Roman No9 L"/>
                <a:cs typeface="Nimbus Roman No9 L"/>
              </a:rPr>
              <a:t>otherwise</a:t>
            </a:r>
            <a:r>
              <a:rPr sz="1200" spc="-30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7F7F7F"/>
                </a:solidFill>
                <a:latin typeface="Nimbus Roman No9 L"/>
                <a:cs typeface="Nimbus Roman No9 L"/>
              </a:rPr>
              <a:t>the</a:t>
            </a:r>
            <a:r>
              <a:rPr sz="1200" spc="15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200" b="1" i="1" dirty="0">
                <a:solidFill>
                  <a:srgbClr val="7F7F7F"/>
                </a:solidFill>
                <a:latin typeface="Nimbus Sans L"/>
                <a:cs typeface="Nimbus Sans L"/>
              </a:rPr>
              <a:t>ELSE</a:t>
            </a:r>
            <a:r>
              <a:rPr sz="1200" spc="-10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7F7F7F"/>
                </a:solidFill>
                <a:latin typeface="Nimbus Roman No9 L"/>
                <a:cs typeface="Nimbus Roman No9 L"/>
              </a:rPr>
              <a:t>result</a:t>
            </a:r>
            <a:r>
              <a:rPr sz="1200" spc="-20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7F7F7F"/>
                </a:solidFill>
                <a:latin typeface="Nimbus Roman No9 L"/>
                <a:cs typeface="Nimbus Roman No9 L"/>
              </a:rPr>
              <a:t>is</a:t>
            </a:r>
            <a:r>
              <a:rPr sz="1200" spc="-10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200" i="1" spc="-70" dirty="0">
                <a:solidFill>
                  <a:srgbClr val="7F7F7F"/>
                </a:solidFill>
                <a:latin typeface="Nimbus Roman No9 L"/>
                <a:cs typeface="Nimbus Roman No9 L"/>
              </a:rPr>
              <a:t>shown</a:t>
            </a:r>
            <a:endParaRPr sz="1200">
              <a:latin typeface="Nimbus Roman No9 L"/>
              <a:cs typeface="Nimbus Roman No9 L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474651" y="5270362"/>
            <a:ext cx="1457325" cy="824230"/>
            <a:chOff x="474651" y="5270362"/>
            <a:chExt cx="1457325" cy="824230"/>
          </a:xfrm>
        </p:grpSpPr>
        <p:pic>
          <p:nvPicPr>
            <p:cNvPr id="26" name="object 2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74651" y="5270362"/>
              <a:ext cx="1457092" cy="823819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48867" y="5416295"/>
              <a:ext cx="708596" cy="600367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21208" y="5279135"/>
              <a:ext cx="1373124" cy="739140"/>
            </a:xfrm>
            <a:prstGeom prst="rect">
              <a:avLst/>
            </a:prstGeom>
          </p:spPr>
        </p:pic>
      </p:grpSp>
      <p:sp>
        <p:nvSpPr>
          <p:cNvPr id="29" name="object 29"/>
          <p:cNvSpPr txBox="1"/>
          <p:nvPr/>
        </p:nvSpPr>
        <p:spPr>
          <a:xfrm>
            <a:off x="1037842" y="5496307"/>
            <a:ext cx="3397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0" dirty="0">
                <a:solidFill>
                  <a:srgbClr val="F9FEA4"/>
                </a:solidFill>
                <a:latin typeface="DejaVu Sans"/>
                <a:cs typeface="DejaVu Sans"/>
              </a:rPr>
              <a:t>ZN</a:t>
            </a:r>
            <a:endParaRPr sz="1800">
              <a:latin typeface="DejaVu Sans"/>
              <a:cs typeface="DejaVu Sans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1994992" y="5276088"/>
            <a:ext cx="3424554" cy="742950"/>
          </a:xfrm>
          <a:custGeom>
            <a:avLst/>
            <a:gdLst/>
            <a:ahLst/>
            <a:cxnLst/>
            <a:rect l="l" t="t" r="r" b="b"/>
            <a:pathLst>
              <a:path w="3424554" h="742950">
                <a:moveTo>
                  <a:pt x="3369487" y="0"/>
                </a:moveTo>
                <a:lnTo>
                  <a:pt x="54787" y="0"/>
                </a:lnTo>
                <a:lnTo>
                  <a:pt x="51968" y="76"/>
                </a:lnTo>
                <a:lnTo>
                  <a:pt x="14198" y="18008"/>
                </a:lnTo>
                <a:lnTo>
                  <a:pt x="0" y="52044"/>
                </a:lnTo>
                <a:lnTo>
                  <a:pt x="0" y="690880"/>
                </a:lnTo>
                <a:lnTo>
                  <a:pt x="17932" y="728687"/>
                </a:lnTo>
                <a:lnTo>
                  <a:pt x="54787" y="742950"/>
                </a:lnTo>
                <a:lnTo>
                  <a:pt x="3369487" y="742950"/>
                </a:lnTo>
                <a:lnTo>
                  <a:pt x="3406343" y="728687"/>
                </a:lnTo>
                <a:lnTo>
                  <a:pt x="3424275" y="690880"/>
                </a:lnTo>
                <a:lnTo>
                  <a:pt x="3424275" y="52044"/>
                </a:lnTo>
                <a:lnTo>
                  <a:pt x="3406343" y="14274"/>
                </a:lnTo>
                <a:lnTo>
                  <a:pt x="3369487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2089657" y="5450075"/>
            <a:ext cx="31038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i="1" dirty="0">
                <a:solidFill>
                  <a:srgbClr val="7F7F7F"/>
                </a:solidFill>
                <a:latin typeface="Nimbus Roman No9 L"/>
                <a:cs typeface="Nimbus Roman No9 L"/>
              </a:rPr>
              <a:t>Converts</a:t>
            </a:r>
            <a:r>
              <a:rPr sz="1200" spc="-5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200" i="1" spc="-55" dirty="0">
                <a:solidFill>
                  <a:srgbClr val="7F7F7F"/>
                </a:solidFill>
                <a:latin typeface="Nimbus Roman No9 L"/>
                <a:cs typeface="Nimbus Roman No9 L"/>
              </a:rPr>
              <a:t>NULL</a:t>
            </a:r>
            <a:r>
              <a:rPr sz="1200" spc="5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7F7F7F"/>
                </a:solidFill>
                <a:latin typeface="Nimbus Roman No9 L"/>
                <a:cs typeface="Nimbus Roman No9 L"/>
              </a:rPr>
              <a:t>values</a:t>
            </a:r>
            <a:r>
              <a:rPr sz="1200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7F7F7F"/>
                </a:solidFill>
                <a:latin typeface="Nimbus Roman No9 L"/>
                <a:cs typeface="Nimbus Roman No9 L"/>
              </a:rPr>
              <a:t>to</a:t>
            </a:r>
            <a:r>
              <a:rPr sz="1200" spc="10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200" i="1" spc="95" dirty="0">
                <a:solidFill>
                  <a:srgbClr val="7F7F7F"/>
                </a:solidFill>
                <a:latin typeface="Nimbus Roman No9 L"/>
                <a:cs typeface="Nimbus Roman No9 L"/>
              </a:rPr>
              <a:t>0</a:t>
            </a:r>
            <a:r>
              <a:rPr sz="1200" spc="25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200" i="1" spc="-35" dirty="0">
                <a:solidFill>
                  <a:srgbClr val="7F7F7F"/>
                </a:solidFill>
                <a:latin typeface="Nimbus Roman No9 L"/>
                <a:cs typeface="Nimbus Roman No9 L"/>
              </a:rPr>
              <a:t>(zero),</a:t>
            </a:r>
            <a:r>
              <a:rPr sz="1200" spc="-15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7F7F7F"/>
                </a:solidFill>
                <a:latin typeface="Nimbus Roman No9 L"/>
                <a:cs typeface="Nimbus Roman No9 L"/>
              </a:rPr>
              <a:t>if</a:t>
            </a:r>
            <a:r>
              <a:rPr sz="1200" spc="20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7F7F7F"/>
                </a:solidFill>
                <a:latin typeface="Nimbus Roman No9 L"/>
                <a:cs typeface="Nimbus Roman No9 L"/>
              </a:rPr>
              <a:t>not</a:t>
            </a:r>
            <a:r>
              <a:rPr sz="1200" spc="5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200" i="1" spc="-60" dirty="0">
                <a:solidFill>
                  <a:srgbClr val="7F7F7F"/>
                </a:solidFill>
                <a:latin typeface="Nimbus Roman No9 L"/>
                <a:cs typeface="Nimbus Roman No9 L"/>
              </a:rPr>
              <a:t>NULL</a:t>
            </a:r>
            <a:r>
              <a:rPr sz="1200" spc="5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200" i="1" spc="-200" dirty="0">
                <a:solidFill>
                  <a:srgbClr val="7F7F7F"/>
                </a:solidFill>
                <a:latin typeface="Nimbus Roman No9 L"/>
                <a:cs typeface="Nimbus Roman No9 L"/>
              </a:rPr>
              <a:t>will</a:t>
            </a:r>
            <a:r>
              <a:rPr sz="1200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7F7F7F"/>
                </a:solidFill>
                <a:latin typeface="Nimbus Roman No9 L"/>
                <a:cs typeface="Nimbus Roman No9 L"/>
              </a:rPr>
              <a:t>return</a:t>
            </a:r>
            <a:r>
              <a:rPr sz="1200" spc="-10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200" i="1" spc="-10" dirty="0">
                <a:solidFill>
                  <a:srgbClr val="7F7F7F"/>
                </a:solidFill>
                <a:latin typeface="Nimbus Roman No9 L"/>
                <a:cs typeface="Nimbus Roman No9 L"/>
              </a:rPr>
              <a:t>value</a:t>
            </a:r>
            <a:endParaRPr sz="1200">
              <a:latin typeface="Nimbus Roman No9 L"/>
              <a:cs typeface="Nimbus Roman No9 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5599429" y="1757934"/>
            <a:ext cx="572071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80" dirty="0">
                <a:solidFill>
                  <a:srgbClr val="5B9AD5"/>
                </a:solidFill>
                <a:latin typeface="DejaVu Sans"/>
                <a:cs typeface="DejaVu Sans"/>
              </a:rPr>
              <a:t>=</a:t>
            </a:r>
            <a:r>
              <a:rPr sz="1800" b="1" spc="-280" dirty="0">
                <a:solidFill>
                  <a:srgbClr val="5B9AD5"/>
                </a:solidFill>
                <a:latin typeface="DejaVu Sans"/>
                <a:cs typeface="DejaVu Sans"/>
              </a:rPr>
              <a:t>IF</a:t>
            </a:r>
            <a:r>
              <a:rPr sz="1800" spc="40" dirty="0">
                <a:solidFill>
                  <a:srgbClr val="5B9AD5"/>
                </a:solidFill>
                <a:latin typeface="DejaVu Sans"/>
                <a:cs typeface="DejaVu Sans"/>
              </a:rPr>
              <a:t> </a:t>
            </a:r>
            <a:r>
              <a:rPr sz="1800" spc="-140" dirty="0">
                <a:solidFill>
                  <a:srgbClr val="7F7F7F"/>
                </a:solidFill>
                <a:latin typeface="DejaVu Sans"/>
                <a:cs typeface="DejaVu Sans"/>
              </a:rPr>
              <a:t>Logical</a:t>
            </a:r>
            <a:r>
              <a:rPr sz="1800" spc="65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800" spc="-114" dirty="0">
                <a:solidFill>
                  <a:srgbClr val="7F7F7F"/>
                </a:solidFill>
                <a:latin typeface="DejaVu Sans"/>
                <a:cs typeface="DejaVu Sans"/>
              </a:rPr>
              <a:t>Test</a:t>
            </a:r>
            <a:r>
              <a:rPr sz="1800" spc="45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800" b="1" spc="-170" dirty="0">
                <a:solidFill>
                  <a:srgbClr val="5B9AD5"/>
                </a:solidFill>
                <a:latin typeface="DejaVu Sans"/>
                <a:cs typeface="DejaVu Sans"/>
              </a:rPr>
              <a:t>THEN</a:t>
            </a:r>
            <a:r>
              <a:rPr sz="1800" spc="60" dirty="0">
                <a:solidFill>
                  <a:srgbClr val="5B9AD5"/>
                </a:solidFill>
                <a:latin typeface="DejaVu Sans"/>
                <a:cs typeface="DejaVu Sans"/>
              </a:rPr>
              <a:t> </a:t>
            </a:r>
            <a:r>
              <a:rPr sz="1800" spc="-130" dirty="0">
                <a:solidFill>
                  <a:srgbClr val="7F7F7F"/>
                </a:solidFill>
                <a:latin typeface="DejaVu Sans"/>
                <a:cs typeface="DejaVu Sans"/>
              </a:rPr>
              <a:t>Result-</a:t>
            </a:r>
            <a:r>
              <a:rPr sz="1800" spc="-50" dirty="0">
                <a:solidFill>
                  <a:srgbClr val="7F7F7F"/>
                </a:solidFill>
                <a:latin typeface="DejaVu Sans"/>
                <a:cs typeface="DejaVu Sans"/>
              </a:rPr>
              <a:t>if-</a:t>
            </a:r>
            <a:r>
              <a:rPr sz="1800" spc="-125" dirty="0">
                <a:solidFill>
                  <a:srgbClr val="7F7F7F"/>
                </a:solidFill>
                <a:latin typeface="DejaVu Sans"/>
                <a:cs typeface="DejaVu Sans"/>
              </a:rPr>
              <a:t>True</a:t>
            </a:r>
            <a:r>
              <a:rPr sz="1800" spc="40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800" b="1" spc="-254" dirty="0">
                <a:solidFill>
                  <a:srgbClr val="5B9AD5"/>
                </a:solidFill>
                <a:latin typeface="DejaVu Sans"/>
                <a:cs typeface="DejaVu Sans"/>
              </a:rPr>
              <a:t>ELSE</a:t>
            </a:r>
            <a:r>
              <a:rPr sz="1800" spc="35" dirty="0">
                <a:solidFill>
                  <a:srgbClr val="5B9AD5"/>
                </a:solidFill>
                <a:latin typeface="DejaVu Sans"/>
                <a:cs typeface="DejaVu Sans"/>
              </a:rPr>
              <a:t> </a:t>
            </a:r>
            <a:r>
              <a:rPr sz="1800" spc="-175" dirty="0">
                <a:solidFill>
                  <a:srgbClr val="7F7F7F"/>
                </a:solidFill>
                <a:latin typeface="DejaVu Sans"/>
                <a:cs typeface="DejaVu Sans"/>
              </a:rPr>
              <a:t>Result-</a:t>
            </a:r>
            <a:r>
              <a:rPr sz="1800" spc="-95" dirty="0">
                <a:solidFill>
                  <a:srgbClr val="7F7F7F"/>
                </a:solidFill>
                <a:latin typeface="DejaVu Sans"/>
                <a:cs typeface="DejaVu Sans"/>
              </a:rPr>
              <a:t>if-</a:t>
            </a:r>
            <a:r>
              <a:rPr sz="1800" spc="-140" dirty="0">
                <a:solidFill>
                  <a:srgbClr val="7F7F7F"/>
                </a:solidFill>
                <a:latin typeface="DejaVu Sans"/>
                <a:cs typeface="DejaVu Sans"/>
              </a:rPr>
              <a:t>False</a:t>
            </a:r>
            <a:endParaRPr sz="1800">
              <a:latin typeface="DejaVu Sans"/>
              <a:cs typeface="DejaVu Sans"/>
            </a:endParaRPr>
          </a:p>
          <a:p>
            <a:pPr marL="12700">
              <a:lnSpc>
                <a:spcPct val="100000"/>
              </a:lnSpc>
            </a:pPr>
            <a:r>
              <a:rPr sz="1800" b="1" spc="-25" dirty="0">
                <a:solidFill>
                  <a:srgbClr val="5B9AD5"/>
                </a:solidFill>
                <a:latin typeface="DejaVu Sans"/>
                <a:cs typeface="DejaVu Sans"/>
              </a:rPr>
              <a:t>END</a:t>
            </a:r>
            <a:endParaRPr sz="1800">
              <a:latin typeface="DejaVu Sans"/>
              <a:cs typeface="DejaVu Sans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5599429" y="4163059"/>
            <a:ext cx="49403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4" dirty="0">
                <a:solidFill>
                  <a:srgbClr val="5B9AD5"/>
                </a:solidFill>
                <a:latin typeface="DejaVu Sans"/>
                <a:cs typeface="DejaVu Sans"/>
              </a:rPr>
              <a:t>=</a:t>
            </a:r>
            <a:r>
              <a:rPr sz="1800" b="1" spc="-254" dirty="0">
                <a:solidFill>
                  <a:srgbClr val="5B9AD5"/>
                </a:solidFill>
                <a:latin typeface="DejaVu Sans"/>
                <a:cs typeface="DejaVu Sans"/>
              </a:rPr>
              <a:t>CASE</a:t>
            </a:r>
            <a:r>
              <a:rPr sz="1800" spc="20" dirty="0">
                <a:solidFill>
                  <a:srgbClr val="5B9AD5"/>
                </a:solidFill>
                <a:latin typeface="DejaVu Sans"/>
                <a:cs typeface="DejaVu Sans"/>
              </a:rPr>
              <a:t> </a:t>
            </a:r>
            <a:r>
              <a:rPr sz="1800" spc="-170" dirty="0">
                <a:solidFill>
                  <a:srgbClr val="AA84C0"/>
                </a:solidFill>
                <a:latin typeface="DejaVu Sans"/>
                <a:cs typeface="DejaVu Sans"/>
              </a:rPr>
              <a:t>[Parameter]</a:t>
            </a:r>
            <a:r>
              <a:rPr sz="1800" spc="60" dirty="0">
                <a:solidFill>
                  <a:srgbClr val="AA84C0"/>
                </a:solidFill>
                <a:latin typeface="DejaVu Sans"/>
                <a:cs typeface="DejaVu Sans"/>
              </a:rPr>
              <a:t> </a:t>
            </a:r>
            <a:r>
              <a:rPr sz="1800" b="1" spc="-160" dirty="0">
                <a:solidFill>
                  <a:srgbClr val="5B9AD5"/>
                </a:solidFill>
                <a:latin typeface="DejaVu Sans"/>
                <a:cs typeface="DejaVu Sans"/>
              </a:rPr>
              <a:t>WHEN</a:t>
            </a:r>
            <a:r>
              <a:rPr sz="1800" spc="40" dirty="0">
                <a:solidFill>
                  <a:srgbClr val="5B9AD5"/>
                </a:solidFill>
                <a:latin typeface="DejaVu Sans"/>
                <a:cs typeface="DejaVu Sans"/>
              </a:rPr>
              <a:t> </a:t>
            </a:r>
            <a:r>
              <a:rPr sz="1800" spc="-140" dirty="0">
                <a:solidFill>
                  <a:srgbClr val="7F7F7F"/>
                </a:solidFill>
                <a:latin typeface="DejaVu Sans"/>
                <a:cs typeface="DejaVu Sans"/>
              </a:rPr>
              <a:t>Value1</a:t>
            </a:r>
            <a:r>
              <a:rPr sz="1800" spc="20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800" b="1" spc="-170" dirty="0">
                <a:solidFill>
                  <a:srgbClr val="5B9AD5"/>
                </a:solidFill>
                <a:latin typeface="DejaVu Sans"/>
                <a:cs typeface="DejaVu Sans"/>
              </a:rPr>
              <a:t>THEN</a:t>
            </a:r>
            <a:r>
              <a:rPr sz="1800" spc="45" dirty="0">
                <a:solidFill>
                  <a:srgbClr val="5B9AD5"/>
                </a:solidFill>
                <a:latin typeface="DejaVu Sans"/>
                <a:cs typeface="DejaVu Sans"/>
              </a:rPr>
              <a:t> </a:t>
            </a:r>
            <a:r>
              <a:rPr sz="1800" spc="-195" dirty="0">
                <a:solidFill>
                  <a:srgbClr val="7F7F7F"/>
                </a:solidFill>
                <a:latin typeface="DejaVu Sans"/>
                <a:cs typeface="DejaVu Sans"/>
              </a:rPr>
              <a:t>Result1</a:t>
            </a:r>
            <a:endParaRPr sz="1800">
              <a:latin typeface="DejaVu Sans"/>
              <a:cs typeface="DejaVu Sans"/>
            </a:endParaRPr>
          </a:p>
          <a:p>
            <a:pPr marL="12700">
              <a:lnSpc>
                <a:spcPct val="100000"/>
              </a:lnSpc>
            </a:pPr>
            <a:r>
              <a:rPr sz="1800" b="1" spc="-155" dirty="0">
                <a:solidFill>
                  <a:srgbClr val="5B9AD5"/>
                </a:solidFill>
                <a:latin typeface="DejaVu Sans"/>
                <a:cs typeface="DejaVu Sans"/>
              </a:rPr>
              <a:t>WHEN</a:t>
            </a:r>
            <a:r>
              <a:rPr sz="1800" spc="30" dirty="0">
                <a:solidFill>
                  <a:srgbClr val="5B9AD5"/>
                </a:solidFill>
                <a:latin typeface="DejaVu Sans"/>
                <a:cs typeface="DejaVu Sans"/>
              </a:rPr>
              <a:t> </a:t>
            </a:r>
            <a:r>
              <a:rPr sz="1800" spc="-135" dirty="0">
                <a:solidFill>
                  <a:srgbClr val="7F7F7F"/>
                </a:solidFill>
                <a:latin typeface="DejaVu Sans"/>
                <a:cs typeface="DejaVu Sans"/>
              </a:rPr>
              <a:t>Value2</a:t>
            </a:r>
            <a:r>
              <a:rPr sz="1800" spc="40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800" b="1" spc="-170" dirty="0">
                <a:solidFill>
                  <a:srgbClr val="5B9AD5"/>
                </a:solidFill>
                <a:latin typeface="DejaVu Sans"/>
                <a:cs typeface="DejaVu Sans"/>
              </a:rPr>
              <a:t>THEN</a:t>
            </a:r>
            <a:r>
              <a:rPr sz="1800" spc="40" dirty="0">
                <a:solidFill>
                  <a:srgbClr val="5B9AD5"/>
                </a:solidFill>
                <a:latin typeface="DejaVu Sans"/>
                <a:cs typeface="DejaVu Sans"/>
              </a:rPr>
              <a:t> </a:t>
            </a:r>
            <a:r>
              <a:rPr sz="1800" spc="-140" dirty="0">
                <a:solidFill>
                  <a:srgbClr val="7F7F7F"/>
                </a:solidFill>
                <a:latin typeface="DejaVu Sans"/>
                <a:cs typeface="DejaVu Sans"/>
              </a:rPr>
              <a:t>Result2</a:t>
            </a:r>
            <a:r>
              <a:rPr sz="1800" spc="25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800" b="1" spc="-254" dirty="0">
                <a:solidFill>
                  <a:srgbClr val="5B9AD5"/>
                </a:solidFill>
                <a:latin typeface="DejaVu Sans"/>
                <a:cs typeface="DejaVu Sans"/>
              </a:rPr>
              <a:t>ELSE</a:t>
            </a:r>
            <a:r>
              <a:rPr sz="1800" spc="10" dirty="0">
                <a:solidFill>
                  <a:srgbClr val="5B9AD5"/>
                </a:solidFill>
                <a:latin typeface="DejaVu Sans"/>
                <a:cs typeface="DejaVu Sans"/>
              </a:rPr>
              <a:t> </a:t>
            </a:r>
            <a:r>
              <a:rPr sz="1800" spc="-135" dirty="0">
                <a:solidFill>
                  <a:srgbClr val="7F7F7F"/>
                </a:solidFill>
                <a:latin typeface="DejaVu Sans"/>
                <a:cs typeface="DejaVu Sans"/>
              </a:rPr>
              <a:t>Value3</a:t>
            </a:r>
            <a:r>
              <a:rPr sz="1800" spc="45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800" b="1" spc="-25" dirty="0">
                <a:solidFill>
                  <a:srgbClr val="5B9AD5"/>
                </a:solidFill>
                <a:latin typeface="DejaVu Sans"/>
                <a:cs typeface="DejaVu Sans"/>
              </a:rPr>
              <a:t>END</a:t>
            </a:r>
            <a:endParaRPr sz="1800">
              <a:latin typeface="DejaVu Sans"/>
              <a:cs typeface="DejaVu Sans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5599429" y="2783840"/>
            <a:ext cx="607504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80" dirty="0">
                <a:solidFill>
                  <a:srgbClr val="5B9AD5"/>
                </a:solidFill>
                <a:latin typeface="DejaVu Sans"/>
                <a:cs typeface="DejaVu Sans"/>
              </a:rPr>
              <a:t>=</a:t>
            </a:r>
            <a:r>
              <a:rPr sz="1800" b="1" spc="-280" dirty="0">
                <a:solidFill>
                  <a:srgbClr val="5B9AD5"/>
                </a:solidFill>
                <a:latin typeface="DejaVu Sans"/>
                <a:cs typeface="DejaVu Sans"/>
              </a:rPr>
              <a:t>IF</a:t>
            </a:r>
            <a:r>
              <a:rPr sz="1800" spc="20" dirty="0">
                <a:solidFill>
                  <a:srgbClr val="5B9AD5"/>
                </a:solidFill>
                <a:latin typeface="DejaVu Sans"/>
                <a:cs typeface="DejaVu Sans"/>
              </a:rPr>
              <a:t> </a:t>
            </a:r>
            <a:r>
              <a:rPr sz="1800" spc="-140" dirty="0">
                <a:solidFill>
                  <a:srgbClr val="7F7F7F"/>
                </a:solidFill>
                <a:latin typeface="DejaVu Sans"/>
                <a:cs typeface="DejaVu Sans"/>
              </a:rPr>
              <a:t>Logical</a:t>
            </a:r>
            <a:r>
              <a:rPr sz="1800" spc="40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800" spc="-120" dirty="0">
                <a:solidFill>
                  <a:srgbClr val="7F7F7F"/>
                </a:solidFill>
                <a:latin typeface="DejaVu Sans"/>
                <a:cs typeface="DejaVu Sans"/>
              </a:rPr>
              <a:t>Test1</a:t>
            </a:r>
            <a:r>
              <a:rPr sz="1800" spc="25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800" b="1" spc="-170" dirty="0">
                <a:solidFill>
                  <a:srgbClr val="5B9AD5"/>
                </a:solidFill>
                <a:latin typeface="DejaVu Sans"/>
                <a:cs typeface="DejaVu Sans"/>
              </a:rPr>
              <a:t>THEN</a:t>
            </a:r>
            <a:r>
              <a:rPr sz="1800" spc="40" dirty="0">
                <a:solidFill>
                  <a:srgbClr val="5B9AD5"/>
                </a:solidFill>
                <a:latin typeface="DejaVu Sans"/>
                <a:cs typeface="DejaVu Sans"/>
              </a:rPr>
              <a:t> </a:t>
            </a:r>
            <a:r>
              <a:rPr sz="1800" spc="-130" dirty="0">
                <a:solidFill>
                  <a:srgbClr val="7F7F7F"/>
                </a:solidFill>
                <a:latin typeface="DejaVu Sans"/>
                <a:cs typeface="DejaVu Sans"/>
              </a:rPr>
              <a:t>Result-</a:t>
            </a:r>
            <a:r>
              <a:rPr sz="1800" spc="-50" dirty="0">
                <a:solidFill>
                  <a:srgbClr val="7F7F7F"/>
                </a:solidFill>
                <a:latin typeface="DejaVu Sans"/>
                <a:cs typeface="DejaVu Sans"/>
              </a:rPr>
              <a:t>if-</a:t>
            </a:r>
            <a:r>
              <a:rPr sz="1800" spc="-114" dirty="0">
                <a:solidFill>
                  <a:srgbClr val="7F7F7F"/>
                </a:solidFill>
                <a:latin typeface="DejaVu Sans"/>
                <a:cs typeface="DejaVu Sans"/>
              </a:rPr>
              <a:t>True1</a:t>
            </a:r>
            <a:r>
              <a:rPr sz="1800" spc="15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800" b="1" spc="-225" dirty="0">
                <a:solidFill>
                  <a:srgbClr val="5B9AD5"/>
                </a:solidFill>
                <a:latin typeface="DejaVu Sans"/>
                <a:cs typeface="DejaVu Sans"/>
              </a:rPr>
              <a:t>ELSEIF</a:t>
            </a:r>
            <a:r>
              <a:rPr sz="1800" spc="5" dirty="0">
                <a:solidFill>
                  <a:srgbClr val="5B9AD5"/>
                </a:solidFill>
                <a:latin typeface="DejaVu Sans"/>
                <a:cs typeface="DejaVu Sans"/>
              </a:rPr>
              <a:t> </a:t>
            </a:r>
            <a:r>
              <a:rPr sz="1800" spc="-140" dirty="0">
                <a:solidFill>
                  <a:srgbClr val="7F7F7F"/>
                </a:solidFill>
                <a:latin typeface="DejaVu Sans"/>
                <a:cs typeface="DejaVu Sans"/>
              </a:rPr>
              <a:t>Logical</a:t>
            </a:r>
            <a:r>
              <a:rPr sz="1800" spc="45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800" spc="-300" dirty="0">
                <a:solidFill>
                  <a:srgbClr val="7F7F7F"/>
                </a:solidFill>
                <a:latin typeface="DejaVu Sans"/>
                <a:cs typeface="DejaVu Sans"/>
              </a:rPr>
              <a:t>Test2</a:t>
            </a:r>
            <a:endParaRPr sz="1800">
              <a:latin typeface="DejaVu Sans"/>
              <a:cs typeface="DejaVu Sans"/>
            </a:endParaRPr>
          </a:p>
          <a:p>
            <a:pPr marL="12700">
              <a:lnSpc>
                <a:spcPct val="100000"/>
              </a:lnSpc>
            </a:pPr>
            <a:r>
              <a:rPr sz="1800" b="1" spc="-175" dirty="0">
                <a:solidFill>
                  <a:srgbClr val="5B9AD5"/>
                </a:solidFill>
                <a:latin typeface="DejaVu Sans"/>
                <a:cs typeface="DejaVu Sans"/>
              </a:rPr>
              <a:t>THEN</a:t>
            </a:r>
            <a:r>
              <a:rPr sz="1800" spc="80" dirty="0">
                <a:solidFill>
                  <a:srgbClr val="5B9AD5"/>
                </a:solidFill>
                <a:latin typeface="DejaVu Sans"/>
                <a:cs typeface="DejaVu Sans"/>
              </a:rPr>
              <a:t> </a:t>
            </a:r>
            <a:r>
              <a:rPr sz="1800" spc="-130" dirty="0">
                <a:solidFill>
                  <a:srgbClr val="7F7F7F"/>
                </a:solidFill>
                <a:latin typeface="DejaVu Sans"/>
                <a:cs typeface="DejaVu Sans"/>
              </a:rPr>
              <a:t>Result-</a:t>
            </a:r>
            <a:r>
              <a:rPr sz="1800" spc="-65" dirty="0">
                <a:solidFill>
                  <a:srgbClr val="7F7F7F"/>
                </a:solidFill>
                <a:latin typeface="DejaVu Sans"/>
                <a:cs typeface="DejaVu Sans"/>
              </a:rPr>
              <a:t>if-</a:t>
            </a:r>
            <a:r>
              <a:rPr sz="1800" spc="-110" dirty="0">
                <a:solidFill>
                  <a:srgbClr val="7F7F7F"/>
                </a:solidFill>
                <a:latin typeface="DejaVu Sans"/>
                <a:cs typeface="DejaVu Sans"/>
              </a:rPr>
              <a:t>True2</a:t>
            </a:r>
            <a:r>
              <a:rPr sz="1800" spc="45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800" b="1" spc="-254" dirty="0">
                <a:solidFill>
                  <a:srgbClr val="5B9AD5"/>
                </a:solidFill>
                <a:latin typeface="DejaVu Sans"/>
                <a:cs typeface="DejaVu Sans"/>
              </a:rPr>
              <a:t>ELSE</a:t>
            </a:r>
            <a:r>
              <a:rPr sz="1800" spc="75" dirty="0">
                <a:solidFill>
                  <a:srgbClr val="5B9AD5"/>
                </a:solidFill>
                <a:latin typeface="DejaVu Sans"/>
                <a:cs typeface="DejaVu Sans"/>
              </a:rPr>
              <a:t> </a:t>
            </a:r>
            <a:r>
              <a:rPr sz="1800" spc="-130" dirty="0">
                <a:solidFill>
                  <a:srgbClr val="7F7F7F"/>
                </a:solidFill>
                <a:latin typeface="DejaVu Sans"/>
                <a:cs typeface="DejaVu Sans"/>
              </a:rPr>
              <a:t>Result-</a:t>
            </a:r>
            <a:r>
              <a:rPr sz="1800" spc="-55" dirty="0">
                <a:solidFill>
                  <a:srgbClr val="7F7F7F"/>
                </a:solidFill>
                <a:latin typeface="DejaVu Sans"/>
                <a:cs typeface="DejaVu Sans"/>
              </a:rPr>
              <a:t>if-</a:t>
            </a:r>
            <a:r>
              <a:rPr sz="1800" spc="-145" dirty="0">
                <a:solidFill>
                  <a:srgbClr val="7F7F7F"/>
                </a:solidFill>
                <a:latin typeface="DejaVu Sans"/>
                <a:cs typeface="DejaVu Sans"/>
              </a:rPr>
              <a:t>False</a:t>
            </a:r>
            <a:r>
              <a:rPr sz="1800" spc="85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800" b="1" spc="-25" dirty="0">
                <a:solidFill>
                  <a:srgbClr val="5B9AD5"/>
                </a:solidFill>
                <a:latin typeface="DejaVu Sans"/>
                <a:cs typeface="DejaVu Sans"/>
              </a:rPr>
              <a:t>END</a:t>
            </a:r>
            <a:endParaRPr sz="1800">
              <a:latin typeface="DejaVu Sans"/>
              <a:cs typeface="DejaVu Sans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5599429" y="5486905"/>
            <a:ext cx="18923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85" dirty="0">
                <a:solidFill>
                  <a:srgbClr val="5B9AD5"/>
                </a:solidFill>
                <a:latin typeface="DejaVu Sans"/>
                <a:cs typeface="DejaVu Sans"/>
              </a:rPr>
              <a:t>=</a:t>
            </a:r>
            <a:r>
              <a:rPr sz="1800" b="1" spc="-285" dirty="0">
                <a:solidFill>
                  <a:srgbClr val="5B9AD5"/>
                </a:solidFill>
                <a:latin typeface="DejaVu Sans"/>
                <a:cs typeface="DejaVu Sans"/>
              </a:rPr>
              <a:t>ZN</a:t>
            </a:r>
            <a:r>
              <a:rPr sz="1800" spc="-105" dirty="0">
                <a:solidFill>
                  <a:srgbClr val="5B9AD5"/>
                </a:solidFill>
                <a:latin typeface="DejaVu Sans"/>
                <a:cs typeface="DejaVu Sans"/>
              </a:rPr>
              <a:t> </a:t>
            </a:r>
            <a:r>
              <a:rPr sz="1800" spc="-140" dirty="0">
                <a:solidFill>
                  <a:srgbClr val="7F7F7F"/>
                </a:solidFill>
                <a:latin typeface="DejaVu Sans"/>
                <a:cs typeface="DejaVu Sans"/>
              </a:rPr>
              <a:t>(</a:t>
            </a:r>
            <a:r>
              <a:rPr sz="1800" spc="-140" dirty="0">
                <a:solidFill>
                  <a:srgbClr val="F29976"/>
                </a:solidFill>
                <a:latin typeface="DejaVu Sans"/>
                <a:cs typeface="DejaVu Sans"/>
              </a:rPr>
              <a:t>[Field</a:t>
            </a:r>
            <a:r>
              <a:rPr sz="1800" spc="35" dirty="0">
                <a:solidFill>
                  <a:srgbClr val="F29976"/>
                </a:solidFill>
                <a:latin typeface="DejaVu Sans"/>
                <a:cs typeface="DejaVu Sans"/>
              </a:rPr>
              <a:t> </a:t>
            </a:r>
            <a:r>
              <a:rPr sz="1800" spc="-210" dirty="0">
                <a:solidFill>
                  <a:srgbClr val="F29976"/>
                </a:solidFill>
                <a:latin typeface="DejaVu Sans"/>
                <a:cs typeface="DejaVu Sans"/>
              </a:rPr>
              <a:t>Name]</a:t>
            </a:r>
            <a:r>
              <a:rPr sz="1800" spc="-210" dirty="0">
                <a:solidFill>
                  <a:srgbClr val="7F7F7F"/>
                </a:solidFill>
                <a:latin typeface="DejaVu Sans"/>
                <a:cs typeface="DejaVu Sans"/>
              </a:rPr>
              <a:t>)</a:t>
            </a:r>
            <a:endParaRPr sz="1800">
              <a:latin typeface="DejaVu Sans"/>
              <a:cs typeface="DejaVu Sans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6365748" y="4022762"/>
            <a:ext cx="1214120" cy="102235"/>
          </a:xfrm>
          <a:custGeom>
            <a:avLst/>
            <a:gdLst/>
            <a:ahLst/>
            <a:cxnLst/>
            <a:rect l="l" t="t" r="r" b="b"/>
            <a:pathLst>
              <a:path w="1214120" h="102235">
                <a:moveTo>
                  <a:pt x="609727" y="0"/>
                </a:moveTo>
                <a:lnTo>
                  <a:pt x="590677" y="0"/>
                </a:lnTo>
                <a:lnTo>
                  <a:pt x="590651" y="977"/>
                </a:lnTo>
                <a:lnTo>
                  <a:pt x="590486" y="2819"/>
                </a:lnTo>
                <a:lnTo>
                  <a:pt x="560057" y="32016"/>
                </a:lnTo>
                <a:lnTo>
                  <a:pt x="522414" y="40805"/>
                </a:lnTo>
                <a:lnTo>
                  <a:pt x="509333" y="41363"/>
                </a:lnTo>
                <a:lnTo>
                  <a:pt x="100266" y="41363"/>
                </a:lnTo>
                <a:lnTo>
                  <a:pt x="95313" y="41440"/>
                </a:lnTo>
                <a:lnTo>
                  <a:pt x="50165" y="49212"/>
                </a:lnTo>
                <a:lnTo>
                  <a:pt x="14909" y="69519"/>
                </a:lnTo>
                <a:lnTo>
                  <a:pt x="0" y="101346"/>
                </a:lnTo>
                <a:lnTo>
                  <a:pt x="19050" y="101777"/>
                </a:lnTo>
                <a:lnTo>
                  <a:pt x="19172" y="99720"/>
                </a:lnTo>
                <a:lnTo>
                  <a:pt x="19240" y="98958"/>
                </a:lnTo>
                <a:lnTo>
                  <a:pt x="49669" y="69761"/>
                </a:lnTo>
                <a:lnTo>
                  <a:pt x="87312" y="60972"/>
                </a:lnTo>
                <a:lnTo>
                  <a:pt x="100393" y="60413"/>
                </a:lnTo>
                <a:lnTo>
                  <a:pt x="509460" y="60413"/>
                </a:lnTo>
                <a:lnTo>
                  <a:pt x="514413" y="60350"/>
                </a:lnTo>
                <a:lnTo>
                  <a:pt x="559562" y="52565"/>
                </a:lnTo>
                <a:lnTo>
                  <a:pt x="594817" y="32258"/>
                </a:lnTo>
                <a:lnTo>
                  <a:pt x="600202" y="26238"/>
                </a:lnTo>
                <a:lnTo>
                  <a:pt x="628943" y="26238"/>
                </a:lnTo>
                <a:lnTo>
                  <a:pt x="609752" y="977"/>
                </a:lnTo>
                <a:lnTo>
                  <a:pt x="609727" y="0"/>
                </a:lnTo>
                <a:close/>
              </a:path>
              <a:path w="1214120" h="102235">
                <a:moveTo>
                  <a:pt x="628943" y="26238"/>
                </a:moveTo>
                <a:lnTo>
                  <a:pt x="600202" y="26238"/>
                </a:lnTo>
                <a:lnTo>
                  <a:pt x="600811" y="27051"/>
                </a:lnTo>
                <a:lnTo>
                  <a:pt x="632993" y="49606"/>
                </a:lnTo>
                <a:lnTo>
                  <a:pt x="676363" y="59804"/>
                </a:lnTo>
                <a:lnTo>
                  <a:pt x="690943" y="60413"/>
                </a:lnTo>
                <a:lnTo>
                  <a:pt x="1113472" y="60413"/>
                </a:lnTo>
                <a:lnTo>
                  <a:pt x="1117879" y="60477"/>
                </a:lnTo>
                <a:lnTo>
                  <a:pt x="1157566" y="67259"/>
                </a:lnTo>
                <a:lnTo>
                  <a:pt x="1190256" y="88493"/>
                </a:lnTo>
                <a:lnTo>
                  <a:pt x="1194816" y="101777"/>
                </a:lnTo>
                <a:lnTo>
                  <a:pt x="1213866" y="101346"/>
                </a:lnTo>
                <a:lnTo>
                  <a:pt x="1196301" y="67081"/>
                </a:lnTo>
                <a:lnTo>
                  <a:pt x="1155395" y="46697"/>
                </a:lnTo>
                <a:lnTo>
                  <a:pt x="1113599" y="41363"/>
                </a:lnTo>
                <a:lnTo>
                  <a:pt x="691070" y="41363"/>
                </a:lnTo>
                <a:lnTo>
                  <a:pt x="686663" y="41300"/>
                </a:lnTo>
                <a:lnTo>
                  <a:pt x="646976" y="34518"/>
                </a:lnTo>
                <a:lnTo>
                  <a:pt x="634263" y="29210"/>
                </a:lnTo>
                <a:lnTo>
                  <a:pt x="628943" y="26238"/>
                </a:lnTo>
                <a:close/>
              </a:path>
            </a:pathLst>
          </a:custGeom>
          <a:solidFill>
            <a:srgbClr val="7F7F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6776719" y="3757676"/>
            <a:ext cx="38284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i="1" spc="-25" dirty="0">
                <a:solidFill>
                  <a:srgbClr val="3F3F3F"/>
                </a:solidFill>
                <a:latin typeface="Nimbus Roman No9 L"/>
                <a:cs typeface="Nimbus Roman No9 L"/>
              </a:rPr>
              <a:t>NOTE:</a:t>
            </a:r>
            <a:r>
              <a:rPr sz="1200" spc="-2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Case</a:t>
            </a:r>
            <a:r>
              <a:rPr sz="1200" spc="-1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subject</a:t>
            </a:r>
            <a:r>
              <a:rPr sz="1200" spc="-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can</a:t>
            </a:r>
            <a:r>
              <a:rPr sz="1200" spc="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be</a:t>
            </a:r>
            <a:r>
              <a:rPr sz="1200" spc="-1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either</a:t>
            </a:r>
            <a:r>
              <a:rPr sz="1200" spc="-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a</a:t>
            </a:r>
            <a:r>
              <a:rPr sz="1200" spc="-1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AA84C0"/>
                </a:solidFill>
                <a:latin typeface="Nimbus Roman No9 L"/>
                <a:cs typeface="Nimbus Roman No9 L"/>
              </a:rPr>
              <a:t>Parameter</a:t>
            </a:r>
            <a:r>
              <a:rPr sz="1200" spc="-10" dirty="0">
                <a:solidFill>
                  <a:srgbClr val="AA84C0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or</a:t>
            </a:r>
            <a:r>
              <a:rPr sz="1200" spc="-1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spc="-40" dirty="0">
                <a:solidFill>
                  <a:srgbClr val="F29976"/>
                </a:solidFill>
                <a:latin typeface="Nimbus Roman No9 L"/>
                <a:cs typeface="Nimbus Roman No9 L"/>
              </a:rPr>
              <a:t>Field</a:t>
            </a:r>
            <a:r>
              <a:rPr sz="1200" spc="-20" dirty="0">
                <a:solidFill>
                  <a:srgbClr val="F29976"/>
                </a:solidFill>
                <a:latin typeface="DejaVu Sans"/>
                <a:cs typeface="DejaVu Sans"/>
              </a:rPr>
              <a:t> </a:t>
            </a:r>
            <a:r>
              <a:rPr sz="1200" i="1" spc="-125" dirty="0">
                <a:solidFill>
                  <a:srgbClr val="F29976"/>
                </a:solidFill>
                <a:latin typeface="Nimbus Roman No9 L"/>
                <a:cs typeface="Nimbus Roman No9 L"/>
              </a:rPr>
              <a:t>Name</a:t>
            </a:r>
            <a:endParaRPr sz="1200">
              <a:latin typeface="Nimbus Roman No9 L"/>
              <a:cs typeface="Nimbus Roman No9 L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83660">
              <a:lnSpc>
                <a:spcPct val="100000"/>
              </a:lnSpc>
              <a:spcBef>
                <a:spcPts val="100"/>
              </a:spcBef>
            </a:pPr>
            <a:r>
              <a:rPr b="1" spc="-395" dirty="0">
                <a:latin typeface="DejaVu Sans"/>
                <a:cs typeface="DejaVu Sans"/>
              </a:rPr>
              <a:t>Date</a:t>
            </a:r>
            <a:r>
              <a:rPr spc="-170" dirty="0"/>
              <a:t> </a:t>
            </a:r>
            <a:r>
              <a:rPr b="1" spc="-450" dirty="0">
                <a:latin typeface="DejaVu Sans"/>
                <a:cs typeface="DejaVu Sans"/>
              </a:rPr>
              <a:t>Functions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5646" y="813815"/>
            <a:ext cx="11760708" cy="45720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486860" y="2206410"/>
            <a:ext cx="2132965" cy="683895"/>
            <a:chOff x="486860" y="2206410"/>
            <a:chExt cx="2132965" cy="683895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6860" y="2206410"/>
              <a:ext cx="2132953" cy="683397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41603" y="2282151"/>
              <a:ext cx="1823466" cy="600367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3399" y="2215133"/>
              <a:ext cx="2049018" cy="598932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830580" y="2361946"/>
            <a:ext cx="14547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55" dirty="0">
                <a:solidFill>
                  <a:srgbClr val="F9FEA4"/>
                </a:solidFill>
                <a:latin typeface="DejaVu Sans"/>
                <a:cs typeface="DejaVu Sans"/>
              </a:rPr>
              <a:t>TODAY/NOW</a:t>
            </a:r>
            <a:endParaRPr sz="1800">
              <a:latin typeface="DejaVu Sans"/>
              <a:cs typeface="DejaVu San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689161" y="2215133"/>
            <a:ext cx="3531870" cy="599440"/>
          </a:xfrm>
          <a:custGeom>
            <a:avLst/>
            <a:gdLst/>
            <a:ahLst/>
            <a:cxnLst/>
            <a:rect l="l" t="t" r="r" b="b"/>
            <a:pathLst>
              <a:path w="3531870" h="599439">
                <a:moveTo>
                  <a:pt x="3487610" y="0"/>
                </a:moveTo>
                <a:lnTo>
                  <a:pt x="44132" y="0"/>
                </a:lnTo>
                <a:lnTo>
                  <a:pt x="41859" y="63"/>
                </a:lnTo>
                <a:lnTo>
                  <a:pt x="6337" y="21285"/>
                </a:lnTo>
                <a:lnTo>
                  <a:pt x="0" y="41922"/>
                </a:lnTo>
                <a:lnTo>
                  <a:pt x="0" y="557009"/>
                </a:lnTo>
                <a:lnTo>
                  <a:pt x="21221" y="592531"/>
                </a:lnTo>
                <a:lnTo>
                  <a:pt x="44132" y="598932"/>
                </a:lnTo>
                <a:lnTo>
                  <a:pt x="3487610" y="598932"/>
                </a:lnTo>
                <a:lnTo>
                  <a:pt x="3523018" y="581164"/>
                </a:lnTo>
                <a:lnTo>
                  <a:pt x="3531743" y="557009"/>
                </a:lnTo>
                <a:lnTo>
                  <a:pt x="3531743" y="41922"/>
                </a:lnTo>
                <a:lnTo>
                  <a:pt x="3510521" y="6400"/>
                </a:lnTo>
                <a:lnTo>
                  <a:pt x="348761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2781300" y="2408428"/>
            <a:ext cx="311404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i="1" dirty="0">
                <a:solidFill>
                  <a:srgbClr val="7F7F7F"/>
                </a:solidFill>
                <a:latin typeface="Nimbus Roman No9 L"/>
                <a:cs typeface="Nimbus Roman No9 L"/>
              </a:rPr>
              <a:t>Returns</a:t>
            </a:r>
            <a:r>
              <a:rPr sz="1200" spc="25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7F7F7F"/>
                </a:solidFill>
                <a:latin typeface="Nimbus Roman No9 L"/>
                <a:cs typeface="Nimbus Roman No9 L"/>
              </a:rPr>
              <a:t>the</a:t>
            </a:r>
            <a:r>
              <a:rPr sz="1200" spc="45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7F7F7F"/>
                </a:solidFill>
                <a:latin typeface="Nimbus Roman No9 L"/>
                <a:cs typeface="Nimbus Roman No9 L"/>
              </a:rPr>
              <a:t>current</a:t>
            </a:r>
            <a:r>
              <a:rPr sz="1200" spc="40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7F7F7F"/>
                </a:solidFill>
                <a:latin typeface="Nimbus Roman No9 L"/>
                <a:cs typeface="Nimbus Roman No9 L"/>
              </a:rPr>
              <a:t>date</a:t>
            </a:r>
            <a:r>
              <a:rPr sz="1200" spc="30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7F7F7F"/>
                </a:solidFill>
                <a:latin typeface="Nimbus Roman No9 L"/>
                <a:cs typeface="Nimbus Roman No9 L"/>
              </a:rPr>
              <a:t>or</a:t>
            </a:r>
            <a:r>
              <a:rPr sz="1200" spc="35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7F7F7F"/>
                </a:solidFill>
                <a:latin typeface="Nimbus Roman No9 L"/>
                <a:cs typeface="Nimbus Roman No9 L"/>
              </a:rPr>
              <a:t>current</a:t>
            </a:r>
            <a:r>
              <a:rPr sz="1200" spc="40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7F7F7F"/>
                </a:solidFill>
                <a:latin typeface="Nimbus Roman No9 L"/>
                <a:cs typeface="Nimbus Roman No9 L"/>
              </a:rPr>
              <a:t>date</a:t>
            </a:r>
            <a:r>
              <a:rPr sz="1200" spc="35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7F7F7F"/>
                </a:solidFill>
                <a:latin typeface="Nimbus Roman No9 L"/>
                <a:cs typeface="Nimbus Roman No9 L"/>
              </a:rPr>
              <a:t>and</a:t>
            </a:r>
            <a:r>
              <a:rPr sz="1200" spc="45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200" i="1" spc="-85" dirty="0">
                <a:solidFill>
                  <a:srgbClr val="7F7F7F"/>
                </a:solidFill>
                <a:latin typeface="Nimbus Roman No9 L"/>
                <a:cs typeface="Nimbus Roman No9 L"/>
              </a:rPr>
              <a:t>time</a:t>
            </a:r>
            <a:endParaRPr sz="1200">
              <a:latin typeface="Nimbus Roman No9 L"/>
              <a:cs typeface="Nimbus Roman No9 L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486860" y="3061373"/>
            <a:ext cx="2132965" cy="683895"/>
            <a:chOff x="486860" y="3061373"/>
            <a:chExt cx="2132965" cy="683895"/>
          </a:xfrm>
        </p:grpSpPr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6860" y="3061373"/>
              <a:ext cx="2132953" cy="683397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15339" y="3137115"/>
              <a:ext cx="1475994" cy="600367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33399" y="3070097"/>
              <a:ext cx="2049018" cy="598932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1004317" y="3217164"/>
            <a:ext cx="11068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75" dirty="0">
                <a:solidFill>
                  <a:srgbClr val="F9FEA4"/>
                </a:solidFill>
                <a:latin typeface="DejaVu Sans"/>
                <a:cs typeface="DejaVu Sans"/>
              </a:rPr>
              <a:t>DATEADD</a:t>
            </a:r>
            <a:endParaRPr sz="1800">
              <a:latin typeface="DejaVu Sans"/>
              <a:cs typeface="DejaVu San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2689161" y="3070097"/>
            <a:ext cx="3531870" cy="599440"/>
          </a:xfrm>
          <a:custGeom>
            <a:avLst/>
            <a:gdLst/>
            <a:ahLst/>
            <a:cxnLst/>
            <a:rect l="l" t="t" r="r" b="b"/>
            <a:pathLst>
              <a:path w="3531870" h="599439">
                <a:moveTo>
                  <a:pt x="3487610" y="0"/>
                </a:moveTo>
                <a:lnTo>
                  <a:pt x="44132" y="0"/>
                </a:lnTo>
                <a:lnTo>
                  <a:pt x="41859" y="63"/>
                </a:lnTo>
                <a:lnTo>
                  <a:pt x="6337" y="21285"/>
                </a:lnTo>
                <a:lnTo>
                  <a:pt x="0" y="41922"/>
                </a:lnTo>
                <a:lnTo>
                  <a:pt x="0" y="557009"/>
                </a:lnTo>
                <a:lnTo>
                  <a:pt x="21221" y="592531"/>
                </a:lnTo>
                <a:lnTo>
                  <a:pt x="44132" y="598932"/>
                </a:lnTo>
                <a:lnTo>
                  <a:pt x="3487610" y="598932"/>
                </a:lnTo>
                <a:lnTo>
                  <a:pt x="3523018" y="581164"/>
                </a:lnTo>
                <a:lnTo>
                  <a:pt x="3531743" y="557009"/>
                </a:lnTo>
                <a:lnTo>
                  <a:pt x="3531743" y="41922"/>
                </a:lnTo>
                <a:lnTo>
                  <a:pt x="3510521" y="6400"/>
                </a:lnTo>
                <a:lnTo>
                  <a:pt x="348761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2781300" y="3172205"/>
            <a:ext cx="31026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i="1" dirty="0">
                <a:solidFill>
                  <a:srgbClr val="7F7F7F"/>
                </a:solidFill>
                <a:latin typeface="Nimbus Roman No9 L"/>
                <a:cs typeface="Nimbus Roman No9 L"/>
              </a:rPr>
              <a:t>Adds</a:t>
            </a:r>
            <a:r>
              <a:rPr sz="1200" spc="55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7F7F7F"/>
                </a:solidFill>
                <a:latin typeface="Nimbus Roman No9 L"/>
                <a:cs typeface="Nimbus Roman No9 L"/>
              </a:rPr>
              <a:t>a</a:t>
            </a:r>
            <a:r>
              <a:rPr sz="1200" spc="80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7F7F7F"/>
                </a:solidFill>
                <a:latin typeface="Nimbus Roman No9 L"/>
                <a:cs typeface="Nimbus Roman No9 L"/>
              </a:rPr>
              <a:t>defined</a:t>
            </a:r>
            <a:r>
              <a:rPr sz="1200" spc="65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7F7F7F"/>
                </a:solidFill>
                <a:latin typeface="Nimbus Roman No9 L"/>
                <a:cs typeface="Nimbus Roman No9 L"/>
              </a:rPr>
              <a:t>increment</a:t>
            </a:r>
            <a:r>
              <a:rPr sz="1200" spc="55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7F7F7F"/>
                </a:solidFill>
                <a:latin typeface="Nimbus Roman No9 L"/>
                <a:cs typeface="Nimbus Roman No9 L"/>
              </a:rPr>
              <a:t>to</a:t>
            </a:r>
            <a:r>
              <a:rPr sz="1200" spc="75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7F7F7F"/>
                </a:solidFill>
                <a:latin typeface="Nimbus Roman No9 L"/>
                <a:cs typeface="Nimbus Roman No9 L"/>
              </a:rPr>
              <a:t>the</a:t>
            </a:r>
            <a:r>
              <a:rPr sz="1200" spc="75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7F7F7F"/>
                </a:solidFill>
                <a:latin typeface="Nimbus Roman No9 L"/>
                <a:cs typeface="Nimbus Roman No9 L"/>
              </a:rPr>
              <a:t>date</a:t>
            </a:r>
            <a:r>
              <a:rPr sz="1200" spc="65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200" i="1" spc="-25" dirty="0">
                <a:solidFill>
                  <a:srgbClr val="7F7F7F"/>
                </a:solidFill>
                <a:latin typeface="Nimbus Roman No9 L"/>
                <a:cs typeface="Nimbus Roman No9 L"/>
              </a:rPr>
              <a:t>referenced,</a:t>
            </a:r>
            <a:r>
              <a:rPr sz="1200" spc="-25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7F7F7F"/>
                </a:solidFill>
                <a:latin typeface="Nimbus Roman No9 L"/>
                <a:cs typeface="Nimbus Roman No9 L"/>
              </a:rPr>
              <a:t>defined</a:t>
            </a:r>
            <a:r>
              <a:rPr sz="1200" spc="20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7F7F7F"/>
                </a:solidFill>
                <a:latin typeface="Nimbus Roman No9 L"/>
                <a:cs typeface="Nimbus Roman No9 L"/>
              </a:rPr>
              <a:t>by</a:t>
            </a:r>
            <a:r>
              <a:rPr sz="1200" spc="45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7F7F7F"/>
                </a:solidFill>
                <a:latin typeface="Nimbus Roman No9 L"/>
                <a:cs typeface="Nimbus Roman No9 L"/>
              </a:rPr>
              <a:t>the</a:t>
            </a:r>
            <a:r>
              <a:rPr sz="1200" spc="40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200" i="1" spc="-10" dirty="0">
                <a:solidFill>
                  <a:srgbClr val="7F7F7F"/>
                </a:solidFill>
                <a:latin typeface="Nimbus Roman No9 L"/>
                <a:cs typeface="Nimbus Roman No9 L"/>
              </a:rPr>
              <a:t>interval</a:t>
            </a:r>
            <a:r>
              <a:rPr sz="1200" spc="10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7F7F7F"/>
                </a:solidFill>
                <a:latin typeface="Nimbus Roman No9 L"/>
                <a:cs typeface="Nimbus Roman No9 L"/>
              </a:rPr>
              <a:t>specified</a:t>
            </a:r>
            <a:r>
              <a:rPr sz="1200" spc="20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7F7F7F"/>
                </a:solidFill>
                <a:latin typeface="Nimbus Roman No9 L"/>
                <a:cs typeface="Nimbus Roman No9 L"/>
              </a:rPr>
              <a:t>in</a:t>
            </a:r>
            <a:r>
              <a:rPr sz="1200" spc="40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7F7F7F"/>
                </a:solidFill>
                <a:latin typeface="Nimbus Roman No9 L"/>
                <a:cs typeface="Nimbus Roman No9 L"/>
              </a:rPr>
              <a:t>the</a:t>
            </a:r>
            <a:r>
              <a:rPr sz="1200" spc="30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200" i="1" spc="-55" dirty="0">
                <a:solidFill>
                  <a:srgbClr val="7F7F7F"/>
                </a:solidFill>
                <a:latin typeface="Nimbus Roman No9 L"/>
                <a:cs typeface="Nimbus Roman No9 L"/>
              </a:rPr>
              <a:t>calculation</a:t>
            </a:r>
            <a:endParaRPr sz="1200">
              <a:latin typeface="Nimbus Roman No9 L"/>
              <a:cs typeface="Nimbus Roman No9 L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460865" y="3916338"/>
            <a:ext cx="2159635" cy="683895"/>
            <a:chOff x="460865" y="3916338"/>
            <a:chExt cx="2159635" cy="683895"/>
          </a:xfrm>
        </p:grpSpPr>
        <p:pic>
          <p:nvPicPr>
            <p:cNvPr id="19" name="object 1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60865" y="3916338"/>
              <a:ext cx="2159035" cy="683397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04671" y="3992079"/>
              <a:ext cx="1470660" cy="600367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07491" y="3925061"/>
              <a:ext cx="2074926" cy="598932"/>
            </a:xfrm>
            <a:prstGeom prst="rect">
              <a:avLst/>
            </a:prstGeom>
          </p:spPr>
        </p:pic>
      </p:grpSp>
      <p:sp>
        <p:nvSpPr>
          <p:cNvPr id="22" name="object 22"/>
          <p:cNvSpPr txBox="1"/>
          <p:nvPr/>
        </p:nvSpPr>
        <p:spPr>
          <a:xfrm>
            <a:off x="993904" y="4072128"/>
            <a:ext cx="11029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85" dirty="0">
                <a:solidFill>
                  <a:srgbClr val="F9FEA4"/>
                </a:solidFill>
                <a:latin typeface="DejaVu Sans"/>
                <a:cs typeface="DejaVu Sans"/>
              </a:rPr>
              <a:t>DATEDIFF</a:t>
            </a:r>
            <a:endParaRPr sz="1800">
              <a:latin typeface="DejaVu Sans"/>
              <a:cs typeface="DejaVu Sans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2666301" y="3925061"/>
            <a:ext cx="3531870" cy="599440"/>
          </a:xfrm>
          <a:custGeom>
            <a:avLst/>
            <a:gdLst/>
            <a:ahLst/>
            <a:cxnLst/>
            <a:rect l="l" t="t" r="r" b="b"/>
            <a:pathLst>
              <a:path w="3531870" h="599439">
                <a:moveTo>
                  <a:pt x="3487610" y="0"/>
                </a:moveTo>
                <a:lnTo>
                  <a:pt x="44132" y="0"/>
                </a:lnTo>
                <a:lnTo>
                  <a:pt x="41859" y="63"/>
                </a:lnTo>
                <a:lnTo>
                  <a:pt x="6337" y="21285"/>
                </a:lnTo>
                <a:lnTo>
                  <a:pt x="0" y="41922"/>
                </a:lnTo>
                <a:lnTo>
                  <a:pt x="0" y="557009"/>
                </a:lnTo>
                <a:lnTo>
                  <a:pt x="21221" y="592531"/>
                </a:lnTo>
                <a:lnTo>
                  <a:pt x="44132" y="598932"/>
                </a:lnTo>
                <a:lnTo>
                  <a:pt x="3487610" y="598932"/>
                </a:lnTo>
                <a:lnTo>
                  <a:pt x="3523018" y="581164"/>
                </a:lnTo>
                <a:lnTo>
                  <a:pt x="3531743" y="557009"/>
                </a:lnTo>
                <a:lnTo>
                  <a:pt x="3531743" y="41922"/>
                </a:lnTo>
                <a:lnTo>
                  <a:pt x="3510521" y="6400"/>
                </a:lnTo>
                <a:lnTo>
                  <a:pt x="348761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2758185" y="4027170"/>
            <a:ext cx="32823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i="1" dirty="0">
                <a:solidFill>
                  <a:srgbClr val="7F7F7F"/>
                </a:solidFill>
                <a:latin typeface="Nimbus Roman No9 L"/>
                <a:cs typeface="Nimbus Roman No9 L"/>
              </a:rPr>
              <a:t>Takes</a:t>
            </a:r>
            <a:r>
              <a:rPr sz="1200" spc="75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7F7F7F"/>
                </a:solidFill>
                <a:latin typeface="Nimbus Roman No9 L"/>
                <a:cs typeface="Nimbus Roman No9 L"/>
              </a:rPr>
              <a:t>the</a:t>
            </a:r>
            <a:r>
              <a:rPr sz="1200" spc="85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7F7F7F"/>
                </a:solidFill>
                <a:latin typeface="Nimbus Roman No9 L"/>
                <a:cs typeface="Nimbus Roman No9 L"/>
              </a:rPr>
              <a:t>difference</a:t>
            </a:r>
            <a:r>
              <a:rPr sz="1200" spc="75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7F7F7F"/>
                </a:solidFill>
                <a:latin typeface="Nimbus Roman No9 L"/>
                <a:cs typeface="Nimbus Roman No9 L"/>
              </a:rPr>
              <a:t>between</a:t>
            </a:r>
            <a:r>
              <a:rPr sz="1200" spc="85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7F7F7F"/>
                </a:solidFill>
                <a:latin typeface="Nimbus Roman No9 L"/>
                <a:cs typeface="Nimbus Roman No9 L"/>
              </a:rPr>
              <a:t>the</a:t>
            </a:r>
            <a:r>
              <a:rPr sz="1200" spc="100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7F7F7F"/>
                </a:solidFill>
                <a:latin typeface="Nimbus Roman No9 L"/>
                <a:cs typeface="Nimbus Roman No9 L"/>
              </a:rPr>
              <a:t>defined</a:t>
            </a:r>
            <a:r>
              <a:rPr sz="1200" spc="80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7F7F7F"/>
                </a:solidFill>
                <a:latin typeface="Nimbus Roman No9 L"/>
                <a:cs typeface="Nimbus Roman No9 L"/>
              </a:rPr>
              <a:t>Start</a:t>
            </a:r>
            <a:r>
              <a:rPr sz="1200" spc="85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200" i="1" spc="-85" dirty="0">
                <a:solidFill>
                  <a:srgbClr val="7F7F7F"/>
                </a:solidFill>
                <a:latin typeface="Nimbus Roman No9 L"/>
                <a:cs typeface="Nimbus Roman No9 L"/>
              </a:rPr>
              <a:t>Date</a:t>
            </a:r>
            <a:r>
              <a:rPr sz="1200" spc="-85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7F7F7F"/>
                </a:solidFill>
                <a:latin typeface="Nimbus Roman No9 L"/>
                <a:cs typeface="Nimbus Roman No9 L"/>
              </a:rPr>
              <a:t>and</a:t>
            </a:r>
            <a:r>
              <a:rPr sz="1200" spc="30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7F7F7F"/>
                </a:solidFill>
                <a:latin typeface="Nimbus Roman No9 L"/>
                <a:cs typeface="Nimbus Roman No9 L"/>
              </a:rPr>
              <a:t>End</a:t>
            </a:r>
            <a:r>
              <a:rPr sz="1200" spc="45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7F7F7F"/>
                </a:solidFill>
                <a:latin typeface="Nimbus Roman No9 L"/>
                <a:cs typeface="Nimbus Roman No9 L"/>
              </a:rPr>
              <a:t>Date,</a:t>
            </a:r>
            <a:r>
              <a:rPr sz="1200" spc="10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7F7F7F"/>
                </a:solidFill>
                <a:latin typeface="Nimbus Roman No9 L"/>
                <a:cs typeface="Nimbus Roman No9 L"/>
              </a:rPr>
              <a:t>expressed</a:t>
            </a:r>
            <a:r>
              <a:rPr sz="1200" spc="20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7F7F7F"/>
                </a:solidFill>
                <a:latin typeface="Nimbus Roman No9 L"/>
                <a:cs typeface="Nimbus Roman No9 L"/>
              </a:rPr>
              <a:t>in</a:t>
            </a:r>
            <a:r>
              <a:rPr sz="1200" spc="35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7F7F7F"/>
                </a:solidFill>
                <a:latin typeface="Nimbus Roman No9 L"/>
                <a:cs typeface="Nimbus Roman No9 L"/>
              </a:rPr>
              <a:t>units</a:t>
            </a:r>
            <a:r>
              <a:rPr sz="1200" spc="35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7F7F7F"/>
                </a:solidFill>
                <a:latin typeface="Nimbus Roman No9 L"/>
                <a:cs typeface="Nimbus Roman No9 L"/>
              </a:rPr>
              <a:t>of</a:t>
            </a:r>
            <a:r>
              <a:rPr sz="1200" spc="20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7F7F7F"/>
                </a:solidFill>
                <a:latin typeface="Nimbus Roman No9 L"/>
                <a:cs typeface="Nimbus Roman No9 L"/>
              </a:rPr>
              <a:t>the</a:t>
            </a:r>
            <a:r>
              <a:rPr sz="1200" spc="40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7F7F7F"/>
                </a:solidFill>
                <a:latin typeface="Nimbus Roman No9 L"/>
                <a:cs typeface="Nimbus Roman No9 L"/>
              </a:rPr>
              <a:t>date</a:t>
            </a:r>
            <a:r>
              <a:rPr sz="1200" spc="25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200" i="1" spc="-90" dirty="0">
                <a:solidFill>
                  <a:srgbClr val="7F7F7F"/>
                </a:solidFill>
                <a:latin typeface="Nimbus Roman No9 L"/>
                <a:cs typeface="Nimbus Roman No9 L"/>
              </a:rPr>
              <a:t>interval</a:t>
            </a:r>
            <a:endParaRPr sz="1200">
              <a:latin typeface="Nimbus Roman No9 L"/>
              <a:cs typeface="Nimbus Roman No9 L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486860" y="4771302"/>
            <a:ext cx="2132965" cy="683895"/>
            <a:chOff x="486860" y="4771302"/>
            <a:chExt cx="2132965" cy="683895"/>
          </a:xfrm>
        </p:grpSpPr>
        <p:pic>
          <p:nvPicPr>
            <p:cNvPr id="26" name="object 2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6860" y="4771302"/>
              <a:ext cx="2132953" cy="683397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27709" y="4847044"/>
              <a:ext cx="1651254" cy="600367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33399" y="4780026"/>
              <a:ext cx="2049018" cy="598932"/>
            </a:xfrm>
            <a:prstGeom prst="rect">
              <a:avLst/>
            </a:prstGeom>
          </p:spPr>
        </p:pic>
      </p:grpSp>
      <p:sp>
        <p:nvSpPr>
          <p:cNvPr id="29" name="object 29"/>
          <p:cNvSpPr txBox="1"/>
          <p:nvPr/>
        </p:nvSpPr>
        <p:spPr>
          <a:xfrm>
            <a:off x="916687" y="4927092"/>
            <a:ext cx="12814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75" dirty="0">
                <a:solidFill>
                  <a:srgbClr val="F9FEA4"/>
                </a:solidFill>
                <a:latin typeface="DejaVu Sans"/>
                <a:cs typeface="DejaVu Sans"/>
              </a:rPr>
              <a:t>DATENAME</a:t>
            </a:r>
            <a:endParaRPr sz="1800">
              <a:latin typeface="DejaVu Sans"/>
              <a:cs typeface="DejaVu Sans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2689161" y="4780026"/>
            <a:ext cx="3531870" cy="599440"/>
          </a:xfrm>
          <a:custGeom>
            <a:avLst/>
            <a:gdLst/>
            <a:ahLst/>
            <a:cxnLst/>
            <a:rect l="l" t="t" r="r" b="b"/>
            <a:pathLst>
              <a:path w="3531870" h="599439">
                <a:moveTo>
                  <a:pt x="3487610" y="0"/>
                </a:moveTo>
                <a:lnTo>
                  <a:pt x="44132" y="0"/>
                </a:lnTo>
                <a:lnTo>
                  <a:pt x="41859" y="63"/>
                </a:lnTo>
                <a:lnTo>
                  <a:pt x="6337" y="21285"/>
                </a:lnTo>
                <a:lnTo>
                  <a:pt x="0" y="41922"/>
                </a:lnTo>
                <a:lnTo>
                  <a:pt x="0" y="557009"/>
                </a:lnTo>
                <a:lnTo>
                  <a:pt x="21221" y="592531"/>
                </a:lnTo>
                <a:lnTo>
                  <a:pt x="44132" y="598932"/>
                </a:lnTo>
                <a:lnTo>
                  <a:pt x="3487610" y="598932"/>
                </a:lnTo>
                <a:lnTo>
                  <a:pt x="3523018" y="581164"/>
                </a:lnTo>
                <a:lnTo>
                  <a:pt x="3531743" y="557009"/>
                </a:lnTo>
                <a:lnTo>
                  <a:pt x="3531743" y="41922"/>
                </a:lnTo>
                <a:lnTo>
                  <a:pt x="3510521" y="6400"/>
                </a:lnTo>
                <a:lnTo>
                  <a:pt x="348761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2781300" y="4882133"/>
            <a:ext cx="30092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i="1" dirty="0">
                <a:solidFill>
                  <a:srgbClr val="7F7F7F"/>
                </a:solidFill>
                <a:latin typeface="Nimbus Roman No9 L"/>
                <a:cs typeface="Nimbus Roman No9 L"/>
              </a:rPr>
              <a:t>Returns</a:t>
            </a:r>
            <a:r>
              <a:rPr sz="1200" spc="5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7F7F7F"/>
                </a:solidFill>
                <a:latin typeface="Nimbus Roman No9 L"/>
                <a:cs typeface="Nimbus Roman No9 L"/>
              </a:rPr>
              <a:t>a</a:t>
            </a:r>
            <a:r>
              <a:rPr sz="1200" spc="25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7F7F7F"/>
                </a:solidFill>
                <a:latin typeface="Nimbus Roman No9 L"/>
                <a:cs typeface="Nimbus Roman No9 L"/>
              </a:rPr>
              <a:t>part</a:t>
            </a:r>
            <a:r>
              <a:rPr sz="1200" spc="20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7F7F7F"/>
                </a:solidFill>
                <a:latin typeface="Nimbus Roman No9 L"/>
                <a:cs typeface="Nimbus Roman No9 L"/>
              </a:rPr>
              <a:t>of</a:t>
            </a:r>
            <a:r>
              <a:rPr sz="1200" spc="10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7F7F7F"/>
                </a:solidFill>
                <a:latin typeface="Nimbus Roman No9 L"/>
                <a:cs typeface="Nimbus Roman No9 L"/>
              </a:rPr>
              <a:t>the</a:t>
            </a:r>
            <a:r>
              <a:rPr sz="1200" spc="30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7F7F7F"/>
                </a:solidFill>
                <a:latin typeface="Nimbus Roman No9 L"/>
                <a:cs typeface="Nimbus Roman No9 L"/>
              </a:rPr>
              <a:t>given</a:t>
            </a:r>
            <a:r>
              <a:rPr sz="1200" spc="10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7F7F7F"/>
                </a:solidFill>
                <a:latin typeface="Nimbus Roman No9 L"/>
                <a:cs typeface="Nimbus Roman No9 L"/>
              </a:rPr>
              <a:t>date</a:t>
            </a:r>
            <a:r>
              <a:rPr sz="1200" spc="15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7F7F7F"/>
                </a:solidFill>
                <a:latin typeface="Nimbus Roman No9 L"/>
                <a:cs typeface="Nimbus Roman No9 L"/>
              </a:rPr>
              <a:t>as</a:t>
            </a:r>
            <a:r>
              <a:rPr sz="1200" spc="20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7F7F7F"/>
                </a:solidFill>
                <a:latin typeface="Nimbus Roman No9 L"/>
                <a:cs typeface="Nimbus Roman No9 L"/>
              </a:rPr>
              <a:t>a</a:t>
            </a:r>
            <a:r>
              <a:rPr sz="1200" spc="25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200" i="1" spc="-20" dirty="0">
                <a:solidFill>
                  <a:srgbClr val="7F7F7F"/>
                </a:solidFill>
                <a:latin typeface="Nimbus Roman No9 L"/>
                <a:cs typeface="Nimbus Roman No9 L"/>
              </a:rPr>
              <a:t>string,</a:t>
            </a:r>
            <a:r>
              <a:rPr sz="1200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200" i="1" spc="-160" dirty="0">
                <a:solidFill>
                  <a:srgbClr val="7F7F7F"/>
                </a:solidFill>
                <a:latin typeface="Nimbus Roman No9 L"/>
                <a:cs typeface="Nimbus Roman No9 L"/>
              </a:rPr>
              <a:t>with</a:t>
            </a:r>
            <a:r>
              <a:rPr sz="1200" spc="-160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7F7F7F"/>
                </a:solidFill>
                <a:latin typeface="Nimbus Roman No9 L"/>
                <a:cs typeface="Nimbus Roman No9 L"/>
              </a:rPr>
              <a:t>units</a:t>
            </a:r>
            <a:r>
              <a:rPr sz="1200" spc="70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7F7F7F"/>
                </a:solidFill>
                <a:latin typeface="Nimbus Roman No9 L"/>
                <a:cs typeface="Nimbus Roman No9 L"/>
              </a:rPr>
              <a:t>defined</a:t>
            </a:r>
            <a:r>
              <a:rPr sz="1200" spc="65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7F7F7F"/>
                </a:solidFill>
                <a:latin typeface="Nimbus Roman No9 L"/>
                <a:cs typeface="Nimbus Roman No9 L"/>
              </a:rPr>
              <a:t>by</a:t>
            </a:r>
            <a:r>
              <a:rPr sz="1200" spc="85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7F7F7F"/>
                </a:solidFill>
                <a:latin typeface="Nimbus Roman No9 L"/>
                <a:cs typeface="Nimbus Roman No9 L"/>
              </a:rPr>
              <a:t>the</a:t>
            </a:r>
            <a:r>
              <a:rPr sz="1200" spc="80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7F7F7F"/>
                </a:solidFill>
                <a:latin typeface="Nimbus Roman No9 L"/>
                <a:cs typeface="Nimbus Roman No9 L"/>
              </a:rPr>
              <a:t>date</a:t>
            </a:r>
            <a:r>
              <a:rPr sz="1200" spc="60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200" i="1" spc="-10" dirty="0">
                <a:solidFill>
                  <a:srgbClr val="7F7F7F"/>
                </a:solidFill>
                <a:latin typeface="Nimbus Roman No9 L"/>
                <a:cs typeface="Nimbus Roman No9 L"/>
              </a:rPr>
              <a:t>interval</a:t>
            </a:r>
            <a:endParaRPr sz="1200">
              <a:latin typeface="Nimbus Roman No9 L"/>
              <a:cs typeface="Nimbus Roman No9 L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486860" y="5626304"/>
            <a:ext cx="2132965" cy="683895"/>
            <a:chOff x="486860" y="5626304"/>
            <a:chExt cx="2132965" cy="683895"/>
          </a:xfrm>
        </p:grpSpPr>
        <p:pic>
          <p:nvPicPr>
            <p:cNvPr id="33" name="object 3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6860" y="5626304"/>
              <a:ext cx="2132953" cy="683397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81227" y="5702046"/>
              <a:ext cx="1744980" cy="600367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33399" y="5634990"/>
              <a:ext cx="2049018" cy="598932"/>
            </a:xfrm>
            <a:prstGeom prst="rect">
              <a:avLst/>
            </a:prstGeom>
          </p:spPr>
        </p:pic>
      </p:grpSp>
      <p:sp>
        <p:nvSpPr>
          <p:cNvPr id="36" name="object 36"/>
          <p:cNvSpPr txBox="1"/>
          <p:nvPr/>
        </p:nvSpPr>
        <p:spPr>
          <a:xfrm>
            <a:off x="870202" y="5782057"/>
            <a:ext cx="13760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80" dirty="0">
                <a:solidFill>
                  <a:srgbClr val="F9FEA4"/>
                </a:solidFill>
                <a:latin typeface="DejaVu Sans"/>
                <a:cs typeface="DejaVu Sans"/>
              </a:rPr>
              <a:t>DATETRUNC</a:t>
            </a:r>
            <a:endParaRPr sz="1800">
              <a:latin typeface="DejaVu Sans"/>
              <a:cs typeface="DejaVu Sans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2689161" y="5634990"/>
            <a:ext cx="3531870" cy="599440"/>
          </a:xfrm>
          <a:custGeom>
            <a:avLst/>
            <a:gdLst/>
            <a:ahLst/>
            <a:cxnLst/>
            <a:rect l="l" t="t" r="r" b="b"/>
            <a:pathLst>
              <a:path w="3531870" h="599439">
                <a:moveTo>
                  <a:pt x="3487610" y="0"/>
                </a:moveTo>
                <a:lnTo>
                  <a:pt x="44132" y="0"/>
                </a:lnTo>
                <a:lnTo>
                  <a:pt x="41859" y="63"/>
                </a:lnTo>
                <a:lnTo>
                  <a:pt x="6337" y="21310"/>
                </a:lnTo>
                <a:lnTo>
                  <a:pt x="0" y="41986"/>
                </a:lnTo>
                <a:lnTo>
                  <a:pt x="0" y="556945"/>
                </a:lnTo>
                <a:lnTo>
                  <a:pt x="21221" y="592531"/>
                </a:lnTo>
                <a:lnTo>
                  <a:pt x="44132" y="598932"/>
                </a:lnTo>
                <a:lnTo>
                  <a:pt x="3487610" y="598932"/>
                </a:lnTo>
                <a:lnTo>
                  <a:pt x="3523018" y="581152"/>
                </a:lnTo>
                <a:lnTo>
                  <a:pt x="3531743" y="556945"/>
                </a:lnTo>
                <a:lnTo>
                  <a:pt x="3531743" y="41986"/>
                </a:lnTo>
                <a:lnTo>
                  <a:pt x="3510521" y="6413"/>
                </a:lnTo>
                <a:lnTo>
                  <a:pt x="348761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2781300" y="5737095"/>
            <a:ext cx="32308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i="1" dirty="0">
                <a:solidFill>
                  <a:srgbClr val="7F7F7F"/>
                </a:solidFill>
                <a:latin typeface="Nimbus Roman No9 L"/>
                <a:cs typeface="Nimbus Roman No9 L"/>
              </a:rPr>
              <a:t>Truncates</a:t>
            </a:r>
            <a:r>
              <a:rPr sz="1200" spc="60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7F7F7F"/>
                </a:solidFill>
                <a:latin typeface="Nimbus Roman No9 L"/>
                <a:cs typeface="Nimbus Roman No9 L"/>
              </a:rPr>
              <a:t>the</a:t>
            </a:r>
            <a:r>
              <a:rPr sz="1200" spc="65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7F7F7F"/>
                </a:solidFill>
                <a:latin typeface="Nimbus Roman No9 L"/>
                <a:cs typeface="Nimbus Roman No9 L"/>
              </a:rPr>
              <a:t>date</a:t>
            </a:r>
            <a:r>
              <a:rPr sz="1200" spc="70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7F7F7F"/>
                </a:solidFill>
                <a:latin typeface="Nimbus Roman No9 L"/>
                <a:cs typeface="Nimbus Roman No9 L"/>
              </a:rPr>
              <a:t>field</a:t>
            </a:r>
            <a:r>
              <a:rPr sz="1200" spc="60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7F7F7F"/>
                </a:solidFill>
                <a:latin typeface="Nimbus Roman No9 L"/>
                <a:cs typeface="Nimbus Roman No9 L"/>
              </a:rPr>
              <a:t>to</a:t>
            </a:r>
            <a:r>
              <a:rPr sz="1200" spc="70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7F7F7F"/>
                </a:solidFill>
                <a:latin typeface="Nimbus Roman No9 L"/>
                <a:cs typeface="Nimbus Roman No9 L"/>
              </a:rPr>
              <a:t>the</a:t>
            </a:r>
            <a:r>
              <a:rPr sz="1200" spc="70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7F7F7F"/>
                </a:solidFill>
                <a:latin typeface="Nimbus Roman No9 L"/>
                <a:cs typeface="Nimbus Roman No9 L"/>
              </a:rPr>
              <a:t>defined</a:t>
            </a:r>
            <a:r>
              <a:rPr sz="1200" spc="60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7F7F7F"/>
                </a:solidFill>
                <a:latin typeface="Nimbus Roman No9 L"/>
                <a:cs typeface="Nimbus Roman No9 L"/>
              </a:rPr>
              <a:t>date</a:t>
            </a:r>
            <a:r>
              <a:rPr sz="1200" spc="70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200" i="1" spc="-80" dirty="0">
                <a:solidFill>
                  <a:srgbClr val="7F7F7F"/>
                </a:solidFill>
                <a:latin typeface="Nimbus Roman No9 L"/>
                <a:cs typeface="Nimbus Roman No9 L"/>
              </a:rPr>
              <a:t>interval</a:t>
            </a:r>
            <a:r>
              <a:rPr sz="1200" spc="-80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7F7F7F"/>
                </a:solidFill>
                <a:latin typeface="Nimbus Roman No9 L"/>
                <a:cs typeface="Nimbus Roman No9 L"/>
              </a:rPr>
              <a:t>and</a:t>
            </a:r>
            <a:r>
              <a:rPr sz="1200" spc="55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7F7F7F"/>
                </a:solidFill>
                <a:latin typeface="Nimbus Roman No9 L"/>
                <a:cs typeface="Nimbus Roman No9 L"/>
              </a:rPr>
              <a:t>returns</a:t>
            </a:r>
            <a:r>
              <a:rPr sz="1200" spc="55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7F7F7F"/>
                </a:solidFill>
                <a:latin typeface="Nimbus Roman No9 L"/>
                <a:cs typeface="Nimbus Roman No9 L"/>
              </a:rPr>
              <a:t>the</a:t>
            </a:r>
            <a:r>
              <a:rPr sz="1200" spc="55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7F7F7F"/>
                </a:solidFill>
                <a:latin typeface="Nimbus Roman No9 L"/>
                <a:cs typeface="Nimbus Roman No9 L"/>
              </a:rPr>
              <a:t>new</a:t>
            </a:r>
            <a:r>
              <a:rPr sz="1200" spc="55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200" i="1" spc="-20" dirty="0">
                <a:solidFill>
                  <a:srgbClr val="7F7F7F"/>
                </a:solidFill>
                <a:latin typeface="Nimbus Roman No9 L"/>
                <a:cs typeface="Nimbus Roman No9 L"/>
              </a:rPr>
              <a:t>date</a:t>
            </a:r>
            <a:endParaRPr sz="1200">
              <a:latin typeface="Nimbus Roman No9 L"/>
              <a:cs typeface="Nimbus Roman No9 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6472935" y="1476502"/>
            <a:ext cx="43027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65" dirty="0">
                <a:solidFill>
                  <a:srgbClr val="5B9AD5"/>
                </a:solidFill>
                <a:latin typeface="DejaVu Sans"/>
                <a:cs typeface="DejaVu Sans"/>
              </a:rPr>
              <a:t>=</a:t>
            </a:r>
            <a:r>
              <a:rPr sz="1800" b="1" spc="-165" dirty="0">
                <a:solidFill>
                  <a:srgbClr val="5B9AD5"/>
                </a:solidFill>
                <a:latin typeface="DejaVu Sans"/>
                <a:cs typeface="DejaVu Sans"/>
              </a:rPr>
              <a:t>DAY/WEEK/MONTH/YEAR</a:t>
            </a:r>
            <a:r>
              <a:rPr sz="1800" spc="-65" dirty="0">
                <a:solidFill>
                  <a:srgbClr val="5B9AD5"/>
                </a:solidFill>
                <a:latin typeface="DejaVu Sans"/>
                <a:cs typeface="DejaVu Sans"/>
              </a:rPr>
              <a:t> </a:t>
            </a:r>
            <a:r>
              <a:rPr sz="1800" spc="-155" dirty="0">
                <a:solidFill>
                  <a:srgbClr val="7F7F7F"/>
                </a:solidFill>
                <a:latin typeface="DejaVu Sans"/>
                <a:cs typeface="DejaVu Sans"/>
              </a:rPr>
              <a:t>(</a:t>
            </a:r>
            <a:r>
              <a:rPr sz="1800" spc="-155" dirty="0">
                <a:solidFill>
                  <a:srgbClr val="F29976"/>
                </a:solidFill>
                <a:latin typeface="DejaVu Sans"/>
                <a:cs typeface="DejaVu Sans"/>
              </a:rPr>
              <a:t>[Date</a:t>
            </a:r>
            <a:r>
              <a:rPr sz="1800" spc="100" dirty="0">
                <a:solidFill>
                  <a:srgbClr val="F29976"/>
                </a:solidFill>
                <a:latin typeface="DejaVu Sans"/>
                <a:cs typeface="DejaVu Sans"/>
              </a:rPr>
              <a:t> </a:t>
            </a:r>
            <a:r>
              <a:rPr sz="1800" spc="-150" dirty="0">
                <a:solidFill>
                  <a:srgbClr val="F29976"/>
                </a:solidFill>
                <a:latin typeface="DejaVu Sans"/>
                <a:cs typeface="DejaVu Sans"/>
              </a:rPr>
              <a:t>Field]</a:t>
            </a:r>
            <a:r>
              <a:rPr sz="1800" spc="-150" dirty="0">
                <a:solidFill>
                  <a:srgbClr val="7F7F7F"/>
                </a:solidFill>
                <a:latin typeface="DejaVu Sans"/>
                <a:cs typeface="DejaVu Sans"/>
              </a:rPr>
              <a:t>)</a:t>
            </a:r>
            <a:endParaRPr sz="1800">
              <a:latin typeface="DejaVu Sans"/>
              <a:cs typeface="DejaVu Sans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6472935" y="2332735"/>
            <a:ext cx="17500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95" dirty="0">
                <a:solidFill>
                  <a:srgbClr val="5B9AD5"/>
                </a:solidFill>
                <a:latin typeface="DejaVu Sans"/>
                <a:cs typeface="DejaVu Sans"/>
              </a:rPr>
              <a:t>=</a:t>
            </a:r>
            <a:r>
              <a:rPr sz="1800" b="1" spc="-195" dirty="0">
                <a:solidFill>
                  <a:srgbClr val="5B9AD5"/>
                </a:solidFill>
                <a:latin typeface="DejaVu Sans"/>
                <a:cs typeface="DejaVu Sans"/>
              </a:rPr>
              <a:t>TODAY/NOW</a:t>
            </a:r>
            <a:r>
              <a:rPr sz="1800" spc="-55" dirty="0">
                <a:solidFill>
                  <a:srgbClr val="5B9AD5"/>
                </a:solidFill>
                <a:latin typeface="DejaVu Sans"/>
                <a:cs typeface="DejaVu Sans"/>
              </a:rPr>
              <a:t> </a:t>
            </a:r>
            <a:r>
              <a:rPr sz="1800" spc="-300" dirty="0">
                <a:solidFill>
                  <a:srgbClr val="7F7F7F"/>
                </a:solidFill>
                <a:latin typeface="DejaVu Sans"/>
                <a:cs typeface="DejaVu Sans"/>
              </a:rPr>
              <a:t>()</a:t>
            </a:r>
            <a:endParaRPr sz="1800">
              <a:latin typeface="DejaVu Sans"/>
              <a:cs typeface="DejaVu Sans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6472935" y="3179317"/>
            <a:ext cx="42913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20" dirty="0">
                <a:solidFill>
                  <a:srgbClr val="5B9AD5"/>
                </a:solidFill>
                <a:latin typeface="DejaVu Sans"/>
                <a:cs typeface="DejaVu Sans"/>
              </a:rPr>
              <a:t>=</a:t>
            </a:r>
            <a:r>
              <a:rPr sz="1800" b="1" spc="-220" dirty="0">
                <a:solidFill>
                  <a:srgbClr val="5B9AD5"/>
                </a:solidFill>
                <a:latin typeface="DejaVu Sans"/>
                <a:cs typeface="DejaVu Sans"/>
              </a:rPr>
              <a:t>DATEADD</a:t>
            </a:r>
            <a:r>
              <a:rPr sz="1800" spc="-85" dirty="0">
                <a:solidFill>
                  <a:srgbClr val="5B9AD5"/>
                </a:solidFill>
                <a:latin typeface="DejaVu Sans"/>
                <a:cs typeface="DejaVu Sans"/>
              </a:rPr>
              <a:t> </a:t>
            </a:r>
            <a:r>
              <a:rPr sz="1800" spc="-165" dirty="0">
                <a:solidFill>
                  <a:srgbClr val="7F7F7F"/>
                </a:solidFill>
                <a:latin typeface="DejaVu Sans"/>
                <a:cs typeface="DejaVu Sans"/>
              </a:rPr>
              <a:t>(‘Date</a:t>
            </a:r>
            <a:r>
              <a:rPr sz="1800" spc="-60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800" spc="-160" dirty="0">
                <a:solidFill>
                  <a:srgbClr val="7F7F7F"/>
                </a:solidFill>
                <a:latin typeface="DejaVu Sans"/>
                <a:cs typeface="DejaVu Sans"/>
              </a:rPr>
              <a:t>Interval’,</a:t>
            </a:r>
            <a:r>
              <a:rPr sz="1800" spc="-45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800" spc="-155" dirty="0">
                <a:solidFill>
                  <a:srgbClr val="7F7F7F"/>
                </a:solidFill>
                <a:latin typeface="DejaVu Sans"/>
                <a:cs typeface="DejaVu Sans"/>
              </a:rPr>
              <a:t>2,</a:t>
            </a:r>
            <a:r>
              <a:rPr sz="1800" spc="-50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800" spc="-135" dirty="0">
                <a:solidFill>
                  <a:srgbClr val="F29976"/>
                </a:solidFill>
                <a:latin typeface="DejaVu Sans"/>
                <a:cs typeface="DejaVu Sans"/>
              </a:rPr>
              <a:t>[Date</a:t>
            </a:r>
            <a:r>
              <a:rPr sz="1800" spc="60" dirty="0">
                <a:solidFill>
                  <a:srgbClr val="F29976"/>
                </a:solidFill>
                <a:latin typeface="DejaVu Sans"/>
                <a:cs typeface="DejaVu Sans"/>
              </a:rPr>
              <a:t> </a:t>
            </a:r>
            <a:r>
              <a:rPr sz="1800" spc="-145" dirty="0">
                <a:solidFill>
                  <a:srgbClr val="F29976"/>
                </a:solidFill>
                <a:latin typeface="DejaVu Sans"/>
                <a:cs typeface="DejaVu Sans"/>
              </a:rPr>
              <a:t>Field]</a:t>
            </a:r>
            <a:r>
              <a:rPr sz="1800" spc="-145" dirty="0">
                <a:solidFill>
                  <a:srgbClr val="7F7F7F"/>
                </a:solidFill>
                <a:latin typeface="DejaVu Sans"/>
                <a:cs typeface="DejaVu Sans"/>
              </a:rPr>
              <a:t>)</a:t>
            </a:r>
            <a:endParaRPr sz="1800">
              <a:latin typeface="DejaVu Sans"/>
              <a:cs typeface="DejaVu Sans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6472935" y="3916171"/>
            <a:ext cx="5203825" cy="5651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2125"/>
              </a:lnSpc>
              <a:spcBef>
                <a:spcPts val="100"/>
              </a:spcBef>
            </a:pPr>
            <a:r>
              <a:rPr sz="1800" spc="-225" dirty="0">
                <a:solidFill>
                  <a:srgbClr val="5B9AD5"/>
                </a:solidFill>
                <a:latin typeface="DejaVu Sans"/>
                <a:cs typeface="DejaVu Sans"/>
              </a:rPr>
              <a:t>=</a:t>
            </a:r>
            <a:r>
              <a:rPr sz="1800" b="1" spc="-225" dirty="0">
                <a:solidFill>
                  <a:srgbClr val="5B9AD5"/>
                </a:solidFill>
                <a:latin typeface="DejaVu Sans"/>
                <a:cs typeface="DejaVu Sans"/>
              </a:rPr>
              <a:t>DATEDIFF</a:t>
            </a:r>
            <a:r>
              <a:rPr sz="1800" spc="-90" dirty="0">
                <a:solidFill>
                  <a:srgbClr val="5B9AD5"/>
                </a:solidFill>
                <a:latin typeface="DejaVu Sans"/>
                <a:cs typeface="DejaVu Sans"/>
              </a:rPr>
              <a:t> </a:t>
            </a:r>
            <a:r>
              <a:rPr sz="1800" spc="-165" dirty="0">
                <a:solidFill>
                  <a:srgbClr val="7F7F7F"/>
                </a:solidFill>
                <a:latin typeface="DejaVu Sans"/>
                <a:cs typeface="DejaVu Sans"/>
              </a:rPr>
              <a:t>(‘Date</a:t>
            </a:r>
            <a:r>
              <a:rPr sz="1800" spc="-75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800" spc="-160" dirty="0">
                <a:solidFill>
                  <a:srgbClr val="7F7F7F"/>
                </a:solidFill>
                <a:latin typeface="DejaVu Sans"/>
                <a:cs typeface="DejaVu Sans"/>
              </a:rPr>
              <a:t>Interval’,</a:t>
            </a:r>
            <a:r>
              <a:rPr sz="1800" spc="-50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800" spc="-140" dirty="0">
                <a:solidFill>
                  <a:srgbClr val="F29976"/>
                </a:solidFill>
                <a:latin typeface="DejaVu Sans"/>
                <a:cs typeface="DejaVu Sans"/>
              </a:rPr>
              <a:t>[End</a:t>
            </a:r>
            <a:r>
              <a:rPr sz="1800" spc="55" dirty="0">
                <a:solidFill>
                  <a:srgbClr val="F29976"/>
                </a:solidFill>
                <a:latin typeface="DejaVu Sans"/>
                <a:cs typeface="DejaVu Sans"/>
              </a:rPr>
              <a:t> </a:t>
            </a:r>
            <a:r>
              <a:rPr sz="1800" spc="-145" dirty="0">
                <a:solidFill>
                  <a:srgbClr val="F29976"/>
                </a:solidFill>
                <a:latin typeface="DejaVu Sans"/>
                <a:cs typeface="DejaVu Sans"/>
              </a:rPr>
              <a:t>Date]</a:t>
            </a:r>
            <a:r>
              <a:rPr sz="1800" spc="-145" dirty="0">
                <a:solidFill>
                  <a:srgbClr val="7F7F7F"/>
                </a:solidFill>
                <a:latin typeface="DejaVu Sans"/>
                <a:cs typeface="DejaVu Sans"/>
              </a:rPr>
              <a:t>,</a:t>
            </a:r>
            <a:r>
              <a:rPr sz="1800" spc="60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800" spc="-140" dirty="0">
                <a:solidFill>
                  <a:srgbClr val="F29976"/>
                </a:solidFill>
                <a:latin typeface="DejaVu Sans"/>
                <a:cs typeface="DejaVu Sans"/>
              </a:rPr>
              <a:t>[Start</a:t>
            </a:r>
            <a:r>
              <a:rPr sz="1800" spc="55" dirty="0">
                <a:solidFill>
                  <a:srgbClr val="F29976"/>
                </a:solidFill>
                <a:latin typeface="DejaVu Sans"/>
                <a:cs typeface="DejaVu Sans"/>
              </a:rPr>
              <a:t> </a:t>
            </a:r>
            <a:r>
              <a:rPr sz="1800" spc="-200" dirty="0">
                <a:solidFill>
                  <a:srgbClr val="F29976"/>
                </a:solidFill>
                <a:latin typeface="DejaVu Sans"/>
                <a:cs typeface="DejaVu Sans"/>
              </a:rPr>
              <a:t>Date]</a:t>
            </a:r>
            <a:r>
              <a:rPr sz="1800" spc="-200" dirty="0">
                <a:solidFill>
                  <a:srgbClr val="7F7F7F"/>
                </a:solidFill>
                <a:latin typeface="DejaVu Sans"/>
                <a:cs typeface="DejaVu Sans"/>
              </a:rPr>
              <a:t>,</a:t>
            </a:r>
            <a:endParaRPr sz="1800">
              <a:latin typeface="DejaVu Sans"/>
              <a:cs typeface="DejaVu Sans"/>
            </a:endParaRPr>
          </a:p>
          <a:p>
            <a:pPr marL="12700">
              <a:lnSpc>
                <a:spcPts val="2125"/>
              </a:lnSpc>
            </a:pPr>
            <a:r>
              <a:rPr sz="1800" spc="-165" dirty="0">
                <a:solidFill>
                  <a:srgbClr val="7F7F7F"/>
                </a:solidFill>
                <a:latin typeface="DejaVu Sans"/>
                <a:cs typeface="DejaVu Sans"/>
              </a:rPr>
              <a:t>‘Start</a:t>
            </a:r>
            <a:r>
              <a:rPr sz="1800" spc="-65" dirty="0">
                <a:solidFill>
                  <a:srgbClr val="7F7F7F"/>
                </a:solidFill>
                <a:latin typeface="DejaVu Sans"/>
                <a:cs typeface="DejaVu Sans"/>
              </a:rPr>
              <a:t> of </a:t>
            </a:r>
            <a:r>
              <a:rPr sz="1800" spc="-10" dirty="0">
                <a:solidFill>
                  <a:srgbClr val="7F7F7F"/>
                </a:solidFill>
                <a:latin typeface="DejaVu Sans"/>
                <a:cs typeface="DejaVu Sans"/>
              </a:rPr>
              <a:t>Week’)</a:t>
            </a:r>
            <a:endParaRPr sz="1800">
              <a:latin typeface="DejaVu Sans"/>
              <a:cs typeface="DejaVu Sans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6472935" y="4909057"/>
            <a:ext cx="42183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15" dirty="0">
                <a:solidFill>
                  <a:srgbClr val="5B9AD5"/>
                </a:solidFill>
                <a:latin typeface="DejaVu Sans"/>
                <a:cs typeface="DejaVu Sans"/>
              </a:rPr>
              <a:t>=</a:t>
            </a:r>
            <a:r>
              <a:rPr sz="1800" b="1" spc="-215" dirty="0">
                <a:solidFill>
                  <a:srgbClr val="5B9AD5"/>
                </a:solidFill>
                <a:latin typeface="DejaVu Sans"/>
                <a:cs typeface="DejaVu Sans"/>
              </a:rPr>
              <a:t>DATENAME</a:t>
            </a:r>
            <a:r>
              <a:rPr sz="1800" spc="-80" dirty="0">
                <a:solidFill>
                  <a:srgbClr val="5B9AD5"/>
                </a:solidFill>
                <a:latin typeface="DejaVu Sans"/>
                <a:cs typeface="DejaVu Sans"/>
              </a:rPr>
              <a:t> </a:t>
            </a:r>
            <a:r>
              <a:rPr sz="1800" spc="-165" dirty="0">
                <a:solidFill>
                  <a:srgbClr val="7F7F7F"/>
                </a:solidFill>
                <a:latin typeface="DejaVu Sans"/>
                <a:cs typeface="DejaVu Sans"/>
              </a:rPr>
              <a:t>(‘Date</a:t>
            </a:r>
            <a:r>
              <a:rPr sz="1800" spc="-55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800" spc="-160" dirty="0">
                <a:solidFill>
                  <a:srgbClr val="7F7F7F"/>
                </a:solidFill>
                <a:latin typeface="DejaVu Sans"/>
                <a:cs typeface="DejaVu Sans"/>
              </a:rPr>
              <a:t>Interval’,</a:t>
            </a:r>
            <a:r>
              <a:rPr sz="1800" spc="-35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800" spc="-135" dirty="0">
                <a:solidFill>
                  <a:srgbClr val="F29976"/>
                </a:solidFill>
                <a:latin typeface="DejaVu Sans"/>
                <a:cs typeface="DejaVu Sans"/>
              </a:rPr>
              <a:t>[Date</a:t>
            </a:r>
            <a:r>
              <a:rPr sz="1800" spc="70" dirty="0">
                <a:solidFill>
                  <a:srgbClr val="F29976"/>
                </a:solidFill>
                <a:latin typeface="DejaVu Sans"/>
                <a:cs typeface="DejaVu Sans"/>
              </a:rPr>
              <a:t> </a:t>
            </a:r>
            <a:r>
              <a:rPr sz="1800" spc="-150" dirty="0">
                <a:solidFill>
                  <a:srgbClr val="F29976"/>
                </a:solidFill>
                <a:latin typeface="DejaVu Sans"/>
                <a:cs typeface="DejaVu Sans"/>
              </a:rPr>
              <a:t>Field]</a:t>
            </a:r>
            <a:r>
              <a:rPr sz="1800" spc="-150" dirty="0">
                <a:solidFill>
                  <a:srgbClr val="7F7F7F"/>
                </a:solidFill>
                <a:latin typeface="DejaVu Sans"/>
                <a:cs typeface="DejaVu Sans"/>
              </a:rPr>
              <a:t>)</a:t>
            </a:r>
            <a:endParaRPr sz="1800">
              <a:latin typeface="DejaVu Sans"/>
              <a:cs typeface="DejaVu Sans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6472935" y="5746244"/>
            <a:ext cx="43141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20" dirty="0">
                <a:solidFill>
                  <a:srgbClr val="5B9AD5"/>
                </a:solidFill>
                <a:latin typeface="DejaVu Sans"/>
                <a:cs typeface="DejaVu Sans"/>
              </a:rPr>
              <a:t>=</a:t>
            </a:r>
            <a:r>
              <a:rPr sz="1800" b="1" spc="-220" dirty="0">
                <a:solidFill>
                  <a:srgbClr val="5B9AD5"/>
                </a:solidFill>
                <a:latin typeface="DejaVu Sans"/>
                <a:cs typeface="DejaVu Sans"/>
              </a:rPr>
              <a:t>DATETRUNC</a:t>
            </a:r>
            <a:r>
              <a:rPr sz="1800" spc="-70" dirty="0">
                <a:solidFill>
                  <a:srgbClr val="5B9AD5"/>
                </a:solidFill>
                <a:latin typeface="DejaVu Sans"/>
                <a:cs typeface="DejaVu Sans"/>
              </a:rPr>
              <a:t> </a:t>
            </a:r>
            <a:r>
              <a:rPr sz="1800" spc="-165" dirty="0">
                <a:solidFill>
                  <a:srgbClr val="7F7F7F"/>
                </a:solidFill>
                <a:latin typeface="DejaVu Sans"/>
                <a:cs typeface="DejaVu Sans"/>
              </a:rPr>
              <a:t>(‘Date</a:t>
            </a:r>
            <a:r>
              <a:rPr sz="1800" spc="-50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800" spc="-160" dirty="0">
                <a:solidFill>
                  <a:srgbClr val="7F7F7F"/>
                </a:solidFill>
                <a:latin typeface="DejaVu Sans"/>
                <a:cs typeface="DejaVu Sans"/>
              </a:rPr>
              <a:t>Interval’,</a:t>
            </a:r>
            <a:r>
              <a:rPr sz="1800" spc="-25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800" spc="-135" dirty="0">
                <a:solidFill>
                  <a:srgbClr val="F29976"/>
                </a:solidFill>
                <a:latin typeface="DejaVu Sans"/>
                <a:cs typeface="DejaVu Sans"/>
              </a:rPr>
              <a:t>[Date</a:t>
            </a:r>
            <a:r>
              <a:rPr sz="1800" spc="75" dirty="0">
                <a:solidFill>
                  <a:srgbClr val="F29976"/>
                </a:solidFill>
                <a:latin typeface="DejaVu Sans"/>
                <a:cs typeface="DejaVu Sans"/>
              </a:rPr>
              <a:t> </a:t>
            </a:r>
            <a:r>
              <a:rPr sz="1800" spc="-150" dirty="0">
                <a:solidFill>
                  <a:srgbClr val="F29976"/>
                </a:solidFill>
                <a:latin typeface="DejaVu Sans"/>
                <a:cs typeface="DejaVu Sans"/>
              </a:rPr>
              <a:t>Field]</a:t>
            </a:r>
            <a:r>
              <a:rPr sz="1800" spc="-150" dirty="0">
                <a:solidFill>
                  <a:srgbClr val="7F7F7F"/>
                </a:solidFill>
                <a:latin typeface="DejaVu Sans"/>
                <a:cs typeface="DejaVu Sans"/>
              </a:rPr>
              <a:t>)</a:t>
            </a:r>
            <a:endParaRPr sz="1800">
              <a:latin typeface="DejaVu Sans"/>
              <a:cs typeface="DejaVu Sans"/>
            </a:endParaRPr>
          </a:p>
        </p:txBody>
      </p:sp>
      <p:grpSp>
        <p:nvGrpSpPr>
          <p:cNvPr id="45" name="object 45"/>
          <p:cNvGrpSpPr/>
          <p:nvPr/>
        </p:nvGrpSpPr>
        <p:grpSpPr>
          <a:xfrm>
            <a:off x="483812" y="1328115"/>
            <a:ext cx="2132965" cy="791210"/>
            <a:chOff x="483812" y="1328115"/>
            <a:chExt cx="2132965" cy="791210"/>
          </a:xfrm>
        </p:grpSpPr>
        <p:pic>
          <p:nvPicPr>
            <p:cNvPr id="46" name="object 4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3812" y="1351446"/>
              <a:ext cx="2132953" cy="683397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75132" y="1328115"/>
              <a:ext cx="1751076" cy="791006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30352" y="1360169"/>
              <a:ext cx="2049018" cy="598932"/>
            </a:xfrm>
            <a:prstGeom prst="rect">
              <a:avLst/>
            </a:prstGeom>
          </p:spPr>
        </p:pic>
      </p:grpSp>
      <p:sp>
        <p:nvSpPr>
          <p:cNvPr id="49" name="object 49"/>
          <p:cNvSpPr txBox="1"/>
          <p:nvPr/>
        </p:nvSpPr>
        <p:spPr>
          <a:xfrm>
            <a:off x="849124" y="1400302"/>
            <a:ext cx="1412240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06680">
              <a:lnSpc>
                <a:spcPct val="100000"/>
              </a:lnSpc>
              <a:spcBef>
                <a:spcPts val="100"/>
              </a:spcBef>
            </a:pPr>
            <a:r>
              <a:rPr sz="1600" b="1" spc="-170" dirty="0">
                <a:solidFill>
                  <a:srgbClr val="F9FEA4"/>
                </a:solidFill>
                <a:latin typeface="DejaVu Sans"/>
                <a:cs typeface="DejaVu Sans"/>
              </a:rPr>
              <a:t>DAY/</a:t>
            </a:r>
            <a:r>
              <a:rPr sz="1600" spc="-70" dirty="0">
                <a:solidFill>
                  <a:srgbClr val="F9FEA4"/>
                </a:solidFill>
                <a:latin typeface="DejaVu Sans"/>
                <a:cs typeface="DejaVu Sans"/>
              </a:rPr>
              <a:t> </a:t>
            </a:r>
            <a:r>
              <a:rPr sz="1600" b="1" spc="-10" dirty="0">
                <a:solidFill>
                  <a:srgbClr val="F9FEA4"/>
                </a:solidFill>
                <a:latin typeface="DejaVu Sans"/>
                <a:cs typeface="DejaVu Sans"/>
              </a:rPr>
              <a:t>WEEK/</a:t>
            </a:r>
            <a:r>
              <a:rPr sz="1600" spc="-10" dirty="0">
                <a:solidFill>
                  <a:srgbClr val="F9FEA4"/>
                </a:solidFill>
                <a:latin typeface="DejaVu Sans"/>
                <a:cs typeface="DejaVu Sans"/>
              </a:rPr>
              <a:t> </a:t>
            </a:r>
            <a:r>
              <a:rPr sz="1600" b="1" spc="-120" dirty="0">
                <a:solidFill>
                  <a:srgbClr val="F9FEA4"/>
                </a:solidFill>
                <a:latin typeface="DejaVu Sans"/>
                <a:cs typeface="DejaVu Sans"/>
              </a:rPr>
              <a:t>MONTH/YEAR</a:t>
            </a:r>
            <a:endParaRPr sz="1600">
              <a:latin typeface="DejaVu Sans"/>
              <a:cs typeface="DejaVu Sans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2689161" y="1360169"/>
            <a:ext cx="3531870" cy="599440"/>
          </a:xfrm>
          <a:custGeom>
            <a:avLst/>
            <a:gdLst/>
            <a:ahLst/>
            <a:cxnLst/>
            <a:rect l="l" t="t" r="r" b="b"/>
            <a:pathLst>
              <a:path w="3531870" h="599439">
                <a:moveTo>
                  <a:pt x="3487610" y="0"/>
                </a:moveTo>
                <a:lnTo>
                  <a:pt x="44132" y="0"/>
                </a:lnTo>
                <a:lnTo>
                  <a:pt x="41859" y="63"/>
                </a:lnTo>
                <a:lnTo>
                  <a:pt x="6337" y="21285"/>
                </a:lnTo>
                <a:lnTo>
                  <a:pt x="0" y="41922"/>
                </a:lnTo>
                <a:lnTo>
                  <a:pt x="0" y="557009"/>
                </a:lnTo>
                <a:lnTo>
                  <a:pt x="21221" y="592531"/>
                </a:lnTo>
                <a:lnTo>
                  <a:pt x="44132" y="598932"/>
                </a:lnTo>
                <a:lnTo>
                  <a:pt x="3487610" y="598932"/>
                </a:lnTo>
                <a:lnTo>
                  <a:pt x="3523018" y="581164"/>
                </a:lnTo>
                <a:lnTo>
                  <a:pt x="3531743" y="557009"/>
                </a:lnTo>
                <a:lnTo>
                  <a:pt x="3531743" y="41922"/>
                </a:lnTo>
                <a:lnTo>
                  <a:pt x="3510521" y="6400"/>
                </a:lnTo>
                <a:lnTo>
                  <a:pt x="348761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 txBox="1"/>
          <p:nvPr/>
        </p:nvSpPr>
        <p:spPr>
          <a:xfrm>
            <a:off x="2781300" y="1462023"/>
            <a:ext cx="32194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i="1" dirty="0">
                <a:solidFill>
                  <a:srgbClr val="7F7F7F"/>
                </a:solidFill>
                <a:latin typeface="Nimbus Roman No9 L"/>
                <a:cs typeface="Nimbus Roman No9 L"/>
              </a:rPr>
              <a:t>Returns</a:t>
            </a:r>
            <a:r>
              <a:rPr sz="1200" spc="20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7F7F7F"/>
                </a:solidFill>
                <a:latin typeface="Nimbus Roman No9 L"/>
                <a:cs typeface="Nimbus Roman No9 L"/>
              </a:rPr>
              <a:t>the</a:t>
            </a:r>
            <a:r>
              <a:rPr sz="1200" spc="40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7F7F7F"/>
                </a:solidFill>
                <a:latin typeface="Nimbus Roman No9 L"/>
                <a:cs typeface="Nimbus Roman No9 L"/>
              </a:rPr>
              <a:t>integer</a:t>
            </a:r>
            <a:r>
              <a:rPr sz="1200" spc="25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7F7F7F"/>
                </a:solidFill>
                <a:latin typeface="Nimbus Roman No9 L"/>
                <a:cs typeface="Nimbus Roman No9 L"/>
              </a:rPr>
              <a:t>value</a:t>
            </a:r>
            <a:r>
              <a:rPr sz="1200" spc="25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7F7F7F"/>
                </a:solidFill>
                <a:latin typeface="Nimbus Roman No9 L"/>
                <a:cs typeface="Nimbus Roman No9 L"/>
              </a:rPr>
              <a:t>of</a:t>
            </a:r>
            <a:r>
              <a:rPr sz="1200" spc="25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7F7F7F"/>
                </a:solidFill>
                <a:latin typeface="Nimbus Roman No9 L"/>
                <a:cs typeface="Nimbus Roman No9 L"/>
              </a:rPr>
              <a:t>the</a:t>
            </a:r>
            <a:r>
              <a:rPr sz="1200" spc="45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7F7F7F"/>
                </a:solidFill>
                <a:latin typeface="Nimbus Roman No9 L"/>
                <a:cs typeface="Nimbus Roman No9 L"/>
              </a:rPr>
              <a:t>Day,</a:t>
            </a:r>
            <a:r>
              <a:rPr sz="1200" spc="25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7F7F7F"/>
                </a:solidFill>
                <a:latin typeface="Nimbus Roman No9 L"/>
                <a:cs typeface="Nimbus Roman No9 L"/>
              </a:rPr>
              <a:t>Week,</a:t>
            </a:r>
            <a:r>
              <a:rPr sz="1200" spc="20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200" i="1" spc="-75" dirty="0">
                <a:solidFill>
                  <a:srgbClr val="7F7F7F"/>
                </a:solidFill>
                <a:latin typeface="Nimbus Roman No9 L"/>
                <a:cs typeface="Nimbus Roman No9 L"/>
              </a:rPr>
              <a:t>Month,</a:t>
            </a:r>
            <a:r>
              <a:rPr sz="1200" spc="-75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7F7F7F"/>
                </a:solidFill>
                <a:latin typeface="Nimbus Roman No9 L"/>
                <a:cs typeface="Nimbus Roman No9 L"/>
              </a:rPr>
              <a:t>or</a:t>
            </a:r>
            <a:r>
              <a:rPr sz="1200" spc="-15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7F7F7F"/>
                </a:solidFill>
                <a:latin typeface="Nimbus Roman No9 L"/>
                <a:cs typeface="Nimbus Roman No9 L"/>
              </a:rPr>
              <a:t>Year</a:t>
            </a:r>
            <a:r>
              <a:rPr sz="1200" spc="-15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7F7F7F"/>
                </a:solidFill>
                <a:latin typeface="Nimbus Roman No9 L"/>
                <a:cs typeface="Nimbus Roman No9 L"/>
              </a:rPr>
              <a:t>of</a:t>
            </a:r>
            <a:r>
              <a:rPr sz="1200" spc="-15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7F7F7F"/>
                </a:solidFill>
                <a:latin typeface="Nimbus Roman No9 L"/>
                <a:cs typeface="Nimbus Roman No9 L"/>
              </a:rPr>
              <a:t>a</a:t>
            </a:r>
            <a:r>
              <a:rPr sz="1200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7F7F7F"/>
                </a:solidFill>
                <a:latin typeface="Nimbus Roman No9 L"/>
                <a:cs typeface="Nimbus Roman No9 L"/>
              </a:rPr>
              <a:t>given</a:t>
            </a:r>
            <a:r>
              <a:rPr sz="1200" spc="-15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7F7F7F"/>
                </a:solidFill>
                <a:latin typeface="Nimbus Roman No9 L"/>
                <a:cs typeface="Nimbus Roman No9 L"/>
              </a:rPr>
              <a:t>date</a:t>
            </a:r>
            <a:r>
              <a:rPr sz="1200" spc="-10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200" i="1" spc="-10" dirty="0">
                <a:solidFill>
                  <a:srgbClr val="7F7F7F"/>
                </a:solidFill>
                <a:latin typeface="Nimbus Roman No9 L"/>
                <a:cs typeface="Nimbus Roman No9 L"/>
              </a:rPr>
              <a:t>field</a:t>
            </a:r>
            <a:endParaRPr sz="1200">
              <a:latin typeface="Nimbus Roman No9 L"/>
              <a:cs typeface="Nimbus Roman No9 L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18130">
              <a:lnSpc>
                <a:spcPct val="100000"/>
              </a:lnSpc>
              <a:spcBef>
                <a:spcPts val="100"/>
              </a:spcBef>
            </a:pPr>
            <a:r>
              <a:rPr b="1" spc="-490" dirty="0">
                <a:latin typeface="DejaVu Sans"/>
                <a:cs typeface="DejaVu Sans"/>
              </a:rPr>
              <a:t>Type</a:t>
            </a:r>
            <a:r>
              <a:rPr spc="-160" dirty="0"/>
              <a:t> </a:t>
            </a:r>
            <a:r>
              <a:rPr b="1" spc="-400" dirty="0">
                <a:latin typeface="DejaVu Sans"/>
                <a:cs typeface="DejaVu Sans"/>
              </a:rPr>
              <a:t>Conversion</a:t>
            </a:r>
            <a:r>
              <a:rPr spc="-145" dirty="0"/>
              <a:t> </a:t>
            </a:r>
            <a:r>
              <a:rPr b="1" spc="-470" dirty="0">
                <a:latin typeface="DejaVu Sans"/>
                <a:cs typeface="DejaVu Sans"/>
              </a:rPr>
              <a:t>Functions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5646" y="813815"/>
            <a:ext cx="11760708" cy="45720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722333" y="2806840"/>
            <a:ext cx="1915795" cy="863600"/>
            <a:chOff x="722333" y="2806840"/>
            <a:chExt cx="1915795" cy="86360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2333" y="2806840"/>
              <a:ext cx="1915753" cy="86325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35380" y="2972523"/>
              <a:ext cx="1090396" cy="600367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68858" y="2815589"/>
              <a:ext cx="1831848" cy="778764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324355" y="3052317"/>
            <a:ext cx="7213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04" dirty="0">
                <a:solidFill>
                  <a:srgbClr val="F9FEA4"/>
                </a:solidFill>
                <a:latin typeface="DejaVu Sans"/>
                <a:cs typeface="DejaVu Sans"/>
              </a:rPr>
              <a:t>FLOAT</a:t>
            </a:r>
            <a:endParaRPr sz="1800">
              <a:latin typeface="DejaVu Sans"/>
              <a:cs typeface="DejaVu San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707462" y="2815589"/>
            <a:ext cx="3397885" cy="779145"/>
          </a:xfrm>
          <a:custGeom>
            <a:avLst/>
            <a:gdLst/>
            <a:ahLst/>
            <a:cxnLst/>
            <a:rect l="l" t="t" r="r" b="b"/>
            <a:pathLst>
              <a:path w="3397885" h="779145">
                <a:moveTo>
                  <a:pt x="3340150" y="0"/>
                </a:moveTo>
                <a:lnTo>
                  <a:pt x="57454" y="0"/>
                </a:lnTo>
                <a:lnTo>
                  <a:pt x="54495" y="76"/>
                </a:lnTo>
                <a:lnTo>
                  <a:pt x="18783" y="14947"/>
                </a:lnTo>
                <a:lnTo>
                  <a:pt x="584" y="48780"/>
                </a:lnTo>
                <a:lnTo>
                  <a:pt x="0" y="54571"/>
                </a:lnTo>
                <a:lnTo>
                  <a:pt x="0" y="724192"/>
                </a:lnTo>
                <a:lnTo>
                  <a:pt x="14871" y="759904"/>
                </a:lnTo>
                <a:lnTo>
                  <a:pt x="48704" y="778103"/>
                </a:lnTo>
                <a:lnTo>
                  <a:pt x="57454" y="778764"/>
                </a:lnTo>
                <a:lnTo>
                  <a:pt x="3340150" y="778764"/>
                </a:lnTo>
                <a:lnTo>
                  <a:pt x="3378822" y="763816"/>
                </a:lnTo>
                <a:lnTo>
                  <a:pt x="3397021" y="729983"/>
                </a:lnTo>
                <a:lnTo>
                  <a:pt x="3397605" y="724192"/>
                </a:lnTo>
                <a:lnTo>
                  <a:pt x="3397605" y="54571"/>
                </a:lnTo>
                <a:lnTo>
                  <a:pt x="3382734" y="18859"/>
                </a:lnTo>
                <a:lnTo>
                  <a:pt x="3348901" y="660"/>
                </a:lnTo>
                <a:lnTo>
                  <a:pt x="334015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2802889" y="3007359"/>
            <a:ext cx="31057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i="1" dirty="0">
                <a:solidFill>
                  <a:srgbClr val="7F7F7F"/>
                </a:solidFill>
                <a:latin typeface="Nimbus Roman No9 L"/>
                <a:cs typeface="Nimbus Roman No9 L"/>
              </a:rPr>
              <a:t>Returns</a:t>
            </a:r>
            <a:r>
              <a:rPr sz="1200" spc="-35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7F7F7F"/>
                </a:solidFill>
                <a:latin typeface="Nimbus Roman No9 L"/>
                <a:cs typeface="Nimbus Roman No9 L"/>
              </a:rPr>
              <a:t>a</a:t>
            </a:r>
            <a:r>
              <a:rPr sz="1200" spc="-10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7F7F7F"/>
                </a:solidFill>
                <a:latin typeface="Nimbus Roman No9 L"/>
                <a:cs typeface="Nimbus Roman No9 L"/>
              </a:rPr>
              <a:t>numeric</a:t>
            </a:r>
            <a:r>
              <a:rPr sz="1200" spc="-25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7F7F7F"/>
                </a:solidFill>
                <a:latin typeface="Nimbus Roman No9 L"/>
                <a:cs typeface="Nimbus Roman No9 L"/>
              </a:rPr>
              <a:t>field</a:t>
            </a:r>
            <a:r>
              <a:rPr sz="1200" spc="-25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7F7F7F"/>
                </a:solidFill>
                <a:latin typeface="Nimbus Roman No9 L"/>
                <a:cs typeface="Nimbus Roman No9 L"/>
              </a:rPr>
              <a:t>with</a:t>
            </a:r>
            <a:r>
              <a:rPr sz="1200" spc="-15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7F7F7F"/>
                </a:solidFill>
                <a:latin typeface="Nimbus Roman No9 L"/>
                <a:cs typeface="Nimbus Roman No9 L"/>
              </a:rPr>
              <a:t>decimals</a:t>
            </a:r>
            <a:r>
              <a:rPr sz="1200" spc="-25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200" i="1" spc="-20" dirty="0">
                <a:solidFill>
                  <a:srgbClr val="7F7F7F"/>
                </a:solidFill>
                <a:latin typeface="Nimbus Roman No9 L"/>
                <a:cs typeface="Nimbus Roman No9 L"/>
              </a:rPr>
              <a:t>(float)</a:t>
            </a:r>
            <a:r>
              <a:rPr sz="1200" spc="-30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200" i="1" spc="-105" dirty="0">
                <a:solidFill>
                  <a:srgbClr val="7F7F7F"/>
                </a:solidFill>
                <a:latin typeface="Nimbus Roman No9 L"/>
                <a:cs typeface="Nimbus Roman No9 L"/>
              </a:rPr>
              <a:t>given</a:t>
            </a:r>
            <a:r>
              <a:rPr sz="1200" spc="-105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7F7F7F"/>
                </a:solidFill>
                <a:latin typeface="Nimbus Roman No9 L"/>
                <a:cs typeface="Nimbus Roman No9 L"/>
              </a:rPr>
              <a:t>any</a:t>
            </a:r>
            <a:r>
              <a:rPr sz="1200" spc="-20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7F7F7F"/>
                </a:solidFill>
                <a:latin typeface="Nimbus Roman No9 L"/>
                <a:cs typeface="Nimbus Roman No9 L"/>
              </a:rPr>
              <a:t>expression</a:t>
            </a:r>
            <a:r>
              <a:rPr sz="1200" spc="-25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7F7F7F"/>
                </a:solidFill>
                <a:latin typeface="Nimbus Roman No9 L"/>
                <a:cs typeface="Nimbus Roman No9 L"/>
              </a:rPr>
              <a:t>or</a:t>
            </a:r>
            <a:r>
              <a:rPr sz="1200" spc="-20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7F7F7F"/>
                </a:solidFill>
                <a:latin typeface="Nimbus Roman No9 L"/>
                <a:cs typeface="Nimbus Roman No9 L"/>
              </a:rPr>
              <a:t>field</a:t>
            </a:r>
            <a:r>
              <a:rPr sz="1200" spc="-20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200" i="1" spc="-25" dirty="0">
                <a:solidFill>
                  <a:srgbClr val="7F7F7F"/>
                </a:solidFill>
                <a:latin typeface="Nimbus Roman No9 L"/>
                <a:cs typeface="Nimbus Roman No9 L"/>
              </a:rPr>
              <a:t>(requires</a:t>
            </a:r>
            <a:r>
              <a:rPr sz="1200" spc="-35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7F7F7F"/>
                </a:solidFill>
                <a:latin typeface="Nimbus Roman No9 L"/>
                <a:cs typeface="Nimbus Roman No9 L"/>
              </a:rPr>
              <a:t>no</a:t>
            </a:r>
            <a:r>
              <a:rPr sz="1200" spc="-10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7F7F7F"/>
                </a:solidFill>
                <a:latin typeface="Nimbus Roman No9 L"/>
                <a:cs typeface="Nimbus Roman No9 L"/>
              </a:rPr>
              <a:t>format</a:t>
            </a:r>
            <a:r>
              <a:rPr sz="1200" spc="-25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200" i="1" spc="-10" dirty="0">
                <a:solidFill>
                  <a:srgbClr val="7F7F7F"/>
                </a:solidFill>
                <a:latin typeface="Nimbus Roman No9 L"/>
                <a:cs typeface="Nimbus Roman No9 L"/>
              </a:rPr>
              <a:t>i.e.</a:t>
            </a:r>
            <a:r>
              <a:rPr sz="1200" spc="-30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200" i="1" spc="-25" dirty="0">
                <a:solidFill>
                  <a:srgbClr val="7F7F7F"/>
                </a:solidFill>
                <a:latin typeface="Nimbus Roman No9 L"/>
                <a:cs typeface="Nimbus Roman No9 L"/>
              </a:rPr>
              <a:t>$)</a:t>
            </a:r>
            <a:endParaRPr sz="1200">
              <a:latin typeface="Nimbus Roman No9 L"/>
              <a:cs typeface="Nimbus Roman No9 L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722333" y="3968891"/>
            <a:ext cx="1915795" cy="863600"/>
            <a:chOff x="722333" y="3968891"/>
            <a:chExt cx="1915795" cy="863600"/>
          </a:xfrm>
        </p:grpSpPr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2333" y="3968891"/>
              <a:ext cx="1915753" cy="86325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92352" y="4134574"/>
              <a:ext cx="775728" cy="600367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68858" y="3977640"/>
              <a:ext cx="1831848" cy="778764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1481327" y="4214621"/>
            <a:ext cx="4064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25" dirty="0">
                <a:solidFill>
                  <a:srgbClr val="F9FEA4"/>
                </a:solidFill>
                <a:latin typeface="DejaVu Sans"/>
                <a:cs typeface="DejaVu Sans"/>
              </a:rPr>
              <a:t>INT</a:t>
            </a:r>
            <a:endParaRPr sz="1800">
              <a:latin typeface="DejaVu Sans"/>
              <a:cs typeface="DejaVu San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2707462" y="3977639"/>
            <a:ext cx="3397885" cy="779145"/>
          </a:xfrm>
          <a:custGeom>
            <a:avLst/>
            <a:gdLst/>
            <a:ahLst/>
            <a:cxnLst/>
            <a:rect l="l" t="t" r="r" b="b"/>
            <a:pathLst>
              <a:path w="3397885" h="779145">
                <a:moveTo>
                  <a:pt x="3340150" y="0"/>
                </a:moveTo>
                <a:lnTo>
                  <a:pt x="57454" y="0"/>
                </a:lnTo>
                <a:lnTo>
                  <a:pt x="54495" y="76"/>
                </a:lnTo>
                <a:lnTo>
                  <a:pt x="18783" y="14947"/>
                </a:lnTo>
                <a:lnTo>
                  <a:pt x="584" y="48780"/>
                </a:lnTo>
                <a:lnTo>
                  <a:pt x="0" y="54571"/>
                </a:lnTo>
                <a:lnTo>
                  <a:pt x="0" y="724192"/>
                </a:lnTo>
                <a:lnTo>
                  <a:pt x="14871" y="759904"/>
                </a:lnTo>
                <a:lnTo>
                  <a:pt x="48704" y="778103"/>
                </a:lnTo>
                <a:lnTo>
                  <a:pt x="57454" y="778764"/>
                </a:lnTo>
                <a:lnTo>
                  <a:pt x="3340150" y="778764"/>
                </a:lnTo>
                <a:lnTo>
                  <a:pt x="3378822" y="763816"/>
                </a:lnTo>
                <a:lnTo>
                  <a:pt x="3397021" y="729983"/>
                </a:lnTo>
                <a:lnTo>
                  <a:pt x="3397605" y="724192"/>
                </a:lnTo>
                <a:lnTo>
                  <a:pt x="3397605" y="54571"/>
                </a:lnTo>
                <a:lnTo>
                  <a:pt x="3382734" y="18859"/>
                </a:lnTo>
                <a:lnTo>
                  <a:pt x="3348901" y="660"/>
                </a:lnTo>
                <a:lnTo>
                  <a:pt x="334015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2802889" y="4169664"/>
            <a:ext cx="294195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i="1" dirty="0">
                <a:solidFill>
                  <a:srgbClr val="7F7F7F"/>
                </a:solidFill>
                <a:latin typeface="Nimbus Roman No9 L"/>
                <a:cs typeface="Nimbus Roman No9 L"/>
              </a:rPr>
              <a:t>Returns</a:t>
            </a:r>
            <a:r>
              <a:rPr sz="1200" spc="-40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7F7F7F"/>
                </a:solidFill>
                <a:latin typeface="Nimbus Roman No9 L"/>
                <a:cs typeface="Nimbus Roman No9 L"/>
              </a:rPr>
              <a:t>an</a:t>
            </a:r>
            <a:r>
              <a:rPr sz="1200" spc="-25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7F7F7F"/>
                </a:solidFill>
                <a:latin typeface="Nimbus Roman No9 L"/>
                <a:cs typeface="Nimbus Roman No9 L"/>
              </a:rPr>
              <a:t>integer</a:t>
            </a:r>
            <a:r>
              <a:rPr sz="1200" spc="-35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7F7F7F"/>
                </a:solidFill>
                <a:latin typeface="Nimbus Roman No9 L"/>
                <a:cs typeface="Nimbus Roman No9 L"/>
              </a:rPr>
              <a:t>field</a:t>
            </a:r>
            <a:r>
              <a:rPr sz="1200" spc="-30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7F7F7F"/>
                </a:solidFill>
                <a:latin typeface="Nimbus Roman No9 L"/>
                <a:cs typeface="Nimbus Roman No9 L"/>
              </a:rPr>
              <a:t>given</a:t>
            </a:r>
            <a:r>
              <a:rPr sz="1200" spc="-25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7F7F7F"/>
                </a:solidFill>
                <a:latin typeface="Nimbus Roman No9 L"/>
                <a:cs typeface="Nimbus Roman No9 L"/>
              </a:rPr>
              <a:t>any</a:t>
            </a:r>
            <a:r>
              <a:rPr sz="1200" spc="-30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200" i="1" spc="-10" dirty="0">
                <a:solidFill>
                  <a:srgbClr val="7F7F7F"/>
                </a:solidFill>
                <a:latin typeface="Nimbus Roman No9 L"/>
                <a:cs typeface="Nimbus Roman No9 L"/>
              </a:rPr>
              <a:t>expression</a:t>
            </a:r>
            <a:r>
              <a:rPr sz="1200" spc="-10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7F7F7F"/>
                </a:solidFill>
                <a:latin typeface="Nimbus Roman No9 L"/>
                <a:cs typeface="Nimbus Roman No9 L"/>
              </a:rPr>
              <a:t>(truncates</a:t>
            </a:r>
            <a:r>
              <a:rPr sz="1200" spc="25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7F7F7F"/>
                </a:solidFill>
                <a:latin typeface="Nimbus Roman No9 L"/>
                <a:cs typeface="Nimbus Roman No9 L"/>
              </a:rPr>
              <a:t>results</a:t>
            </a:r>
            <a:r>
              <a:rPr sz="1200" spc="25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7F7F7F"/>
                </a:solidFill>
                <a:latin typeface="Nimbus Roman No9 L"/>
                <a:cs typeface="Nimbus Roman No9 L"/>
              </a:rPr>
              <a:t>to</a:t>
            </a:r>
            <a:r>
              <a:rPr sz="1200" spc="45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7F7F7F"/>
                </a:solidFill>
                <a:latin typeface="Nimbus Roman No9 L"/>
                <a:cs typeface="Nimbus Roman No9 L"/>
              </a:rPr>
              <a:t>the</a:t>
            </a:r>
            <a:r>
              <a:rPr sz="1200" spc="45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7F7F7F"/>
                </a:solidFill>
                <a:latin typeface="Nimbus Roman No9 L"/>
                <a:cs typeface="Nimbus Roman No9 L"/>
              </a:rPr>
              <a:t>closest</a:t>
            </a:r>
            <a:r>
              <a:rPr sz="1200" spc="35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7F7F7F"/>
                </a:solidFill>
                <a:latin typeface="Nimbus Roman No9 L"/>
                <a:cs typeface="Nimbus Roman No9 L"/>
              </a:rPr>
              <a:t>integer</a:t>
            </a:r>
            <a:r>
              <a:rPr sz="1200" spc="30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7F7F7F"/>
                </a:solidFill>
                <a:latin typeface="Nimbus Roman No9 L"/>
                <a:cs typeface="Nimbus Roman No9 L"/>
              </a:rPr>
              <a:t>to</a:t>
            </a:r>
            <a:r>
              <a:rPr sz="1200" spc="35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200" i="1" spc="-110" dirty="0">
                <a:solidFill>
                  <a:srgbClr val="7F7F7F"/>
                </a:solidFill>
                <a:latin typeface="Nimbus Roman No9 L"/>
                <a:cs typeface="Nimbus Roman No9 L"/>
              </a:rPr>
              <a:t>zero)</a:t>
            </a:r>
            <a:endParaRPr sz="1200">
              <a:latin typeface="Nimbus Roman No9 L"/>
              <a:cs typeface="Nimbus Roman No9 L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699348" y="5202632"/>
            <a:ext cx="1939289" cy="863600"/>
            <a:chOff x="699348" y="5202632"/>
            <a:chExt cx="1939289" cy="863600"/>
          </a:xfrm>
        </p:grpSpPr>
        <p:pic>
          <p:nvPicPr>
            <p:cNvPr id="19" name="object 1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99348" y="5202632"/>
              <a:ext cx="1938863" cy="863254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66443" y="5368289"/>
              <a:ext cx="804024" cy="600367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45998" y="5211317"/>
              <a:ext cx="1854708" cy="778764"/>
            </a:xfrm>
            <a:prstGeom prst="rect">
              <a:avLst/>
            </a:prstGeom>
          </p:spPr>
        </p:pic>
      </p:grpSp>
      <p:sp>
        <p:nvSpPr>
          <p:cNvPr id="22" name="object 22"/>
          <p:cNvSpPr txBox="1"/>
          <p:nvPr/>
        </p:nvSpPr>
        <p:spPr>
          <a:xfrm>
            <a:off x="1455674" y="5448300"/>
            <a:ext cx="4343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20" dirty="0">
                <a:solidFill>
                  <a:srgbClr val="F9FEA4"/>
                </a:solidFill>
                <a:latin typeface="DejaVu Sans"/>
                <a:cs typeface="DejaVu Sans"/>
              </a:rPr>
              <a:t>STR</a:t>
            </a:r>
            <a:endParaRPr sz="1800">
              <a:latin typeface="DejaVu Sans"/>
              <a:cs typeface="DejaVu Sans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2683840" y="5211317"/>
            <a:ext cx="3397885" cy="779145"/>
          </a:xfrm>
          <a:custGeom>
            <a:avLst/>
            <a:gdLst/>
            <a:ahLst/>
            <a:cxnLst/>
            <a:rect l="l" t="t" r="r" b="b"/>
            <a:pathLst>
              <a:path w="3397885" h="779145">
                <a:moveTo>
                  <a:pt x="3340150" y="0"/>
                </a:moveTo>
                <a:lnTo>
                  <a:pt x="57454" y="0"/>
                </a:lnTo>
                <a:lnTo>
                  <a:pt x="54495" y="76"/>
                </a:lnTo>
                <a:lnTo>
                  <a:pt x="18783" y="14947"/>
                </a:lnTo>
                <a:lnTo>
                  <a:pt x="584" y="48780"/>
                </a:lnTo>
                <a:lnTo>
                  <a:pt x="0" y="54571"/>
                </a:lnTo>
                <a:lnTo>
                  <a:pt x="0" y="724179"/>
                </a:lnTo>
                <a:lnTo>
                  <a:pt x="14871" y="759904"/>
                </a:lnTo>
                <a:lnTo>
                  <a:pt x="48704" y="778103"/>
                </a:lnTo>
                <a:lnTo>
                  <a:pt x="57454" y="778764"/>
                </a:lnTo>
                <a:lnTo>
                  <a:pt x="3340150" y="778764"/>
                </a:lnTo>
                <a:lnTo>
                  <a:pt x="3378822" y="763816"/>
                </a:lnTo>
                <a:lnTo>
                  <a:pt x="3397021" y="729983"/>
                </a:lnTo>
                <a:lnTo>
                  <a:pt x="3397605" y="724179"/>
                </a:lnTo>
                <a:lnTo>
                  <a:pt x="3397605" y="54571"/>
                </a:lnTo>
                <a:lnTo>
                  <a:pt x="3382734" y="18859"/>
                </a:lnTo>
                <a:lnTo>
                  <a:pt x="3348901" y="660"/>
                </a:lnTo>
                <a:lnTo>
                  <a:pt x="334015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2779776" y="5494784"/>
            <a:ext cx="23145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i="1" dirty="0">
                <a:solidFill>
                  <a:srgbClr val="7F7F7F"/>
                </a:solidFill>
                <a:latin typeface="Nimbus Roman No9 L"/>
                <a:cs typeface="Nimbus Roman No9 L"/>
              </a:rPr>
              <a:t>Returns</a:t>
            </a:r>
            <a:r>
              <a:rPr sz="1200" spc="-30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7F7F7F"/>
                </a:solidFill>
                <a:latin typeface="Nimbus Roman No9 L"/>
                <a:cs typeface="Nimbus Roman No9 L"/>
              </a:rPr>
              <a:t>a</a:t>
            </a:r>
            <a:r>
              <a:rPr sz="1200" spc="-5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200" i="1" spc="-10" dirty="0">
                <a:solidFill>
                  <a:srgbClr val="7F7F7F"/>
                </a:solidFill>
                <a:latin typeface="Nimbus Roman No9 L"/>
                <a:cs typeface="Nimbus Roman No9 L"/>
              </a:rPr>
              <a:t>string</a:t>
            </a:r>
            <a:r>
              <a:rPr sz="1200" spc="-35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7F7F7F"/>
                </a:solidFill>
                <a:latin typeface="Nimbus Roman No9 L"/>
                <a:cs typeface="Nimbus Roman No9 L"/>
              </a:rPr>
              <a:t>given</a:t>
            </a:r>
            <a:r>
              <a:rPr sz="1200" spc="-20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7F7F7F"/>
                </a:solidFill>
                <a:latin typeface="Nimbus Roman No9 L"/>
                <a:cs typeface="Nimbus Roman No9 L"/>
              </a:rPr>
              <a:t>any</a:t>
            </a:r>
            <a:r>
              <a:rPr sz="1200" spc="-15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200" i="1" spc="-35" dirty="0">
                <a:solidFill>
                  <a:srgbClr val="7F7F7F"/>
                </a:solidFill>
                <a:latin typeface="Nimbus Roman No9 L"/>
                <a:cs typeface="Nimbus Roman No9 L"/>
              </a:rPr>
              <a:t>expression</a:t>
            </a:r>
            <a:endParaRPr sz="1200">
              <a:latin typeface="Nimbus Roman No9 L"/>
              <a:cs typeface="Nimbus Roman No9 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255765" y="1841500"/>
            <a:ext cx="513016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220" dirty="0">
                <a:solidFill>
                  <a:srgbClr val="5B9AD5"/>
                </a:solidFill>
                <a:latin typeface="DejaVu Sans"/>
                <a:cs typeface="DejaVu Sans"/>
              </a:rPr>
              <a:t>=</a:t>
            </a:r>
            <a:r>
              <a:rPr sz="2000" b="1" spc="-220" dirty="0">
                <a:solidFill>
                  <a:srgbClr val="5B9AD5"/>
                </a:solidFill>
                <a:latin typeface="DejaVu Sans"/>
                <a:cs typeface="DejaVu Sans"/>
              </a:rPr>
              <a:t>DATE/DATETIME</a:t>
            </a:r>
            <a:r>
              <a:rPr sz="2000" spc="-45" dirty="0">
                <a:solidFill>
                  <a:srgbClr val="5B9AD5"/>
                </a:solidFill>
                <a:latin typeface="DejaVu Sans"/>
                <a:cs typeface="DejaVu Sans"/>
              </a:rPr>
              <a:t> </a:t>
            </a:r>
            <a:r>
              <a:rPr sz="2000" spc="-120" dirty="0">
                <a:solidFill>
                  <a:srgbClr val="7F7F7F"/>
                </a:solidFill>
                <a:latin typeface="DejaVu Sans"/>
                <a:cs typeface="DejaVu Sans"/>
              </a:rPr>
              <a:t>(“YYYY-</a:t>
            </a:r>
            <a:r>
              <a:rPr sz="2000" spc="55" dirty="0">
                <a:solidFill>
                  <a:srgbClr val="7F7F7F"/>
                </a:solidFill>
                <a:latin typeface="DejaVu Sans"/>
                <a:cs typeface="DejaVu Sans"/>
              </a:rPr>
              <a:t>MM-</a:t>
            </a:r>
            <a:r>
              <a:rPr sz="2000" spc="-10" dirty="0">
                <a:solidFill>
                  <a:srgbClr val="7F7F7F"/>
                </a:solidFill>
                <a:latin typeface="DejaVu Sans"/>
                <a:cs typeface="DejaVu Sans"/>
              </a:rPr>
              <a:t>DD</a:t>
            </a:r>
            <a:r>
              <a:rPr sz="2000" spc="-70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2000" spc="-80" dirty="0">
                <a:solidFill>
                  <a:srgbClr val="7F7F7F"/>
                </a:solidFill>
                <a:latin typeface="DejaVu Sans"/>
                <a:cs typeface="DejaVu Sans"/>
              </a:rPr>
              <a:t>HH:MM”)</a:t>
            </a:r>
            <a:endParaRPr sz="2000">
              <a:latin typeface="DejaVu Sans"/>
              <a:cs typeface="DejaVu Sans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255765" y="3031744"/>
            <a:ext cx="1816735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spc="-295" dirty="0">
                <a:solidFill>
                  <a:srgbClr val="5B9AD5"/>
                </a:solidFill>
                <a:latin typeface="DejaVu Sans"/>
                <a:cs typeface="DejaVu Sans"/>
              </a:rPr>
              <a:t>=</a:t>
            </a:r>
            <a:r>
              <a:rPr sz="2000" b="1" spc="-295" dirty="0">
                <a:solidFill>
                  <a:srgbClr val="5B9AD5"/>
                </a:solidFill>
                <a:latin typeface="DejaVu Sans"/>
                <a:cs typeface="DejaVu Sans"/>
              </a:rPr>
              <a:t>FLOAT</a:t>
            </a:r>
            <a:r>
              <a:rPr sz="2000" spc="55" dirty="0">
                <a:solidFill>
                  <a:srgbClr val="5B9AD5"/>
                </a:solidFill>
                <a:latin typeface="DejaVu Sans"/>
                <a:cs typeface="DejaVu Sans"/>
              </a:rPr>
              <a:t> </a:t>
            </a:r>
            <a:r>
              <a:rPr sz="2000" spc="-229" dirty="0">
                <a:solidFill>
                  <a:srgbClr val="7F7F7F"/>
                </a:solidFill>
                <a:latin typeface="DejaVu Sans"/>
                <a:cs typeface="DejaVu Sans"/>
              </a:rPr>
              <a:t>(“0.00”)</a:t>
            </a:r>
            <a:endParaRPr sz="2000">
              <a:latin typeface="DejaVu Sans"/>
              <a:cs typeface="DejaVu Sans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6255765" y="4191000"/>
            <a:ext cx="114554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spc="-260" dirty="0">
                <a:solidFill>
                  <a:srgbClr val="5B9AD5"/>
                </a:solidFill>
                <a:latin typeface="DejaVu Sans"/>
                <a:cs typeface="DejaVu Sans"/>
              </a:rPr>
              <a:t>=</a:t>
            </a:r>
            <a:r>
              <a:rPr sz="2000" b="1" spc="-260" dirty="0">
                <a:solidFill>
                  <a:srgbClr val="5B9AD5"/>
                </a:solidFill>
                <a:latin typeface="DejaVu Sans"/>
                <a:cs typeface="DejaVu Sans"/>
              </a:rPr>
              <a:t>INT</a:t>
            </a:r>
            <a:r>
              <a:rPr sz="2000" spc="35" dirty="0">
                <a:solidFill>
                  <a:srgbClr val="5B9AD5"/>
                </a:solidFill>
                <a:latin typeface="DejaVu Sans"/>
                <a:cs typeface="DejaVu Sans"/>
              </a:rPr>
              <a:t> </a:t>
            </a:r>
            <a:r>
              <a:rPr sz="2000" spc="-200" dirty="0">
                <a:solidFill>
                  <a:srgbClr val="7F7F7F"/>
                </a:solidFill>
                <a:latin typeface="DejaVu Sans"/>
                <a:cs typeface="DejaVu Sans"/>
              </a:rPr>
              <a:t>(0.0)</a:t>
            </a:r>
            <a:endParaRPr sz="2000">
              <a:latin typeface="DejaVu Sans"/>
              <a:cs typeface="DejaVu Sans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6255765" y="5427216"/>
            <a:ext cx="222123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spc="-340" dirty="0">
                <a:solidFill>
                  <a:srgbClr val="5B9AD5"/>
                </a:solidFill>
                <a:latin typeface="DejaVu Sans"/>
                <a:cs typeface="DejaVu Sans"/>
              </a:rPr>
              <a:t>=</a:t>
            </a:r>
            <a:r>
              <a:rPr sz="2000" b="1" spc="-340" dirty="0">
                <a:solidFill>
                  <a:srgbClr val="5B9AD5"/>
                </a:solidFill>
                <a:latin typeface="DejaVu Sans"/>
                <a:cs typeface="DejaVu Sans"/>
              </a:rPr>
              <a:t>STR</a:t>
            </a:r>
            <a:r>
              <a:rPr sz="2000" spc="35" dirty="0">
                <a:solidFill>
                  <a:srgbClr val="5B9AD5"/>
                </a:solidFill>
                <a:latin typeface="DejaVu Sans"/>
                <a:cs typeface="DejaVu Sans"/>
              </a:rPr>
              <a:t> </a:t>
            </a:r>
            <a:r>
              <a:rPr sz="2000" spc="-150" dirty="0">
                <a:solidFill>
                  <a:srgbClr val="7F7F7F"/>
                </a:solidFill>
                <a:latin typeface="DejaVu Sans"/>
                <a:cs typeface="DejaVu Sans"/>
              </a:rPr>
              <a:t>(</a:t>
            </a:r>
            <a:r>
              <a:rPr sz="2000" spc="-150" dirty="0">
                <a:solidFill>
                  <a:srgbClr val="F29976"/>
                </a:solidFill>
                <a:latin typeface="DejaVu Sans"/>
                <a:cs typeface="DejaVu Sans"/>
              </a:rPr>
              <a:t>[Field</a:t>
            </a:r>
            <a:r>
              <a:rPr sz="2000" spc="15" dirty="0">
                <a:solidFill>
                  <a:srgbClr val="F29976"/>
                </a:solidFill>
                <a:latin typeface="DejaVu Sans"/>
                <a:cs typeface="DejaVu Sans"/>
              </a:rPr>
              <a:t> </a:t>
            </a:r>
            <a:r>
              <a:rPr sz="2000" spc="-235" dirty="0">
                <a:solidFill>
                  <a:srgbClr val="F29976"/>
                </a:solidFill>
                <a:latin typeface="DejaVu Sans"/>
                <a:cs typeface="DejaVu Sans"/>
              </a:rPr>
              <a:t>Name]</a:t>
            </a:r>
            <a:r>
              <a:rPr sz="2000" spc="-235" dirty="0">
                <a:solidFill>
                  <a:srgbClr val="7F7F7F"/>
                </a:solidFill>
                <a:latin typeface="DejaVu Sans"/>
                <a:cs typeface="DejaVu Sans"/>
              </a:rPr>
              <a:t>)</a:t>
            </a:r>
            <a:endParaRPr sz="2000">
              <a:latin typeface="DejaVu Sans"/>
              <a:cs typeface="DejaVu Sans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722333" y="1626503"/>
            <a:ext cx="1915795" cy="903605"/>
            <a:chOff x="722333" y="1626503"/>
            <a:chExt cx="1915795" cy="903605"/>
          </a:xfrm>
        </p:grpSpPr>
        <p:pic>
          <p:nvPicPr>
            <p:cNvPr id="30" name="object 3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2333" y="1626503"/>
              <a:ext cx="1915753" cy="863254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18210" y="1655000"/>
              <a:ext cx="1524000" cy="874712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68858" y="1635251"/>
              <a:ext cx="1831848" cy="778764"/>
            </a:xfrm>
            <a:prstGeom prst="rect">
              <a:avLst/>
            </a:prstGeom>
          </p:spPr>
        </p:pic>
      </p:grpSp>
      <p:sp>
        <p:nvSpPr>
          <p:cNvPr id="33" name="object 33"/>
          <p:cNvSpPr txBox="1"/>
          <p:nvPr/>
        </p:nvSpPr>
        <p:spPr>
          <a:xfrm>
            <a:off x="1107188" y="1734820"/>
            <a:ext cx="115506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3114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F9FEA4"/>
                </a:solidFill>
                <a:latin typeface="DejaVu Sans"/>
                <a:cs typeface="DejaVu Sans"/>
              </a:rPr>
              <a:t>DATE/</a:t>
            </a:r>
            <a:r>
              <a:rPr sz="1800" spc="-10" dirty="0">
                <a:solidFill>
                  <a:srgbClr val="F9FEA4"/>
                </a:solidFill>
                <a:latin typeface="DejaVu Sans"/>
                <a:cs typeface="DejaVu Sans"/>
              </a:rPr>
              <a:t> </a:t>
            </a:r>
            <a:r>
              <a:rPr sz="1800" b="1" spc="-185" dirty="0">
                <a:solidFill>
                  <a:srgbClr val="F9FEA4"/>
                </a:solidFill>
                <a:latin typeface="DejaVu Sans"/>
                <a:cs typeface="DejaVu Sans"/>
              </a:rPr>
              <a:t>DATETIME</a:t>
            </a:r>
            <a:endParaRPr sz="1800">
              <a:latin typeface="DejaVu Sans"/>
              <a:cs typeface="DejaVu Sans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2707462" y="1635251"/>
            <a:ext cx="3397885" cy="779145"/>
          </a:xfrm>
          <a:custGeom>
            <a:avLst/>
            <a:gdLst/>
            <a:ahLst/>
            <a:cxnLst/>
            <a:rect l="l" t="t" r="r" b="b"/>
            <a:pathLst>
              <a:path w="3397885" h="779144">
                <a:moveTo>
                  <a:pt x="3340150" y="0"/>
                </a:moveTo>
                <a:lnTo>
                  <a:pt x="57454" y="0"/>
                </a:lnTo>
                <a:lnTo>
                  <a:pt x="54495" y="76"/>
                </a:lnTo>
                <a:lnTo>
                  <a:pt x="18783" y="14947"/>
                </a:lnTo>
                <a:lnTo>
                  <a:pt x="584" y="48780"/>
                </a:lnTo>
                <a:lnTo>
                  <a:pt x="0" y="54571"/>
                </a:lnTo>
                <a:lnTo>
                  <a:pt x="0" y="724192"/>
                </a:lnTo>
                <a:lnTo>
                  <a:pt x="14871" y="759904"/>
                </a:lnTo>
                <a:lnTo>
                  <a:pt x="48704" y="778103"/>
                </a:lnTo>
                <a:lnTo>
                  <a:pt x="57454" y="778764"/>
                </a:lnTo>
                <a:lnTo>
                  <a:pt x="3340150" y="778764"/>
                </a:lnTo>
                <a:lnTo>
                  <a:pt x="3378822" y="763816"/>
                </a:lnTo>
                <a:lnTo>
                  <a:pt x="3397021" y="729983"/>
                </a:lnTo>
                <a:lnTo>
                  <a:pt x="3397605" y="724192"/>
                </a:lnTo>
                <a:lnTo>
                  <a:pt x="3397605" y="54571"/>
                </a:lnTo>
                <a:lnTo>
                  <a:pt x="3382734" y="18859"/>
                </a:lnTo>
                <a:lnTo>
                  <a:pt x="3348901" y="660"/>
                </a:lnTo>
                <a:lnTo>
                  <a:pt x="3340150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2802889" y="1827021"/>
            <a:ext cx="27508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i="1" dirty="0">
                <a:solidFill>
                  <a:srgbClr val="7F7F7F"/>
                </a:solidFill>
                <a:latin typeface="Nimbus Roman No9 L"/>
                <a:cs typeface="Nimbus Roman No9 L"/>
              </a:rPr>
              <a:t>Returns</a:t>
            </a:r>
            <a:r>
              <a:rPr sz="1200" spc="10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7F7F7F"/>
                </a:solidFill>
                <a:latin typeface="Nimbus Roman No9 L"/>
                <a:cs typeface="Nimbus Roman No9 L"/>
              </a:rPr>
              <a:t>a</a:t>
            </a:r>
            <a:r>
              <a:rPr sz="1200" spc="35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7F7F7F"/>
                </a:solidFill>
                <a:latin typeface="Nimbus Roman No9 L"/>
                <a:cs typeface="Nimbus Roman No9 L"/>
              </a:rPr>
              <a:t>date</a:t>
            </a:r>
            <a:r>
              <a:rPr sz="1200" spc="20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7F7F7F"/>
                </a:solidFill>
                <a:latin typeface="Nimbus Roman No9 L"/>
                <a:cs typeface="Nimbus Roman No9 L"/>
              </a:rPr>
              <a:t>or</a:t>
            </a:r>
            <a:r>
              <a:rPr sz="1200" spc="25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7F7F7F"/>
                </a:solidFill>
                <a:latin typeface="Nimbus Roman No9 L"/>
                <a:cs typeface="Nimbus Roman No9 L"/>
              </a:rPr>
              <a:t>datetime</a:t>
            </a:r>
            <a:r>
              <a:rPr sz="1200" spc="10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7F7F7F"/>
                </a:solidFill>
                <a:latin typeface="Nimbus Roman No9 L"/>
                <a:cs typeface="Nimbus Roman No9 L"/>
              </a:rPr>
              <a:t>given</a:t>
            </a:r>
            <a:r>
              <a:rPr sz="1200" spc="15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7F7F7F"/>
                </a:solidFill>
                <a:latin typeface="Nimbus Roman No9 L"/>
                <a:cs typeface="Nimbus Roman No9 L"/>
              </a:rPr>
              <a:t>a</a:t>
            </a:r>
            <a:r>
              <a:rPr sz="1200" spc="35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200" i="1" spc="-60" dirty="0">
                <a:solidFill>
                  <a:srgbClr val="7F7F7F"/>
                </a:solidFill>
                <a:latin typeface="Nimbus Roman No9 L"/>
                <a:cs typeface="Nimbus Roman No9 L"/>
              </a:rPr>
              <a:t>specified</a:t>
            </a:r>
            <a:r>
              <a:rPr sz="1200" spc="-60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7F7F7F"/>
                </a:solidFill>
                <a:latin typeface="Nimbus Roman No9 L"/>
                <a:cs typeface="Nimbus Roman No9 L"/>
              </a:rPr>
              <a:t>number,</a:t>
            </a:r>
            <a:r>
              <a:rPr sz="1200" spc="5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200" i="1" spc="-20" dirty="0">
                <a:solidFill>
                  <a:srgbClr val="7F7F7F"/>
                </a:solidFill>
                <a:latin typeface="Nimbus Roman No9 L"/>
                <a:cs typeface="Nimbus Roman No9 L"/>
              </a:rPr>
              <a:t>string,</a:t>
            </a:r>
            <a:r>
              <a:rPr sz="1200" spc="-5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7F7F7F"/>
                </a:solidFill>
                <a:latin typeface="Nimbus Roman No9 L"/>
                <a:cs typeface="Nimbus Roman No9 L"/>
              </a:rPr>
              <a:t>or</a:t>
            </a:r>
            <a:r>
              <a:rPr sz="1200" spc="10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7F7F7F"/>
                </a:solidFill>
                <a:latin typeface="Nimbus Roman No9 L"/>
                <a:cs typeface="Nimbus Roman No9 L"/>
              </a:rPr>
              <a:t>date</a:t>
            </a:r>
            <a:r>
              <a:rPr sz="1200" spc="15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200" i="1" spc="-10" dirty="0">
                <a:solidFill>
                  <a:srgbClr val="7F7F7F"/>
                </a:solidFill>
                <a:latin typeface="Nimbus Roman No9 L"/>
                <a:cs typeface="Nimbus Roman No9 L"/>
              </a:rPr>
              <a:t>expression</a:t>
            </a:r>
            <a:endParaRPr sz="1200">
              <a:latin typeface="Nimbus Roman No9 L"/>
              <a:cs typeface="Nimbus Roman No9 L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838450">
              <a:lnSpc>
                <a:spcPct val="100000"/>
              </a:lnSpc>
              <a:spcBef>
                <a:spcPts val="100"/>
              </a:spcBef>
            </a:pPr>
            <a:r>
              <a:rPr b="1" spc="-430" dirty="0">
                <a:latin typeface="DejaVu Sans"/>
                <a:cs typeface="DejaVu Sans"/>
              </a:rPr>
              <a:t>Level</a:t>
            </a:r>
            <a:r>
              <a:rPr spc="-175" dirty="0"/>
              <a:t> </a:t>
            </a:r>
            <a:r>
              <a:rPr b="1" spc="-340" dirty="0">
                <a:latin typeface="DejaVu Sans"/>
                <a:cs typeface="DejaVu Sans"/>
              </a:rPr>
              <a:t>of</a:t>
            </a:r>
            <a:r>
              <a:rPr spc="-175" dirty="0"/>
              <a:t> </a:t>
            </a:r>
            <a:r>
              <a:rPr b="1" spc="-345" dirty="0">
                <a:latin typeface="DejaVu Sans"/>
                <a:cs typeface="DejaVu Sans"/>
              </a:rPr>
              <a:t>Detail</a:t>
            </a:r>
            <a:r>
              <a:rPr spc="-190" dirty="0"/>
              <a:t> </a:t>
            </a:r>
            <a:r>
              <a:rPr b="1" spc="-490" dirty="0">
                <a:latin typeface="DejaVu Sans"/>
                <a:cs typeface="DejaVu Sans"/>
              </a:rPr>
              <a:t>Expressions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5646" y="813815"/>
            <a:ext cx="11760708" cy="4572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695707" y="1046714"/>
            <a:ext cx="10125075" cy="862965"/>
          </a:xfrm>
          <a:prstGeom prst="rect">
            <a:avLst/>
          </a:prstGeom>
        </p:spPr>
        <p:txBody>
          <a:bodyPr vert="horz" wrap="square" lIns="0" tIns="1720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5"/>
              </a:spcBef>
            </a:pPr>
            <a:r>
              <a:rPr sz="2000" b="1" spc="-215" dirty="0">
                <a:solidFill>
                  <a:srgbClr val="3F3F3F"/>
                </a:solidFill>
                <a:latin typeface="DejaVu Sans"/>
                <a:cs typeface="DejaVu Sans"/>
              </a:rPr>
              <a:t>LOD</a:t>
            </a:r>
            <a:r>
              <a:rPr sz="2000" spc="-10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b="1" spc="-265" dirty="0">
                <a:solidFill>
                  <a:srgbClr val="3F3F3F"/>
                </a:solidFill>
                <a:latin typeface="DejaVu Sans"/>
                <a:cs typeface="DejaVu Sans"/>
              </a:rPr>
              <a:t>Expressions</a:t>
            </a:r>
            <a:r>
              <a:rPr sz="2000" spc="-114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140" dirty="0">
                <a:solidFill>
                  <a:srgbClr val="3F3F3F"/>
                </a:solidFill>
                <a:latin typeface="DejaVu Sans"/>
                <a:cs typeface="DejaVu Sans"/>
              </a:rPr>
              <a:t>allow</a:t>
            </a:r>
            <a:r>
              <a:rPr sz="2000" spc="-2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180" dirty="0">
                <a:solidFill>
                  <a:srgbClr val="3F3F3F"/>
                </a:solidFill>
                <a:latin typeface="DejaVu Sans"/>
                <a:cs typeface="DejaVu Sans"/>
              </a:rPr>
              <a:t>users</a:t>
            </a:r>
            <a:r>
              <a:rPr sz="2000" spc="2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30" dirty="0">
                <a:solidFill>
                  <a:srgbClr val="3F3F3F"/>
                </a:solidFill>
                <a:latin typeface="DejaVu Sans"/>
                <a:cs typeface="DejaVu Sans"/>
              </a:rPr>
              <a:t>to</a:t>
            </a:r>
            <a:r>
              <a:rPr sz="2000" spc="-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140" dirty="0">
                <a:solidFill>
                  <a:srgbClr val="3F3F3F"/>
                </a:solidFill>
                <a:latin typeface="DejaVu Sans"/>
                <a:cs typeface="DejaVu Sans"/>
              </a:rPr>
              <a:t>control</a:t>
            </a:r>
            <a:r>
              <a:rPr sz="2000" spc="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170" dirty="0">
                <a:solidFill>
                  <a:srgbClr val="3F3F3F"/>
                </a:solidFill>
                <a:latin typeface="DejaVu Sans"/>
                <a:cs typeface="DejaVu Sans"/>
              </a:rPr>
              <a:t>the</a:t>
            </a:r>
            <a:r>
              <a:rPr sz="2000" spc="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190" dirty="0">
                <a:solidFill>
                  <a:srgbClr val="3F3F3F"/>
                </a:solidFill>
                <a:latin typeface="DejaVu Sans"/>
                <a:cs typeface="DejaVu Sans"/>
              </a:rPr>
              <a:t>granularity</a:t>
            </a:r>
            <a:r>
              <a:rPr sz="200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175" dirty="0">
                <a:solidFill>
                  <a:srgbClr val="3F3F3F"/>
                </a:solidFill>
                <a:latin typeface="DejaVu Sans"/>
                <a:cs typeface="DejaVu Sans"/>
              </a:rPr>
              <a:t>at</a:t>
            </a:r>
            <a:r>
              <a:rPr sz="2000" spc="2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140" dirty="0">
                <a:solidFill>
                  <a:srgbClr val="3F3F3F"/>
                </a:solidFill>
                <a:latin typeface="DejaVu Sans"/>
                <a:cs typeface="DejaVu Sans"/>
              </a:rPr>
              <a:t>which</a:t>
            </a:r>
            <a:r>
              <a:rPr sz="2000" spc="2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270" dirty="0">
                <a:solidFill>
                  <a:srgbClr val="3F3F3F"/>
                </a:solidFill>
                <a:latin typeface="DejaVu Sans"/>
                <a:cs typeface="DejaVu Sans"/>
              </a:rPr>
              <a:t>a</a:t>
            </a:r>
            <a:r>
              <a:rPr sz="2000" spc="3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170" dirty="0">
                <a:solidFill>
                  <a:srgbClr val="3F3F3F"/>
                </a:solidFill>
                <a:latin typeface="DejaVu Sans"/>
                <a:cs typeface="DejaVu Sans"/>
              </a:rPr>
              <a:t>calculation</a:t>
            </a:r>
            <a:r>
              <a:rPr sz="2000" spc="1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114" dirty="0">
                <a:solidFill>
                  <a:srgbClr val="3F3F3F"/>
                </a:solidFill>
                <a:latin typeface="DejaVu Sans"/>
                <a:cs typeface="DejaVu Sans"/>
              </a:rPr>
              <a:t>is</a:t>
            </a:r>
            <a:r>
              <a:rPr sz="2000" spc="3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10" dirty="0">
                <a:solidFill>
                  <a:srgbClr val="3F3F3F"/>
                </a:solidFill>
                <a:latin typeface="DejaVu Sans"/>
                <a:cs typeface="DejaVu Sans"/>
              </a:rPr>
              <a:t>computed</a:t>
            </a:r>
            <a:endParaRPr sz="2000">
              <a:latin typeface="DejaVu Sans"/>
              <a:cs typeface="DejaVu Sans"/>
            </a:endParaRPr>
          </a:p>
          <a:p>
            <a:pPr marL="812800" indent="-343535">
              <a:lnSpc>
                <a:spcPct val="100000"/>
              </a:lnSpc>
              <a:spcBef>
                <a:spcPts val="1015"/>
              </a:spcBef>
              <a:buChar char="•"/>
              <a:tabLst>
                <a:tab pos="812800" algn="l"/>
                <a:tab pos="813435" algn="l"/>
              </a:tabLst>
            </a:pPr>
            <a:r>
              <a:rPr sz="1600" spc="-120" dirty="0">
                <a:solidFill>
                  <a:srgbClr val="3F3F3F"/>
                </a:solidFill>
                <a:latin typeface="DejaVu Sans"/>
                <a:cs typeface="DejaVu Sans"/>
              </a:rPr>
              <a:t>Unless</a:t>
            </a:r>
            <a:r>
              <a:rPr sz="1600" spc="-1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dirty="0">
                <a:solidFill>
                  <a:srgbClr val="3F3F3F"/>
                </a:solidFill>
                <a:latin typeface="DejaVu Sans"/>
                <a:cs typeface="DejaVu Sans"/>
              </a:rPr>
              <a:t>LOD</a:t>
            </a:r>
            <a:r>
              <a:rPr sz="1600" spc="-4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150" dirty="0">
                <a:solidFill>
                  <a:srgbClr val="3F3F3F"/>
                </a:solidFill>
                <a:latin typeface="DejaVu Sans"/>
                <a:cs typeface="DejaVu Sans"/>
              </a:rPr>
              <a:t>expressions</a:t>
            </a:r>
            <a:r>
              <a:rPr sz="1600" spc="2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145" dirty="0">
                <a:solidFill>
                  <a:srgbClr val="3F3F3F"/>
                </a:solidFill>
                <a:latin typeface="DejaVu Sans"/>
                <a:cs typeface="DejaVu Sans"/>
              </a:rPr>
              <a:t>are</a:t>
            </a:r>
            <a:r>
              <a:rPr sz="1600" spc="2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150" dirty="0">
                <a:solidFill>
                  <a:srgbClr val="3F3F3F"/>
                </a:solidFill>
                <a:latin typeface="DejaVu Sans"/>
                <a:cs typeface="DejaVu Sans"/>
              </a:rPr>
              <a:t>used,</a:t>
            </a:r>
            <a:r>
              <a:rPr sz="1600" spc="2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140" dirty="0">
                <a:solidFill>
                  <a:srgbClr val="3F3F3F"/>
                </a:solidFill>
                <a:latin typeface="DejaVu Sans"/>
                <a:cs typeface="DejaVu Sans"/>
              </a:rPr>
              <a:t>calculations</a:t>
            </a:r>
            <a:r>
              <a:rPr sz="1600" spc="1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75" dirty="0">
                <a:solidFill>
                  <a:srgbClr val="3F3F3F"/>
                </a:solidFill>
                <a:latin typeface="DejaVu Sans"/>
                <a:cs typeface="DejaVu Sans"/>
              </a:rPr>
              <a:t>will</a:t>
            </a:r>
            <a:r>
              <a:rPr sz="1600" spc="1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155" dirty="0">
                <a:solidFill>
                  <a:srgbClr val="3F3F3F"/>
                </a:solidFill>
                <a:latin typeface="DejaVu Sans"/>
                <a:cs typeface="DejaVu Sans"/>
              </a:rPr>
              <a:t>always</a:t>
            </a:r>
            <a:r>
              <a:rPr sz="1600" spc="1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145" dirty="0">
                <a:solidFill>
                  <a:srgbClr val="3F3F3F"/>
                </a:solidFill>
                <a:latin typeface="DejaVu Sans"/>
                <a:cs typeface="DejaVu Sans"/>
              </a:rPr>
              <a:t>compute</a:t>
            </a:r>
            <a:r>
              <a:rPr sz="1600" spc="2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135" dirty="0">
                <a:solidFill>
                  <a:srgbClr val="3F3F3F"/>
                </a:solidFill>
                <a:latin typeface="DejaVu Sans"/>
                <a:cs typeface="DejaVu Sans"/>
              </a:rPr>
              <a:t>at</a:t>
            </a:r>
            <a:r>
              <a:rPr sz="1600" spc="1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110" dirty="0">
                <a:solidFill>
                  <a:srgbClr val="3F3F3F"/>
                </a:solidFill>
                <a:latin typeface="DejaVu Sans"/>
                <a:cs typeface="DejaVu Sans"/>
              </a:rPr>
              <a:t>the</a:t>
            </a:r>
            <a:r>
              <a:rPr sz="1600" spc="1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125" dirty="0">
                <a:solidFill>
                  <a:srgbClr val="3F3F3F"/>
                </a:solidFill>
                <a:latin typeface="DejaVu Sans"/>
                <a:cs typeface="DejaVu Sans"/>
              </a:rPr>
              <a:t>level</a:t>
            </a:r>
            <a:r>
              <a:rPr sz="1600" spc="1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dirty="0">
                <a:solidFill>
                  <a:srgbClr val="3F3F3F"/>
                </a:solidFill>
                <a:latin typeface="DejaVu Sans"/>
                <a:cs typeface="DejaVu Sans"/>
              </a:rPr>
              <a:t>of</a:t>
            </a:r>
            <a:r>
              <a:rPr sz="1600" spc="2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125" dirty="0">
                <a:solidFill>
                  <a:srgbClr val="3F3F3F"/>
                </a:solidFill>
                <a:latin typeface="DejaVu Sans"/>
                <a:cs typeface="DejaVu Sans"/>
              </a:rPr>
              <a:t>detail</a:t>
            </a:r>
            <a:r>
              <a:rPr sz="1600" spc="2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120" dirty="0">
                <a:solidFill>
                  <a:srgbClr val="3F3F3F"/>
                </a:solidFill>
                <a:latin typeface="DejaVu Sans"/>
                <a:cs typeface="DejaVu Sans"/>
              </a:rPr>
              <a:t>shown</a:t>
            </a:r>
            <a:r>
              <a:rPr sz="160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100" dirty="0">
                <a:solidFill>
                  <a:srgbClr val="3F3F3F"/>
                </a:solidFill>
                <a:latin typeface="DejaVu Sans"/>
                <a:cs typeface="DejaVu Sans"/>
              </a:rPr>
              <a:t>in</a:t>
            </a:r>
            <a:r>
              <a:rPr sz="1600" spc="-1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25" dirty="0">
                <a:solidFill>
                  <a:srgbClr val="3F3F3F"/>
                </a:solidFill>
                <a:latin typeface="DejaVu Sans"/>
                <a:cs typeface="DejaVu Sans"/>
              </a:rPr>
              <a:t>the</a:t>
            </a:r>
            <a:r>
              <a:rPr sz="1600" spc="50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555" dirty="0">
                <a:solidFill>
                  <a:srgbClr val="3F3F3F"/>
                </a:solidFill>
                <a:latin typeface="DejaVu Sans"/>
                <a:cs typeface="DejaVu Sans"/>
              </a:rPr>
              <a:t>view</a:t>
            </a:r>
            <a:endParaRPr sz="1600">
              <a:latin typeface="DejaVu Sans"/>
              <a:cs typeface="DejaVu San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370067" y="4816088"/>
            <a:ext cx="1855470" cy="712470"/>
          </a:xfrm>
          <a:prstGeom prst="rect">
            <a:avLst/>
          </a:prstGeom>
        </p:spPr>
        <p:txBody>
          <a:bodyPr vert="horz" wrap="square" lIns="0" tIns="800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30"/>
              </a:spcBef>
            </a:pPr>
            <a:r>
              <a:rPr sz="1400" b="1" spc="-200" dirty="0">
                <a:solidFill>
                  <a:srgbClr val="3F3F3F"/>
                </a:solidFill>
                <a:latin typeface="DejaVu Sans"/>
                <a:cs typeface="DejaVu Sans"/>
              </a:rPr>
              <a:t>Level</a:t>
            </a:r>
            <a:r>
              <a:rPr sz="1400" spc="-5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b="1" spc="-155" dirty="0">
                <a:solidFill>
                  <a:srgbClr val="3F3F3F"/>
                </a:solidFill>
                <a:latin typeface="DejaVu Sans"/>
                <a:cs typeface="DejaVu Sans"/>
              </a:rPr>
              <a:t>of</a:t>
            </a:r>
            <a:r>
              <a:rPr sz="1400" spc="-5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b="1" spc="-150" dirty="0">
                <a:solidFill>
                  <a:srgbClr val="3F3F3F"/>
                </a:solidFill>
                <a:latin typeface="DejaVu Sans"/>
                <a:cs typeface="DejaVu Sans"/>
              </a:rPr>
              <a:t>Detail</a:t>
            </a:r>
            <a:r>
              <a:rPr sz="1400" spc="-5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b="1" spc="-210" dirty="0">
                <a:solidFill>
                  <a:srgbClr val="3F3F3F"/>
                </a:solidFill>
                <a:latin typeface="DejaVu Sans"/>
                <a:cs typeface="DejaVu Sans"/>
              </a:rPr>
              <a:t>Element</a:t>
            </a:r>
            <a:endParaRPr sz="1400">
              <a:latin typeface="DejaVu Sans"/>
              <a:cs typeface="DejaVu Sans"/>
            </a:endParaRPr>
          </a:p>
          <a:p>
            <a:pPr marL="12700" marR="191770">
              <a:lnSpc>
                <a:spcPts val="1300"/>
              </a:lnSpc>
              <a:spcBef>
                <a:spcPts val="620"/>
              </a:spcBef>
            </a:pP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Specified</a:t>
            </a:r>
            <a:r>
              <a:rPr sz="1200" spc="1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spc="-10" dirty="0">
                <a:solidFill>
                  <a:srgbClr val="3F3F3F"/>
                </a:solidFill>
                <a:latin typeface="Nimbus Roman No9 L"/>
                <a:cs typeface="Nimbus Roman No9 L"/>
              </a:rPr>
              <a:t>LOD</a:t>
            </a:r>
            <a:r>
              <a:rPr sz="1200" spc="2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types</a:t>
            </a:r>
            <a:r>
              <a:rPr sz="1200" spc="2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spc="-25" dirty="0">
                <a:solidFill>
                  <a:srgbClr val="3F3F3F"/>
                </a:solidFill>
                <a:latin typeface="Nimbus Roman No9 L"/>
                <a:cs typeface="Nimbus Roman No9 L"/>
              </a:rPr>
              <a:t>are</a:t>
            </a:r>
            <a:r>
              <a:rPr sz="1200" spc="-2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spc="-10" dirty="0">
                <a:solidFill>
                  <a:srgbClr val="3F3F3F"/>
                </a:solidFill>
                <a:latin typeface="Nimbus Roman No9 L"/>
                <a:cs typeface="Nimbus Roman No9 L"/>
              </a:rPr>
              <a:t>Include,</a:t>
            </a:r>
            <a:r>
              <a:rPr sz="1200" spc="-4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spc="-10" dirty="0">
                <a:solidFill>
                  <a:srgbClr val="3F3F3F"/>
                </a:solidFill>
                <a:latin typeface="Nimbus Roman No9 L"/>
                <a:cs typeface="Nimbus Roman No9 L"/>
              </a:rPr>
              <a:t>Exclude</a:t>
            </a:r>
            <a:r>
              <a:rPr sz="1200" spc="-1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and</a:t>
            </a:r>
            <a:r>
              <a:rPr sz="1200" spc="-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spc="-75" dirty="0">
                <a:solidFill>
                  <a:srgbClr val="3F3F3F"/>
                </a:solidFill>
                <a:latin typeface="Nimbus Roman No9 L"/>
                <a:cs typeface="Nimbus Roman No9 L"/>
              </a:rPr>
              <a:t>Fixed</a:t>
            </a:r>
            <a:endParaRPr sz="1200">
              <a:latin typeface="Nimbus Roman No9 L"/>
              <a:cs typeface="Nimbus Roman No9 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360670" y="2620517"/>
            <a:ext cx="1788160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-180" dirty="0">
                <a:solidFill>
                  <a:srgbClr val="3F3F3F"/>
                </a:solidFill>
                <a:latin typeface="DejaVu Sans"/>
                <a:cs typeface="DejaVu Sans"/>
              </a:rPr>
              <a:t>Calculation</a:t>
            </a:r>
            <a:r>
              <a:rPr sz="1600" spc="-4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b="1" spc="-220" dirty="0">
                <a:solidFill>
                  <a:srgbClr val="3F3F3F"/>
                </a:solidFill>
                <a:latin typeface="DejaVu Sans"/>
                <a:cs typeface="DejaVu Sans"/>
              </a:rPr>
              <a:t>Syntax:</a:t>
            </a:r>
            <a:endParaRPr sz="1600">
              <a:latin typeface="DejaVu Sans"/>
              <a:cs typeface="DejaVu Sans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5335477" y="3009820"/>
            <a:ext cx="3950335" cy="1282065"/>
            <a:chOff x="5335477" y="3009820"/>
            <a:chExt cx="3950335" cy="1282065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335477" y="3009820"/>
              <a:ext cx="3950302" cy="1281842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46954" y="3021329"/>
              <a:ext cx="3880865" cy="1212341"/>
            </a:xfrm>
            <a:prstGeom prst="rect">
              <a:avLst/>
            </a:prstGeom>
          </p:spPr>
        </p:pic>
      </p:grpSp>
      <p:sp>
        <p:nvSpPr>
          <p:cNvPr id="10" name="object 10"/>
          <p:cNvSpPr txBox="1"/>
          <p:nvPr/>
        </p:nvSpPr>
        <p:spPr>
          <a:xfrm>
            <a:off x="9576054" y="4794753"/>
            <a:ext cx="1766570" cy="712470"/>
          </a:xfrm>
          <a:prstGeom prst="rect">
            <a:avLst/>
          </a:prstGeom>
        </p:spPr>
        <p:txBody>
          <a:bodyPr vert="horz" wrap="square" lIns="0" tIns="800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30"/>
              </a:spcBef>
            </a:pPr>
            <a:r>
              <a:rPr sz="1400" b="1" spc="-204" dirty="0">
                <a:solidFill>
                  <a:srgbClr val="3F3F3F"/>
                </a:solidFill>
                <a:latin typeface="DejaVu Sans"/>
                <a:cs typeface="DejaVu Sans"/>
              </a:rPr>
              <a:t>Aggregate</a:t>
            </a:r>
            <a:r>
              <a:rPr sz="1400" spc="-5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b="1" spc="-175" dirty="0">
                <a:solidFill>
                  <a:srgbClr val="3F3F3F"/>
                </a:solidFill>
                <a:latin typeface="DejaVu Sans"/>
                <a:cs typeface="DejaVu Sans"/>
              </a:rPr>
              <a:t>Expression</a:t>
            </a:r>
            <a:endParaRPr sz="1400">
              <a:latin typeface="DejaVu Sans"/>
              <a:cs typeface="DejaVu Sans"/>
            </a:endParaRPr>
          </a:p>
          <a:p>
            <a:pPr marL="12700" marR="5080">
              <a:lnSpc>
                <a:spcPts val="1300"/>
              </a:lnSpc>
              <a:spcBef>
                <a:spcPts val="620"/>
              </a:spcBef>
            </a:pPr>
            <a:r>
              <a:rPr sz="1200" i="1" spc="-10" dirty="0">
                <a:solidFill>
                  <a:srgbClr val="3F3F3F"/>
                </a:solidFill>
                <a:latin typeface="Nimbus Roman No9 L"/>
                <a:cs typeface="Nimbus Roman No9 L"/>
              </a:rPr>
              <a:t>Calculation</a:t>
            </a:r>
            <a:r>
              <a:rPr sz="1200" spc="2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to</a:t>
            </a:r>
            <a:r>
              <a:rPr sz="1200" spc="1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be</a:t>
            </a:r>
            <a:r>
              <a:rPr sz="1200" spc="1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spc="-25" dirty="0">
                <a:solidFill>
                  <a:srgbClr val="3F3F3F"/>
                </a:solidFill>
                <a:latin typeface="Nimbus Roman No9 L"/>
                <a:cs typeface="Nimbus Roman No9 L"/>
              </a:rPr>
              <a:t>performed</a:t>
            </a:r>
            <a:r>
              <a:rPr sz="1200" spc="-2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at</a:t>
            </a:r>
            <a:r>
              <a:rPr sz="1200" spc="3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the</a:t>
            </a:r>
            <a:r>
              <a:rPr sz="1200" spc="2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spc="-25" dirty="0">
                <a:solidFill>
                  <a:srgbClr val="3F3F3F"/>
                </a:solidFill>
                <a:latin typeface="Nimbus Roman No9 L"/>
                <a:cs typeface="Nimbus Roman No9 L"/>
              </a:rPr>
              <a:t>grain</a:t>
            </a:r>
            <a:r>
              <a:rPr sz="1200" spc="4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spc="-10" dirty="0">
                <a:solidFill>
                  <a:srgbClr val="3F3F3F"/>
                </a:solidFill>
                <a:latin typeface="Nimbus Roman No9 L"/>
                <a:cs typeface="Nimbus Roman No9 L"/>
              </a:rPr>
              <a:t>defined</a:t>
            </a:r>
            <a:endParaRPr sz="1200">
              <a:latin typeface="Nimbus Roman No9 L"/>
              <a:cs typeface="Nimbus Roman No9 L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5644896" y="3755123"/>
            <a:ext cx="3416935" cy="408940"/>
            <a:chOff x="5644896" y="3755123"/>
            <a:chExt cx="3416935" cy="408940"/>
          </a:xfrm>
        </p:grpSpPr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644896" y="3759695"/>
              <a:ext cx="803897" cy="403872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5679059" y="3793502"/>
              <a:ext cx="706755" cy="307340"/>
            </a:xfrm>
            <a:custGeom>
              <a:avLst/>
              <a:gdLst/>
              <a:ahLst/>
              <a:cxnLst/>
              <a:rect l="l" t="t" r="r" b="b"/>
              <a:pathLst>
                <a:path w="706754" h="307339">
                  <a:moveTo>
                    <a:pt x="706628" y="25768"/>
                  </a:moveTo>
                  <a:lnTo>
                    <a:pt x="681228" y="25768"/>
                  </a:lnTo>
                  <a:lnTo>
                    <a:pt x="681228" y="281546"/>
                  </a:lnTo>
                  <a:lnTo>
                    <a:pt x="706628" y="281546"/>
                  </a:lnTo>
                  <a:lnTo>
                    <a:pt x="706628" y="25768"/>
                  </a:lnTo>
                  <a:close/>
                </a:path>
                <a:path w="706754" h="307339">
                  <a:moveTo>
                    <a:pt x="706628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0" y="281940"/>
                  </a:lnTo>
                  <a:lnTo>
                    <a:pt x="0" y="307340"/>
                  </a:lnTo>
                  <a:lnTo>
                    <a:pt x="706628" y="307340"/>
                  </a:lnTo>
                  <a:lnTo>
                    <a:pt x="706628" y="281940"/>
                  </a:lnTo>
                  <a:lnTo>
                    <a:pt x="25400" y="281940"/>
                  </a:lnTo>
                  <a:lnTo>
                    <a:pt x="25400" y="25400"/>
                  </a:lnTo>
                  <a:lnTo>
                    <a:pt x="706628" y="25400"/>
                  </a:lnTo>
                  <a:lnTo>
                    <a:pt x="706628" y="0"/>
                  </a:lnTo>
                  <a:close/>
                </a:path>
              </a:pathLst>
            </a:custGeom>
            <a:solidFill>
              <a:srgbClr val="1FE2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421374" y="3759695"/>
              <a:ext cx="892352" cy="403872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6455537" y="3793502"/>
              <a:ext cx="795020" cy="307340"/>
            </a:xfrm>
            <a:custGeom>
              <a:avLst/>
              <a:gdLst/>
              <a:ahLst/>
              <a:cxnLst/>
              <a:rect l="l" t="t" r="r" b="b"/>
              <a:pathLst>
                <a:path w="795020" h="307339">
                  <a:moveTo>
                    <a:pt x="795020" y="25768"/>
                  </a:moveTo>
                  <a:lnTo>
                    <a:pt x="769620" y="25768"/>
                  </a:lnTo>
                  <a:lnTo>
                    <a:pt x="769620" y="281546"/>
                  </a:lnTo>
                  <a:lnTo>
                    <a:pt x="795020" y="281546"/>
                  </a:lnTo>
                  <a:lnTo>
                    <a:pt x="795020" y="25768"/>
                  </a:lnTo>
                  <a:close/>
                </a:path>
                <a:path w="795020" h="307339">
                  <a:moveTo>
                    <a:pt x="795020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0" y="281940"/>
                  </a:lnTo>
                  <a:lnTo>
                    <a:pt x="0" y="307340"/>
                  </a:lnTo>
                  <a:lnTo>
                    <a:pt x="795020" y="307340"/>
                  </a:lnTo>
                  <a:lnTo>
                    <a:pt x="795020" y="281940"/>
                  </a:lnTo>
                  <a:lnTo>
                    <a:pt x="25400" y="281940"/>
                  </a:lnTo>
                  <a:lnTo>
                    <a:pt x="25400" y="25400"/>
                  </a:lnTo>
                  <a:lnTo>
                    <a:pt x="795020" y="25400"/>
                  </a:lnTo>
                  <a:lnTo>
                    <a:pt x="795020" y="0"/>
                  </a:lnTo>
                  <a:close/>
                </a:path>
              </a:pathLst>
            </a:custGeom>
            <a:solidFill>
              <a:srgbClr val="1FE2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520178" y="3755123"/>
              <a:ext cx="1541526" cy="403872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7554341" y="3789692"/>
              <a:ext cx="1444625" cy="306070"/>
            </a:xfrm>
            <a:custGeom>
              <a:avLst/>
              <a:gdLst/>
              <a:ahLst/>
              <a:cxnLst/>
              <a:rect l="l" t="t" r="r" b="b"/>
              <a:pathLst>
                <a:path w="1444625" h="306070">
                  <a:moveTo>
                    <a:pt x="1444244" y="0"/>
                  </a:moveTo>
                  <a:lnTo>
                    <a:pt x="1418844" y="0"/>
                  </a:lnTo>
                  <a:lnTo>
                    <a:pt x="1418844" y="25400"/>
                  </a:lnTo>
                  <a:lnTo>
                    <a:pt x="1418844" y="280670"/>
                  </a:lnTo>
                  <a:lnTo>
                    <a:pt x="25400" y="280670"/>
                  </a:lnTo>
                  <a:lnTo>
                    <a:pt x="25400" y="25400"/>
                  </a:lnTo>
                  <a:lnTo>
                    <a:pt x="1418844" y="25400"/>
                  </a:lnTo>
                  <a:lnTo>
                    <a:pt x="1418844" y="0"/>
                  </a:lnTo>
                  <a:lnTo>
                    <a:pt x="0" y="0"/>
                  </a:lnTo>
                  <a:lnTo>
                    <a:pt x="0" y="25400"/>
                  </a:lnTo>
                  <a:lnTo>
                    <a:pt x="0" y="280670"/>
                  </a:lnTo>
                  <a:lnTo>
                    <a:pt x="0" y="306070"/>
                  </a:lnTo>
                  <a:lnTo>
                    <a:pt x="1444244" y="306070"/>
                  </a:lnTo>
                  <a:lnTo>
                    <a:pt x="1444244" y="280784"/>
                  </a:lnTo>
                  <a:lnTo>
                    <a:pt x="1444244" y="25400"/>
                  </a:lnTo>
                  <a:lnTo>
                    <a:pt x="1444244" y="25006"/>
                  </a:lnTo>
                  <a:lnTo>
                    <a:pt x="1444244" y="0"/>
                  </a:lnTo>
                  <a:close/>
                </a:path>
              </a:pathLst>
            </a:custGeom>
            <a:solidFill>
              <a:srgbClr val="1FE2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7511288" y="4816089"/>
            <a:ext cx="1851660" cy="712470"/>
          </a:xfrm>
          <a:prstGeom prst="rect">
            <a:avLst/>
          </a:prstGeom>
        </p:spPr>
        <p:txBody>
          <a:bodyPr vert="horz" wrap="square" lIns="0" tIns="800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30"/>
              </a:spcBef>
            </a:pPr>
            <a:r>
              <a:rPr sz="1400" b="1" spc="-190" dirty="0">
                <a:solidFill>
                  <a:srgbClr val="3F3F3F"/>
                </a:solidFill>
                <a:latin typeface="DejaVu Sans"/>
                <a:cs typeface="DejaVu Sans"/>
              </a:rPr>
              <a:t>Dimension</a:t>
            </a:r>
            <a:r>
              <a:rPr sz="1400" spc="2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b="1" spc="-165" dirty="0">
                <a:solidFill>
                  <a:srgbClr val="3F3F3F"/>
                </a:solidFill>
                <a:latin typeface="DejaVu Sans"/>
                <a:cs typeface="DejaVu Sans"/>
              </a:rPr>
              <a:t>Declaration</a:t>
            </a:r>
            <a:endParaRPr sz="1400">
              <a:latin typeface="DejaVu Sans"/>
              <a:cs typeface="DejaVu Sans"/>
            </a:endParaRPr>
          </a:p>
          <a:p>
            <a:pPr marL="12700" marR="205104">
              <a:lnSpc>
                <a:spcPts val="1300"/>
              </a:lnSpc>
              <a:spcBef>
                <a:spcPts val="620"/>
              </a:spcBef>
            </a:pP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Defines</a:t>
            </a:r>
            <a:r>
              <a:rPr sz="1200" spc="4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the</a:t>
            </a:r>
            <a:r>
              <a:rPr sz="1200" spc="2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spc="-30" dirty="0">
                <a:solidFill>
                  <a:srgbClr val="3F3F3F"/>
                </a:solidFill>
                <a:latin typeface="Nimbus Roman No9 L"/>
                <a:cs typeface="Nimbus Roman No9 L"/>
              </a:rPr>
              <a:t>grain</a:t>
            </a:r>
            <a:r>
              <a:rPr sz="1200" spc="3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at</a:t>
            </a:r>
            <a:r>
              <a:rPr sz="1200" spc="3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spc="-65" dirty="0">
                <a:solidFill>
                  <a:srgbClr val="3F3F3F"/>
                </a:solidFill>
                <a:latin typeface="Nimbus Roman No9 L"/>
                <a:cs typeface="Nimbus Roman No9 L"/>
              </a:rPr>
              <a:t>which</a:t>
            </a:r>
            <a:r>
              <a:rPr sz="1200" spc="-6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the</a:t>
            </a:r>
            <a:r>
              <a:rPr sz="1200" spc="3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data</a:t>
            </a:r>
            <a:r>
              <a:rPr sz="1200" spc="4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is</a:t>
            </a:r>
            <a:r>
              <a:rPr sz="1200" spc="3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spc="-10" dirty="0">
                <a:solidFill>
                  <a:srgbClr val="3F3F3F"/>
                </a:solidFill>
                <a:latin typeface="Nimbus Roman No9 L"/>
                <a:cs typeface="Nimbus Roman No9 L"/>
              </a:rPr>
              <a:t>aggregated</a:t>
            </a:r>
            <a:endParaRPr sz="1200">
              <a:latin typeface="Nimbus Roman No9 L"/>
              <a:cs typeface="Nimbus Roman No9 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5842635" y="4069333"/>
            <a:ext cx="4167504" cy="765175"/>
          </a:xfrm>
          <a:custGeom>
            <a:avLst/>
            <a:gdLst/>
            <a:ahLst/>
            <a:cxnLst/>
            <a:rect l="l" t="t" r="r" b="b"/>
            <a:pathLst>
              <a:path w="4167504" h="765175">
                <a:moveTo>
                  <a:pt x="213741" y="14605"/>
                </a:moveTo>
                <a:lnTo>
                  <a:pt x="188595" y="11557"/>
                </a:lnTo>
                <a:lnTo>
                  <a:pt x="182245" y="63373"/>
                </a:lnTo>
                <a:lnTo>
                  <a:pt x="175768" y="114681"/>
                </a:lnTo>
                <a:lnTo>
                  <a:pt x="175768" y="114554"/>
                </a:lnTo>
                <a:lnTo>
                  <a:pt x="175742" y="114681"/>
                </a:lnTo>
                <a:lnTo>
                  <a:pt x="169037" y="164846"/>
                </a:lnTo>
                <a:lnTo>
                  <a:pt x="169037" y="164719"/>
                </a:lnTo>
                <a:lnTo>
                  <a:pt x="169011" y="164846"/>
                </a:lnTo>
                <a:lnTo>
                  <a:pt x="162179" y="213487"/>
                </a:lnTo>
                <a:lnTo>
                  <a:pt x="162179" y="213360"/>
                </a:lnTo>
                <a:lnTo>
                  <a:pt x="162153" y="213487"/>
                </a:lnTo>
                <a:lnTo>
                  <a:pt x="158750" y="236982"/>
                </a:lnTo>
                <a:lnTo>
                  <a:pt x="158750" y="236855"/>
                </a:lnTo>
                <a:lnTo>
                  <a:pt x="158724" y="236982"/>
                </a:lnTo>
                <a:lnTo>
                  <a:pt x="155067" y="259969"/>
                </a:lnTo>
                <a:lnTo>
                  <a:pt x="155067" y="259842"/>
                </a:lnTo>
                <a:lnTo>
                  <a:pt x="155041" y="259969"/>
                </a:lnTo>
                <a:lnTo>
                  <a:pt x="151257" y="282194"/>
                </a:lnTo>
                <a:lnTo>
                  <a:pt x="147447" y="303911"/>
                </a:lnTo>
                <a:lnTo>
                  <a:pt x="147447" y="303657"/>
                </a:lnTo>
                <a:lnTo>
                  <a:pt x="147396" y="303911"/>
                </a:lnTo>
                <a:lnTo>
                  <a:pt x="143383" y="324612"/>
                </a:lnTo>
                <a:lnTo>
                  <a:pt x="143383" y="324485"/>
                </a:lnTo>
                <a:lnTo>
                  <a:pt x="143344" y="324612"/>
                </a:lnTo>
                <a:lnTo>
                  <a:pt x="139319" y="344551"/>
                </a:lnTo>
                <a:lnTo>
                  <a:pt x="139319" y="344297"/>
                </a:lnTo>
                <a:lnTo>
                  <a:pt x="139255" y="344551"/>
                </a:lnTo>
                <a:lnTo>
                  <a:pt x="135001" y="363474"/>
                </a:lnTo>
                <a:lnTo>
                  <a:pt x="135128" y="363220"/>
                </a:lnTo>
                <a:lnTo>
                  <a:pt x="130683" y="381381"/>
                </a:lnTo>
                <a:lnTo>
                  <a:pt x="130683" y="381000"/>
                </a:lnTo>
                <a:lnTo>
                  <a:pt x="130568" y="381381"/>
                </a:lnTo>
                <a:lnTo>
                  <a:pt x="125984" y="398145"/>
                </a:lnTo>
                <a:lnTo>
                  <a:pt x="126111" y="397510"/>
                </a:lnTo>
                <a:lnTo>
                  <a:pt x="125895" y="398145"/>
                </a:lnTo>
                <a:lnTo>
                  <a:pt x="121018" y="413042"/>
                </a:lnTo>
                <a:lnTo>
                  <a:pt x="115570" y="427736"/>
                </a:lnTo>
                <a:lnTo>
                  <a:pt x="98044" y="465455"/>
                </a:lnTo>
                <a:lnTo>
                  <a:pt x="91948" y="476758"/>
                </a:lnTo>
                <a:lnTo>
                  <a:pt x="91948" y="476631"/>
                </a:lnTo>
                <a:lnTo>
                  <a:pt x="91871" y="476758"/>
                </a:lnTo>
                <a:lnTo>
                  <a:pt x="85725" y="487807"/>
                </a:lnTo>
                <a:lnTo>
                  <a:pt x="85852" y="487680"/>
                </a:lnTo>
                <a:lnTo>
                  <a:pt x="73533" y="509143"/>
                </a:lnTo>
                <a:lnTo>
                  <a:pt x="51816" y="552196"/>
                </a:lnTo>
                <a:lnTo>
                  <a:pt x="37084" y="600202"/>
                </a:lnTo>
                <a:lnTo>
                  <a:pt x="28829" y="647319"/>
                </a:lnTo>
                <a:lnTo>
                  <a:pt x="25628" y="683983"/>
                </a:lnTo>
                <a:lnTo>
                  <a:pt x="0" y="683006"/>
                </a:lnTo>
                <a:lnTo>
                  <a:pt x="35052" y="760603"/>
                </a:lnTo>
                <a:lnTo>
                  <a:pt x="76073" y="685927"/>
                </a:lnTo>
                <a:lnTo>
                  <a:pt x="51003" y="684961"/>
                </a:lnTo>
                <a:lnTo>
                  <a:pt x="51054" y="683983"/>
                </a:lnTo>
                <a:lnTo>
                  <a:pt x="51650" y="672846"/>
                </a:lnTo>
                <a:lnTo>
                  <a:pt x="51689" y="672630"/>
                </a:lnTo>
                <a:lnTo>
                  <a:pt x="51689" y="672846"/>
                </a:lnTo>
                <a:lnTo>
                  <a:pt x="51739" y="672338"/>
                </a:lnTo>
                <a:lnTo>
                  <a:pt x="54025" y="650875"/>
                </a:lnTo>
                <a:lnTo>
                  <a:pt x="54102" y="650240"/>
                </a:lnTo>
                <a:lnTo>
                  <a:pt x="53975" y="650875"/>
                </a:lnTo>
                <a:lnTo>
                  <a:pt x="57442" y="628523"/>
                </a:lnTo>
                <a:lnTo>
                  <a:pt x="57531" y="628015"/>
                </a:lnTo>
                <a:lnTo>
                  <a:pt x="57404" y="628523"/>
                </a:lnTo>
                <a:lnTo>
                  <a:pt x="61849" y="606171"/>
                </a:lnTo>
                <a:lnTo>
                  <a:pt x="67818" y="582930"/>
                </a:lnTo>
                <a:lnTo>
                  <a:pt x="67691" y="583565"/>
                </a:lnTo>
                <a:lnTo>
                  <a:pt x="67881" y="582930"/>
                </a:lnTo>
                <a:lnTo>
                  <a:pt x="71081" y="572541"/>
                </a:lnTo>
                <a:lnTo>
                  <a:pt x="75006" y="562610"/>
                </a:lnTo>
                <a:lnTo>
                  <a:pt x="75311" y="561848"/>
                </a:lnTo>
                <a:lnTo>
                  <a:pt x="74930" y="562610"/>
                </a:lnTo>
                <a:lnTo>
                  <a:pt x="84531" y="542163"/>
                </a:lnTo>
                <a:lnTo>
                  <a:pt x="84836" y="541528"/>
                </a:lnTo>
                <a:lnTo>
                  <a:pt x="84455" y="542163"/>
                </a:lnTo>
                <a:lnTo>
                  <a:pt x="95808" y="521589"/>
                </a:lnTo>
                <a:lnTo>
                  <a:pt x="95885" y="521462"/>
                </a:lnTo>
                <a:lnTo>
                  <a:pt x="95758" y="521589"/>
                </a:lnTo>
                <a:lnTo>
                  <a:pt x="107950" y="500253"/>
                </a:lnTo>
                <a:lnTo>
                  <a:pt x="114846" y="487680"/>
                </a:lnTo>
                <a:lnTo>
                  <a:pt x="120650" y="477139"/>
                </a:lnTo>
                <a:lnTo>
                  <a:pt x="127000" y="464566"/>
                </a:lnTo>
                <a:lnTo>
                  <a:pt x="133096" y="451104"/>
                </a:lnTo>
                <a:lnTo>
                  <a:pt x="137553" y="440690"/>
                </a:lnTo>
                <a:lnTo>
                  <a:pt x="139192" y="436880"/>
                </a:lnTo>
                <a:lnTo>
                  <a:pt x="142811" y="427228"/>
                </a:lnTo>
                <a:lnTo>
                  <a:pt x="144907" y="421640"/>
                </a:lnTo>
                <a:lnTo>
                  <a:pt x="150368" y="405257"/>
                </a:lnTo>
                <a:lnTo>
                  <a:pt x="155194" y="387731"/>
                </a:lnTo>
                <a:lnTo>
                  <a:pt x="159766" y="369189"/>
                </a:lnTo>
                <a:lnTo>
                  <a:pt x="161124" y="363220"/>
                </a:lnTo>
                <a:lnTo>
                  <a:pt x="164211" y="349758"/>
                </a:lnTo>
                <a:lnTo>
                  <a:pt x="172466" y="308356"/>
                </a:lnTo>
                <a:lnTo>
                  <a:pt x="180086" y="264033"/>
                </a:lnTo>
                <a:lnTo>
                  <a:pt x="187325" y="217170"/>
                </a:lnTo>
                <a:lnTo>
                  <a:pt x="194183" y="168275"/>
                </a:lnTo>
                <a:lnTo>
                  <a:pt x="200914" y="117856"/>
                </a:lnTo>
                <a:lnTo>
                  <a:pt x="207391" y="66421"/>
                </a:lnTo>
                <a:lnTo>
                  <a:pt x="213741" y="14605"/>
                </a:lnTo>
                <a:close/>
              </a:path>
              <a:path w="4167504" h="765175">
                <a:moveTo>
                  <a:pt x="2121535" y="684530"/>
                </a:moveTo>
                <a:lnTo>
                  <a:pt x="2095969" y="687971"/>
                </a:lnTo>
                <a:lnTo>
                  <a:pt x="2095119" y="683006"/>
                </a:lnTo>
                <a:lnTo>
                  <a:pt x="2089785" y="670052"/>
                </a:lnTo>
                <a:lnTo>
                  <a:pt x="2083816" y="657733"/>
                </a:lnTo>
                <a:lnTo>
                  <a:pt x="2078253" y="648843"/>
                </a:lnTo>
                <a:lnTo>
                  <a:pt x="2076196" y="645541"/>
                </a:lnTo>
                <a:lnTo>
                  <a:pt x="2067179" y="633349"/>
                </a:lnTo>
                <a:lnTo>
                  <a:pt x="2062124" y="627634"/>
                </a:lnTo>
                <a:lnTo>
                  <a:pt x="2056511" y="621284"/>
                </a:lnTo>
                <a:lnTo>
                  <a:pt x="2044065" y="609092"/>
                </a:lnTo>
                <a:lnTo>
                  <a:pt x="2040382" y="606044"/>
                </a:lnTo>
                <a:lnTo>
                  <a:pt x="2029841" y="597281"/>
                </a:lnTo>
                <a:lnTo>
                  <a:pt x="2026894" y="595122"/>
                </a:lnTo>
                <a:lnTo>
                  <a:pt x="2013585" y="585343"/>
                </a:lnTo>
                <a:lnTo>
                  <a:pt x="2004949" y="579628"/>
                </a:lnTo>
                <a:lnTo>
                  <a:pt x="2004568" y="579374"/>
                </a:lnTo>
                <a:lnTo>
                  <a:pt x="1996490" y="574421"/>
                </a:lnTo>
                <a:lnTo>
                  <a:pt x="1995043" y="573532"/>
                </a:lnTo>
                <a:lnTo>
                  <a:pt x="1988172" y="569595"/>
                </a:lnTo>
                <a:lnTo>
                  <a:pt x="1984629" y="567563"/>
                </a:lnTo>
                <a:lnTo>
                  <a:pt x="1973199" y="561848"/>
                </a:lnTo>
                <a:lnTo>
                  <a:pt x="1969033" y="559943"/>
                </a:lnTo>
                <a:lnTo>
                  <a:pt x="1961261" y="556387"/>
                </a:lnTo>
                <a:lnTo>
                  <a:pt x="1948561" y="550926"/>
                </a:lnTo>
                <a:lnTo>
                  <a:pt x="1906143" y="535813"/>
                </a:lnTo>
                <a:lnTo>
                  <a:pt x="1859280" y="521462"/>
                </a:lnTo>
                <a:lnTo>
                  <a:pt x="1756219" y="492506"/>
                </a:lnTo>
                <a:lnTo>
                  <a:pt x="1755775" y="492379"/>
                </a:lnTo>
                <a:lnTo>
                  <a:pt x="1755902" y="492506"/>
                </a:lnTo>
                <a:lnTo>
                  <a:pt x="1720088" y="482219"/>
                </a:lnTo>
                <a:lnTo>
                  <a:pt x="1720215" y="482219"/>
                </a:lnTo>
                <a:lnTo>
                  <a:pt x="1684820" y="471551"/>
                </a:lnTo>
                <a:lnTo>
                  <a:pt x="1684401" y="471424"/>
                </a:lnTo>
                <a:lnTo>
                  <a:pt x="1684655" y="471551"/>
                </a:lnTo>
                <a:lnTo>
                  <a:pt x="1649501" y="460082"/>
                </a:lnTo>
                <a:lnTo>
                  <a:pt x="1614932" y="447802"/>
                </a:lnTo>
                <a:lnTo>
                  <a:pt x="1615440" y="447929"/>
                </a:lnTo>
                <a:lnTo>
                  <a:pt x="1615122" y="447802"/>
                </a:lnTo>
                <a:lnTo>
                  <a:pt x="1582661" y="434721"/>
                </a:lnTo>
                <a:lnTo>
                  <a:pt x="1582039" y="434467"/>
                </a:lnTo>
                <a:lnTo>
                  <a:pt x="1582547" y="434721"/>
                </a:lnTo>
                <a:lnTo>
                  <a:pt x="1550771" y="420293"/>
                </a:lnTo>
                <a:lnTo>
                  <a:pt x="1536547" y="413004"/>
                </a:lnTo>
                <a:lnTo>
                  <a:pt x="1536065" y="412750"/>
                </a:lnTo>
                <a:lnTo>
                  <a:pt x="1536446" y="413004"/>
                </a:lnTo>
                <a:lnTo>
                  <a:pt x="1521841" y="404876"/>
                </a:lnTo>
                <a:lnTo>
                  <a:pt x="1522349" y="405130"/>
                </a:lnTo>
                <a:lnTo>
                  <a:pt x="1521917" y="404876"/>
                </a:lnTo>
                <a:lnTo>
                  <a:pt x="1508671" y="396875"/>
                </a:lnTo>
                <a:lnTo>
                  <a:pt x="1508252" y="396621"/>
                </a:lnTo>
                <a:lnTo>
                  <a:pt x="1508633" y="396875"/>
                </a:lnTo>
                <a:lnTo>
                  <a:pt x="1495869" y="388493"/>
                </a:lnTo>
                <a:lnTo>
                  <a:pt x="1495298" y="388112"/>
                </a:lnTo>
                <a:lnTo>
                  <a:pt x="1495806" y="388493"/>
                </a:lnTo>
                <a:lnTo>
                  <a:pt x="1470406" y="369951"/>
                </a:lnTo>
                <a:lnTo>
                  <a:pt x="1470914" y="370205"/>
                </a:lnTo>
                <a:lnTo>
                  <a:pt x="1470583" y="369951"/>
                </a:lnTo>
                <a:lnTo>
                  <a:pt x="1446276" y="350520"/>
                </a:lnTo>
                <a:lnTo>
                  <a:pt x="1446784" y="350901"/>
                </a:lnTo>
                <a:lnTo>
                  <a:pt x="1446339" y="350520"/>
                </a:lnTo>
                <a:lnTo>
                  <a:pt x="1423162" y="330200"/>
                </a:lnTo>
                <a:lnTo>
                  <a:pt x="1423543" y="330454"/>
                </a:lnTo>
                <a:lnTo>
                  <a:pt x="1423263" y="330200"/>
                </a:lnTo>
                <a:lnTo>
                  <a:pt x="1401076" y="309118"/>
                </a:lnTo>
                <a:lnTo>
                  <a:pt x="1400683" y="308737"/>
                </a:lnTo>
                <a:lnTo>
                  <a:pt x="1400937" y="309118"/>
                </a:lnTo>
                <a:lnTo>
                  <a:pt x="1378839" y="286512"/>
                </a:lnTo>
                <a:lnTo>
                  <a:pt x="1379220" y="286893"/>
                </a:lnTo>
                <a:lnTo>
                  <a:pt x="1378864" y="286512"/>
                </a:lnTo>
                <a:lnTo>
                  <a:pt x="1358099" y="263779"/>
                </a:lnTo>
                <a:lnTo>
                  <a:pt x="1357757" y="263398"/>
                </a:lnTo>
                <a:lnTo>
                  <a:pt x="1358011" y="263779"/>
                </a:lnTo>
                <a:lnTo>
                  <a:pt x="1337513" y="239649"/>
                </a:lnTo>
                <a:lnTo>
                  <a:pt x="1337310" y="239395"/>
                </a:lnTo>
                <a:lnTo>
                  <a:pt x="1337437" y="239649"/>
                </a:lnTo>
                <a:lnTo>
                  <a:pt x="1317244" y="214757"/>
                </a:lnTo>
                <a:lnTo>
                  <a:pt x="1317498" y="215011"/>
                </a:lnTo>
                <a:lnTo>
                  <a:pt x="1317294" y="214757"/>
                </a:lnTo>
                <a:lnTo>
                  <a:pt x="1297876" y="189865"/>
                </a:lnTo>
                <a:lnTo>
                  <a:pt x="1297686" y="189611"/>
                </a:lnTo>
                <a:lnTo>
                  <a:pt x="1297813" y="189865"/>
                </a:lnTo>
                <a:lnTo>
                  <a:pt x="1278509" y="163830"/>
                </a:lnTo>
                <a:lnTo>
                  <a:pt x="1278763" y="164084"/>
                </a:lnTo>
                <a:lnTo>
                  <a:pt x="1278572" y="163830"/>
                </a:lnTo>
                <a:lnTo>
                  <a:pt x="1241171" y="110744"/>
                </a:lnTo>
                <a:lnTo>
                  <a:pt x="1241425" y="110998"/>
                </a:lnTo>
                <a:lnTo>
                  <a:pt x="1241247" y="110744"/>
                </a:lnTo>
                <a:lnTo>
                  <a:pt x="1204925" y="56642"/>
                </a:lnTo>
                <a:lnTo>
                  <a:pt x="1204849" y="56515"/>
                </a:lnTo>
                <a:lnTo>
                  <a:pt x="1204849" y="56642"/>
                </a:lnTo>
                <a:lnTo>
                  <a:pt x="1168908" y="1524"/>
                </a:lnTo>
                <a:lnTo>
                  <a:pt x="1147572" y="15494"/>
                </a:lnTo>
                <a:lnTo>
                  <a:pt x="1183640" y="70612"/>
                </a:lnTo>
                <a:lnTo>
                  <a:pt x="1220343" y="125222"/>
                </a:lnTo>
                <a:lnTo>
                  <a:pt x="1258062" y="178816"/>
                </a:lnTo>
                <a:lnTo>
                  <a:pt x="1297432" y="230759"/>
                </a:lnTo>
                <a:lnTo>
                  <a:pt x="1338834" y="280416"/>
                </a:lnTo>
                <a:lnTo>
                  <a:pt x="1383030" y="327025"/>
                </a:lnTo>
                <a:lnTo>
                  <a:pt x="1430147" y="370205"/>
                </a:lnTo>
                <a:lnTo>
                  <a:pt x="1481201" y="409194"/>
                </a:lnTo>
                <a:lnTo>
                  <a:pt x="1524381" y="435356"/>
                </a:lnTo>
                <a:lnTo>
                  <a:pt x="1572260" y="457962"/>
                </a:lnTo>
                <a:lnTo>
                  <a:pt x="1641221" y="484124"/>
                </a:lnTo>
                <a:lnTo>
                  <a:pt x="1712976" y="506603"/>
                </a:lnTo>
                <a:lnTo>
                  <a:pt x="1819021" y="536321"/>
                </a:lnTo>
                <a:lnTo>
                  <a:pt x="1818894" y="536321"/>
                </a:lnTo>
                <a:lnTo>
                  <a:pt x="1852168" y="545846"/>
                </a:lnTo>
                <a:lnTo>
                  <a:pt x="1852041" y="545719"/>
                </a:lnTo>
                <a:lnTo>
                  <a:pt x="1883664" y="555244"/>
                </a:lnTo>
                <a:lnTo>
                  <a:pt x="1883410" y="555244"/>
                </a:lnTo>
                <a:lnTo>
                  <a:pt x="1898396" y="560070"/>
                </a:lnTo>
                <a:lnTo>
                  <a:pt x="1898142" y="559943"/>
                </a:lnTo>
                <a:lnTo>
                  <a:pt x="1912620" y="564769"/>
                </a:lnTo>
                <a:lnTo>
                  <a:pt x="1912366" y="564769"/>
                </a:lnTo>
                <a:lnTo>
                  <a:pt x="1926209" y="569722"/>
                </a:lnTo>
                <a:lnTo>
                  <a:pt x="1925955" y="569595"/>
                </a:lnTo>
                <a:lnTo>
                  <a:pt x="1939290" y="574675"/>
                </a:lnTo>
                <a:lnTo>
                  <a:pt x="1972754" y="590042"/>
                </a:lnTo>
                <a:lnTo>
                  <a:pt x="1982216" y="595376"/>
                </a:lnTo>
                <a:lnTo>
                  <a:pt x="1990979" y="600837"/>
                </a:lnTo>
                <a:lnTo>
                  <a:pt x="1990725" y="600710"/>
                </a:lnTo>
                <a:lnTo>
                  <a:pt x="1990915" y="600837"/>
                </a:lnTo>
                <a:lnTo>
                  <a:pt x="2027428" y="628396"/>
                </a:lnTo>
                <a:lnTo>
                  <a:pt x="2054961" y="659536"/>
                </a:lnTo>
                <a:lnTo>
                  <a:pt x="2061718" y="670560"/>
                </a:lnTo>
                <a:lnTo>
                  <a:pt x="2066569" y="680135"/>
                </a:lnTo>
                <a:lnTo>
                  <a:pt x="2070582" y="689965"/>
                </a:lnTo>
                <a:lnTo>
                  <a:pt x="2070823" y="691362"/>
                </a:lnTo>
                <a:lnTo>
                  <a:pt x="2046097" y="694690"/>
                </a:lnTo>
                <a:lnTo>
                  <a:pt x="2093976" y="765175"/>
                </a:lnTo>
                <a:lnTo>
                  <a:pt x="2120354" y="687971"/>
                </a:lnTo>
                <a:lnTo>
                  <a:pt x="2121535" y="684530"/>
                </a:lnTo>
                <a:close/>
              </a:path>
              <a:path w="4167504" h="765175">
                <a:moveTo>
                  <a:pt x="2961640" y="109474"/>
                </a:moveTo>
                <a:lnTo>
                  <a:pt x="2961398" y="109220"/>
                </a:lnTo>
                <a:lnTo>
                  <a:pt x="2961640" y="109474"/>
                </a:lnTo>
                <a:close/>
              </a:path>
              <a:path w="4167504" h="765175">
                <a:moveTo>
                  <a:pt x="3182112" y="307721"/>
                </a:moveTo>
                <a:lnTo>
                  <a:pt x="3181756" y="307467"/>
                </a:lnTo>
                <a:lnTo>
                  <a:pt x="3182112" y="307721"/>
                </a:lnTo>
                <a:close/>
              </a:path>
              <a:path w="4167504" h="765175">
                <a:moveTo>
                  <a:pt x="4167378" y="683260"/>
                </a:moveTo>
                <a:lnTo>
                  <a:pt x="4141762" y="687997"/>
                </a:lnTo>
                <a:lnTo>
                  <a:pt x="4140327" y="681863"/>
                </a:lnTo>
                <a:lnTo>
                  <a:pt x="4134358" y="671068"/>
                </a:lnTo>
                <a:lnTo>
                  <a:pt x="4132961" y="668528"/>
                </a:lnTo>
                <a:lnTo>
                  <a:pt x="4124452" y="656209"/>
                </a:lnTo>
                <a:lnTo>
                  <a:pt x="4115003" y="645160"/>
                </a:lnTo>
                <a:lnTo>
                  <a:pt x="4114038" y="644017"/>
                </a:lnTo>
                <a:lnTo>
                  <a:pt x="4101719" y="631952"/>
                </a:lnTo>
                <a:lnTo>
                  <a:pt x="4098302" y="629031"/>
                </a:lnTo>
                <a:lnTo>
                  <a:pt x="4094607" y="625856"/>
                </a:lnTo>
                <a:lnTo>
                  <a:pt x="4086987" y="619887"/>
                </a:lnTo>
                <a:lnTo>
                  <a:pt x="4084904" y="618363"/>
                </a:lnTo>
                <a:lnTo>
                  <a:pt x="4078859" y="613918"/>
                </a:lnTo>
                <a:lnTo>
                  <a:pt x="4077170" y="612775"/>
                </a:lnTo>
                <a:lnTo>
                  <a:pt x="4070096" y="607949"/>
                </a:lnTo>
                <a:lnTo>
                  <a:pt x="4068635" y="607060"/>
                </a:lnTo>
                <a:lnTo>
                  <a:pt x="4028440" y="584454"/>
                </a:lnTo>
                <a:lnTo>
                  <a:pt x="4008069" y="574929"/>
                </a:lnTo>
                <a:lnTo>
                  <a:pt x="4003294" y="572770"/>
                </a:lnTo>
                <a:lnTo>
                  <a:pt x="3989070" y="566928"/>
                </a:lnTo>
                <a:lnTo>
                  <a:pt x="3983939" y="565023"/>
                </a:lnTo>
                <a:lnTo>
                  <a:pt x="3973703" y="561213"/>
                </a:lnTo>
                <a:lnTo>
                  <a:pt x="3970578" y="560197"/>
                </a:lnTo>
                <a:lnTo>
                  <a:pt x="3957320" y="555879"/>
                </a:lnTo>
                <a:lnTo>
                  <a:pt x="3939921" y="550545"/>
                </a:lnTo>
                <a:lnTo>
                  <a:pt x="3882136" y="535559"/>
                </a:lnTo>
                <a:lnTo>
                  <a:pt x="3794633" y="516382"/>
                </a:lnTo>
                <a:lnTo>
                  <a:pt x="3674872" y="492252"/>
                </a:lnTo>
                <a:lnTo>
                  <a:pt x="3674999" y="492252"/>
                </a:lnTo>
                <a:lnTo>
                  <a:pt x="3625469" y="481965"/>
                </a:lnTo>
                <a:lnTo>
                  <a:pt x="3625596" y="481965"/>
                </a:lnTo>
                <a:lnTo>
                  <a:pt x="3576637" y="471297"/>
                </a:lnTo>
                <a:lnTo>
                  <a:pt x="3576066" y="471170"/>
                </a:lnTo>
                <a:lnTo>
                  <a:pt x="3576320" y="471297"/>
                </a:lnTo>
                <a:lnTo>
                  <a:pt x="3527298" y="459740"/>
                </a:lnTo>
                <a:lnTo>
                  <a:pt x="3527679" y="459740"/>
                </a:lnTo>
                <a:lnTo>
                  <a:pt x="3480282" y="447548"/>
                </a:lnTo>
                <a:lnTo>
                  <a:pt x="3479800" y="447421"/>
                </a:lnTo>
                <a:lnTo>
                  <a:pt x="3480181" y="447548"/>
                </a:lnTo>
                <a:lnTo>
                  <a:pt x="3434511" y="434213"/>
                </a:lnTo>
                <a:lnTo>
                  <a:pt x="3434080" y="434086"/>
                </a:lnTo>
                <a:lnTo>
                  <a:pt x="3434334" y="434213"/>
                </a:lnTo>
                <a:lnTo>
                  <a:pt x="3412502" y="427228"/>
                </a:lnTo>
                <a:lnTo>
                  <a:pt x="3412109" y="427101"/>
                </a:lnTo>
                <a:lnTo>
                  <a:pt x="3412363" y="427228"/>
                </a:lnTo>
                <a:lnTo>
                  <a:pt x="3391001" y="419862"/>
                </a:lnTo>
                <a:lnTo>
                  <a:pt x="3390646" y="419735"/>
                </a:lnTo>
                <a:lnTo>
                  <a:pt x="3390900" y="419862"/>
                </a:lnTo>
                <a:lnTo>
                  <a:pt x="3370402" y="412242"/>
                </a:lnTo>
                <a:lnTo>
                  <a:pt x="3370072" y="412115"/>
                </a:lnTo>
                <a:lnTo>
                  <a:pt x="3370326" y="412242"/>
                </a:lnTo>
                <a:lnTo>
                  <a:pt x="3350133" y="404241"/>
                </a:lnTo>
                <a:lnTo>
                  <a:pt x="3350514" y="404368"/>
                </a:lnTo>
                <a:lnTo>
                  <a:pt x="3350222" y="404241"/>
                </a:lnTo>
                <a:lnTo>
                  <a:pt x="3331210" y="395859"/>
                </a:lnTo>
                <a:lnTo>
                  <a:pt x="3331591" y="395986"/>
                </a:lnTo>
                <a:lnTo>
                  <a:pt x="3331311" y="395859"/>
                </a:lnTo>
                <a:lnTo>
                  <a:pt x="3313442" y="387350"/>
                </a:lnTo>
                <a:lnTo>
                  <a:pt x="3278505" y="368935"/>
                </a:lnTo>
                <a:lnTo>
                  <a:pt x="3279013" y="369189"/>
                </a:lnTo>
                <a:lnTo>
                  <a:pt x="3278568" y="368935"/>
                </a:lnTo>
                <a:lnTo>
                  <a:pt x="3245662" y="349758"/>
                </a:lnTo>
                <a:lnTo>
                  <a:pt x="3245231" y="349504"/>
                </a:lnTo>
                <a:lnTo>
                  <a:pt x="3245612" y="349758"/>
                </a:lnTo>
                <a:lnTo>
                  <a:pt x="3213138" y="329031"/>
                </a:lnTo>
                <a:lnTo>
                  <a:pt x="3181731" y="307467"/>
                </a:lnTo>
                <a:lnTo>
                  <a:pt x="3151632" y="285242"/>
                </a:lnTo>
                <a:lnTo>
                  <a:pt x="3152013" y="285496"/>
                </a:lnTo>
                <a:lnTo>
                  <a:pt x="3151682" y="285242"/>
                </a:lnTo>
                <a:lnTo>
                  <a:pt x="3122422" y="262001"/>
                </a:lnTo>
                <a:lnTo>
                  <a:pt x="3122803" y="262255"/>
                </a:lnTo>
                <a:lnTo>
                  <a:pt x="3122498" y="262001"/>
                </a:lnTo>
                <a:lnTo>
                  <a:pt x="3094393" y="238252"/>
                </a:lnTo>
                <a:lnTo>
                  <a:pt x="3094101" y="237998"/>
                </a:lnTo>
                <a:lnTo>
                  <a:pt x="3094355" y="238252"/>
                </a:lnTo>
                <a:lnTo>
                  <a:pt x="3066415" y="213360"/>
                </a:lnTo>
                <a:lnTo>
                  <a:pt x="3066669" y="213487"/>
                </a:lnTo>
                <a:lnTo>
                  <a:pt x="3066529" y="213360"/>
                </a:lnTo>
                <a:lnTo>
                  <a:pt x="3039630" y="188341"/>
                </a:lnTo>
                <a:lnTo>
                  <a:pt x="3013100" y="162445"/>
                </a:lnTo>
                <a:lnTo>
                  <a:pt x="2961386" y="109220"/>
                </a:lnTo>
                <a:lnTo>
                  <a:pt x="2911221" y="54991"/>
                </a:lnTo>
                <a:lnTo>
                  <a:pt x="2911348" y="54991"/>
                </a:lnTo>
                <a:lnTo>
                  <a:pt x="2861564" y="0"/>
                </a:lnTo>
                <a:lnTo>
                  <a:pt x="2892552" y="72136"/>
                </a:lnTo>
                <a:lnTo>
                  <a:pt x="2943098" y="126746"/>
                </a:lnTo>
                <a:lnTo>
                  <a:pt x="2995041" y="180340"/>
                </a:lnTo>
                <a:lnTo>
                  <a:pt x="3049397" y="232156"/>
                </a:lnTo>
                <a:lnTo>
                  <a:pt x="3106547" y="281813"/>
                </a:lnTo>
                <a:lnTo>
                  <a:pt x="3167253" y="328295"/>
                </a:lnTo>
                <a:lnTo>
                  <a:pt x="3199130" y="350266"/>
                </a:lnTo>
                <a:lnTo>
                  <a:pt x="3232150" y="371348"/>
                </a:lnTo>
                <a:lnTo>
                  <a:pt x="3266440" y="391287"/>
                </a:lnTo>
                <a:lnTo>
                  <a:pt x="3302000" y="410083"/>
                </a:lnTo>
                <a:lnTo>
                  <a:pt x="3340608" y="427736"/>
                </a:lnTo>
                <a:lnTo>
                  <a:pt x="3382264" y="443738"/>
                </a:lnTo>
                <a:lnTo>
                  <a:pt x="3426841" y="458470"/>
                </a:lnTo>
                <a:lnTo>
                  <a:pt x="3473196" y="471932"/>
                </a:lnTo>
                <a:lnTo>
                  <a:pt x="3521329" y="484378"/>
                </a:lnTo>
                <a:lnTo>
                  <a:pt x="3570605" y="496062"/>
                </a:lnTo>
                <a:lnTo>
                  <a:pt x="3620262" y="506857"/>
                </a:lnTo>
                <a:lnTo>
                  <a:pt x="3789553" y="541274"/>
                </a:lnTo>
                <a:lnTo>
                  <a:pt x="3789426" y="541274"/>
                </a:lnTo>
                <a:lnTo>
                  <a:pt x="3855593" y="555498"/>
                </a:lnTo>
                <a:lnTo>
                  <a:pt x="3876294" y="560324"/>
                </a:lnTo>
                <a:lnTo>
                  <a:pt x="3876167" y="560197"/>
                </a:lnTo>
                <a:lnTo>
                  <a:pt x="3896106" y="565150"/>
                </a:lnTo>
                <a:lnTo>
                  <a:pt x="3895852" y="565023"/>
                </a:lnTo>
                <a:lnTo>
                  <a:pt x="3915029" y="569976"/>
                </a:lnTo>
                <a:lnTo>
                  <a:pt x="3914775" y="569976"/>
                </a:lnTo>
                <a:lnTo>
                  <a:pt x="3932936" y="575056"/>
                </a:lnTo>
                <a:lnTo>
                  <a:pt x="3932682" y="574929"/>
                </a:lnTo>
                <a:lnTo>
                  <a:pt x="3949827" y="580136"/>
                </a:lnTo>
                <a:lnTo>
                  <a:pt x="3949573" y="580136"/>
                </a:lnTo>
                <a:lnTo>
                  <a:pt x="3965270" y="585241"/>
                </a:lnTo>
                <a:lnTo>
                  <a:pt x="3979672" y="590550"/>
                </a:lnTo>
                <a:lnTo>
                  <a:pt x="3979976" y="590677"/>
                </a:lnTo>
                <a:lnTo>
                  <a:pt x="3993388" y="596138"/>
                </a:lnTo>
                <a:lnTo>
                  <a:pt x="3993007" y="596011"/>
                </a:lnTo>
                <a:lnTo>
                  <a:pt x="3993286" y="596138"/>
                </a:lnTo>
                <a:lnTo>
                  <a:pt x="4005707" y="601726"/>
                </a:lnTo>
                <a:lnTo>
                  <a:pt x="4005326" y="601599"/>
                </a:lnTo>
                <a:lnTo>
                  <a:pt x="4005580" y="601726"/>
                </a:lnTo>
                <a:lnTo>
                  <a:pt x="4017264" y="607314"/>
                </a:lnTo>
                <a:lnTo>
                  <a:pt x="4017010" y="607060"/>
                </a:lnTo>
                <a:lnTo>
                  <a:pt x="4028186" y="612775"/>
                </a:lnTo>
                <a:lnTo>
                  <a:pt x="4027805" y="612648"/>
                </a:lnTo>
                <a:lnTo>
                  <a:pt x="4038219" y="618363"/>
                </a:lnTo>
                <a:lnTo>
                  <a:pt x="4037838" y="618236"/>
                </a:lnTo>
                <a:lnTo>
                  <a:pt x="4047617" y="623951"/>
                </a:lnTo>
                <a:lnTo>
                  <a:pt x="4047363" y="623824"/>
                </a:lnTo>
                <a:lnTo>
                  <a:pt x="4047566" y="623951"/>
                </a:lnTo>
                <a:lnTo>
                  <a:pt x="4056507" y="629412"/>
                </a:lnTo>
                <a:lnTo>
                  <a:pt x="4055999" y="629031"/>
                </a:lnTo>
                <a:lnTo>
                  <a:pt x="4064000" y="634492"/>
                </a:lnTo>
                <a:lnTo>
                  <a:pt x="4064343" y="634746"/>
                </a:lnTo>
                <a:lnTo>
                  <a:pt x="4071747" y="640207"/>
                </a:lnTo>
                <a:lnTo>
                  <a:pt x="4071493" y="640080"/>
                </a:lnTo>
                <a:lnTo>
                  <a:pt x="4071645" y="640207"/>
                </a:lnTo>
                <a:lnTo>
                  <a:pt x="4078732" y="645668"/>
                </a:lnTo>
                <a:lnTo>
                  <a:pt x="4078224" y="645160"/>
                </a:lnTo>
                <a:lnTo>
                  <a:pt x="4084701" y="650875"/>
                </a:lnTo>
                <a:lnTo>
                  <a:pt x="4084193" y="650494"/>
                </a:lnTo>
                <a:lnTo>
                  <a:pt x="4084586" y="650875"/>
                </a:lnTo>
                <a:lnTo>
                  <a:pt x="4095813" y="661733"/>
                </a:lnTo>
                <a:lnTo>
                  <a:pt x="4104640" y="672211"/>
                </a:lnTo>
                <a:lnTo>
                  <a:pt x="4111599" y="682447"/>
                </a:lnTo>
                <a:lnTo>
                  <a:pt x="4116324" y="691032"/>
                </a:lnTo>
                <a:lnTo>
                  <a:pt x="4116705" y="692619"/>
                </a:lnTo>
                <a:lnTo>
                  <a:pt x="4092448" y="697103"/>
                </a:lnTo>
                <a:lnTo>
                  <a:pt x="4143756" y="765175"/>
                </a:lnTo>
                <a:lnTo>
                  <a:pt x="4166006" y="687997"/>
                </a:lnTo>
                <a:lnTo>
                  <a:pt x="4167378" y="683260"/>
                </a:lnTo>
                <a:close/>
              </a:path>
            </a:pathLst>
          </a:custGeom>
          <a:solidFill>
            <a:srgbClr val="1FE2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99210" y="2463545"/>
            <a:ext cx="2009775" cy="492759"/>
          </a:xfrm>
          <a:custGeom>
            <a:avLst/>
            <a:gdLst/>
            <a:ahLst/>
            <a:cxnLst/>
            <a:rect l="l" t="t" r="r" b="b"/>
            <a:pathLst>
              <a:path w="2009775" h="492760">
                <a:moveTo>
                  <a:pt x="1966671" y="0"/>
                </a:moveTo>
                <a:lnTo>
                  <a:pt x="42608" y="0"/>
                </a:lnTo>
                <a:lnTo>
                  <a:pt x="40411" y="50"/>
                </a:lnTo>
                <a:lnTo>
                  <a:pt x="6121" y="20523"/>
                </a:lnTo>
                <a:lnTo>
                  <a:pt x="0" y="40474"/>
                </a:lnTo>
                <a:lnTo>
                  <a:pt x="0" y="451777"/>
                </a:lnTo>
                <a:lnTo>
                  <a:pt x="20485" y="486092"/>
                </a:lnTo>
                <a:lnTo>
                  <a:pt x="42608" y="492252"/>
                </a:lnTo>
                <a:lnTo>
                  <a:pt x="1966671" y="492252"/>
                </a:lnTo>
                <a:lnTo>
                  <a:pt x="2000885" y="475132"/>
                </a:lnTo>
                <a:lnTo>
                  <a:pt x="2009292" y="451777"/>
                </a:lnTo>
                <a:lnTo>
                  <a:pt x="2009292" y="40474"/>
                </a:lnTo>
                <a:lnTo>
                  <a:pt x="1988820" y="6159"/>
                </a:lnTo>
                <a:lnTo>
                  <a:pt x="1966671" y="0"/>
                </a:lnTo>
                <a:close/>
              </a:path>
            </a:pathLst>
          </a:custGeom>
          <a:solidFill>
            <a:srgbClr val="3F3F3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1360932" y="2588260"/>
            <a:ext cx="1085850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spc="-114" dirty="0">
                <a:solidFill>
                  <a:srgbClr val="FFFFFF"/>
                </a:solidFill>
                <a:latin typeface="DejaVu Sans"/>
                <a:cs typeface="DejaVu Sans"/>
              </a:rPr>
              <a:t>Extract</a:t>
            </a:r>
            <a:r>
              <a:rPr sz="1400" spc="25" dirty="0">
                <a:solidFill>
                  <a:srgbClr val="FFFFFF"/>
                </a:solidFill>
                <a:latin typeface="DejaVu Sans"/>
                <a:cs typeface="DejaVu Sans"/>
              </a:rPr>
              <a:t> </a:t>
            </a:r>
            <a:r>
              <a:rPr sz="1400" spc="-90" dirty="0">
                <a:solidFill>
                  <a:srgbClr val="FFFFFF"/>
                </a:solidFill>
                <a:latin typeface="DejaVu Sans"/>
                <a:cs typeface="DejaVu Sans"/>
              </a:rPr>
              <a:t>Filters</a:t>
            </a:r>
            <a:endParaRPr sz="1400">
              <a:latin typeface="DejaVu Sans"/>
              <a:cs typeface="DejaVu Sans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1822704" y="2937509"/>
            <a:ext cx="173355" cy="114300"/>
          </a:xfrm>
          <a:custGeom>
            <a:avLst/>
            <a:gdLst/>
            <a:ahLst/>
            <a:cxnLst/>
            <a:rect l="l" t="t" r="r" b="b"/>
            <a:pathLst>
              <a:path w="173355" h="114300">
                <a:moveTo>
                  <a:pt x="172974" y="0"/>
                </a:moveTo>
                <a:lnTo>
                  <a:pt x="0" y="0"/>
                </a:lnTo>
                <a:lnTo>
                  <a:pt x="86487" y="114300"/>
                </a:lnTo>
                <a:lnTo>
                  <a:pt x="172974" y="0"/>
                </a:lnTo>
                <a:close/>
              </a:path>
            </a:pathLst>
          </a:custGeom>
          <a:solidFill>
            <a:srgbClr val="3F3F3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99210" y="3130295"/>
            <a:ext cx="2009775" cy="589280"/>
          </a:xfrm>
          <a:custGeom>
            <a:avLst/>
            <a:gdLst/>
            <a:ahLst/>
            <a:cxnLst/>
            <a:rect l="l" t="t" r="r" b="b"/>
            <a:pathLst>
              <a:path w="2009775" h="589279">
                <a:moveTo>
                  <a:pt x="2009292" y="40474"/>
                </a:moveTo>
                <a:lnTo>
                  <a:pt x="1988820" y="6159"/>
                </a:lnTo>
                <a:lnTo>
                  <a:pt x="1966671" y="0"/>
                </a:lnTo>
                <a:lnTo>
                  <a:pt x="42608" y="0"/>
                </a:lnTo>
                <a:lnTo>
                  <a:pt x="8420" y="17119"/>
                </a:lnTo>
                <a:lnTo>
                  <a:pt x="0" y="40474"/>
                </a:lnTo>
                <a:lnTo>
                  <a:pt x="0" y="451777"/>
                </a:lnTo>
                <a:lnTo>
                  <a:pt x="20485" y="486092"/>
                </a:lnTo>
                <a:lnTo>
                  <a:pt x="42608" y="492252"/>
                </a:lnTo>
                <a:lnTo>
                  <a:pt x="937234" y="492252"/>
                </a:lnTo>
                <a:lnTo>
                  <a:pt x="1009980" y="589026"/>
                </a:lnTo>
                <a:lnTo>
                  <a:pt x="1082713" y="492252"/>
                </a:lnTo>
                <a:lnTo>
                  <a:pt x="1966671" y="492252"/>
                </a:lnTo>
                <a:lnTo>
                  <a:pt x="1968868" y="492201"/>
                </a:lnTo>
                <a:lnTo>
                  <a:pt x="2003183" y="471728"/>
                </a:lnTo>
                <a:lnTo>
                  <a:pt x="2009292" y="451777"/>
                </a:lnTo>
                <a:lnTo>
                  <a:pt x="2009292" y="40474"/>
                </a:lnTo>
                <a:close/>
              </a:path>
            </a:pathLst>
          </a:custGeom>
          <a:solidFill>
            <a:srgbClr val="3F3F3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899210" y="3786377"/>
            <a:ext cx="2009775" cy="1822450"/>
          </a:xfrm>
          <a:custGeom>
            <a:avLst/>
            <a:gdLst/>
            <a:ahLst/>
            <a:cxnLst/>
            <a:rect l="l" t="t" r="r" b="b"/>
            <a:pathLst>
              <a:path w="2009775" h="1822450">
                <a:moveTo>
                  <a:pt x="2009292" y="1370164"/>
                </a:moveTo>
                <a:lnTo>
                  <a:pt x="1988820" y="1335849"/>
                </a:lnTo>
                <a:lnTo>
                  <a:pt x="1966671" y="1329690"/>
                </a:lnTo>
                <a:lnTo>
                  <a:pt x="42608" y="1329690"/>
                </a:lnTo>
                <a:lnTo>
                  <a:pt x="8420" y="1346809"/>
                </a:lnTo>
                <a:lnTo>
                  <a:pt x="0" y="1370164"/>
                </a:lnTo>
                <a:lnTo>
                  <a:pt x="0" y="1781467"/>
                </a:lnTo>
                <a:lnTo>
                  <a:pt x="20485" y="1815769"/>
                </a:lnTo>
                <a:lnTo>
                  <a:pt x="42608" y="1821942"/>
                </a:lnTo>
                <a:lnTo>
                  <a:pt x="1966671" y="1821942"/>
                </a:lnTo>
                <a:lnTo>
                  <a:pt x="2000885" y="1804809"/>
                </a:lnTo>
                <a:lnTo>
                  <a:pt x="2009292" y="1781467"/>
                </a:lnTo>
                <a:lnTo>
                  <a:pt x="2009292" y="1370164"/>
                </a:lnTo>
                <a:close/>
              </a:path>
              <a:path w="2009775" h="1822450">
                <a:moveTo>
                  <a:pt x="2009292" y="704176"/>
                </a:moveTo>
                <a:lnTo>
                  <a:pt x="1988820" y="669861"/>
                </a:lnTo>
                <a:lnTo>
                  <a:pt x="1966671" y="663702"/>
                </a:lnTo>
                <a:lnTo>
                  <a:pt x="42608" y="663702"/>
                </a:lnTo>
                <a:lnTo>
                  <a:pt x="8420" y="680821"/>
                </a:lnTo>
                <a:lnTo>
                  <a:pt x="0" y="704176"/>
                </a:lnTo>
                <a:lnTo>
                  <a:pt x="0" y="1115479"/>
                </a:lnTo>
                <a:lnTo>
                  <a:pt x="20485" y="1149794"/>
                </a:lnTo>
                <a:lnTo>
                  <a:pt x="42608" y="1155954"/>
                </a:lnTo>
                <a:lnTo>
                  <a:pt x="937323" y="1155954"/>
                </a:lnTo>
                <a:lnTo>
                  <a:pt x="1009980" y="1251966"/>
                </a:lnTo>
                <a:lnTo>
                  <a:pt x="1082624" y="1155954"/>
                </a:lnTo>
                <a:lnTo>
                  <a:pt x="1966671" y="1155954"/>
                </a:lnTo>
                <a:lnTo>
                  <a:pt x="1968868" y="1155903"/>
                </a:lnTo>
                <a:lnTo>
                  <a:pt x="2003183" y="1135430"/>
                </a:lnTo>
                <a:lnTo>
                  <a:pt x="2009292" y="1115479"/>
                </a:lnTo>
                <a:lnTo>
                  <a:pt x="2009292" y="704176"/>
                </a:lnTo>
                <a:close/>
              </a:path>
              <a:path w="2009775" h="1822450">
                <a:moveTo>
                  <a:pt x="2009292" y="40474"/>
                </a:moveTo>
                <a:lnTo>
                  <a:pt x="1988820" y="6159"/>
                </a:lnTo>
                <a:lnTo>
                  <a:pt x="1966671" y="0"/>
                </a:lnTo>
                <a:lnTo>
                  <a:pt x="42608" y="0"/>
                </a:lnTo>
                <a:lnTo>
                  <a:pt x="8420" y="17119"/>
                </a:lnTo>
                <a:lnTo>
                  <a:pt x="0" y="40474"/>
                </a:lnTo>
                <a:lnTo>
                  <a:pt x="0" y="451777"/>
                </a:lnTo>
                <a:lnTo>
                  <a:pt x="20485" y="486092"/>
                </a:lnTo>
                <a:lnTo>
                  <a:pt x="42608" y="492252"/>
                </a:lnTo>
                <a:lnTo>
                  <a:pt x="937323" y="492252"/>
                </a:lnTo>
                <a:lnTo>
                  <a:pt x="1009980" y="588264"/>
                </a:lnTo>
                <a:lnTo>
                  <a:pt x="1082624" y="492252"/>
                </a:lnTo>
                <a:lnTo>
                  <a:pt x="1966671" y="492252"/>
                </a:lnTo>
                <a:lnTo>
                  <a:pt x="1968868" y="492201"/>
                </a:lnTo>
                <a:lnTo>
                  <a:pt x="2003183" y="471728"/>
                </a:lnTo>
                <a:lnTo>
                  <a:pt x="2009292" y="451777"/>
                </a:lnTo>
                <a:lnTo>
                  <a:pt x="2009292" y="40474"/>
                </a:lnTo>
                <a:close/>
              </a:path>
            </a:pathLst>
          </a:custGeom>
          <a:solidFill>
            <a:srgbClr val="3F3F3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1296924" y="5241290"/>
            <a:ext cx="1215390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spc="-105" dirty="0">
                <a:solidFill>
                  <a:srgbClr val="FFFFFF"/>
                </a:solidFill>
                <a:latin typeface="DejaVu Sans"/>
                <a:cs typeface="DejaVu Sans"/>
              </a:rPr>
              <a:t>Measure</a:t>
            </a:r>
            <a:r>
              <a:rPr sz="1400" spc="20" dirty="0">
                <a:solidFill>
                  <a:srgbClr val="FFFFFF"/>
                </a:solidFill>
                <a:latin typeface="DejaVu Sans"/>
                <a:cs typeface="DejaVu Sans"/>
              </a:rPr>
              <a:t> </a:t>
            </a:r>
            <a:r>
              <a:rPr sz="1400" spc="-90" dirty="0">
                <a:solidFill>
                  <a:srgbClr val="FFFFFF"/>
                </a:solidFill>
                <a:latin typeface="DejaVu Sans"/>
                <a:cs typeface="DejaVu Sans"/>
              </a:rPr>
              <a:t>Filters</a:t>
            </a:r>
            <a:endParaRPr sz="1400">
              <a:latin typeface="DejaVu Sans"/>
              <a:cs typeface="DejaVu Sans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1822704" y="4084320"/>
            <a:ext cx="1294765" cy="1621155"/>
            <a:chOff x="1822704" y="4084320"/>
            <a:chExt cx="1294765" cy="1621155"/>
          </a:xfrm>
        </p:grpSpPr>
        <p:sp>
          <p:nvSpPr>
            <p:cNvPr id="27" name="object 27"/>
            <p:cNvSpPr/>
            <p:nvPr/>
          </p:nvSpPr>
          <p:spPr>
            <a:xfrm>
              <a:off x="2943123" y="4084320"/>
              <a:ext cx="173990" cy="552450"/>
            </a:xfrm>
            <a:custGeom>
              <a:avLst/>
              <a:gdLst/>
              <a:ahLst/>
              <a:cxnLst/>
              <a:rect l="l" t="t" r="r" b="b"/>
              <a:pathLst>
                <a:path w="173989" h="552450">
                  <a:moveTo>
                    <a:pt x="173736" y="0"/>
                  </a:moveTo>
                  <a:lnTo>
                    <a:pt x="171335" y="1270"/>
                  </a:lnTo>
                  <a:lnTo>
                    <a:pt x="157010" y="1270"/>
                  </a:lnTo>
                  <a:lnTo>
                    <a:pt x="147789" y="3810"/>
                  </a:lnTo>
                  <a:lnTo>
                    <a:pt x="134620" y="7620"/>
                  </a:lnTo>
                  <a:lnTo>
                    <a:pt x="130441" y="10160"/>
                  </a:lnTo>
                  <a:lnTo>
                    <a:pt x="126365" y="11430"/>
                  </a:lnTo>
                  <a:lnTo>
                    <a:pt x="122402" y="13970"/>
                  </a:lnTo>
                  <a:lnTo>
                    <a:pt x="118567" y="15240"/>
                  </a:lnTo>
                  <a:lnTo>
                    <a:pt x="114858" y="17780"/>
                  </a:lnTo>
                  <a:lnTo>
                    <a:pt x="111290" y="20320"/>
                  </a:lnTo>
                  <a:lnTo>
                    <a:pt x="107848" y="22860"/>
                  </a:lnTo>
                  <a:lnTo>
                    <a:pt x="104559" y="26670"/>
                  </a:lnTo>
                  <a:lnTo>
                    <a:pt x="101434" y="29210"/>
                  </a:lnTo>
                  <a:lnTo>
                    <a:pt x="98450" y="31750"/>
                  </a:lnTo>
                  <a:lnTo>
                    <a:pt x="95643" y="35560"/>
                  </a:lnTo>
                  <a:lnTo>
                    <a:pt x="93002" y="39370"/>
                  </a:lnTo>
                  <a:lnTo>
                    <a:pt x="90551" y="41910"/>
                  </a:lnTo>
                  <a:lnTo>
                    <a:pt x="79984" y="66040"/>
                  </a:lnTo>
                  <a:lnTo>
                    <a:pt x="78994" y="69850"/>
                  </a:lnTo>
                  <a:lnTo>
                    <a:pt x="78244" y="73660"/>
                  </a:lnTo>
                  <a:lnTo>
                    <a:pt x="77736" y="78740"/>
                  </a:lnTo>
                  <a:lnTo>
                    <a:pt x="77482" y="82550"/>
                  </a:lnTo>
                  <a:lnTo>
                    <a:pt x="77419" y="195580"/>
                  </a:lnTo>
                  <a:lnTo>
                    <a:pt x="77228" y="198120"/>
                  </a:lnTo>
                  <a:lnTo>
                    <a:pt x="76847" y="201930"/>
                  </a:lnTo>
                  <a:lnTo>
                    <a:pt x="76288" y="204470"/>
                  </a:lnTo>
                  <a:lnTo>
                    <a:pt x="75539" y="208280"/>
                  </a:lnTo>
                  <a:lnTo>
                    <a:pt x="74625" y="210820"/>
                  </a:lnTo>
                  <a:lnTo>
                    <a:pt x="73545" y="213360"/>
                  </a:lnTo>
                  <a:lnTo>
                    <a:pt x="72288" y="217170"/>
                  </a:lnTo>
                  <a:lnTo>
                    <a:pt x="70866" y="219710"/>
                  </a:lnTo>
                  <a:lnTo>
                    <a:pt x="69291" y="222250"/>
                  </a:lnTo>
                  <a:lnTo>
                    <a:pt x="67551" y="224790"/>
                  </a:lnTo>
                  <a:lnTo>
                    <a:pt x="65646" y="228600"/>
                  </a:lnTo>
                  <a:lnTo>
                    <a:pt x="63601" y="231140"/>
                  </a:lnTo>
                  <a:lnTo>
                    <a:pt x="61417" y="233680"/>
                  </a:lnTo>
                  <a:lnTo>
                    <a:pt x="59080" y="236220"/>
                  </a:lnTo>
                  <a:lnTo>
                    <a:pt x="56603" y="237490"/>
                  </a:lnTo>
                  <a:lnTo>
                    <a:pt x="54000" y="240030"/>
                  </a:lnTo>
                  <a:lnTo>
                    <a:pt x="51269" y="242570"/>
                  </a:lnTo>
                  <a:lnTo>
                    <a:pt x="48412" y="243840"/>
                  </a:lnTo>
                  <a:lnTo>
                    <a:pt x="45427" y="246380"/>
                  </a:lnTo>
                  <a:lnTo>
                    <a:pt x="42329" y="247650"/>
                  </a:lnTo>
                  <a:lnTo>
                    <a:pt x="39128" y="250190"/>
                  </a:lnTo>
                  <a:lnTo>
                    <a:pt x="35814" y="251460"/>
                  </a:lnTo>
                  <a:lnTo>
                    <a:pt x="32410" y="252730"/>
                  </a:lnTo>
                  <a:lnTo>
                    <a:pt x="28905" y="254000"/>
                  </a:lnTo>
                  <a:lnTo>
                    <a:pt x="21628" y="256540"/>
                  </a:lnTo>
                  <a:lnTo>
                    <a:pt x="17868" y="256540"/>
                  </a:lnTo>
                  <a:lnTo>
                    <a:pt x="14033" y="257810"/>
                  </a:lnTo>
                  <a:lnTo>
                    <a:pt x="10134" y="257810"/>
                  </a:lnTo>
                  <a:lnTo>
                    <a:pt x="6172" y="259080"/>
                  </a:lnTo>
                  <a:lnTo>
                    <a:pt x="0" y="259080"/>
                  </a:lnTo>
                  <a:lnTo>
                    <a:pt x="0" y="278130"/>
                  </a:lnTo>
                  <a:lnTo>
                    <a:pt x="10134" y="278130"/>
                  </a:lnTo>
                  <a:lnTo>
                    <a:pt x="14046" y="279400"/>
                  </a:lnTo>
                  <a:lnTo>
                    <a:pt x="17881" y="279400"/>
                  </a:lnTo>
                  <a:lnTo>
                    <a:pt x="21640" y="280670"/>
                  </a:lnTo>
                  <a:lnTo>
                    <a:pt x="25311" y="280670"/>
                  </a:lnTo>
                  <a:lnTo>
                    <a:pt x="28905" y="281940"/>
                  </a:lnTo>
                  <a:lnTo>
                    <a:pt x="35826" y="284480"/>
                  </a:lnTo>
                  <a:lnTo>
                    <a:pt x="39128" y="287020"/>
                  </a:lnTo>
                  <a:lnTo>
                    <a:pt x="42341" y="288290"/>
                  </a:lnTo>
                  <a:lnTo>
                    <a:pt x="45427" y="289560"/>
                  </a:lnTo>
                  <a:lnTo>
                    <a:pt x="48412" y="292100"/>
                  </a:lnTo>
                  <a:lnTo>
                    <a:pt x="51269" y="294640"/>
                  </a:lnTo>
                  <a:lnTo>
                    <a:pt x="54013" y="295910"/>
                  </a:lnTo>
                  <a:lnTo>
                    <a:pt x="72288" y="320040"/>
                  </a:lnTo>
                  <a:lnTo>
                    <a:pt x="73545" y="322580"/>
                  </a:lnTo>
                  <a:lnTo>
                    <a:pt x="74625" y="325120"/>
                  </a:lnTo>
                  <a:lnTo>
                    <a:pt x="75539" y="328930"/>
                  </a:lnTo>
                  <a:lnTo>
                    <a:pt x="76288" y="331470"/>
                  </a:lnTo>
                  <a:lnTo>
                    <a:pt x="77228" y="337820"/>
                  </a:lnTo>
                  <a:lnTo>
                    <a:pt x="77419" y="341630"/>
                  </a:lnTo>
                  <a:lnTo>
                    <a:pt x="77482" y="471170"/>
                  </a:lnTo>
                  <a:lnTo>
                    <a:pt x="77736" y="474980"/>
                  </a:lnTo>
                  <a:lnTo>
                    <a:pt x="78244" y="480060"/>
                  </a:lnTo>
                  <a:lnTo>
                    <a:pt x="78994" y="483870"/>
                  </a:lnTo>
                  <a:lnTo>
                    <a:pt x="79984" y="487680"/>
                  </a:lnTo>
                  <a:lnTo>
                    <a:pt x="81216" y="492760"/>
                  </a:lnTo>
                  <a:lnTo>
                    <a:pt x="93002" y="514350"/>
                  </a:lnTo>
                  <a:lnTo>
                    <a:pt x="95643" y="518160"/>
                  </a:lnTo>
                  <a:lnTo>
                    <a:pt x="98450" y="521970"/>
                  </a:lnTo>
                  <a:lnTo>
                    <a:pt x="101434" y="524510"/>
                  </a:lnTo>
                  <a:lnTo>
                    <a:pt x="104559" y="527050"/>
                  </a:lnTo>
                  <a:lnTo>
                    <a:pt x="107848" y="530860"/>
                  </a:lnTo>
                  <a:lnTo>
                    <a:pt x="111290" y="533400"/>
                  </a:lnTo>
                  <a:lnTo>
                    <a:pt x="114858" y="535940"/>
                  </a:lnTo>
                  <a:lnTo>
                    <a:pt x="118567" y="538480"/>
                  </a:lnTo>
                  <a:lnTo>
                    <a:pt x="122402" y="539750"/>
                  </a:lnTo>
                  <a:lnTo>
                    <a:pt x="126365" y="542290"/>
                  </a:lnTo>
                  <a:lnTo>
                    <a:pt x="130441" y="543560"/>
                  </a:lnTo>
                  <a:lnTo>
                    <a:pt x="134620" y="546100"/>
                  </a:lnTo>
                  <a:lnTo>
                    <a:pt x="138912" y="547370"/>
                  </a:lnTo>
                  <a:lnTo>
                    <a:pt x="152361" y="551180"/>
                  </a:lnTo>
                  <a:lnTo>
                    <a:pt x="157010" y="551180"/>
                  </a:lnTo>
                  <a:lnTo>
                    <a:pt x="161734" y="552450"/>
                  </a:lnTo>
                  <a:lnTo>
                    <a:pt x="173736" y="552450"/>
                  </a:lnTo>
                  <a:lnTo>
                    <a:pt x="173939" y="533400"/>
                  </a:lnTo>
                  <a:lnTo>
                    <a:pt x="159893" y="533400"/>
                  </a:lnTo>
                  <a:lnTo>
                    <a:pt x="152298" y="530860"/>
                  </a:lnTo>
                  <a:lnTo>
                    <a:pt x="148628" y="530860"/>
                  </a:lnTo>
                  <a:lnTo>
                    <a:pt x="141528" y="528320"/>
                  </a:lnTo>
                  <a:lnTo>
                    <a:pt x="138112" y="527050"/>
                  </a:lnTo>
                  <a:lnTo>
                    <a:pt x="134810" y="524510"/>
                  </a:lnTo>
                  <a:lnTo>
                    <a:pt x="131597" y="523240"/>
                  </a:lnTo>
                  <a:lnTo>
                    <a:pt x="128511" y="521970"/>
                  </a:lnTo>
                  <a:lnTo>
                    <a:pt x="125526" y="519430"/>
                  </a:lnTo>
                  <a:lnTo>
                    <a:pt x="122669" y="518160"/>
                  </a:lnTo>
                  <a:lnTo>
                    <a:pt x="100393" y="488950"/>
                  </a:lnTo>
                  <a:lnTo>
                    <a:pt x="99314" y="486410"/>
                  </a:lnTo>
                  <a:lnTo>
                    <a:pt x="98399" y="483870"/>
                  </a:lnTo>
                  <a:lnTo>
                    <a:pt x="97650" y="480060"/>
                  </a:lnTo>
                  <a:lnTo>
                    <a:pt x="97091" y="477520"/>
                  </a:lnTo>
                  <a:lnTo>
                    <a:pt x="96710" y="473710"/>
                  </a:lnTo>
                  <a:lnTo>
                    <a:pt x="96583" y="471170"/>
                  </a:lnTo>
                  <a:lnTo>
                    <a:pt x="96475" y="341630"/>
                  </a:lnTo>
                  <a:lnTo>
                    <a:pt x="96456" y="340360"/>
                  </a:lnTo>
                  <a:lnTo>
                    <a:pt x="92722" y="320040"/>
                  </a:lnTo>
                  <a:lnTo>
                    <a:pt x="91274" y="314960"/>
                  </a:lnTo>
                  <a:lnTo>
                    <a:pt x="89611" y="311150"/>
                  </a:lnTo>
                  <a:lnTo>
                    <a:pt x="87731" y="307340"/>
                  </a:lnTo>
                  <a:lnTo>
                    <a:pt x="85661" y="303530"/>
                  </a:lnTo>
                  <a:lnTo>
                    <a:pt x="83388" y="300990"/>
                  </a:lnTo>
                  <a:lnTo>
                    <a:pt x="80937" y="297180"/>
                  </a:lnTo>
                  <a:lnTo>
                    <a:pt x="78295" y="293370"/>
                  </a:lnTo>
                  <a:lnTo>
                    <a:pt x="75488" y="290830"/>
                  </a:lnTo>
                  <a:lnTo>
                    <a:pt x="72504" y="287020"/>
                  </a:lnTo>
                  <a:lnTo>
                    <a:pt x="44665" y="267970"/>
                  </a:lnTo>
                  <a:lnTo>
                    <a:pt x="47586" y="266700"/>
                  </a:lnTo>
                  <a:lnTo>
                    <a:pt x="51536" y="264160"/>
                  </a:lnTo>
                  <a:lnTo>
                    <a:pt x="55372" y="262890"/>
                  </a:lnTo>
                  <a:lnTo>
                    <a:pt x="59080" y="260350"/>
                  </a:lnTo>
                  <a:lnTo>
                    <a:pt x="62661" y="257810"/>
                  </a:lnTo>
                  <a:lnTo>
                    <a:pt x="66090" y="255270"/>
                  </a:lnTo>
                  <a:lnTo>
                    <a:pt x="69380" y="252730"/>
                  </a:lnTo>
                  <a:lnTo>
                    <a:pt x="72517" y="248920"/>
                  </a:lnTo>
                  <a:lnTo>
                    <a:pt x="75488" y="246380"/>
                  </a:lnTo>
                  <a:lnTo>
                    <a:pt x="78295" y="242570"/>
                  </a:lnTo>
                  <a:lnTo>
                    <a:pt x="80937" y="240030"/>
                  </a:lnTo>
                  <a:lnTo>
                    <a:pt x="83388" y="236220"/>
                  </a:lnTo>
                  <a:lnTo>
                    <a:pt x="96456" y="195580"/>
                  </a:lnTo>
                  <a:lnTo>
                    <a:pt x="96520" y="83820"/>
                  </a:lnTo>
                  <a:lnTo>
                    <a:pt x="96710" y="80010"/>
                  </a:lnTo>
                  <a:lnTo>
                    <a:pt x="97091" y="76200"/>
                  </a:lnTo>
                  <a:lnTo>
                    <a:pt x="97650" y="73660"/>
                  </a:lnTo>
                  <a:lnTo>
                    <a:pt x="98399" y="69850"/>
                  </a:lnTo>
                  <a:lnTo>
                    <a:pt x="99314" y="67310"/>
                  </a:lnTo>
                  <a:lnTo>
                    <a:pt x="100393" y="64770"/>
                  </a:lnTo>
                  <a:lnTo>
                    <a:pt x="101650" y="60960"/>
                  </a:lnTo>
                  <a:lnTo>
                    <a:pt x="125526" y="34290"/>
                  </a:lnTo>
                  <a:lnTo>
                    <a:pt x="128511" y="31750"/>
                  </a:lnTo>
                  <a:lnTo>
                    <a:pt x="131597" y="30480"/>
                  </a:lnTo>
                  <a:lnTo>
                    <a:pt x="134810" y="29210"/>
                  </a:lnTo>
                  <a:lnTo>
                    <a:pt x="138112" y="26670"/>
                  </a:lnTo>
                  <a:lnTo>
                    <a:pt x="145034" y="24130"/>
                  </a:lnTo>
                  <a:lnTo>
                    <a:pt x="148628" y="22860"/>
                  </a:lnTo>
                  <a:lnTo>
                    <a:pt x="152298" y="22860"/>
                  </a:lnTo>
                  <a:lnTo>
                    <a:pt x="159893" y="20320"/>
                  </a:lnTo>
                  <a:lnTo>
                    <a:pt x="171856" y="20320"/>
                  </a:lnTo>
                  <a:lnTo>
                    <a:pt x="173939" y="19050"/>
                  </a:lnTo>
                  <a:lnTo>
                    <a:pt x="173736" y="0"/>
                  </a:lnTo>
                  <a:close/>
                </a:path>
              </a:pathLst>
            </a:custGeom>
            <a:solidFill>
              <a:srgbClr val="BEBE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1822704" y="5590032"/>
              <a:ext cx="173355" cy="115570"/>
            </a:xfrm>
            <a:custGeom>
              <a:avLst/>
              <a:gdLst/>
              <a:ahLst/>
              <a:cxnLst/>
              <a:rect l="l" t="t" r="r" b="b"/>
              <a:pathLst>
                <a:path w="173355" h="115570">
                  <a:moveTo>
                    <a:pt x="172974" y="0"/>
                  </a:moveTo>
                  <a:lnTo>
                    <a:pt x="0" y="0"/>
                  </a:lnTo>
                  <a:lnTo>
                    <a:pt x="86487" y="115062"/>
                  </a:lnTo>
                  <a:lnTo>
                    <a:pt x="172974" y="0"/>
                  </a:lnTo>
                  <a:close/>
                </a:path>
              </a:pathLst>
            </a:custGeom>
            <a:solidFill>
              <a:srgbClr val="3F3F3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1159004" y="3255263"/>
            <a:ext cx="3576320" cy="15582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spc="-114" dirty="0">
                <a:solidFill>
                  <a:srgbClr val="FFFFFF"/>
                </a:solidFill>
                <a:latin typeface="DejaVu Sans"/>
                <a:cs typeface="DejaVu Sans"/>
              </a:rPr>
              <a:t>Data</a:t>
            </a:r>
            <a:r>
              <a:rPr sz="1400" dirty="0">
                <a:solidFill>
                  <a:srgbClr val="FFFFFF"/>
                </a:solidFill>
                <a:latin typeface="DejaVu Sans"/>
                <a:cs typeface="DejaVu Sans"/>
              </a:rPr>
              <a:t> </a:t>
            </a:r>
            <a:r>
              <a:rPr sz="1400" spc="-110" dirty="0">
                <a:solidFill>
                  <a:srgbClr val="FFFFFF"/>
                </a:solidFill>
                <a:latin typeface="DejaVu Sans"/>
                <a:cs typeface="DejaVu Sans"/>
              </a:rPr>
              <a:t>Source</a:t>
            </a:r>
            <a:r>
              <a:rPr sz="1400" spc="20" dirty="0">
                <a:solidFill>
                  <a:srgbClr val="FFFFFF"/>
                </a:solidFill>
                <a:latin typeface="DejaVu Sans"/>
                <a:cs typeface="DejaVu Sans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DejaVu Sans"/>
                <a:cs typeface="DejaVu Sans"/>
              </a:rPr>
              <a:t>Filters</a:t>
            </a:r>
            <a:endParaRPr sz="1400">
              <a:latin typeface="DejaVu Sans"/>
              <a:cs typeface="DejaVu Sans"/>
            </a:endParaRPr>
          </a:p>
          <a:p>
            <a:pPr>
              <a:lnSpc>
                <a:spcPct val="100000"/>
              </a:lnSpc>
            </a:pPr>
            <a:endParaRPr sz="1700">
              <a:latin typeface="DejaVu Sans"/>
              <a:cs typeface="DejaVu Sans"/>
            </a:endParaRPr>
          </a:p>
          <a:p>
            <a:pPr marL="177800">
              <a:lnSpc>
                <a:spcPct val="100000"/>
              </a:lnSpc>
              <a:spcBef>
                <a:spcPts val="1505"/>
              </a:spcBef>
            </a:pPr>
            <a:r>
              <a:rPr sz="1400" spc="-100" dirty="0">
                <a:solidFill>
                  <a:srgbClr val="FFFFFF"/>
                </a:solidFill>
                <a:latin typeface="DejaVu Sans"/>
                <a:cs typeface="DejaVu Sans"/>
              </a:rPr>
              <a:t>Context</a:t>
            </a:r>
            <a:r>
              <a:rPr sz="1400" spc="15" dirty="0">
                <a:solidFill>
                  <a:srgbClr val="FFFFFF"/>
                </a:solidFill>
                <a:latin typeface="DejaVu Sans"/>
                <a:cs typeface="DejaVu Sans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DejaVu Sans"/>
                <a:cs typeface="DejaVu Sans"/>
              </a:rPr>
              <a:t>Filters</a:t>
            </a:r>
            <a:endParaRPr sz="1400">
              <a:latin typeface="DejaVu Sans"/>
              <a:cs typeface="DejaVu Sans"/>
            </a:endParaRPr>
          </a:p>
          <a:p>
            <a:pPr marL="1978025" marR="5080">
              <a:lnSpc>
                <a:spcPct val="100000"/>
              </a:lnSpc>
              <a:spcBef>
                <a:spcPts val="315"/>
              </a:spcBef>
            </a:pPr>
            <a:r>
              <a:rPr sz="1200" spc="-105" dirty="0">
                <a:latin typeface="DejaVu Sans"/>
                <a:cs typeface="DejaVu Sans"/>
              </a:rPr>
              <a:t>Sets,</a:t>
            </a:r>
            <a:r>
              <a:rPr sz="1200" spc="5" dirty="0">
                <a:latin typeface="DejaVu Sans"/>
                <a:cs typeface="DejaVu Sans"/>
              </a:rPr>
              <a:t> </a:t>
            </a:r>
            <a:r>
              <a:rPr sz="1200" spc="-80" dirty="0">
                <a:latin typeface="DejaVu Sans"/>
                <a:cs typeface="DejaVu Sans"/>
              </a:rPr>
              <a:t>Conditional</a:t>
            </a:r>
            <a:r>
              <a:rPr sz="1200" spc="-10" dirty="0">
                <a:latin typeface="DejaVu Sans"/>
                <a:cs typeface="DejaVu Sans"/>
              </a:rPr>
              <a:t> </a:t>
            </a:r>
            <a:r>
              <a:rPr sz="1200" spc="-100" dirty="0">
                <a:latin typeface="DejaVu Sans"/>
                <a:cs typeface="DejaVu Sans"/>
              </a:rPr>
              <a:t>Filters, </a:t>
            </a:r>
            <a:r>
              <a:rPr sz="1200" spc="-50" dirty="0">
                <a:latin typeface="DejaVu Sans"/>
                <a:cs typeface="DejaVu Sans"/>
              </a:rPr>
              <a:t>Top</a:t>
            </a:r>
            <a:r>
              <a:rPr sz="1200" spc="-35" dirty="0">
                <a:latin typeface="DejaVu Sans"/>
                <a:cs typeface="DejaVu Sans"/>
              </a:rPr>
              <a:t> </a:t>
            </a:r>
            <a:r>
              <a:rPr sz="1200" dirty="0">
                <a:latin typeface="DejaVu Sans"/>
                <a:cs typeface="DejaVu Sans"/>
              </a:rPr>
              <a:t>N,</a:t>
            </a:r>
            <a:r>
              <a:rPr sz="1200" spc="350" dirty="0">
                <a:latin typeface="DejaVu Sans"/>
                <a:cs typeface="DejaVu Sans"/>
              </a:rPr>
              <a:t> </a:t>
            </a:r>
            <a:r>
              <a:rPr sz="1200" b="1" spc="-160" dirty="0">
                <a:solidFill>
                  <a:srgbClr val="1FE2D7"/>
                </a:solidFill>
                <a:latin typeface="DejaVu Sans"/>
                <a:cs typeface="DejaVu Sans"/>
              </a:rPr>
              <a:t>Fixed</a:t>
            </a:r>
            <a:r>
              <a:rPr sz="1200" spc="-60" dirty="0">
                <a:solidFill>
                  <a:srgbClr val="1FE2D7"/>
                </a:solidFill>
                <a:latin typeface="DejaVu Sans"/>
                <a:cs typeface="DejaVu Sans"/>
              </a:rPr>
              <a:t> </a:t>
            </a:r>
            <a:r>
              <a:rPr sz="1200" b="1" spc="-25" dirty="0">
                <a:solidFill>
                  <a:srgbClr val="1FE2D7"/>
                </a:solidFill>
                <a:latin typeface="DejaVu Sans"/>
                <a:cs typeface="DejaVu Sans"/>
              </a:rPr>
              <a:t>LOD</a:t>
            </a:r>
            <a:endParaRPr sz="1200">
              <a:latin typeface="DejaVu Sans"/>
              <a:cs typeface="DejaVu Sans"/>
            </a:endParaRPr>
          </a:p>
          <a:p>
            <a:pPr marL="74930">
              <a:lnSpc>
                <a:spcPct val="100000"/>
              </a:lnSpc>
              <a:spcBef>
                <a:spcPts val="350"/>
              </a:spcBef>
            </a:pPr>
            <a:r>
              <a:rPr sz="1400" spc="-114" dirty="0">
                <a:solidFill>
                  <a:srgbClr val="FFFFFF"/>
                </a:solidFill>
                <a:latin typeface="DejaVu Sans"/>
                <a:cs typeface="DejaVu Sans"/>
              </a:rPr>
              <a:t>Dimension</a:t>
            </a:r>
            <a:r>
              <a:rPr sz="1400" spc="30" dirty="0">
                <a:solidFill>
                  <a:srgbClr val="FFFFFF"/>
                </a:solidFill>
                <a:latin typeface="DejaVu Sans"/>
                <a:cs typeface="DejaVu Sans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DejaVu Sans"/>
                <a:cs typeface="DejaVu Sans"/>
              </a:rPr>
              <a:t>Filters</a:t>
            </a:r>
            <a:endParaRPr sz="1400">
              <a:latin typeface="DejaVu Sans"/>
              <a:cs typeface="DejaVu Sans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899210" y="5787390"/>
            <a:ext cx="2009775" cy="492759"/>
          </a:xfrm>
          <a:custGeom>
            <a:avLst/>
            <a:gdLst/>
            <a:ahLst/>
            <a:cxnLst/>
            <a:rect l="l" t="t" r="r" b="b"/>
            <a:pathLst>
              <a:path w="2009775" h="492760">
                <a:moveTo>
                  <a:pt x="1966671" y="0"/>
                </a:moveTo>
                <a:lnTo>
                  <a:pt x="42608" y="0"/>
                </a:lnTo>
                <a:lnTo>
                  <a:pt x="40411" y="50"/>
                </a:lnTo>
                <a:lnTo>
                  <a:pt x="6121" y="20535"/>
                </a:lnTo>
                <a:lnTo>
                  <a:pt x="0" y="40462"/>
                </a:lnTo>
                <a:lnTo>
                  <a:pt x="0" y="451789"/>
                </a:lnTo>
                <a:lnTo>
                  <a:pt x="20485" y="486079"/>
                </a:lnTo>
                <a:lnTo>
                  <a:pt x="42608" y="492252"/>
                </a:lnTo>
                <a:lnTo>
                  <a:pt x="1966671" y="492252"/>
                </a:lnTo>
                <a:lnTo>
                  <a:pt x="2000885" y="475119"/>
                </a:lnTo>
                <a:lnTo>
                  <a:pt x="2009292" y="451789"/>
                </a:lnTo>
                <a:lnTo>
                  <a:pt x="2009292" y="40462"/>
                </a:lnTo>
                <a:lnTo>
                  <a:pt x="1988820" y="6172"/>
                </a:lnTo>
                <a:lnTo>
                  <a:pt x="1966671" y="0"/>
                </a:lnTo>
                <a:close/>
              </a:path>
            </a:pathLst>
          </a:custGeom>
          <a:solidFill>
            <a:srgbClr val="3F3F3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1233675" y="5912356"/>
            <a:ext cx="1341755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spc="-110" dirty="0">
                <a:solidFill>
                  <a:srgbClr val="FFFFFF"/>
                </a:solidFill>
                <a:latin typeface="DejaVu Sans"/>
                <a:cs typeface="DejaVu Sans"/>
              </a:rPr>
              <a:t>Table</a:t>
            </a:r>
            <a:r>
              <a:rPr sz="1400" spc="5" dirty="0">
                <a:solidFill>
                  <a:srgbClr val="FFFFFF"/>
                </a:solidFill>
                <a:latin typeface="DejaVu Sans"/>
                <a:cs typeface="DejaVu Sans"/>
              </a:rPr>
              <a:t> </a:t>
            </a:r>
            <a:r>
              <a:rPr sz="1400" spc="-100" dirty="0">
                <a:solidFill>
                  <a:srgbClr val="FFFFFF"/>
                </a:solidFill>
                <a:latin typeface="DejaVu Sans"/>
                <a:cs typeface="DejaVu Sans"/>
              </a:rPr>
              <a:t>Calc</a:t>
            </a:r>
            <a:r>
              <a:rPr sz="1400" spc="-5" dirty="0">
                <a:solidFill>
                  <a:srgbClr val="FFFFFF"/>
                </a:solidFill>
                <a:latin typeface="DejaVu Sans"/>
                <a:cs typeface="DejaVu Sans"/>
              </a:rPr>
              <a:t> </a:t>
            </a:r>
            <a:r>
              <a:rPr sz="1400" spc="-105" dirty="0">
                <a:solidFill>
                  <a:srgbClr val="FFFFFF"/>
                </a:solidFill>
                <a:latin typeface="DejaVu Sans"/>
                <a:cs typeface="DejaVu Sans"/>
              </a:rPr>
              <a:t>Filters</a:t>
            </a:r>
            <a:endParaRPr sz="1400">
              <a:latin typeface="DejaVu Sans"/>
              <a:cs typeface="DejaVu Sans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124705" y="4838697"/>
            <a:ext cx="14973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b="1" spc="-140" dirty="0">
                <a:solidFill>
                  <a:srgbClr val="1FE2D7"/>
                </a:solidFill>
                <a:latin typeface="DejaVu Sans"/>
                <a:cs typeface="DejaVu Sans"/>
              </a:rPr>
              <a:t>Include/Exclude</a:t>
            </a:r>
            <a:r>
              <a:rPr sz="1200" spc="-20" dirty="0">
                <a:solidFill>
                  <a:srgbClr val="1FE2D7"/>
                </a:solidFill>
                <a:latin typeface="DejaVu Sans"/>
                <a:cs typeface="DejaVu Sans"/>
              </a:rPr>
              <a:t> </a:t>
            </a:r>
            <a:r>
              <a:rPr sz="1200" b="1" spc="-135" dirty="0">
                <a:solidFill>
                  <a:srgbClr val="1FE2D7"/>
                </a:solidFill>
                <a:latin typeface="DejaVu Sans"/>
                <a:cs typeface="DejaVu Sans"/>
              </a:rPr>
              <a:t>LOD</a:t>
            </a:r>
            <a:r>
              <a:rPr sz="1200" spc="-135" dirty="0">
                <a:latin typeface="DejaVu Sans"/>
                <a:cs typeface="DejaVu Sans"/>
              </a:rPr>
              <a:t>, </a:t>
            </a:r>
            <a:r>
              <a:rPr sz="1200" spc="-100" dirty="0">
                <a:latin typeface="DejaVu Sans"/>
                <a:cs typeface="DejaVu Sans"/>
              </a:rPr>
              <a:t>Data</a:t>
            </a:r>
            <a:r>
              <a:rPr sz="1200" spc="10" dirty="0">
                <a:latin typeface="DejaVu Sans"/>
                <a:cs typeface="DejaVu Sans"/>
              </a:rPr>
              <a:t> </a:t>
            </a:r>
            <a:r>
              <a:rPr sz="1200" spc="-10" dirty="0">
                <a:latin typeface="DejaVu Sans"/>
                <a:cs typeface="DejaVu Sans"/>
              </a:rPr>
              <a:t>Blending</a:t>
            </a:r>
            <a:endParaRPr sz="1200">
              <a:latin typeface="DejaVu Sans"/>
              <a:cs typeface="DejaVu Sans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2949981" y="4747259"/>
            <a:ext cx="173355" cy="552450"/>
          </a:xfrm>
          <a:custGeom>
            <a:avLst/>
            <a:gdLst/>
            <a:ahLst/>
            <a:cxnLst/>
            <a:rect l="l" t="t" r="r" b="b"/>
            <a:pathLst>
              <a:path w="173355" h="552450">
                <a:moveTo>
                  <a:pt x="172974" y="0"/>
                </a:moveTo>
                <a:lnTo>
                  <a:pt x="170586" y="1270"/>
                </a:lnTo>
                <a:lnTo>
                  <a:pt x="156324" y="1270"/>
                </a:lnTo>
                <a:lnTo>
                  <a:pt x="147142" y="3810"/>
                </a:lnTo>
                <a:lnTo>
                  <a:pt x="134035" y="7620"/>
                </a:lnTo>
                <a:lnTo>
                  <a:pt x="129870" y="10160"/>
                </a:lnTo>
                <a:lnTo>
                  <a:pt x="125806" y="11430"/>
                </a:lnTo>
                <a:lnTo>
                  <a:pt x="121869" y="13970"/>
                </a:lnTo>
                <a:lnTo>
                  <a:pt x="118046" y="15240"/>
                </a:lnTo>
                <a:lnTo>
                  <a:pt x="114350" y="17780"/>
                </a:lnTo>
                <a:lnTo>
                  <a:pt x="110794" y="20320"/>
                </a:lnTo>
                <a:lnTo>
                  <a:pt x="107365" y="22860"/>
                </a:lnTo>
                <a:lnTo>
                  <a:pt x="104089" y="26670"/>
                </a:lnTo>
                <a:lnTo>
                  <a:pt x="100965" y="29210"/>
                </a:lnTo>
                <a:lnTo>
                  <a:pt x="98005" y="31750"/>
                </a:lnTo>
                <a:lnTo>
                  <a:pt x="95199" y="35560"/>
                </a:lnTo>
                <a:lnTo>
                  <a:pt x="92570" y="39370"/>
                </a:lnTo>
                <a:lnTo>
                  <a:pt x="90131" y="41910"/>
                </a:lnTo>
                <a:lnTo>
                  <a:pt x="77101" y="82550"/>
                </a:lnTo>
                <a:lnTo>
                  <a:pt x="77038" y="195580"/>
                </a:lnTo>
                <a:lnTo>
                  <a:pt x="76847" y="198120"/>
                </a:lnTo>
                <a:lnTo>
                  <a:pt x="76466" y="201930"/>
                </a:lnTo>
                <a:lnTo>
                  <a:pt x="75907" y="204470"/>
                </a:lnTo>
                <a:lnTo>
                  <a:pt x="75171" y="208280"/>
                </a:lnTo>
                <a:lnTo>
                  <a:pt x="74256" y="210820"/>
                </a:lnTo>
                <a:lnTo>
                  <a:pt x="73177" y="214630"/>
                </a:lnTo>
                <a:lnTo>
                  <a:pt x="71920" y="217170"/>
                </a:lnTo>
                <a:lnTo>
                  <a:pt x="70510" y="219710"/>
                </a:lnTo>
                <a:lnTo>
                  <a:pt x="68935" y="222250"/>
                </a:lnTo>
                <a:lnTo>
                  <a:pt x="67208" y="226060"/>
                </a:lnTo>
                <a:lnTo>
                  <a:pt x="56324" y="237490"/>
                </a:lnTo>
                <a:lnTo>
                  <a:pt x="53721" y="240030"/>
                </a:lnTo>
                <a:lnTo>
                  <a:pt x="51003" y="242570"/>
                </a:lnTo>
                <a:lnTo>
                  <a:pt x="48158" y="243840"/>
                </a:lnTo>
                <a:lnTo>
                  <a:pt x="45186" y="246380"/>
                </a:lnTo>
                <a:lnTo>
                  <a:pt x="42113" y="247650"/>
                </a:lnTo>
                <a:lnTo>
                  <a:pt x="38925" y="250190"/>
                </a:lnTo>
                <a:lnTo>
                  <a:pt x="35623" y="251460"/>
                </a:lnTo>
                <a:lnTo>
                  <a:pt x="28752" y="254000"/>
                </a:lnTo>
                <a:lnTo>
                  <a:pt x="21513" y="256540"/>
                </a:lnTo>
                <a:lnTo>
                  <a:pt x="17780" y="256540"/>
                </a:lnTo>
                <a:lnTo>
                  <a:pt x="13957" y="257810"/>
                </a:lnTo>
                <a:lnTo>
                  <a:pt x="10083" y="257810"/>
                </a:lnTo>
                <a:lnTo>
                  <a:pt x="6134" y="259080"/>
                </a:lnTo>
                <a:lnTo>
                  <a:pt x="0" y="259080"/>
                </a:lnTo>
                <a:lnTo>
                  <a:pt x="0" y="278130"/>
                </a:lnTo>
                <a:lnTo>
                  <a:pt x="10083" y="278130"/>
                </a:lnTo>
                <a:lnTo>
                  <a:pt x="13957" y="279400"/>
                </a:lnTo>
                <a:lnTo>
                  <a:pt x="17780" y="279400"/>
                </a:lnTo>
                <a:lnTo>
                  <a:pt x="21513" y="280670"/>
                </a:lnTo>
                <a:lnTo>
                  <a:pt x="25171" y="280670"/>
                </a:lnTo>
                <a:lnTo>
                  <a:pt x="28752" y="281940"/>
                </a:lnTo>
                <a:lnTo>
                  <a:pt x="35636" y="284480"/>
                </a:lnTo>
                <a:lnTo>
                  <a:pt x="38925" y="287020"/>
                </a:lnTo>
                <a:lnTo>
                  <a:pt x="42113" y="288290"/>
                </a:lnTo>
                <a:lnTo>
                  <a:pt x="45199" y="289560"/>
                </a:lnTo>
                <a:lnTo>
                  <a:pt x="48158" y="292100"/>
                </a:lnTo>
                <a:lnTo>
                  <a:pt x="51003" y="293370"/>
                </a:lnTo>
                <a:lnTo>
                  <a:pt x="73177" y="322580"/>
                </a:lnTo>
                <a:lnTo>
                  <a:pt x="74256" y="325120"/>
                </a:lnTo>
                <a:lnTo>
                  <a:pt x="75171" y="327660"/>
                </a:lnTo>
                <a:lnTo>
                  <a:pt x="75907" y="331470"/>
                </a:lnTo>
                <a:lnTo>
                  <a:pt x="76466" y="334010"/>
                </a:lnTo>
                <a:lnTo>
                  <a:pt x="76847" y="337820"/>
                </a:lnTo>
                <a:lnTo>
                  <a:pt x="77038" y="340360"/>
                </a:lnTo>
                <a:lnTo>
                  <a:pt x="77101" y="471170"/>
                </a:lnTo>
                <a:lnTo>
                  <a:pt x="77343" y="476250"/>
                </a:lnTo>
                <a:lnTo>
                  <a:pt x="92570" y="514350"/>
                </a:lnTo>
                <a:lnTo>
                  <a:pt x="95199" y="518160"/>
                </a:lnTo>
                <a:lnTo>
                  <a:pt x="98005" y="521970"/>
                </a:lnTo>
                <a:lnTo>
                  <a:pt x="100965" y="524510"/>
                </a:lnTo>
                <a:lnTo>
                  <a:pt x="104089" y="527050"/>
                </a:lnTo>
                <a:lnTo>
                  <a:pt x="107365" y="530860"/>
                </a:lnTo>
                <a:lnTo>
                  <a:pt x="110794" y="533400"/>
                </a:lnTo>
                <a:lnTo>
                  <a:pt x="114350" y="535940"/>
                </a:lnTo>
                <a:lnTo>
                  <a:pt x="118046" y="538480"/>
                </a:lnTo>
                <a:lnTo>
                  <a:pt x="121869" y="539750"/>
                </a:lnTo>
                <a:lnTo>
                  <a:pt x="125806" y="542290"/>
                </a:lnTo>
                <a:lnTo>
                  <a:pt x="129870" y="543560"/>
                </a:lnTo>
                <a:lnTo>
                  <a:pt x="134035" y="546100"/>
                </a:lnTo>
                <a:lnTo>
                  <a:pt x="142684" y="548640"/>
                </a:lnTo>
                <a:lnTo>
                  <a:pt x="151688" y="551180"/>
                </a:lnTo>
                <a:lnTo>
                  <a:pt x="156324" y="551180"/>
                </a:lnTo>
                <a:lnTo>
                  <a:pt x="161023" y="552450"/>
                </a:lnTo>
                <a:lnTo>
                  <a:pt x="172974" y="552450"/>
                </a:lnTo>
                <a:lnTo>
                  <a:pt x="173177" y="533400"/>
                </a:lnTo>
                <a:lnTo>
                  <a:pt x="159219" y="533400"/>
                </a:lnTo>
                <a:lnTo>
                  <a:pt x="151663" y="530860"/>
                </a:lnTo>
                <a:lnTo>
                  <a:pt x="148005" y="530860"/>
                </a:lnTo>
                <a:lnTo>
                  <a:pt x="144424" y="529590"/>
                </a:lnTo>
                <a:lnTo>
                  <a:pt x="137553" y="527050"/>
                </a:lnTo>
                <a:lnTo>
                  <a:pt x="134251" y="525780"/>
                </a:lnTo>
                <a:lnTo>
                  <a:pt x="131064" y="523240"/>
                </a:lnTo>
                <a:lnTo>
                  <a:pt x="127990" y="521970"/>
                </a:lnTo>
                <a:lnTo>
                  <a:pt x="125018" y="519430"/>
                </a:lnTo>
                <a:lnTo>
                  <a:pt x="122174" y="518160"/>
                </a:lnTo>
                <a:lnTo>
                  <a:pt x="119456" y="515620"/>
                </a:lnTo>
                <a:lnTo>
                  <a:pt x="116852" y="513080"/>
                </a:lnTo>
                <a:lnTo>
                  <a:pt x="114401" y="510540"/>
                </a:lnTo>
                <a:lnTo>
                  <a:pt x="112077" y="509270"/>
                </a:lnTo>
                <a:lnTo>
                  <a:pt x="109893" y="506730"/>
                </a:lnTo>
                <a:lnTo>
                  <a:pt x="107861" y="504190"/>
                </a:lnTo>
                <a:lnTo>
                  <a:pt x="105968" y="500380"/>
                </a:lnTo>
                <a:lnTo>
                  <a:pt x="104241" y="497840"/>
                </a:lnTo>
                <a:lnTo>
                  <a:pt x="102666" y="495300"/>
                </a:lnTo>
                <a:lnTo>
                  <a:pt x="101257" y="492760"/>
                </a:lnTo>
                <a:lnTo>
                  <a:pt x="99999" y="488950"/>
                </a:lnTo>
                <a:lnTo>
                  <a:pt x="98920" y="486410"/>
                </a:lnTo>
                <a:lnTo>
                  <a:pt x="98005" y="483870"/>
                </a:lnTo>
                <a:lnTo>
                  <a:pt x="97269" y="480060"/>
                </a:lnTo>
                <a:lnTo>
                  <a:pt x="96710" y="477520"/>
                </a:lnTo>
                <a:lnTo>
                  <a:pt x="96329" y="473710"/>
                </a:lnTo>
                <a:lnTo>
                  <a:pt x="96139" y="471170"/>
                </a:lnTo>
                <a:lnTo>
                  <a:pt x="96075" y="340360"/>
                </a:lnTo>
                <a:lnTo>
                  <a:pt x="95834" y="336550"/>
                </a:lnTo>
                <a:lnTo>
                  <a:pt x="95326" y="331470"/>
                </a:lnTo>
                <a:lnTo>
                  <a:pt x="94564" y="327660"/>
                </a:lnTo>
                <a:lnTo>
                  <a:pt x="93573" y="323850"/>
                </a:lnTo>
                <a:lnTo>
                  <a:pt x="92354" y="318770"/>
                </a:lnTo>
                <a:lnTo>
                  <a:pt x="80594" y="297180"/>
                </a:lnTo>
                <a:lnTo>
                  <a:pt x="77965" y="293370"/>
                </a:lnTo>
                <a:lnTo>
                  <a:pt x="75171" y="290830"/>
                </a:lnTo>
                <a:lnTo>
                  <a:pt x="72199" y="287020"/>
                </a:lnTo>
                <a:lnTo>
                  <a:pt x="69075" y="284480"/>
                </a:lnTo>
                <a:lnTo>
                  <a:pt x="65798" y="281940"/>
                </a:lnTo>
                <a:lnTo>
                  <a:pt x="62382" y="278130"/>
                </a:lnTo>
                <a:lnTo>
                  <a:pt x="58826" y="275590"/>
                </a:lnTo>
                <a:lnTo>
                  <a:pt x="55130" y="274320"/>
                </a:lnTo>
                <a:lnTo>
                  <a:pt x="51308" y="271780"/>
                </a:lnTo>
                <a:lnTo>
                  <a:pt x="47371" y="269240"/>
                </a:lnTo>
                <a:lnTo>
                  <a:pt x="44564" y="267970"/>
                </a:lnTo>
                <a:lnTo>
                  <a:pt x="47371" y="266700"/>
                </a:lnTo>
                <a:lnTo>
                  <a:pt x="51308" y="265430"/>
                </a:lnTo>
                <a:lnTo>
                  <a:pt x="55130" y="262890"/>
                </a:lnTo>
                <a:lnTo>
                  <a:pt x="72212" y="248920"/>
                </a:lnTo>
                <a:lnTo>
                  <a:pt x="75171" y="246380"/>
                </a:lnTo>
                <a:lnTo>
                  <a:pt x="77978" y="242570"/>
                </a:lnTo>
                <a:lnTo>
                  <a:pt x="80606" y="240030"/>
                </a:lnTo>
                <a:lnTo>
                  <a:pt x="83045" y="236220"/>
                </a:lnTo>
                <a:lnTo>
                  <a:pt x="96075" y="195580"/>
                </a:lnTo>
                <a:lnTo>
                  <a:pt x="96139" y="82550"/>
                </a:lnTo>
                <a:lnTo>
                  <a:pt x="96329" y="80010"/>
                </a:lnTo>
                <a:lnTo>
                  <a:pt x="96710" y="76200"/>
                </a:lnTo>
                <a:lnTo>
                  <a:pt x="97269" y="73660"/>
                </a:lnTo>
                <a:lnTo>
                  <a:pt x="98005" y="69850"/>
                </a:lnTo>
                <a:lnTo>
                  <a:pt x="98920" y="67310"/>
                </a:lnTo>
                <a:lnTo>
                  <a:pt x="99999" y="64770"/>
                </a:lnTo>
                <a:lnTo>
                  <a:pt x="101257" y="60960"/>
                </a:lnTo>
                <a:lnTo>
                  <a:pt x="102666" y="58420"/>
                </a:lnTo>
                <a:lnTo>
                  <a:pt x="104241" y="55880"/>
                </a:lnTo>
                <a:lnTo>
                  <a:pt x="105968" y="53340"/>
                </a:lnTo>
                <a:lnTo>
                  <a:pt x="107861" y="49530"/>
                </a:lnTo>
                <a:lnTo>
                  <a:pt x="109893" y="46990"/>
                </a:lnTo>
                <a:lnTo>
                  <a:pt x="112077" y="44450"/>
                </a:lnTo>
                <a:lnTo>
                  <a:pt x="114401" y="43180"/>
                </a:lnTo>
                <a:lnTo>
                  <a:pt x="116852" y="40640"/>
                </a:lnTo>
                <a:lnTo>
                  <a:pt x="119456" y="38100"/>
                </a:lnTo>
                <a:lnTo>
                  <a:pt x="122174" y="35560"/>
                </a:lnTo>
                <a:lnTo>
                  <a:pt x="125018" y="34290"/>
                </a:lnTo>
                <a:lnTo>
                  <a:pt x="127990" y="31750"/>
                </a:lnTo>
                <a:lnTo>
                  <a:pt x="131064" y="30480"/>
                </a:lnTo>
                <a:lnTo>
                  <a:pt x="134251" y="27940"/>
                </a:lnTo>
                <a:lnTo>
                  <a:pt x="137553" y="26670"/>
                </a:lnTo>
                <a:lnTo>
                  <a:pt x="144424" y="24130"/>
                </a:lnTo>
                <a:lnTo>
                  <a:pt x="148005" y="22860"/>
                </a:lnTo>
                <a:lnTo>
                  <a:pt x="151663" y="22860"/>
                </a:lnTo>
                <a:lnTo>
                  <a:pt x="159219" y="20320"/>
                </a:lnTo>
                <a:lnTo>
                  <a:pt x="171107" y="20320"/>
                </a:lnTo>
                <a:lnTo>
                  <a:pt x="173177" y="19050"/>
                </a:lnTo>
                <a:lnTo>
                  <a:pt x="172974" y="0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612515">
              <a:lnSpc>
                <a:spcPct val="100000"/>
              </a:lnSpc>
              <a:spcBef>
                <a:spcPts val="100"/>
              </a:spcBef>
            </a:pPr>
            <a:r>
              <a:rPr b="1" spc="-475" dirty="0">
                <a:latin typeface="DejaVu Sans"/>
                <a:cs typeface="DejaVu Sans"/>
              </a:rPr>
              <a:t>Table</a:t>
            </a:r>
            <a:r>
              <a:rPr spc="-185" dirty="0"/>
              <a:t> </a:t>
            </a:r>
            <a:r>
              <a:rPr b="1" spc="-400" dirty="0">
                <a:latin typeface="DejaVu Sans"/>
                <a:cs typeface="DejaVu Sans"/>
              </a:rPr>
              <a:t>Calculations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5646" y="813815"/>
            <a:ext cx="11760708" cy="4572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617472" y="1008362"/>
            <a:ext cx="11014075" cy="1158240"/>
          </a:xfrm>
          <a:prstGeom prst="rect">
            <a:avLst/>
          </a:prstGeom>
        </p:spPr>
        <p:txBody>
          <a:bodyPr vert="horz" wrap="square" lIns="0" tIns="1720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5"/>
              </a:spcBef>
            </a:pPr>
            <a:r>
              <a:rPr sz="2000" b="1" spc="-300" dirty="0">
                <a:solidFill>
                  <a:srgbClr val="3F3F3F"/>
                </a:solidFill>
                <a:latin typeface="DejaVu Sans"/>
                <a:cs typeface="DejaVu Sans"/>
              </a:rPr>
              <a:t>Table</a:t>
            </a:r>
            <a:r>
              <a:rPr sz="2000" spc="-9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b="1" spc="-245" dirty="0">
                <a:solidFill>
                  <a:srgbClr val="3F3F3F"/>
                </a:solidFill>
                <a:latin typeface="DejaVu Sans"/>
                <a:cs typeface="DejaVu Sans"/>
              </a:rPr>
              <a:t>calculations</a:t>
            </a:r>
            <a:r>
              <a:rPr sz="2000" spc="-9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200" dirty="0">
                <a:solidFill>
                  <a:srgbClr val="3F3F3F"/>
                </a:solidFill>
                <a:latin typeface="DejaVu Sans"/>
                <a:cs typeface="DejaVu Sans"/>
              </a:rPr>
              <a:t>are</a:t>
            </a:r>
            <a:r>
              <a:rPr sz="2000" spc="6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165" dirty="0">
                <a:solidFill>
                  <a:srgbClr val="3F3F3F"/>
                </a:solidFill>
                <a:latin typeface="DejaVu Sans"/>
                <a:cs typeface="DejaVu Sans"/>
              </a:rPr>
              <a:t>sheet-</a:t>
            </a:r>
            <a:r>
              <a:rPr sz="2000" spc="-225" dirty="0">
                <a:solidFill>
                  <a:srgbClr val="3F3F3F"/>
                </a:solidFill>
                <a:latin typeface="DejaVu Sans"/>
                <a:cs typeface="DejaVu Sans"/>
              </a:rPr>
              <a:t>based</a:t>
            </a:r>
            <a:r>
              <a:rPr sz="2000" spc="2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195" dirty="0">
                <a:solidFill>
                  <a:srgbClr val="3F3F3F"/>
                </a:solidFill>
                <a:latin typeface="DejaVu Sans"/>
                <a:cs typeface="DejaVu Sans"/>
              </a:rPr>
              <a:t>computations</a:t>
            </a:r>
            <a:r>
              <a:rPr sz="2000" spc="3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160" dirty="0">
                <a:solidFill>
                  <a:srgbClr val="3F3F3F"/>
                </a:solidFill>
                <a:latin typeface="DejaVu Sans"/>
                <a:cs typeface="DejaVu Sans"/>
              </a:rPr>
              <a:t>that</a:t>
            </a:r>
            <a:r>
              <a:rPr sz="2000" spc="6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145" dirty="0">
                <a:solidFill>
                  <a:srgbClr val="3F3F3F"/>
                </a:solidFill>
                <a:latin typeface="DejaVu Sans"/>
                <a:cs typeface="DejaVu Sans"/>
              </a:rPr>
              <a:t>only</a:t>
            </a:r>
            <a:r>
              <a:rPr sz="2000" spc="4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195" dirty="0">
                <a:solidFill>
                  <a:srgbClr val="3F3F3F"/>
                </a:solidFill>
                <a:latin typeface="DejaVu Sans"/>
                <a:cs typeface="DejaVu Sans"/>
              </a:rPr>
              <a:t>evaluate</a:t>
            </a:r>
            <a:r>
              <a:rPr sz="2000" spc="4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125" dirty="0">
                <a:solidFill>
                  <a:srgbClr val="3F3F3F"/>
                </a:solidFill>
                <a:latin typeface="DejaVu Sans"/>
                <a:cs typeface="DejaVu Sans"/>
              </a:rPr>
              <a:t>within</a:t>
            </a:r>
            <a:r>
              <a:rPr sz="2000" spc="6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270" dirty="0">
                <a:solidFill>
                  <a:srgbClr val="3F3F3F"/>
                </a:solidFill>
                <a:latin typeface="DejaVu Sans"/>
                <a:cs typeface="DejaVu Sans"/>
              </a:rPr>
              <a:t>a</a:t>
            </a:r>
            <a:r>
              <a:rPr sz="2000" spc="5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60" dirty="0">
                <a:solidFill>
                  <a:srgbClr val="3F3F3F"/>
                </a:solidFill>
                <a:latin typeface="DejaVu Sans"/>
                <a:cs typeface="DejaVu Sans"/>
              </a:rPr>
              <a:t>visualization</a:t>
            </a:r>
            <a:endParaRPr sz="2000">
              <a:latin typeface="DejaVu Sans"/>
              <a:cs typeface="DejaVu Sans"/>
            </a:endParaRPr>
          </a:p>
          <a:p>
            <a:pPr marL="812800" indent="-343535">
              <a:lnSpc>
                <a:spcPct val="100000"/>
              </a:lnSpc>
              <a:spcBef>
                <a:spcPts val="1010"/>
              </a:spcBef>
              <a:buChar char="•"/>
              <a:tabLst>
                <a:tab pos="812165" algn="l"/>
                <a:tab pos="812800" algn="l"/>
              </a:tabLst>
            </a:pPr>
            <a:r>
              <a:rPr sz="1600" spc="-130" dirty="0">
                <a:solidFill>
                  <a:srgbClr val="3F3F3F"/>
                </a:solidFill>
                <a:latin typeface="DejaVu Sans"/>
                <a:cs typeface="DejaVu Sans"/>
              </a:rPr>
              <a:t>Table</a:t>
            </a:r>
            <a:r>
              <a:rPr sz="1600" spc="4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130" dirty="0">
                <a:solidFill>
                  <a:srgbClr val="3F3F3F"/>
                </a:solidFill>
                <a:latin typeface="DejaVu Sans"/>
                <a:cs typeface="DejaVu Sans"/>
              </a:rPr>
              <a:t>Calculations</a:t>
            </a:r>
            <a:r>
              <a:rPr sz="1600" spc="4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100" dirty="0">
                <a:solidFill>
                  <a:srgbClr val="3F3F3F"/>
                </a:solidFill>
                <a:latin typeface="DejaVu Sans"/>
                <a:cs typeface="DejaVu Sans"/>
              </a:rPr>
              <a:t>affect</a:t>
            </a:r>
            <a:r>
              <a:rPr sz="1600" spc="4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100" dirty="0">
                <a:solidFill>
                  <a:srgbClr val="3F3F3F"/>
                </a:solidFill>
                <a:latin typeface="DejaVu Sans"/>
                <a:cs typeface="DejaVu Sans"/>
              </a:rPr>
              <a:t>how</a:t>
            </a:r>
            <a:r>
              <a:rPr sz="1600" spc="4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155" dirty="0">
                <a:solidFill>
                  <a:srgbClr val="3F3F3F"/>
                </a:solidFill>
                <a:latin typeface="DejaVu Sans"/>
                <a:cs typeface="DejaVu Sans"/>
              </a:rPr>
              <a:t>values</a:t>
            </a:r>
            <a:r>
              <a:rPr sz="1600" spc="3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160" dirty="0">
                <a:solidFill>
                  <a:srgbClr val="3F3F3F"/>
                </a:solidFill>
                <a:latin typeface="DejaVu Sans"/>
                <a:cs typeface="DejaVu Sans"/>
              </a:rPr>
              <a:t>are</a:t>
            </a:r>
            <a:r>
              <a:rPr sz="1600" spc="5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145" dirty="0">
                <a:solidFill>
                  <a:srgbClr val="3F3F3F"/>
                </a:solidFill>
                <a:latin typeface="DejaVu Sans"/>
                <a:cs typeface="DejaVu Sans"/>
              </a:rPr>
              <a:t>computed</a:t>
            </a:r>
            <a:r>
              <a:rPr sz="1600" spc="5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110" dirty="0">
                <a:solidFill>
                  <a:srgbClr val="3F3F3F"/>
                </a:solidFill>
                <a:latin typeface="DejaVu Sans"/>
                <a:cs typeface="DejaVu Sans"/>
              </a:rPr>
              <a:t>within</a:t>
            </a:r>
            <a:r>
              <a:rPr sz="1600" spc="3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210" dirty="0">
                <a:solidFill>
                  <a:srgbClr val="3F3F3F"/>
                </a:solidFill>
                <a:latin typeface="DejaVu Sans"/>
                <a:cs typeface="DejaVu Sans"/>
              </a:rPr>
              <a:t>a</a:t>
            </a:r>
            <a:r>
              <a:rPr sz="1600" spc="5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145" dirty="0">
                <a:solidFill>
                  <a:srgbClr val="3F3F3F"/>
                </a:solidFill>
                <a:latin typeface="DejaVu Sans"/>
                <a:cs typeface="DejaVu Sans"/>
              </a:rPr>
              <a:t>visual,</a:t>
            </a:r>
            <a:r>
              <a:rPr sz="1600" spc="3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110" dirty="0">
                <a:solidFill>
                  <a:srgbClr val="3F3F3F"/>
                </a:solidFill>
                <a:latin typeface="DejaVu Sans"/>
                <a:cs typeface="DejaVu Sans"/>
              </a:rPr>
              <a:t>but</a:t>
            </a:r>
            <a:r>
              <a:rPr sz="1600" spc="5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i="1" dirty="0">
                <a:solidFill>
                  <a:srgbClr val="3F3F3F"/>
                </a:solidFill>
                <a:latin typeface="Nimbus Roman No9 L"/>
                <a:cs typeface="Nimbus Roman No9 L"/>
              </a:rPr>
              <a:t>do</a:t>
            </a:r>
            <a:r>
              <a:rPr sz="160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i="1" dirty="0">
                <a:solidFill>
                  <a:srgbClr val="3F3F3F"/>
                </a:solidFill>
                <a:latin typeface="Nimbus Roman No9 L"/>
                <a:cs typeface="Nimbus Roman No9 L"/>
              </a:rPr>
              <a:t>not</a:t>
            </a:r>
            <a:r>
              <a:rPr sz="1600" spc="2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175" dirty="0">
                <a:solidFill>
                  <a:srgbClr val="3F3F3F"/>
                </a:solidFill>
                <a:latin typeface="DejaVu Sans"/>
                <a:cs typeface="DejaVu Sans"/>
              </a:rPr>
              <a:t>change</a:t>
            </a:r>
            <a:r>
              <a:rPr sz="1600" spc="3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110" dirty="0">
                <a:solidFill>
                  <a:srgbClr val="3F3F3F"/>
                </a:solidFill>
                <a:latin typeface="DejaVu Sans"/>
                <a:cs typeface="DejaVu Sans"/>
              </a:rPr>
              <a:t>the</a:t>
            </a:r>
            <a:r>
              <a:rPr sz="1600" spc="5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140" dirty="0">
                <a:solidFill>
                  <a:srgbClr val="3F3F3F"/>
                </a:solidFill>
                <a:latin typeface="DejaVu Sans"/>
                <a:cs typeface="DejaVu Sans"/>
              </a:rPr>
              <a:t>underlying</a:t>
            </a:r>
            <a:r>
              <a:rPr sz="1600" spc="4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20" dirty="0">
                <a:solidFill>
                  <a:srgbClr val="3F3F3F"/>
                </a:solidFill>
                <a:latin typeface="DejaVu Sans"/>
                <a:cs typeface="DejaVu Sans"/>
              </a:rPr>
              <a:t>data</a:t>
            </a:r>
            <a:endParaRPr sz="1600">
              <a:latin typeface="DejaVu Sans"/>
              <a:cs typeface="DejaVu Sans"/>
            </a:endParaRPr>
          </a:p>
          <a:p>
            <a:pPr marL="812800" indent="-343535">
              <a:lnSpc>
                <a:spcPct val="100000"/>
              </a:lnSpc>
              <a:spcBef>
                <a:spcPts val="409"/>
              </a:spcBef>
              <a:buChar char="•"/>
              <a:tabLst>
                <a:tab pos="812165" algn="l"/>
                <a:tab pos="812800" algn="l"/>
              </a:tabLst>
            </a:pPr>
            <a:r>
              <a:rPr sz="1600" spc="-125" dirty="0">
                <a:solidFill>
                  <a:srgbClr val="3F3F3F"/>
                </a:solidFill>
                <a:latin typeface="DejaVu Sans"/>
                <a:cs typeface="DejaVu Sans"/>
              </a:rPr>
              <a:t>Table</a:t>
            </a:r>
            <a:r>
              <a:rPr sz="1600" spc="-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125" dirty="0">
                <a:solidFill>
                  <a:srgbClr val="3F3F3F"/>
                </a:solidFill>
                <a:latin typeface="DejaVu Sans"/>
                <a:cs typeface="DejaVu Sans"/>
              </a:rPr>
              <a:t>Calcs</a:t>
            </a:r>
            <a:r>
              <a:rPr sz="1600" spc="1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165" dirty="0">
                <a:solidFill>
                  <a:srgbClr val="3F3F3F"/>
                </a:solidFill>
                <a:latin typeface="DejaVu Sans"/>
                <a:cs typeface="DejaVu Sans"/>
              </a:rPr>
              <a:t>can</a:t>
            </a:r>
            <a:r>
              <a:rPr sz="1600" spc="2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135" dirty="0">
                <a:solidFill>
                  <a:srgbClr val="3F3F3F"/>
                </a:solidFill>
                <a:latin typeface="DejaVu Sans"/>
                <a:cs typeface="DejaVu Sans"/>
              </a:rPr>
              <a:t>be</a:t>
            </a:r>
            <a:r>
              <a:rPr sz="1600" spc="3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140" dirty="0">
                <a:solidFill>
                  <a:srgbClr val="3F3F3F"/>
                </a:solidFill>
                <a:latin typeface="DejaVu Sans"/>
                <a:cs typeface="DejaVu Sans"/>
              </a:rPr>
              <a:t>created</a:t>
            </a:r>
            <a:r>
              <a:rPr sz="1600" spc="3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105" dirty="0">
                <a:solidFill>
                  <a:srgbClr val="3F3F3F"/>
                </a:solidFill>
                <a:latin typeface="DejaVu Sans"/>
                <a:cs typeface="DejaVu Sans"/>
              </a:rPr>
              <a:t>from</a:t>
            </a:r>
            <a:r>
              <a:rPr sz="1600" spc="2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110" dirty="0">
                <a:solidFill>
                  <a:srgbClr val="3F3F3F"/>
                </a:solidFill>
                <a:latin typeface="DejaVu Sans"/>
                <a:cs typeface="DejaVu Sans"/>
              </a:rPr>
              <a:t>the</a:t>
            </a:r>
            <a:r>
              <a:rPr sz="1600" spc="2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120" dirty="0">
                <a:solidFill>
                  <a:srgbClr val="3F3F3F"/>
                </a:solidFill>
                <a:latin typeface="DejaVu Sans"/>
                <a:cs typeface="DejaVu Sans"/>
              </a:rPr>
              <a:t>Quick</a:t>
            </a:r>
            <a:r>
              <a:rPr sz="1600" spc="-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145" dirty="0">
                <a:solidFill>
                  <a:srgbClr val="3F3F3F"/>
                </a:solidFill>
                <a:latin typeface="DejaVu Sans"/>
                <a:cs typeface="DejaVu Sans"/>
              </a:rPr>
              <a:t>Table</a:t>
            </a:r>
            <a:r>
              <a:rPr sz="160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140" dirty="0">
                <a:solidFill>
                  <a:srgbClr val="3F3F3F"/>
                </a:solidFill>
                <a:latin typeface="DejaVu Sans"/>
                <a:cs typeface="DejaVu Sans"/>
              </a:rPr>
              <a:t>Calculation</a:t>
            </a:r>
            <a:r>
              <a:rPr sz="1600" spc="-1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35" dirty="0">
                <a:solidFill>
                  <a:srgbClr val="3F3F3F"/>
                </a:solidFill>
                <a:latin typeface="DejaVu Sans"/>
                <a:cs typeface="DejaVu Sans"/>
              </a:rPr>
              <a:t>or</a:t>
            </a:r>
            <a:r>
              <a:rPr sz="1600" spc="1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125" dirty="0">
                <a:solidFill>
                  <a:srgbClr val="3F3F3F"/>
                </a:solidFill>
                <a:latin typeface="DejaVu Sans"/>
                <a:cs typeface="DejaVu Sans"/>
              </a:rPr>
              <a:t>Add</a:t>
            </a:r>
            <a:r>
              <a:rPr sz="1600" spc="-2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145" dirty="0">
                <a:solidFill>
                  <a:srgbClr val="3F3F3F"/>
                </a:solidFill>
                <a:latin typeface="DejaVu Sans"/>
                <a:cs typeface="DejaVu Sans"/>
              </a:rPr>
              <a:t>Table</a:t>
            </a:r>
            <a:r>
              <a:rPr sz="1600" spc="-1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140" dirty="0">
                <a:solidFill>
                  <a:srgbClr val="3F3F3F"/>
                </a:solidFill>
                <a:latin typeface="DejaVu Sans"/>
                <a:cs typeface="DejaVu Sans"/>
              </a:rPr>
              <a:t>Calculation</a:t>
            </a:r>
            <a:r>
              <a:rPr sz="1600" spc="-1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180" dirty="0">
                <a:solidFill>
                  <a:srgbClr val="3F3F3F"/>
                </a:solidFill>
                <a:latin typeface="DejaVu Sans"/>
                <a:cs typeface="DejaVu Sans"/>
              </a:rPr>
              <a:t>menus,</a:t>
            </a:r>
            <a:r>
              <a:rPr sz="1600" spc="1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30" dirty="0">
                <a:solidFill>
                  <a:srgbClr val="3F3F3F"/>
                </a:solidFill>
                <a:latin typeface="DejaVu Sans"/>
                <a:cs typeface="DejaVu Sans"/>
              </a:rPr>
              <a:t>or</a:t>
            </a:r>
            <a:r>
              <a:rPr sz="1600" spc="2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120" dirty="0">
                <a:solidFill>
                  <a:srgbClr val="3F3F3F"/>
                </a:solidFill>
                <a:latin typeface="DejaVu Sans"/>
                <a:cs typeface="DejaVu Sans"/>
              </a:rPr>
              <a:t>defined</a:t>
            </a:r>
            <a:r>
              <a:rPr sz="1600" spc="4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190" dirty="0">
                <a:solidFill>
                  <a:srgbClr val="3F3F3F"/>
                </a:solidFill>
                <a:latin typeface="DejaVu Sans"/>
                <a:cs typeface="DejaVu Sans"/>
              </a:rPr>
              <a:t>as</a:t>
            </a:r>
            <a:r>
              <a:rPr sz="1600" spc="2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210" dirty="0">
                <a:solidFill>
                  <a:srgbClr val="3F3F3F"/>
                </a:solidFill>
                <a:latin typeface="DejaVu Sans"/>
                <a:cs typeface="DejaVu Sans"/>
              </a:rPr>
              <a:t>a</a:t>
            </a:r>
            <a:r>
              <a:rPr sz="1600" spc="3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415" dirty="0">
                <a:solidFill>
                  <a:srgbClr val="3F3F3F"/>
                </a:solidFill>
                <a:latin typeface="DejaVu Sans"/>
                <a:cs typeface="DejaVu Sans"/>
              </a:rPr>
              <a:t>formula</a:t>
            </a:r>
            <a:endParaRPr sz="1600">
              <a:latin typeface="DejaVu Sans"/>
              <a:cs typeface="DejaVu San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485643" y="2662425"/>
            <a:ext cx="1945005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b="1" spc="-155" dirty="0">
                <a:solidFill>
                  <a:srgbClr val="3F3F3F"/>
                </a:solidFill>
                <a:latin typeface="DejaVu Sans"/>
                <a:cs typeface="DejaVu Sans"/>
              </a:rPr>
              <a:t>Quick</a:t>
            </a:r>
            <a:r>
              <a:rPr sz="1400" spc="-4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b="1" spc="-210" dirty="0">
                <a:solidFill>
                  <a:srgbClr val="3F3F3F"/>
                </a:solidFill>
                <a:latin typeface="DejaVu Sans"/>
                <a:cs typeface="DejaVu Sans"/>
              </a:rPr>
              <a:t>Table</a:t>
            </a:r>
            <a:r>
              <a:rPr sz="1400" spc="-4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b="1" spc="-170" dirty="0">
                <a:solidFill>
                  <a:srgbClr val="3F3F3F"/>
                </a:solidFill>
                <a:latin typeface="DejaVu Sans"/>
                <a:cs typeface="DejaVu Sans"/>
              </a:rPr>
              <a:t>Calculation:</a:t>
            </a:r>
            <a:endParaRPr sz="1400">
              <a:latin typeface="DejaVu Sans"/>
              <a:cs typeface="DejaVu Sans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3478500" y="2962620"/>
            <a:ext cx="2495550" cy="2997835"/>
            <a:chOff x="3478500" y="2962620"/>
            <a:chExt cx="2495550" cy="2997835"/>
          </a:xfrm>
        </p:grpSpPr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78500" y="2962620"/>
              <a:ext cx="2477320" cy="2979516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89960" y="2974085"/>
              <a:ext cx="2407919" cy="2910077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905755" y="4856987"/>
              <a:ext cx="1068285" cy="1103376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4939919" y="4890782"/>
              <a:ext cx="971550" cy="1005840"/>
            </a:xfrm>
            <a:custGeom>
              <a:avLst/>
              <a:gdLst/>
              <a:ahLst/>
              <a:cxnLst/>
              <a:rect l="l" t="t" r="r" b="b"/>
              <a:pathLst>
                <a:path w="971550" h="1005839">
                  <a:moveTo>
                    <a:pt x="971042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0" y="980440"/>
                  </a:lnTo>
                  <a:lnTo>
                    <a:pt x="0" y="1005840"/>
                  </a:lnTo>
                  <a:lnTo>
                    <a:pt x="971042" y="1005840"/>
                  </a:lnTo>
                  <a:lnTo>
                    <a:pt x="971042" y="981062"/>
                  </a:lnTo>
                  <a:lnTo>
                    <a:pt x="971042" y="980440"/>
                  </a:lnTo>
                  <a:lnTo>
                    <a:pt x="971042" y="25768"/>
                  </a:lnTo>
                  <a:lnTo>
                    <a:pt x="945642" y="25768"/>
                  </a:lnTo>
                  <a:lnTo>
                    <a:pt x="945642" y="980440"/>
                  </a:lnTo>
                  <a:lnTo>
                    <a:pt x="25400" y="980440"/>
                  </a:lnTo>
                  <a:lnTo>
                    <a:pt x="25400" y="25400"/>
                  </a:lnTo>
                  <a:lnTo>
                    <a:pt x="971042" y="25400"/>
                  </a:lnTo>
                  <a:lnTo>
                    <a:pt x="971042" y="0"/>
                  </a:lnTo>
                  <a:close/>
                </a:path>
              </a:pathLst>
            </a:custGeom>
            <a:solidFill>
              <a:srgbClr val="1FE2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597527" y="5012943"/>
              <a:ext cx="307975" cy="300355"/>
            </a:xfrm>
            <a:custGeom>
              <a:avLst/>
              <a:gdLst/>
              <a:ahLst/>
              <a:cxnLst/>
              <a:rect l="l" t="t" r="r" b="b"/>
              <a:pathLst>
                <a:path w="307975" h="300354">
                  <a:moveTo>
                    <a:pt x="24384" y="0"/>
                  </a:moveTo>
                  <a:lnTo>
                    <a:pt x="0" y="7366"/>
                  </a:lnTo>
                  <a:lnTo>
                    <a:pt x="8382" y="35179"/>
                  </a:lnTo>
                  <a:lnTo>
                    <a:pt x="17018" y="62738"/>
                  </a:lnTo>
                  <a:lnTo>
                    <a:pt x="36703" y="116205"/>
                  </a:lnTo>
                  <a:lnTo>
                    <a:pt x="62230" y="165354"/>
                  </a:lnTo>
                  <a:lnTo>
                    <a:pt x="86868" y="197612"/>
                  </a:lnTo>
                  <a:lnTo>
                    <a:pt x="117602" y="224663"/>
                  </a:lnTo>
                  <a:lnTo>
                    <a:pt x="165481" y="251841"/>
                  </a:lnTo>
                  <a:lnTo>
                    <a:pt x="219202" y="271907"/>
                  </a:lnTo>
                  <a:lnTo>
                    <a:pt x="230962" y="275158"/>
                  </a:lnTo>
                  <a:lnTo>
                    <a:pt x="224409" y="299847"/>
                  </a:lnTo>
                  <a:lnTo>
                    <a:pt x="307848" y="282575"/>
                  </a:lnTo>
                  <a:lnTo>
                    <a:pt x="271691" y="250659"/>
                  </a:lnTo>
                  <a:lnTo>
                    <a:pt x="237464" y="250659"/>
                  </a:lnTo>
                  <a:lnTo>
                    <a:pt x="226415" y="247548"/>
                  </a:lnTo>
                  <a:lnTo>
                    <a:pt x="200279" y="238633"/>
                  </a:lnTo>
                  <a:lnTo>
                    <a:pt x="200418" y="238633"/>
                  </a:lnTo>
                  <a:lnTo>
                    <a:pt x="176759" y="228981"/>
                  </a:lnTo>
                  <a:lnTo>
                    <a:pt x="176403" y="228981"/>
                  </a:lnTo>
                  <a:lnTo>
                    <a:pt x="152527" y="216916"/>
                  </a:lnTo>
                  <a:lnTo>
                    <a:pt x="152741" y="216916"/>
                  </a:lnTo>
                  <a:lnTo>
                    <a:pt x="132080" y="203822"/>
                  </a:lnTo>
                  <a:lnTo>
                    <a:pt x="123247" y="196977"/>
                  </a:lnTo>
                  <a:lnTo>
                    <a:pt x="123063" y="196977"/>
                  </a:lnTo>
                  <a:lnTo>
                    <a:pt x="113538" y="188595"/>
                  </a:lnTo>
                  <a:lnTo>
                    <a:pt x="113672" y="188595"/>
                  </a:lnTo>
                  <a:lnTo>
                    <a:pt x="105909" y="180721"/>
                  </a:lnTo>
                  <a:lnTo>
                    <a:pt x="97751" y="171323"/>
                  </a:lnTo>
                  <a:lnTo>
                    <a:pt x="83591" y="151511"/>
                  </a:lnTo>
                  <a:lnTo>
                    <a:pt x="71499" y="130302"/>
                  </a:lnTo>
                  <a:lnTo>
                    <a:pt x="59817" y="105791"/>
                  </a:lnTo>
                  <a:lnTo>
                    <a:pt x="50363" y="81407"/>
                  </a:lnTo>
                  <a:lnTo>
                    <a:pt x="41109" y="54864"/>
                  </a:lnTo>
                  <a:lnTo>
                    <a:pt x="32717" y="27813"/>
                  </a:lnTo>
                  <a:lnTo>
                    <a:pt x="24384" y="0"/>
                  </a:lnTo>
                  <a:close/>
                </a:path>
                <a:path w="307975" h="300354">
                  <a:moveTo>
                    <a:pt x="243967" y="226187"/>
                  </a:moveTo>
                  <a:lnTo>
                    <a:pt x="237464" y="250659"/>
                  </a:lnTo>
                  <a:lnTo>
                    <a:pt x="271691" y="250659"/>
                  </a:lnTo>
                  <a:lnTo>
                    <a:pt x="243967" y="226187"/>
                  </a:lnTo>
                  <a:close/>
                </a:path>
                <a:path w="307975" h="300354">
                  <a:moveTo>
                    <a:pt x="200418" y="238633"/>
                  </a:moveTo>
                  <a:lnTo>
                    <a:pt x="200279" y="238633"/>
                  </a:lnTo>
                  <a:lnTo>
                    <a:pt x="201041" y="238887"/>
                  </a:lnTo>
                  <a:lnTo>
                    <a:pt x="200418" y="238633"/>
                  </a:lnTo>
                  <a:close/>
                </a:path>
                <a:path w="307975" h="300354">
                  <a:moveTo>
                    <a:pt x="175514" y="228473"/>
                  </a:moveTo>
                  <a:lnTo>
                    <a:pt x="176403" y="228981"/>
                  </a:lnTo>
                  <a:lnTo>
                    <a:pt x="176759" y="228981"/>
                  </a:lnTo>
                  <a:lnTo>
                    <a:pt x="175514" y="228473"/>
                  </a:lnTo>
                  <a:close/>
                </a:path>
                <a:path w="307975" h="300354">
                  <a:moveTo>
                    <a:pt x="152741" y="216916"/>
                  </a:moveTo>
                  <a:lnTo>
                    <a:pt x="152527" y="216916"/>
                  </a:lnTo>
                  <a:lnTo>
                    <a:pt x="153543" y="217424"/>
                  </a:lnTo>
                  <a:lnTo>
                    <a:pt x="152741" y="216916"/>
                  </a:lnTo>
                  <a:close/>
                </a:path>
                <a:path w="307975" h="300354">
                  <a:moveTo>
                    <a:pt x="122428" y="196342"/>
                  </a:moveTo>
                  <a:lnTo>
                    <a:pt x="123063" y="196977"/>
                  </a:lnTo>
                  <a:lnTo>
                    <a:pt x="123247" y="196977"/>
                  </a:lnTo>
                  <a:lnTo>
                    <a:pt x="122428" y="196342"/>
                  </a:lnTo>
                  <a:close/>
                </a:path>
                <a:path w="307975" h="300354">
                  <a:moveTo>
                    <a:pt x="113672" y="188595"/>
                  </a:moveTo>
                  <a:lnTo>
                    <a:pt x="113538" y="188595"/>
                  </a:lnTo>
                  <a:lnTo>
                    <a:pt x="114173" y="189103"/>
                  </a:lnTo>
                  <a:lnTo>
                    <a:pt x="113672" y="188595"/>
                  </a:lnTo>
                  <a:close/>
                </a:path>
                <a:path w="307975" h="300354">
                  <a:moveTo>
                    <a:pt x="105283" y="180086"/>
                  </a:moveTo>
                  <a:lnTo>
                    <a:pt x="105791" y="180721"/>
                  </a:lnTo>
                  <a:lnTo>
                    <a:pt x="105283" y="180086"/>
                  </a:lnTo>
                  <a:close/>
                </a:path>
                <a:path w="307975" h="300354">
                  <a:moveTo>
                    <a:pt x="70993" y="129413"/>
                  </a:moveTo>
                  <a:lnTo>
                    <a:pt x="71374" y="130302"/>
                  </a:lnTo>
                  <a:lnTo>
                    <a:pt x="70993" y="129413"/>
                  </a:lnTo>
                  <a:close/>
                </a:path>
                <a:path w="307975" h="300354">
                  <a:moveTo>
                    <a:pt x="59899" y="105791"/>
                  </a:moveTo>
                  <a:lnTo>
                    <a:pt x="60198" y="106553"/>
                  </a:lnTo>
                  <a:lnTo>
                    <a:pt x="59899" y="105791"/>
                  </a:lnTo>
                  <a:close/>
                </a:path>
                <a:path w="307975" h="300354">
                  <a:moveTo>
                    <a:pt x="50165" y="80899"/>
                  </a:moveTo>
                  <a:lnTo>
                    <a:pt x="50292" y="81407"/>
                  </a:lnTo>
                  <a:lnTo>
                    <a:pt x="50165" y="80899"/>
                  </a:lnTo>
                  <a:close/>
                </a:path>
                <a:path w="307975" h="300354">
                  <a:moveTo>
                    <a:pt x="32639" y="27559"/>
                  </a:moveTo>
                  <a:lnTo>
                    <a:pt x="32639" y="27813"/>
                  </a:lnTo>
                  <a:lnTo>
                    <a:pt x="32639" y="27559"/>
                  </a:lnTo>
                  <a:close/>
                </a:path>
              </a:pathLst>
            </a:custGeom>
            <a:solidFill>
              <a:srgbClr val="1FE2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6508495" y="2611627"/>
            <a:ext cx="1800860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b="1" spc="-175" dirty="0">
                <a:solidFill>
                  <a:srgbClr val="3F3F3F"/>
                </a:solidFill>
                <a:latin typeface="DejaVu Sans"/>
                <a:cs typeface="DejaVu Sans"/>
              </a:rPr>
              <a:t>Add</a:t>
            </a:r>
            <a:r>
              <a:rPr sz="1400" spc="-5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b="1" spc="-215" dirty="0">
                <a:solidFill>
                  <a:srgbClr val="3F3F3F"/>
                </a:solidFill>
                <a:latin typeface="DejaVu Sans"/>
                <a:cs typeface="DejaVu Sans"/>
              </a:rPr>
              <a:t>Table</a:t>
            </a:r>
            <a:r>
              <a:rPr sz="1400" spc="-5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b="1" spc="-170" dirty="0">
                <a:solidFill>
                  <a:srgbClr val="3F3F3F"/>
                </a:solidFill>
                <a:latin typeface="DejaVu Sans"/>
                <a:cs typeface="DejaVu Sans"/>
              </a:rPr>
              <a:t>Calculation:</a:t>
            </a:r>
            <a:endParaRPr sz="1400">
              <a:latin typeface="DejaVu Sans"/>
              <a:cs typeface="DejaVu San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768908" y="2529077"/>
            <a:ext cx="2009775" cy="492759"/>
          </a:xfrm>
          <a:custGeom>
            <a:avLst/>
            <a:gdLst/>
            <a:ahLst/>
            <a:cxnLst/>
            <a:rect l="l" t="t" r="r" b="b"/>
            <a:pathLst>
              <a:path w="2009775" h="492760">
                <a:moveTo>
                  <a:pt x="1966671" y="0"/>
                </a:moveTo>
                <a:lnTo>
                  <a:pt x="42608" y="0"/>
                </a:lnTo>
                <a:lnTo>
                  <a:pt x="40411" y="50"/>
                </a:lnTo>
                <a:lnTo>
                  <a:pt x="6121" y="20523"/>
                </a:lnTo>
                <a:lnTo>
                  <a:pt x="0" y="40474"/>
                </a:lnTo>
                <a:lnTo>
                  <a:pt x="0" y="451777"/>
                </a:lnTo>
                <a:lnTo>
                  <a:pt x="20485" y="486092"/>
                </a:lnTo>
                <a:lnTo>
                  <a:pt x="42608" y="492252"/>
                </a:lnTo>
                <a:lnTo>
                  <a:pt x="1966671" y="492252"/>
                </a:lnTo>
                <a:lnTo>
                  <a:pt x="2000885" y="475132"/>
                </a:lnTo>
                <a:lnTo>
                  <a:pt x="2009292" y="451777"/>
                </a:lnTo>
                <a:lnTo>
                  <a:pt x="2009292" y="40474"/>
                </a:lnTo>
                <a:lnTo>
                  <a:pt x="1988820" y="6159"/>
                </a:lnTo>
                <a:lnTo>
                  <a:pt x="1966671" y="0"/>
                </a:lnTo>
                <a:close/>
              </a:path>
            </a:pathLst>
          </a:custGeom>
          <a:solidFill>
            <a:srgbClr val="3F3F3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230630" y="2654045"/>
            <a:ext cx="1085850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spc="-114" dirty="0">
                <a:solidFill>
                  <a:srgbClr val="FFFFFF"/>
                </a:solidFill>
                <a:latin typeface="DejaVu Sans"/>
                <a:cs typeface="DejaVu Sans"/>
              </a:rPr>
              <a:t>Extract</a:t>
            </a:r>
            <a:r>
              <a:rPr sz="1400" spc="25" dirty="0">
                <a:solidFill>
                  <a:srgbClr val="FFFFFF"/>
                </a:solidFill>
                <a:latin typeface="DejaVu Sans"/>
                <a:cs typeface="DejaVu Sans"/>
              </a:rPr>
              <a:t> </a:t>
            </a:r>
            <a:r>
              <a:rPr sz="1400" spc="-90" dirty="0">
                <a:solidFill>
                  <a:srgbClr val="FFFFFF"/>
                </a:solidFill>
                <a:latin typeface="DejaVu Sans"/>
                <a:cs typeface="DejaVu Sans"/>
              </a:rPr>
              <a:t>Filters</a:t>
            </a:r>
            <a:endParaRPr sz="1400">
              <a:latin typeface="DejaVu Sans"/>
              <a:cs typeface="DejaVu San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692402" y="3003041"/>
            <a:ext cx="173355" cy="115570"/>
          </a:xfrm>
          <a:custGeom>
            <a:avLst/>
            <a:gdLst/>
            <a:ahLst/>
            <a:cxnLst/>
            <a:rect l="l" t="t" r="r" b="b"/>
            <a:pathLst>
              <a:path w="173355" h="115569">
                <a:moveTo>
                  <a:pt x="172974" y="0"/>
                </a:moveTo>
                <a:lnTo>
                  <a:pt x="0" y="0"/>
                </a:lnTo>
                <a:lnTo>
                  <a:pt x="86487" y="115062"/>
                </a:lnTo>
                <a:lnTo>
                  <a:pt x="172974" y="0"/>
                </a:lnTo>
                <a:close/>
              </a:path>
            </a:pathLst>
          </a:custGeom>
          <a:solidFill>
            <a:srgbClr val="3F3F3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68908" y="3195827"/>
            <a:ext cx="2009775" cy="492759"/>
          </a:xfrm>
          <a:custGeom>
            <a:avLst/>
            <a:gdLst/>
            <a:ahLst/>
            <a:cxnLst/>
            <a:rect l="l" t="t" r="r" b="b"/>
            <a:pathLst>
              <a:path w="2009775" h="492760">
                <a:moveTo>
                  <a:pt x="1966671" y="0"/>
                </a:moveTo>
                <a:lnTo>
                  <a:pt x="42608" y="0"/>
                </a:lnTo>
                <a:lnTo>
                  <a:pt x="40411" y="50"/>
                </a:lnTo>
                <a:lnTo>
                  <a:pt x="6121" y="20523"/>
                </a:lnTo>
                <a:lnTo>
                  <a:pt x="0" y="40474"/>
                </a:lnTo>
                <a:lnTo>
                  <a:pt x="0" y="451777"/>
                </a:lnTo>
                <a:lnTo>
                  <a:pt x="20485" y="486092"/>
                </a:lnTo>
                <a:lnTo>
                  <a:pt x="42608" y="492252"/>
                </a:lnTo>
                <a:lnTo>
                  <a:pt x="1966671" y="492252"/>
                </a:lnTo>
                <a:lnTo>
                  <a:pt x="2000885" y="475132"/>
                </a:lnTo>
                <a:lnTo>
                  <a:pt x="2009292" y="451777"/>
                </a:lnTo>
                <a:lnTo>
                  <a:pt x="2009292" y="40474"/>
                </a:lnTo>
                <a:lnTo>
                  <a:pt x="1988820" y="6159"/>
                </a:lnTo>
                <a:lnTo>
                  <a:pt x="1966671" y="0"/>
                </a:lnTo>
                <a:close/>
              </a:path>
            </a:pathLst>
          </a:custGeom>
          <a:solidFill>
            <a:srgbClr val="3F3F3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1028700" y="3321050"/>
            <a:ext cx="1490980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spc="-114" dirty="0">
                <a:solidFill>
                  <a:srgbClr val="FFFFFF"/>
                </a:solidFill>
                <a:latin typeface="DejaVu Sans"/>
                <a:cs typeface="DejaVu Sans"/>
              </a:rPr>
              <a:t>Data</a:t>
            </a:r>
            <a:r>
              <a:rPr sz="1400" dirty="0">
                <a:solidFill>
                  <a:srgbClr val="FFFFFF"/>
                </a:solidFill>
                <a:latin typeface="DejaVu Sans"/>
                <a:cs typeface="DejaVu Sans"/>
              </a:rPr>
              <a:t> </a:t>
            </a:r>
            <a:r>
              <a:rPr sz="1400" spc="-110" dirty="0">
                <a:solidFill>
                  <a:srgbClr val="FFFFFF"/>
                </a:solidFill>
                <a:latin typeface="DejaVu Sans"/>
                <a:cs typeface="DejaVu Sans"/>
              </a:rPr>
              <a:t>Source</a:t>
            </a:r>
            <a:r>
              <a:rPr sz="1400" spc="20" dirty="0">
                <a:solidFill>
                  <a:srgbClr val="FFFFFF"/>
                </a:solidFill>
                <a:latin typeface="DejaVu Sans"/>
                <a:cs typeface="DejaVu Sans"/>
              </a:rPr>
              <a:t> </a:t>
            </a:r>
            <a:r>
              <a:rPr sz="1400" spc="-105" dirty="0">
                <a:solidFill>
                  <a:srgbClr val="FFFFFF"/>
                </a:solidFill>
                <a:latin typeface="DejaVu Sans"/>
                <a:cs typeface="DejaVu Sans"/>
              </a:rPr>
              <a:t>Filters</a:t>
            </a:r>
            <a:endParaRPr sz="1400">
              <a:latin typeface="DejaVu Sans"/>
              <a:cs typeface="DejaVu Sans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692402" y="3669791"/>
            <a:ext cx="173355" cy="115570"/>
          </a:xfrm>
          <a:custGeom>
            <a:avLst/>
            <a:gdLst/>
            <a:ahLst/>
            <a:cxnLst/>
            <a:rect l="l" t="t" r="r" b="b"/>
            <a:pathLst>
              <a:path w="173355" h="115570">
                <a:moveTo>
                  <a:pt x="172974" y="0"/>
                </a:moveTo>
                <a:lnTo>
                  <a:pt x="0" y="0"/>
                </a:lnTo>
                <a:lnTo>
                  <a:pt x="86487" y="115062"/>
                </a:lnTo>
                <a:lnTo>
                  <a:pt x="172974" y="0"/>
                </a:lnTo>
                <a:close/>
              </a:path>
            </a:pathLst>
          </a:custGeom>
          <a:solidFill>
            <a:srgbClr val="3F3F3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68908" y="3851909"/>
            <a:ext cx="2009775" cy="492759"/>
          </a:xfrm>
          <a:custGeom>
            <a:avLst/>
            <a:gdLst/>
            <a:ahLst/>
            <a:cxnLst/>
            <a:rect l="l" t="t" r="r" b="b"/>
            <a:pathLst>
              <a:path w="2009775" h="492760">
                <a:moveTo>
                  <a:pt x="1966671" y="0"/>
                </a:moveTo>
                <a:lnTo>
                  <a:pt x="42608" y="0"/>
                </a:lnTo>
                <a:lnTo>
                  <a:pt x="40411" y="50"/>
                </a:lnTo>
                <a:lnTo>
                  <a:pt x="6121" y="20523"/>
                </a:lnTo>
                <a:lnTo>
                  <a:pt x="0" y="40474"/>
                </a:lnTo>
                <a:lnTo>
                  <a:pt x="0" y="451777"/>
                </a:lnTo>
                <a:lnTo>
                  <a:pt x="20485" y="486092"/>
                </a:lnTo>
                <a:lnTo>
                  <a:pt x="42608" y="492252"/>
                </a:lnTo>
                <a:lnTo>
                  <a:pt x="1966671" y="492252"/>
                </a:lnTo>
                <a:lnTo>
                  <a:pt x="2000885" y="475132"/>
                </a:lnTo>
                <a:lnTo>
                  <a:pt x="2009292" y="451777"/>
                </a:lnTo>
                <a:lnTo>
                  <a:pt x="2009292" y="40474"/>
                </a:lnTo>
                <a:lnTo>
                  <a:pt x="1988820" y="6159"/>
                </a:lnTo>
                <a:lnTo>
                  <a:pt x="1966671" y="0"/>
                </a:lnTo>
                <a:close/>
              </a:path>
            </a:pathLst>
          </a:custGeom>
          <a:solidFill>
            <a:srgbClr val="3F3F3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1194052" y="3976877"/>
            <a:ext cx="1159510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spc="-100" dirty="0">
                <a:solidFill>
                  <a:srgbClr val="FFFFFF"/>
                </a:solidFill>
                <a:latin typeface="DejaVu Sans"/>
                <a:cs typeface="DejaVu Sans"/>
              </a:rPr>
              <a:t>Context</a:t>
            </a:r>
            <a:r>
              <a:rPr sz="1400" spc="15" dirty="0">
                <a:solidFill>
                  <a:srgbClr val="FFFFFF"/>
                </a:solidFill>
                <a:latin typeface="DejaVu Sans"/>
                <a:cs typeface="DejaVu Sans"/>
              </a:rPr>
              <a:t> </a:t>
            </a:r>
            <a:r>
              <a:rPr sz="1400" spc="-90" dirty="0">
                <a:solidFill>
                  <a:srgbClr val="FFFFFF"/>
                </a:solidFill>
                <a:latin typeface="DejaVu Sans"/>
                <a:cs typeface="DejaVu Sans"/>
              </a:rPr>
              <a:t>Filters</a:t>
            </a:r>
            <a:endParaRPr sz="1400">
              <a:latin typeface="DejaVu Sans"/>
              <a:cs typeface="DejaVu Sans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692402" y="4325873"/>
            <a:ext cx="173355" cy="114300"/>
          </a:xfrm>
          <a:custGeom>
            <a:avLst/>
            <a:gdLst/>
            <a:ahLst/>
            <a:cxnLst/>
            <a:rect l="l" t="t" r="r" b="b"/>
            <a:pathLst>
              <a:path w="173355" h="114300">
                <a:moveTo>
                  <a:pt x="172974" y="0"/>
                </a:moveTo>
                <a:lnTo>
                  <a:pt x="0" y="0"/>
                </a:lnTo>
                <a:lnTo>
                  <a:pt x="86487" y="114300"/>
                </a:lnTo>
                <a:lnTo>
                  <a:pt x="172974" y="0"/>
                </a:lnTo>
                <a:close/>
              </a:path>
            </a:pathLst>
          </a:custGeom>
          <a:solidFill>
            <a:srgbClr val="3F3F3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68908" y="4515611"/>
            <a:ext cx="2009775" cy="588645"/>
          </a:xfrm>
          <a:custGeom>
            <a:avLst/>
            <a:gdLst/>
            <a:ahLst/>
            <a:cxnLst/>
            <a:rect l="l" t="t" r="r" b="b"/>
            <a:pathLst>
              <a:path w="2009775" h="588645">
                <a:moveTo>
                  <a:pt x="2009292" y="40474"/>
                </a:moveTo>
                <a:lnTo>
                  <a:pt x="1988820" y="6159"/>
                </a:lnTo>
                <a:lnTo>
                  <a:pt x="1966671" y="0"/>
                </a:lnTo>
                <a:lnTo>
                  <a:pt x="42608" y="0"/>
                </a:lnTo>
                <a:lnTo>
                  <a:pt x="8420" y="17119"/>
                </a:lnTo>
                <a:lnTo>
                  <a:pt x="0" y="40474"/>
                </a:lnTo>
                <a:lnTo>
                  <a:pt x="0" y="451777"/>
                </a:lnTo>
                <a:lnTo>
                  <a:pt x="20485" y="486092"/>
                </a:lnTo>
                <a:lnTo>
                  <a:pt x="42608" y="492252"/>
                </a:lnTo>
                <a:lnTo>
                  <a:pt x="937323" y="492252"/>
                </a:lnTo>
                <a:lnTo>
                  <a:pt x="1009980" y="588264"/>
                </a:lnTo>
                <a:lnTo>
                  <a:pt x="1082624" y="492252"/>
                </a:lnTo>
                <a:lnTo>
                  <a:pt x="1966671" y="492252"/>
                </a:lnTo>
                <a:lnTo>
                  <a:pt x="1968868" y="492201"/>
                </a:lnTo>
                <a:lnTo>
                  <a:pt x="2003183" y="471728"/>
                </a:lnTo>
                <a:lnTo>
                  <a:pt x="2009292" y="451777"/>
                </a:lnTo>
                <a:lnTo>
                  <a:pt x="2009292" y="40474"/>
                </a:lnTo>
                <a:close/>
              </a:path>
            </a:pathLst>
          </a:custGeom>
          <a:solidFill>
            <a:srgbClr val="3F3F3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68908" y="5182361"/>
            <a:ext cx="2009775" cy="492759"/>
          </a:xfrm>
          <a:custGeom>
            <a:avLst/>
            <a:gdLst/>
            <a:ahLst/>
            <a:cxnLst/>
            <a:rect l="l" t="t" r="r" b="b"/>
            <a:pathLst>
              <a:path w="2009775" h="492760">
                <a:moveTo>
                  <a:pt x="1966671" y="0"/>
                </a:moveTo>
                <a:lnTo>
                  <a:pt x="42608" y="0"/>
                </a:lnTo>
                <a:lnTo>
                  <a:pt x="40411" y="50"/>
                </a:lnTo>
                <a:lnTo>
                  <a:pt x="6121" y="20523"/>
                </a:lnTo>
                <a:lnTo>
                  <a:pt x="0" y="40474"/>
                </a:lnTo>
                <a:lnTo>
                  <a:pt x="0" y="451789"/>
                </a:lnTo>
                <a:lnTo>
                  <a:pt x="20485" y="486079"/>
                </a:lnTo>
                <a:lnTo>
                  <a:pt x="42608" y="492252"/>
                </a:lnTo>
                <a:lnTo>
                  <a:pt x="1966671" y="492252"/>
                </a:lnTo>
                <a:lnTo>
                  <a:pt x="2000885" y="475119"/>
                </a:lnTo>
                <a:lnTo>
                  <a:pt x="2009292" y="451789"/>
                </a:lnTo>
                <a:lnTo>
                  <a:pt x="2009292" y="40474"/>
                </a:lnTo>
                <a:lnTo>
                  <a:pt x="1988820" y="6159"/>
                </a:lnTo>
                <a:lnTo>
                  <a:pt x="1966671" y="0"/>
                </a:lnTo>
                <a:close/>
              </a:path>
            </a:pathLst>
          </a:custGeom>
          <a:solidFill>
            <a:srgbClr val="3F3F3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1091182" y="4640326"/>
            <a:ext cx="1365885" cy="9055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spc="-114" dirty="0">
                <a:solidFill>
                  <a:srgbClr val="FFFFFF"/>
                </a:solidFill>
                <a:latin typeface="DejaVu Sans"/>
                <a:cs typeface="DejaVu Sans"/>
              </a:rPr>
              <a:t>Dimension</a:t>
            </a:r>
            <a:r>
              <a:rPr sz="1400" spc="30" dirty="0">
                <a:solidFill>
                  <a:srgbClr val="FFFFFF"/>
                </a:solidFill>
                <a:latin typeface="DejaVu Sans"/>
                <a:cs typeface="DejaVu Sans"/>
              </a:rPr>
              <a:t> </a:t>
            </a:r>
            <a:r>
              <a:rPr sz="1400" spc="-90" dirty="0">
                <a:solidFill>
                  <a:srgbClr val="FFFFFF"/>
                </a:solidFill>
                <a:latin typeface="DejaVu Sans"/>
                <a:cs typeface="DejaVu Sans"/>
              </a:rPr>
              <a:t>Filters</a:t>
            </a:r>
            <a:endParaRPr sz="1400">
              <a:latin typeface="DejaVu Sans"/>
              <a:cs typeface="DejaVu Sans"/>
            </a:endParaRPr>
          </a:p>
          <a:p>
            <a:pPr>
              <a:lnSpc>
                <a:spcPct val="100000"/>
              </a:lnSpc>
            </a:pPr>
            <a:endParaRPr sz="1700">
              <a:latin typeface="DejaVu Sans"/>
              <a:cs typeface="DejaVu Sans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350">
              <a:latin typeface="DejaVu Sans"/>
              <a:cs typeface="DejaVu Sans"/>
            </a:endParaRPr>
          </a:p>
          <a:p>
            <a:pPr marL="87630">
              <a:lnSpc>
                <a:spcPct val="100000"/>
              </a:lnSpc>
            </a:pPr>
            <a:r>
              <a:rPr sz="1400" spc="-105" dirty="0">
                <a:solidFill>
                  <a:srgbClr val="FFFFFF"/>
                </a:solidFill>
                <a:latin typeface="DejaVu Sans"/>
                <a:cs typeface="DejaVu Sans"/>
              </a:rPr>
              <a:t>Measure</a:t>
            </a:r>
            <a:r>
              <a:rPr sz="1400" spc="20" dirty="0">
                <a:solidFill>
                  <a:srgbClr val="FFFFFF"/>
                </a:solidFill>
                <a:latin typeface="DejaVu Sans"/>
                <a:cs typeface="DejaVu Sans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DejaVu Sans"/>
                <a:cs typeface="DejaVu Sans"/>
              </a:rPr>
              <a:t>Filters</a:t>
            </a:r>
            <a:endParaRPr sz="1400">
              <a:latin typeface="DejaVu Sans"/>
              <a:cs typeface="DejaVu Sans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1692402" y="5656326"/>
            <a:ext cx="173355" cy="114300"/>
          </a:xfrm>
          <a:custGeom>
            <a:avLst/>
            <a:gdLst/>
            <a:ahLst/>
            <a:cxnLst/>
            <a:rect l="l" t="t" r="r" b="b"/>
            <a:pathLst>
              <a:path w="173355" h="114300">
                <a:moveTo>
                  <a:pt x="172974" y="0"/>
                </a:moveTo>
                <a:lnTo>
                  <a:pt x="0" y="0"/>
                </a:lnTo>
                <a:lnTo>
                  <a:pt x="86487" y="114300"/>
                </a:lnTo>
                <a:lnTo>
                  <a:pt x="172974" y="0"/>
                </a:lnTo>
                <a:close/>
              </a:path>
            </a:pathLst>
          </a:custGeom>
          <a:solidFill>
            <a:srgbClr val="3F3F3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6" name="object 26"/>
          <p:cNvGrpSpPr/>
          <p:nvPr/>
        </p:nvGrpSpPr>
        <p:grpSpPr>
          <a:xfrm>
            <a:off x="756615" y="5840602"/>
            <a:ext cx="2035175" cy="518159"/>
            <a:chOff x="756615" y="5840602"/>
            <a:chExt cx="2035175" cy="518159"/>
          </a:xfrm>
        </p:grpSpPr>
        <p:sp>
          <p:nvSpPr>
            <p:cNvPr id="27" name="object 27"/>
            <p:cNvSpPr/>
            <p:nvPr/>
          </p:nvSpPr>
          <p:spPr>
            <a:xfrm>
              <a:off x="769289" y="5853302"/>
              <a:ext cx="2009775" cy="492759"/>
            </a:xfrm>
            <a:custGeom>
              <a:avLst/>
              <a:gdLst/>
              <a:ahLst/>
              <a:cxnLst/>
              <a:rect l="l" t="t" r="r" b="b"/>
              <a:pathLst>
                <a:path w="2009775" h="492760">
                  <a:moveTo>
                    <a:pt x="1966671" y="0"/>
                  </a:moveTo>
                  <a:lnTo>
                    <a:pt x="42608" y="0"/>
                  </a:lnTo>
                  <a:lnTo>
                    <a:pt x="40411" y="50"/>
                  </a:lnTo>
                  <a:lnTo>
                    <a:pt x="6121" y="20535"/>
                  </a:lnTo>
                  <a:lnTo>
                    <a:pt x="0" y="40462"/>
                  </a:lnTo>
                  <a:lnTo>
                    <a:pt x="0" y="451789"/>
                  </a:lnTo>
                  <a:lnTo>
                    <a:pt x="20485" y="486079"/>
                  </a:lnTo>
                  <a:lnTo>
                    <a:pt x="42608" y="492252"/>
                  </a:lnTo>
                  <a:lnTo>
                    <a:pt x="1966671" y="492252"/>
                  </a:lnTo>
                  <a:lnTo>
                    <a:pt x="2000885" y="475119"/>
                  </a:lnTo>
                  <a:lnTo>
                    <a:pt x="2009292" y="451789"/>
                  </a:lnTo>
                  <a:lnTo>
                    <a:pt x="2009292" y="40462"/>
                  </a:lnTo>
                  <a:lnTo>
                    <a:pt x="1988820" y="6172"/>
                  </a:lnTo>
                  <a:lnTo>
                    <a:pt x="1966671" y="0"/>
                  </a:lnTo>
                  <a:close/>
                </a:path>
              </a:pathLst>
            </a:custGeom>
            <a:solidFill>
              <a:srgbClr val="3F3F3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756615" y="5840602"/>
              <a:ext cx="2035175" cy="518159"/>
            </a:xfrm>
            <a:custGeom>
              <a:avLst/>
              <a:gdLst/>
              <a:ahLst/>
              <a:cxnLst/>
              <a:rect l="l" t="t" r="r" b="b"/>
              <a:pathLst>
                <a:path w="2035175" h="518160">
                  <a:moveTo>
                    <a:pt x="1979510" y="0"/>
                  </a:moveTo>
                  <a:lnTo>
                    <a:pt x="55118" y="0"/>
                  </a:lnTo>
                  <a:lnTo>
                    <a:pt x="52285" y="63"/>
                  </a:lnTo>
                  <a:lnTo>
                    <a:pt x="14300" y="18122"/>
                  </a:lnTo>
                  <a:lnTo>
                    <a:pt x="0" y="52362"/>
                  </a:lnTo>
                  <a:lnTo>
                    <a:pt x="0" y="465289"/>
                  </a:lnTo>
                  <a:lnTo>
                    <a:pt x="18046" y="503275"/>
                  </a:lnTo>
                  <a:lnTo>
                    <a:pt x="55118" y="517652"/>
                  </a:lnTo>
                  <a:lnTo>
                    <a:pt x="1979510" y="517652"/>
                  </a:lnTo>
                  <a:lnTo>
                    <a:pt x="2016607" y="503275"/>
                  </a:lnTo>
                  <a:lnTo>
                    <a:pt x="2025889" y="492252"/>
                  </a:lnTo>
                  <a:lnTo>
                    <a:pt x="55448" y="492252"/>
                  </a:lnTo>
                  <a:lnTo>
                    <a:pt x="53886" y="492213"/>
                  </a:lnTo>
                  <a:lnTo>
                    <a:pt x="25361" y="463689"/>
                  </a:lnTo>
                  <a:lnTo>
                    <a:pt x="25361" y="53962"/>
                  </a:lnTo>
                  <a:lnTo>
                    <a:pt x="53886" y="25438"/>
                  </a:lnTo>
                  <a:lnTo>
                    <a:pt x="55448" y="25400"/>
                  </a:lnTo>
                  <a:lnTo>
                    <a:pt x="2025889" y="25400"/>
                  </a:lnTo>
                  <a:lnTo>
                    <a:pt x="2023745" y="22225"/>
                  </a:lnTo>
                  <a:lnTo>
                    <a:pt x="1987765" y="622"/>
                  </a:lnTo>
                  <a:lnTo>
                    <a:pt x="1982343" y="63"/>
                  </a:lnTo>
                  <a:lnTo>
                    <a:pt x="1979510" y="0"/>
                  </a:lnTo>
                  <a:close/>
                </a:path>
                <a:path w="2035175" h="518160">
                  <a:moveTo>
                    <a:pt x="2025889" y="25400"/>
                  </a:moveTo>
                  <a:lnTo>
                    <a:pt x="1979180" y="25400"/>
                  </a:lnTo>
                  <a:lnTo>
                    <a:pt x="1980742" y="25438"/>
                  </a:lnTo>
                  <a:lnTo>
                    <a:pt x="1983943" y="25755"/>
                  </a:lnTo>
                  <a:lnTo>
                    <a:pt x="2009279" y="53962"/>
                  </a:lnTo>
                  <a:lnTo>
                    <a:pt x="2009279" y="463689"/>
                  </a:lnTo>
                  <a:lnTo>
                    <a:pt x="1980742" y="492213"/>
                  </a:lnTo>
                  <a:lnTo>
                    <a:pt x="1979180" y="492252"/>
                  </a:lnTo>
                  <a:lnTo>
                    <a:pt x="2025889" y="492252"/>
                  </a:lnTo>
                  <a:lnTo>
                    <a:pt x="2034641" y="465289"/>
                  </a:lnTo>
                  <a:lnTo>
                    <a:pt x="2034641" y="52362"/>
                  </a:lnTo>
                  <a:lnTo>
                    <a:pt x="2026720" y="26631"/>
                  </a:lnTo>
                  <a:lnTo>
                    <a:pt x="2025889" y="25400"/>
                  </a:lnTo>
                  <a:close/>
                </a:path>
              </a:pathLst>
            </a:custGeom>
            <a:solidFill>
              <a:srgbClr val="1FE2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1087372" y="5978144"/>
            <a:ext cx="1373505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b="1" spc="-215" dirty="0">
                <a:solidFill>
                  <a:srgbClr val="1FE2D7"/>
                </a:solidFill>
                <a:latin typeface="DejaVu Sans"/>
                <a:cs typeface="DejaVu Sans"/>
              </a:rPr>
              <a:t>Table</a:t>
            </a:r>
            <a:r>
              <a:rPr sz="1400" spc="-35" dirty="0">
                <a:solidFill>
                  <a:srgbClr val="1FE2D7"/>
                </a:solidFill>
                <a:latin typeface="DejaVu Sans"/>
                <a:cs typeface="DejaVu Sans"/>
              </a:rPr>
              <a:t> </a:t>
            </a:r>
            <a:r>
              <a:rPr sz="1400" b="1" spc="-155" dirty="0">
                <a:solidFill>
                  <a:srgbClr val="1FE2D7"/>
                </a:solidFill>
                <a:latin typeface="DejaVu Sans"/>
                <a:cs typeface="DejaVu Sans"/>
              </a:rPr>
              <a:t>Calc</a:t>
            </a:r>
            <a:r>
              <a:rPr sz="1400" spc="-50" dirty="0">
                <a:solidFill>
                  <a:srgbClr val="1FE2D7"/>
                </a:solidFill>
                <a:latin typeface="DejaVu Sans"/>
                <a:cs typeface="DejaVu Sans"/>
              </a:rPr>
              <a:t> </a:t>
            </a:r>
            <a:r>
              <a:rPr sz="1400" b="1" spc="-170" dirty="0">
                <a:solidFill>
                  <a:srgbClr val="1FE2D7"/>
                </a:solidFill>
                <a:latin typeface="DejaVu Sans"/>
                <a:cs typeface="DejaVu Sans"/>
              </a:rPr>
              <a:t>Filters</a:t>
            </a:r>
            <a:endParaRPr sz="1400">
              <a:latin typeface="DejaVu Sans"/>
              <a:cs typeface="DejaVu Sans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6536383" y="2951194"/>
            <a:ext cx="2722245" cy="3044825"/>
            <a:chOff x="6536383" y="2951194"/>
            <a:chExt cx="2722245" cy="3044825"/>
          </a:xfrm>
        </p:grpSpPr>
        <p:pic>
          <p:nvPicPr>
            <p:cNvPr id="31" name="object 3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536383" y="2951194"/>
              <a:ext cx="1543918" cy="1614741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547866" y="2962656"/>
              <a:ext cx="1474469" cy="1545335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796784" y="4017238"/>
              <a:ext cx="1461516" cy="1973580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821930" y="4042410"/>
              <a:ext cx="1364741" cy="1876805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775448" y="4253509"/>
              <a:ext cx="1470659" cy="1741931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7443597" y="4287532"/>
              <a:ext cx="1739900" cy="1644650"/>
            </a:xfrm>
            <a:custGeom>
              <a:avLst/>
              <a:gdLst/>
              <a:ahLst/>
              <a:cxnLst/>
              <a:rect l="l" t="t" r="r" b="b"/>
              <a:pathLst>
                <a:path w="1739900" h="1644650">
                  <a:moveTo>
                    <a:pt x="308610" y="405244"/>
                  </a:moveTo>
                  <a:lnTo>
                    <a:pt x="272402" y="373291"/>
                  </a:lnTo>
                  <a:lnTo>
                    <a:pt x="244729" y="348856"/>
                  </a:lnTo>
                  <a:lnTo>
                    <a:pt x="238239" y="373291"/>
                  </a:lnTo>
                  <a:lnTo>
                    <a:pt x="226949" y="370192"/>
                  </a:lnTo>
                  <a:lnTo>
                    <a:pt x="227584" y="370319"/>
                  </a:lnTo>
                  <a:lnTo>
                    <a:pt x="227203" y="370192"/>
                  </a:lnTo>
                  <a:lnTo>
                    <a:pt x="200787" y="361175"/>
                  </a:lnTo>
                  <a:lnTo>
                    <a:pt x="201549" y="361429"/>
                  </a:lnTo>
                  <a:lnTo>
                    <a:pt x="200914" y="361175"/>
                  </a:lnTo>
                  <a:lnTo>
                    <a:pt x="176949" y="351396"/>
                  </a:lnTo>
                  <a:lnTo>
                    <a:pt x="176022" y="351015"/>
                  </a:lnTo>
                  <a:lnTo>
                    <a:pt x="176784" y="351396"/>
                  </a:lnTo>
                  <a:lnTo>
                    <a:pt x="132308" y="326224"/>
                  </a:lnTo>
                  <a:lnTo>
                    <a:pt x="105537" y="302628"/>
                  </a:lnTo>
                  <a:lnTo>
                    <a:pt x="106045" y="303263"/>
                  </a:lnTo>
                  <a:lnTo>
                    <a:pt x="98425" y="294373"/>
                  </a:lnTo>
                  <a:lnTo>
                    <a:pt x="97777" y="293484"/>
                  </a:lnTo>
                  <a:lnTo>
                    <a:pt x="83845" y="274154"/>
                  </a:lnTo>
                  <a:lnTo>
                    <a:pt x="70993" y="251574"/>
                  </a:lnTo>
                  <a:lnTo>
                    <a:pt x="71501" y="252463"/>
                  </a:lnTo>
                  <a:lnTo>
                    <a:pt x="71081" y="251574"/>
                  </a:lnTo>
                  <a:lnTo>
                    <a:pt x="59944" y="227952"/>
                  </a:lnTo>
                  <a:lnTo>
                    <a:pt x="60325" y="228714"/>
                  </a:lnTo>
                  <a:lnTo>
                    <a:pt x="60020" y="227952"/>
                  </a:lnTo>
                  <a:lnTo>
                    <a:pt x="50355" y="203441"/>
                  </a:lnTo>
                  <a:lnTo>
                    <a:pt x="50165" y="202933"/>
                  </a:lnTo>
                  <a:lnTo>
                    <a:pt x="50292" y="203441"/>
                  </a:lnTo>
                  <a:lnTo>
                    <a:pt x="41109" y="176898"/>
                  </a:lnTo>
                  <a:lnTo>
                    <a:pt x="32677" y="149720"/>
                  </a:lnTo>
                  <a:lnTo>
                    <a:pt x="32639" y="149593"/>
                  </a:lnTo>
                  <a:lnTo>
                    <a:pt x="32639" y="149720"/>
                  </a:lnTo>
                  <a:lnTo>
                    <a:pt x="24384" y="121907"/>
                  </a:lnTo>
                  <a:lnTo>
                    <a:pt x="0" y="129273"/>
                  </a:lnTo>
                  <a:lnTo>
                    <a:pt x="8382" y="157086"/>
                  </a:lnTo>
                  <a:lnTo>
                    <a:pt x="26416" y="211950"/>
                  </a:lnTo>
                  <a:lnTo>
                    <a:pt x="48768" y="263766"/>
                  </a:lnTo>
                  <a:lnTo>
                    <a:pt x="78105" y="309613"/>
                  </a:lnTo>
                  <a:lnTo>
                    <a:pt x="106934" y="338823"/>
                  </a:lnTo>
                  <a:lnTo>
                    <a:pt x="140843" y="361810"/>
                  </a:lnTo>
                  <a:lnTo>
                    <a:pt x="192278" y="385178"/>
                  </a:lnTo>
                  <a:lnTo>
                    <a:pt x="231724" y="397840"/>
                  </a:lnTo>
                  <a:lnTo>
                    <a:pt x="225171" y="422516"/>
                  </a:lnTo>
                  <a:lnTo>
                    <a:pt x="308610" y="405244"/>
                  </a:lnTo>
                  <a:close/>
                </a:path>
                <a:path w="1739900" h="1644650">
                  <a:moveTo>
                    <a:pt x="1739392" y="0"/>
                  </a:moveTo>
                  <a:lnTo>
                    <a:pt x="366014" y="0"/>
                  </a:lnTo>
                  <a:lnTo>
                    <a:pt x="366014" y="25400"/>
                  </a:lnTo>
                  <a:lnTo>
                    <a:pt x="366014" y="1619250"/>
                  </a:lnTo>
                  <a:lnTo>
                    <a:pt x="366014" y="1644650"/>
                  </a:lnTo>
                  <a:lnTo>
                    <a:pt x="1739392" y="1644650"/>
                  </a:lnTo>
                  <a:lnTo>
                    <a:pt x="1739392" y="1619364"/>
                  </a:lnTo>
                  <a:lnTo>
                    <a:pt x="1739392" y="25514"/>
                  </a:lnTo>
                  <a:lnTo>
                    <a:pt x="1713992" y="25514"/>
                  </a:lnTo>
                  <a:lnTo>
                    <a:pt x="1713992" y="1619250"/>
                  </a:lnTo>
                  <a:lnTo>
                    <a:pt x="391414" y="1619250"/>
                  </a:lnTo>
                  <a:lnTo>
                    <a:pt x="391414" y="25400"/>
                  </a:lnTo>
                  <a:lnTo>
                    <a:pt x="1739392" y="25400"/>
                  </a:lnTo>
                  <a:lnTo>
                    <a:pt x="1739392" y="0"/>
                  </a:lnTo>
                  <a:close/>
                </a:path>
              </a:pathLst>
            </a:custGeom>
            <a:solidFill>
              <a:srgbClr val="1FE2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7" name="object 37"/>
          <p:cNvSpPr txBox="1"/>
          <p:nvPr/>
        </p:nvSpPr>
        <p:spPr>
          <a:xfrm>
            <a:off x="3610102" y="6018781"/>
            <a:ext cx="2195195" cy="315595"/>
          </a:xfrm>
          <a:prstGeom prst="rect">
            <a:avLst/>
          </a:prstGeom>
        </p:spPr>
        <p:txBody>
          <a:bodyPr vert="horz" wrap="square" lIns="0" tIns="29845" rIns="0" bIns="0" rtlCol="0">
            <a:spAutoFit/>
          </a:bodyPr>
          <a:lstStyle/>
          <a:p>
            <a:pPr marL="201930" marR="5080" indent="-189865">
              <a:lnSpc>
                <a:spcPts val="1080"/>
              </a:lnSpc>
              <a:spcBef>
                <a:spcPts val="235"/>
              </a:spcBef>
            </a:pPr>
            <a:r>
              <a:rPr sz="1000" i="1" dirty="0">
                <a:solidFill>
                  <a:srgbClr val="3F3F3F"/>
                </a:solidFill>
                <a:latin typeface="Nimbus Roman No9 L"/>
                <a:cs typeface="Nimbus Roman No9 L"/>
              </a:rPr>
              <a:t>Quick</a:t>
            </a:r>
            <a:r>
              <a:rPr sz="1000" spc="3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000" i="1" dirty="0">
                <a:solidFill>
                  <a:srgbClr val="3F3F3F"/>
                </a:solidFill>
                <a:latin typeface="Nimbus Roman No9 L"/>
                <a:cs typeface="Nimbus Roman No9 L"/>
              </a:rPr>
              <a:t>access</a:t>
            </a:r>
            <a:r>
              <a:rPr sz="1000" spc="2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000" i="1" dirty="0">
                <a:solidFill>
                  <a:srgbClr val="3F3F3F"/>
                </a:solidFill>
                <a:latin typeface="Nimbus Roman No9 L"/>
                <a:cs typeface="Nimbus Roman No9 L"/>
              </a:rPr>
              <a:t>to</a:t>
            </a:r>
            <a:r>
              <a:rPr sz="1000" spc="3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000" i="1" dirty="0">
                <a:solidFill>
                  <a:srgbClr val="3F3F3F"/>
                </a:solidFill>
                <a:latin typeface="Nimbus Roman No9 L"/>
                <a:cs typeface="Nimbus Roman No9 L"/>
              </a:rPr>
              <a:t>common</a:t>
            </a:r>
            <a:r>
              <a:rPr sz="1000" spc="2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000" i="1" dirty="0">
                <a:solidFill>
                  <a:srgbClr val="3F3F3F"/>
                </a:solidFill>
                <a:latin typeface="Nimbus Roman No9 L"/>
                <a:cs typeface="Nimbus Roman No9 L"/>
              </a:rPr>
              <a:t>table</a:t>
            </a:r>
            <a:r>
              <a:rPr sz="1000" spc="3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000" i="1" spc="-40" dirty="0">
                <a:solidFill>
                  <a:srgbClr val="3F3F3F"/>
                </a:solidFill>
                <a:latin typeface="Nimbus Roman No9 L"/>
                <a:cs typeface="Nimbus Roman No9 L"/>
              </a:rPr>
              <a:t>calculation</a:t>
            </a:r>
            <a:r>
              <a:rPr sz="1000" spc="-4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000" i="1" dirty="0">
                <a:solidFill>
                  <a:srgbClr val="3F3F3F"/>
                </a:solidFill>
                <a:latin typeface="Nimbus Roman No9 L"/>
                <a:cs typeface="Nimbus Roman No9 L"/>
              </a:rPr>
              <a:t>options,</a:t>
            </a:r>
            <a:r>
              <a:rPr sz="1000" spc="-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000" i="1" dirty="0">
                <a:solidFill>
                  <a:srgbClr val="3F3F3F"/>
                </a:solidFill>
                <a:latin typeface="Nimbus Roman No9 L"/>
                <a:cs typeface="Nimbus Roman No9 L"/>
              </a:rPr>
              <a:t>based</a:t>
            </a:r>
            <a:r>
              <a:rPr sz="100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000" i="1" dirty="0">
                <a:solidFill>
                  <a:srgbClr val="3F3F3F"/>
                </a:solidFill>
                <a:latin typeface="Nimbus Roman No9 L"/>
                <a:cs typeface="Nimbus Roman No9 L"/>
              </a:rPr>
              <a:t>on</a:t>
            </a:r>
            <a:r>
              <a:rPr sz="1000" spc="1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000" i="1" spc="-10" dirty="0">
                <a:solidFill>
                  <a:srgbClr val="3F3F3F"/>
                </a:solidFill>
                <a:latin typeface="Nimbus Roman No9 L"/>
                <a:cs typeface="Nimbus Roman No9 L"/>
              </a:rPr>
              <a:t>fields</a:t>
            </a:r>
            <a:r>
              <a:rPr sz="1000" spc="1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000" i="1" dirty="0">
                <a:solidFill>
                  <a:srgbClr val="3F3F3F"/>
                </a:solidFill>
                <a:latin typeface="Nimbus Roman No9 L"/>
                <a:cs typeface="Nimbus Roman No9 L"/>
              </a:rPr>
              <a:t>in</a:t>
            </a:r>
            <a:r>
              <a:rPr sz="1000" spc="1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000" i="1" dirty="0">
                <a:solidFill>
                  <a:srgbClr val="3F3F3F"/>
                </a:solidFill>
                <a:latin typeface="Nimbus Roman No9 L"/>
                <a:cs typeface="Nimbus Roman No9 L"/>
              </a:rPr>
              <a:t>the</a:t>
            </a:r>
            <a:r>
              <a:rPr sz="1000" spc="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000" i="1" spc="-20" dirty="0">
                <a:solidFill>
                  <a:srgbClr val="3F3F3F"/>
                </a:solidFill>
                <a:latin typeface="Nimbus Roman No9 L"/>
                <a:cs typeface="Nimbus Roman No9 L"/>
              </a:rPr>
              <a:t>view</a:t>
            </a:r>
            <a:endParaRPr sz="1000">
              <a:latin typeface="Nimbus Roman No9 L"/>
              <a:cs typeface="Nimbus Roman No9 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7793987" y="6016752"/>
            <a:ext cx="1421765" cy="315595"/>
          </a:xfrm>
          <a:prstGeom prst="rect">
            <a:avLst/>
          </a:prstGeom>
        </p:spPr>
        <p:txBody>
          <a:bodyPr vert="horz" wrap="square" lIns="0" tIns="29845" rIns="0" bIns="0" rtlCol="0">
            <a:spAutoFit/>
          </a:bodyPr>
          <a:lstStyle/>
          <a:p>
            <a:pPr marL="71120" marR="5080" indent="-59055">
              <a:lnSpc>
                <a:spcPts val="1080"/>
              </a:lnSpc>
              <a:spcBef>
                <a:spcPts val="235"/>
              </a:spcBef>
            </a:pPr>
            <a:r>
              <a:rPr sz="1000" i="1" spc="-10" dirty="0">
                <a:solidFill>
                  <a:srgbClr val="3F3F3F"/>
                </a:solidFill>
                <a:latin typeface="Nimbus Roman No9 L"/>
                <a:cs typeface="Nimbus Roman No9 L"/>
              </a:rPr>
              <a:t>Includes</a:t>
            </a:r>
            <a:r>
              <a:rPr sz="1000" spc="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000" i="1" dirty="0">
                <a:solidFill>
                  <a:srgbClr val="3F3F3F"/>
                </a:solidFill>
                <a:latin typeface="Nimbus Roman No9 L"/>
                <a:cs typeface="Nimbus Roman No9 L"/>
              </a:rPr>
              <a:t>more</a:t>
            </a:r>
            <a:r>
              <a:rPr sz="100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000" i="1" dirty="0">
                <a:solidFill>
                  <a:srgbClr val="3F3F3F"/>
                </a:solidFill>
                <a:latin typeface="Nimbus Roman No9 L"/>
                <a:cs typeface="Nimbus Roman No9 L"/>
              </a:rPr>
              <a:t>options</a:t>
            </a:r>
            <a:r>
              <a:rPr sz="1000" spc="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000" i="1" spc="-30" dirty="0">
                <a:solidFill>
                  <a:srgbClr val="3F3F3F"/>
                </a:solidFill>
                <a:latin typeface="Nimbus Roman No9 L"/>
                <a:cs typeface="Nimbus Roman No9 L"/>
              </a:rPr>
              <a:t>than</a:t>
            </a:r>
            <a:r>
              <a:rPr sz="1000" spc="-3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000" i="1" dirty="0">
                <a:solidFill>
                  <a:srgbClr val="3F3F3F"/>
                </a:solidFill>
                <a:latin typeface="Nimbus Roman No9 L"/>
                <a:cs typeface="Nimbus Roman No9 L"/>
              </a:rPr>
              <a:t>Quick</a:t>
            </a:r>
            <a:r>
              <a:rPr sz="1000" spc="-7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000" i="1" dirty="0">
                <a:solidFill>
                  <a:srgbClr val="3F3F3F"/>
                </a:solidFill>
                <a:latin typeface="Nimbus Roman No9 L"/>
                <a:cs typeface="Nimbus Roman No9 L"/>
              </a:rPr>
              <a:t>Table</a:t>
            </a:r>
            <a:r>
              <a:rPr sz="1000" spc="-5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000" i="1" spc="-10" dirty="0">
                <a:solidFill>
                  <a:srgbClr val="3F3F3F"/>
                </a:solidFill>
                <a:latin typeface="Nimbus Roman No9 L"/>
                <a:cs typeface="Nimbus Roman No9 L"/>
              </a:rPr>
              <a:t>Calculations</a:t>
            </a:r>
            <a:endParaRPr sz="1000">
              <a:latin typeface="Nimbus Roman No9 L"/>
              <a:cs typeface="Nimbus Roman No9 L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9448707" y="2956504"/>
            <a:ext cx="2112010" cy="887094"/>
            <a:chOff x="9448707" y="2956504"/>
            <a:chExt cx="2112010" cy="887094"/>
          </a:xfrm>
        </p:grpSpPr>
        <p:pic>
          <p:nvPicPr>
            <p:cNvPr id="40" name="object 4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448707" y="2956504"/>
              <a:ext cx="2111686" cy="887092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460230" y="2967989"/>
              <a:ext cx="2042159" cy="817625"/>
            </a:xfrm>
            <a:prstGeom prst="rect">
              <a:avLst/>
            </a:prstGeom>
          </p:spPr>
        </p:pic>
      </p:grpSp>
      <p:sp>
        <p:nvSpPr>
          <p:cNvPr id="42" name="object 42"/>
          <p:cNvSpPr txBox="1"/>
          <p:nvPr/>
        </p:nvSpPr>
        <p:spPr>
          <a:xfrm>
            <a:off x="9680956" y="3893058"/>
            <a:ext cx="1635760" cy="315595"/>
          </a:xfrm>
          <a:prstGeom prst="rect">
            <a:avLst/>
          </a:prstGeom>
        </p:spPr>
        <p:txBody>
          <a:bodyPr vert="horz" wrap="square" lIns="0" tIns="29845" rIns="0" bIns="0" rtlCol="0">
            <a:spAutoFit/>
          </a:bodyPr>
          <a:lstStyle/>
          <a:p>
            <a:pPr marL="70485" marR="5080" indent="-58419">
              <a:lnSpc>
                <a:spcPts val="1080"/>
              </a:lnSpc>
              <a:spcBef>
                <a:spcPts val="235"/>
              </a:spcBef>
            </a:pPr>
            <a:r>
              <a:rPr sz="1000" i="1" dirty="0">
                <a:solidFill>
                  <a:srgbClr val="3F3F3F"/>
                </a:solidFill>
                <a:latin typeface="Nimbus Roman No9 L"/>
                <a:cs typeface="Nimbus Roman No9 L"/>
              </a:rPr>
              <a:t>Created</a:t>
            </a:r>
            <a:r>
              <a:rPr sz="1000" spc="-1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000" i="1" dirty="0">
                <a:solidFill>
                  <a:srgbClr val="3F3F3F"/>
                </a:solidFill>
                <a:latin typeface="Nimbus Roman No9 L"/>
                <a:cs typeface="Nimbus Roman No9 L"/>
              </a:rPr>
              <a:t>in</a:t>
            </a:r>
            <a:r>
              <a:rPr sz="1000" spc="1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000" i="1" dirty="0">
                <a:solidFill>
                  <a:srgbClr val="3F3F3F"/>
                </a:solidFill>
                <a:latin typeface="Nimbus Roman No9 L"/>
                <a:cs typeface="Nimbus Roman No9 L"/>
              </a:rPr>
              <a:t>the</a:t>
            </a:r>
            <a:r>
              <a:rPr sz="1000" spc="-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000" i="1" spc="-10" dirty="0">
                <a:solidFill>
                  <a:srgbClr val="3F3F3F"/>
                </a:solidFill>
                <a:latin typeface="Nimbus Roman No9 L"/>
                <a:cs typeface="Nimbus Roman No9 L"/>
              </a:rPr>
              <a:t>calculation</a:t>
            </a:r>
            <a:r>
              <a:rPr sz="1000" spc="-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000" i="1" spc="-50" dirty="0">
                <a:solidFill>
                  <a:srgbClr val="3F3F3F"/>
                </a:solidFill>
                <a:latin typeface="Nimbus Roman No9 L"/>
                <a:cs typeface="Nimbus Roman No9 L"/>
              </a:rPr>
              <a:t>pane</a:t>
            </a:r>
            <a:r>
              <a:rPr sz="1000" spc="-5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000" i="1" dirty="0">
                <a:solidFill>
                  <a:srgbClr val="3F3F3F"/>
                </a:solidFill>
                <a:latin typeface="Nimbus Roman No9 L"/>
                <a:cs typeface="Nimbus Roman No9 L"/>
              </a:rPr>
              <a:t>and</a:t>
            </a:r>
            <a:r>
              <a:rPr sz="1000" spc="3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000" i="1" dirty="0">
                <a:solidFill>
                  <a:srgbClr val="3F3F3F"/>
                </a:solidFill>
                <a:latin typeface="Nimbus Roman No9 L"/>
                <a:cs typeface="Nimbus Roman No9 L"/>
              </a:rPr>
              <a:t>then</a:t>
            </a:r>
            <a:r>
              <a:rPr sz="1000" spc="2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000" i="1" spc="-10" dirty="0">
                <a:solidFill>
                  <a:srgbClr val="3F3F3F"/>
                </a:solidFill>
                <a:latin typeface="Nimbus Roman No9 L"/>
                <a:cs typeface="Nimbus Roman No9 L"/>
              </a:rPr>
              <a:t>pulled</a:t>
            </a:r>
            <a:r>
              <a:rPr sz="1000" spc="3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000" i="1" dirty="0">
                <a:solidFill>
                  <a:srgbClr val="3F3F3F"/>
                </a:solidFill>
                <a:latin typeface="Nimbus Roman No9 L"/>
                <a:cs typeface="Nimbus Roman No9 L"/>
              </a:rPr>
              <a:t>into</a:t>
            </a:r>
            <a:r>
              <a:rPr sz="1000" spc="3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000" i="1" dirty="0">
                <a:solidFill>
                  <a:srgbClr val="3F3F3F"/>
                </a:solidFill>
                <a:latin typeface="Nimbus Roman No9 L"/>
                <a:cs typeface="Nimbus Roman No9 L"/>
              </a:rPr>
              <a:t>the</a:t>
            </a:r>
            <a:r>
              <a:rPr sz="1000" spc="3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000" i="1" spc="-20" dirty="0">
                <a:solidFill>
                  <a:srgbClr val="3F3F3F"/>
                </a:solidFill>
                <a:latin typeface="Nimbus Roman No9 L"/>
                <a:cs typeface="Nimbus Roman No9 L"/>
              </a:rPr>
              <a:t>view</a:t>
            </a:r>
            <a:endParaRPr sz="1000">
              <a:latin typeface="Nimbus Roman No9 L"/>
              <a:cs typeface="Nimbus Roman No9 L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9429243" y="2611627"/>
            <a:ext cx="1524000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b="1" spc="-160" dirty="0">
                <a:solidFill>
                  <a:srgbClr val="3F3F3F"/>
                </a:solidFill>
                <a:latin typeface="DejaVu Sans"/>
                <a:cs typeface="DejaVu Sans"/>
              </a:rPr>
              <a:t>Calculation-</a:t>
            </a:r>
            <a:r>
              <a:rPr sz="1400" b="1" spc="-185" dirty="0">
                <a:solidFill>
                  <a:srgbClr val="3F3F3F"/>
                </a:solidFill>
                <a:latin typeface="DejaVu Sans"/>
                <a:cs typeface="DejaVu Sans"/>
              </a:rPr>
              <a:t>Based:</a:t>
            </a:r>
            <a:endParaRPr sz="1400">
              <a:latin typeface="DejaVu Sans"/>
              <a:cs typeface="DejaVu Sans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38170">
              <a:lnSpc>
                <a:spcPct val="100000"/>
              </a:lnSpc>
              <a:spcBef>
                <a:spcPts val="100"/>
              </a:spcBef>
            </a:pPr>
            <a:r>
              <a:rPr b="1" spc="-475" dirty="0">
                <a:latin typeface="DejaVu Sans"/>
                <a:cs typeface="DejaVu Sans"/>
              </a:rPr>
              <a:t>Table</a:t>
            </a:r>
            <a:r>
              <a:rPr spc="-185" dirty="0"/>
              <a:t> </a:t>
            </a:r>
            <a:r>
              <a:rPr b="1" spc="-360" dirty="0">
                <a:latin typeface="DejaVu Sans"/>
                <a:cs typeface="DejaVu Sans"/>
              </a:rPr>
              <a:t>Calculation</a:t>
            </a:r>
            <a:r>
              <a:rPr spc="-155" dirty="0"/>
              <a:t> </a:t>
            </a:r>
            <a:r>
              <a:rPr b="1" spc="-580" dirty="0">
                <a:latin typeface="DejaVu Sans"/>
                <a:cs typeface="DejaVu Sans"/>
              </a:rPr>
              <a:t>Types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5646" y="813815"/>
            <a:ext cx="11760708" cy="45720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546318" y="1161033"/>
            <a:ext cx="2683510" cy="613410"/>
            <a:chOff x="546318" y="1161033"/>
            <a:chExt cx="2683510" cy="61341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46318" y="1161033"/>
              <a:ext cx="2683073" cy="61315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61644" y="1224483"/>
              <a:ext cx="1852421" cy="547293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92836" y="1169669"/>
              <a:ext cx="2599182" cy="528828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135632" y="1296416"/>
            <a:ext cx="1514475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-185" dirty="0">
                <a:solidFill>
                  <a:srgbClr val="F9FEA4"/>
                </a:solidFill>
                <a:latin typeface="DejaVu Sans"/>
                <a:cs typeface="DejaVu Sans"/>
              </a:rPr>
              <a:t>Difference</a:t>
            </a:r>
            <a:r>
              <a:rPr sz="1600" spc="-55" dirty="0">
                <a:solidFill>
                  <a:srgbClr val="F9FEA4"/>
                </a:solidFill>
                <a:latin typeface="DejaVu Sans"/>
                <a:cs typeface="DejaVu Sans"/>
              </a:rPr>
              <a:t> </a:t>
            </a:r>
            <a:r>
              <a:rPr sz="1600" b="1" spc="-225" dirty="0">
                <a:solidFill>
                  <a:srgbClr val="F9FEA4"/>
                </a:solidFill>
                <a:latin typeface="DejaVu Sans"/>
                <a:cs typeface="DejaVu Sans"/>
              </a:rPr>
              <a:t>From</a:t>
            </a:r>
            <a:endParaRPr sz="1600">
              <a:latin typeface="DejaVu Sans"/>
              <a:cs typeface="DejaVu San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297224" y="1169669"/>
            <a:ext cx="4788535" cy="528955"/>
          </a:xfrm>
          <a:custGeom>
            <a:avLst/>
            <a:gdLst/>
            <a:ahLst/>
            <a:cxnLst/>
            <a:rect l="l" t="t" r="r" b="b"/>
            <a:pathLst>
              <a:path w="4788534" h="528955">
                <a:moveTo>
                  <a:pt x="4749241" y="0"/>
                </a:moveTo>
                <a:lnTo>
                  <a:pt x="39065" y="0"/>
                </a:lnTo>
                <a:lnTo>
                  <a:pt x="37058" y="50"/>
                </a:lnTo>
                <a:lnTo>
                  <a:pt x="3810" y="22161"/>
                </a:lnTo>
                <a:lnTo>
                  <a:pt x="0" y="37109"/>
                </a:lnTo>
                <a:lnTo>
                  <a:pt x="0" y="491718"/>
                </a:lnTo>
                <a:lnTo>
                  <a:pt x="22110" y="524967"/>
                </a:lnTo>
                <a:lnTo>
                  <a:pt x="39065" y="528828"/>
                </a:lnTo>
                <a:lnTo>
                  <a:pt x="4749241" y="528828"/>
                </a:lnTo>
                <a:lnTo>
                  <a:pt x="4782693" y="509993"/>
                </a:lnTo>
                <a:lnTo>
                  <a:pt x="4788306" y="491718"/>
                </a:lnTo>
                <a:lnTo>
                  <a:pt x="4788306" y="37109"/>
                </a:lnTo>
                <a:lnTo>
                  <a:pt x="4766195" y="3860"/>
                </a:lnTo>
                <a:lnTo>
                  <a:pt x="4749241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387597" y="1236217"/>
            <a:ext cx="44926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i="1" dirty="0">
                <a:solidFill>
                  <a:srgbClr val="7F7F7F"/>
                </a:solidFill>
                <a:latin typeface="Nimbus Roman No9 L"/>
                <a:cs typeface="Nimbus Roman No9 L"/>
              </a:rPr>
              <a:t>Computes</a:t>
            </a:r>
            <a:r>
              <a:rPr sz="1200" spc="60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7F7F7F"/>
                </a:solidFill>
                <a:latin typeface="Nimbus Roman No9 L"/>
                <a:cs typeface="Nimbus Roman No9 L"/>
              </a:rPr>
              <a:t>the</a:t>
            </a:r>
            <a:r>
              <a:rPr sz="1200" spc="90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7F7F7F"/>
                </a:solidFill>
                <a:latin typeface="Nimbus Roman No9 L"/>
                <a:cs typeface="Nimbus Roman No9 L"/>
              </a:rPr>
              <a:t>difference</a:t>
            </a:r>
            <a:r>
              <a:rPr sz="1200" spc="60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7F7F7F"/>
                </a:solidFill>
                <a:latin typeface="Nimbus Roman No9 L"/>
                <a:cs typeface="Nimbus Roman No9 L"/>
              </a:rPr>
              <a:t>between</a:t>
            </a:r>
            <a:r>
              <a:rPr sz="1200" spc="75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7F7F7F"/>
                </a:solidFill>
                <a:latin typeface="Nimbus Roman No9 L"/>
                <a:cs typeface="Nimbus Roman No9 L"/>
              </a:rPr>
              <a:t>each</a:t>
            </a:r>
            <a:r>
              <a:rPr sz="1200" spc="70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7F7F7F"/>
                </a:solidFill>
                <a:latin typeface="Nimbus Roman No9 L"/>
                <a:cs typeface="Nimbus Roman No9 L"/>
              </a:rPr>
              <a:t>value</a:t>
            </a:r>
            <a:r>
              <a:rPr sz="1200" spc="70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7F7F7F"/>
                </a:solidFill>
                <a:latin typeface="Nimbus Roman No9 L"/>
                <a:cs typeface="Nimbus Roman No9 L"/>
              </a:rPr>
              <a:t>and</a:t>
            </a:r>
            <a:r>
              <a:rPr sz="1200" spc="80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7F7F7F"/>
                </a:solidFill>
                <a:latin typeface="Nimbus Roman No9 L"/>
                <a:cs typeface="Nimbus Roman No9 L"/>
              </a:rPr>
              <a:t>another</a:t>
            </a:r>
            <a:r>
              <a:rPr sz="1200" spc="70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200" i="1" spc="-10" dirty="0">
                <a:solidFill>
                  <a:srgbClr val="7F7F7F"/>
                </a:solidFill>
                <a:latin typeface="Nimbus Roman No9 L"/>
                <a:cs typeface="Nimbus Roman No9 L"/>
              </a:rPr>
              <a:t>relative</a:t>
            </a:r>
            <a:r>
              <a:rPr sz="1200" spc="65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200" i="1" spc="-110" dirty="0">
                <a:solidFill>
                  <a:srgbClr val="7F7F7F"/>
                </a:solidFill>
                <a:latin typeface="Nimbus Roman No9 L"/>
                <a:cs typeface="Nimbus Roman No9 L"/>
              </a:rPr>
              <a:t>value</a:t>
            </a:r>
            <a:r>
              <a:rPr sz="1200" spc="-110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200" i="1" spc="-35" dirty="0">
                <a:solidFill>
                  <a:srgbClr val="7F7F7F"/>
                </a:solidFill>
                <a:latin typeface="Nimbus Roman No9 L"/>
                <a:cs typeface="Nimbus Roman No9 L"/>
              </a:rPr>
              <a:t>(i.e.</a:t>
            </a:r>
            <a:r>
              <a:rPr sz="1200" spc="-45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200" i="1" spc="-10" dirty="0">
                <a:solidFill>
                  <a:srgbClr val="7F7F7F"/>
                </a:solidFill>
                <a:latin typeface="Nimbus Roman No9 L"/>
                <a:cs typeface="Nimbus Roman No9 L"/>
              </a:rPr>
              <a:t>previous)</a:t>
            </a:r>
            <a:r>
              <a:rPr sz="1200" spc="-40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7F7F7F"/>
                </a:solidFill>
                <a:latin typeface="Nimbus Roman No9 L"/>
                <a:cs typeface="Nimbus Roman No9 L"/>
              </a:rPr>
              <a:t>within</a:t>
            </a:r>
            <a:r>
              <a:rPr sz="1200" spc="-40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7F7F7F"/>
                </a:solidFill>
                <a:latin typeface="Nimbus Roman No9 L"/>
                <a:cs typeface="Nimbus Roman No9 L"/>
              </a:rPr>
              <a:t>a</a:t>
            </a:r>
            <a:r>
              <a:rPr sz="1200" spc="-25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200" i="1" spc="-10" dirty="0">
                <a:solidFill>
                  <a:srgbClr val="7F7F7F"/>
                </a:solidFill>
                <a:latin typeface="Nimbus Roman No9 L"/>
                <a:cs typeface="Nimbus Roman No9 L"/>
              </a:rPr>
              <a:t>table</a:t>
            </a:r>
            <a:endParaRPr sz="1200">
              <a:latin typeface="Nimbus Roman No9 L"/>
              <a:cs typeface="Nimbus Roman No9 L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546318" y="1830070"/>
            <a:ext cx="2683510" cy="613410"/>
            <a:chOff x="546318" y="1830070"/>
            <a:chExt cx="2683510" cy="613410"/>
          </a:xfrm>
        </p:grpSpPr>
        <p:pic>
          <p:nvPicPr>
            <p:cNvPr id="12" name="object 1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46318" y="1830070"/>
              <a:ext cx="2683073" cy="613155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84454" y="1893519"/>
              <a:ext cx="2606802" cy="547293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92836" y="1838705"/>
              <a:ext cx="2599182" cy="528828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758442" y="1965705"/>
            <a:ext cx="2268855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-204" dirty="0">
                <a:solidFill>
                  <a:srgbClr val="F9FEA4"/>
                </a:solidFill>
                <a:latin typeface="DejaVu Sans"/>
                <a:cs typeface="DejaVu Sans"/>
              </a:rPr>
              <a:t>Percent</a:t>
            </a:r>
            <a:r>
              <a:rPr sz="1600" spc="-60" dirty="0">
                <a:solidFill>
                  <a:srgbClr val="F9FEA4"/>
                </a:solidFill>
                <a:latin typeface="DejaVu Sans"/>
                <a:cs typeface="DejaVu Sans"/>
              </a:rPr>
              <a:t> </a:t>
            </a:r>
            <a:r>
              <a:rPr sz="1600" b="1" spc="-185" dirty="0">
                <a:solidFill>
                  <a:srgbClr val="F9FEA4"/>
                </a:solidFill>
                <a:latin typeface="DejaVu Sans"/>
                <a:cs typeface="DejaVu Sans"/>
              </a:rPr>
              <a:t>Difference</a:t>
            </a:r>
            <a:r>
              <a:rPr sz="1600" spc="-75" dirty="0">
                <a:solidFill>
                  <a:srgbClr val="F9FEA4"/>
                </a:solidFill>
                <a:latin typeface="DejaVu Sans"/>
                <a:cs typeface="DejaVu Sans"/>
              </a:rPr>
              <a:t> </a:t>
            </a:r>
            <a:r>
              <a:rPr sz="1600" b="1" spc="-290" dirty="0">
                <a:solidFill>
                  <a:srgbClr val="F9FEA4"/>
                </a:solidFill>
                <a:latin typeface="DejaVu Sans"/>
                <a:cs typeface="DejaVu Sans"/>
              </a:rPr>
              <a:t>From</a:t>
            </a:r>
            <a:endParaRPr sz="1600">
              <a:latin typeface="DejaVu Sans"/>
              <a:cs typeface="DejaVu San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3297224" y="1838705"/>
            <a:ext cx="4788535" cy="528955"/>
          </a:xfrm>
          <a:custGeom>
            <a:avLst/>
            <a:gdLst/>
            <a:ahLst/>
            <a:cxnLst/>
            <a:rect l="l" t="t" r="r" b="b"/>
            <a:pathLst>
              <a:path w="4788534" h="528955">
                <a:moveTo>
                  <a:pt x="4749241" y="0"/>
                </a:moveTo>
                <a:lnTo>
                  <a:pt x="39065" y="0"/>
                </a:lnTo>
                <a:lnTo>
                  <a:pt x="37058" y="50"/>
                </a:lnTo>
                <a:lnTo>
                  <a:pt x="3810" y="22161"/>
                </a:lnTo>
                <a:lnTo>
                  <a:pt x="0" y="37109"/>
                </a:lnTo>
                <a:lnTo>
                  <a:pt x="0" y="491718"/>
                </a:lnTo>
                <a:lnTo>
                  <a:pt x="22110" y="524967"/>
                </a:lnTo>
                <a:lnTo>
                  <a:pt x="39065" y="528828"/>
                </a:lnTo>
                <a:lnTo>
                  <a:pt x="4749241" y="528828"/>
                </a:lnTo>
                <a:lnTo>
                  <a:pt x="4782693" y="509993"/>
                </a:lnTo>
                <a:lnTo>
                  <a:pt x="4788306" y="491718"/>
                </a:lnTo>
                <a:lnTo>
                  <a:pt x="4788306" y="37109"/>
                </a:lnTo>
                <a:lnTo>
                  <a:pt x="4766195" y="3860"/>
                </a:lnTo>
                <a:lnTo>
                  <a:pt x="4749241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3387597" y="1905508"/>
            <a:ext cx="43865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i="1" dirty="0">
                <a:solidFill>
                  <a:srgbClr val="7F7F7F"/>
                </a:solidFill>
                <a:latin typeface="Nimbus Roman No9 L"/>
                <a:cs typeface="Nimbus Roman No9 L"/>
              </a:rPr>
              <a:t>Computes</a:t>
            </a:r>
            <a:r>
              <a:rPr sz="1200" spc="45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7F7F7F"/>
                </a:solidFill>
                <a:latin typeface="Nimbus Roman No9 L"/>
                <a:cs typeface="Nimbus Roman No9 L"/>
              </a:rPr>
              <a:t>the</a:t>
            </a:r>
            <a:r>
              <a:rPr sz="1200" spc="70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7F7F7F"/>
                </a:solidFill>
                <a:latin typeface="Nimbus Roman No9 L"/>
                <a:cs typeface="Nimbus Roman No9 L"/>
              </a:rPr>
              <a:t>difference</a:t>
            </a:r>
            <a:r>
              <a:rPr sz="1200" spc="45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7F7F7F"/>
                </a:solidFill>
                <a:latin typeface="Nimbus Roman No9 L"/>
                <a:cs typeface="Nimbus Roman No9 L"/>
              </a:rPr>
              <a:t>between</a:t>
            </a:r>
            <a:r>
              <a:rPr sz="1200" spc="60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7F7F7F"/>
                </a:solidFill>
                <a:latin typeface="Nimbus Roman No9 L"/>
                <a:cs typeface="Nimbus Roman No9 L"/>
              </a:rPr>
              <a:t>each</a:t>
            </a:r>
            <a:r>
              <a:rPr sz="1200" spc="55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7F7F7F"/>
                </a:solidFill>
                <a:latin typeface="Nimbus Roman No9 L"/>
                <a:cs typeface="Nimbus Roman No9 L"/>
              </a:rPr>
              <a:t>value</a:t>
            </a:r>
            <a:r>
              <a:rPr sz="1200" spc="50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7F7F7F"/>
                </a:solidFill>
                <a:latin typeface="Nimbus Roman No9 L"/>
                <a:cs typeface="Nimbus Roman No9 L"/>
              </a:rPr>
              <a:t>and</a:t>
            </a:r>
            <a:r>
              <a:rPr sz="1200" spc="65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7F7F7F"/>
                </a:solidFill>
                <a:latin typeface="Nimbus Roman No9 L"/>
                <a:cs typeface="Nimbus Roman No9 L"/>
              </a:rPr>
              <a:t>another</a:t>
            </a:r>
            <a:r>
              <a:rPr sz="1200" spc="55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7F7F7F"/>
                </a:solidFill>
                <a:latin typeface="Nimbus Roman No9 L"/>
                <a:cs typeface="Nimbus Roman No9 L"/>
              </a:rPr>
              <a:t>value</a:t>
            </a:r>
            <a:r>
              <a:rPr sz="1200" spc="55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7F7F7F"/>
                </a:solidFill>
                <a:latin typeface="Nimbus Roman No9 L"/>
                <a:cs typeface="Nimbus Roman No9 L"/>
              </a:rPr>
              <a:t>in</a:t>
            </a:r>
            <a:r>
              <a:rPr sz="1200" spc="70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200" i="1" spc="-170" dirty="0">
                <a:solidFill>
                  <a:srgbClr val="7F7F7F"/>
                </a:solidFill>
                <a:latin typeface="Nimbus Roman No9 L"/>
                <a:cs typeface="Nimbus Roman No9 L"/>
              </a:rPr>
              <a:t>the</a:t>
            </a:r>
            <a:r>
              <a:rPr sz="1200" spc="-170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7F7F7F"/>
                </a:solidFill>
                <a:latin typeface="Nimbus Roman No9 L"/>
                <a:cs typeface="Nimbus Roman No9 L"/>
              </a:rPr>
              <a:t>table,</a:t>
            </a:r>
            <a:r>
              <a:rPr sz="1200" spc="-30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7F7F7F"/>
                </a:solidFill>
                <a:latin typeface="Nimbus Roman No9 L"/>
                <a:cs typeface="Nimbus Roman No9 L"/>
              </a:rPr>
              <a:t>calculated</a:t>
            </a:r>
            <a:r>
              <a:rPr sz="1200" spc="-15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7F7F7F"/>
                </a:solidFill>
                <a:latin typeface="Nimbus Roman No9 L"/>
                <a:cs typeface="Nimbus Roman No9 L"/>
              </a:rPr>
              <a:t>as</a:t>
            </a:r>
            <a:r>
              <a:rPr sz="1200" spc="-10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7F7F7F"/>
                </a:solidFill>
                <a:latin typeface="Nimbus Roman No9 L"/>
                <a:cs typeface="Nimbus Roman No9 L"/>
              </a:rPr>
              <a:t>a</a:t>
            </a:r>
            <a:r>
              <a:rPr sz="1200" spc="-5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200" i="1" spc="-10" dirty="0">
                <a:solidFill>
                  <a:srgbClr val="7F7F7F"/>
                </a:solidFill>
                <a:latin typeface="Nimbus Roman No9 L"/>
                <a:cs typeface="Nimbus Roman No9 L"/>
              </a:rPr>
              <a:t>percentage</a:t>
            </a:r>
            <a:endParaRPr sz="1200">
              <a:latin typeface="Nimbus Roman No9 L"/>
              <a:cs typeface="Nimbus Roman No9 L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546318" y="2499105"/>
            <a:ext cx="2683510" cy="613410"/>
            <a:chOff x="546318" y="2499105"/>
            <a:chExt cx="2683510" cy="613410"/>
          </a:xfrm>
        </p:grpSpPr>
        <p:pic>
          <p:nvPicPr>
            <p:cNvPr id="19" name="object 1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46318" y="2499105"/>
              <a:ext cx="2683073" cy="613155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88898" y="2562555"/>
              <a:ext cx="1597152" cy="547293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92836" y="2507741"/>
              <a:ext cx="2599182" cy="528828"/>
            </a:xfrm>
            <a:prstGeom prst="rect">
              <a:avLst/>
            </a:prstGeom>
          </p:spPr>
        </p:pic>
      </p:grpSp>
      <p:sp>
        <p:nvSpPr>
          <p:cNvPr id="22" name="object 22"/>
          <p:cNvSpPr txBox="1"/>
          <p:nvPr/>
        </p:nvSpPr>
        <p:spPr>
          <a:xfrm>
            <a:off x="1262888" y="2634995"/>
            <a:ext cx="1258570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-204" dirty="0">
                <a:solidFill>
                  <a:srgbClr val="F9FEA4"/>
                </a:solidFill>
                <a:latin typeface="DejaVu Sans"/>
                <a:cs typeface="DejaVu Sans"/>
              </a:rPr>
              <a:t>Percent</a:t>
            </a:r>
            <a:r>
              <a:rPr sz="1600" spc="-60" dirty="0">
                <a:solidFill>
                  <a:srgbClr val="F9FEA4"/>
                </a:solidFill>
                <a:latin typeface="DejaVu Sans"/>
                <a:cs typeface="DejaVu Sans"/>
              </a:rPr>
              <a:t> </a:t>
            </a:r>
            <a:r>
              <a:rPr sz="1600" b="1" spc="-229" dirty="0">
                <a:solidFill>
                  <a:srgbClr val="F9FEA4"/>
                </a:solidFill>
                <a:latin typeface="DejaVu Sans"/>
                <a:cs typeface="DejaVu Sans"/>
              </a:rPr>
              <a:t>From</a:t>
            </a:r>
            <a:endParaRPr sz="1600">
              <a:latin typeface="DejaVu Sans"/>
              <a:cs typeface="DejaVu Sans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3297224" y="2507741"/>
            <a:ext cx="4788535" cy="528955"/>
          </a:xfrm>
          <a:custGeom>
            <a:avLst/>
            <a:gdLst/>
            <a:ahLst/>
            <a:cxnLst/>
            <a:rect l="l" t="t" r="r" b="b"/>
            <a:pathLst>
              <a:path w="4788534" h="528955">
                <a:moveTo>
                  <a:pt x="4749241" y="0"/>
                </a:moveTo>
                <a:lnTo>
                  <a:pt x="39065" y="0"/>
                </a:lnTo>
                <a:lnTo>
                  <a:pt x="37058" y="50"/>
                </a:lnTo>
                <a:lnTo>
                  <a:pt x="3810" y="22161"/>
                </a:lnTo>
                <a:lnTo>
                  <a:pt x="0" y="37109"/>
                </a:lnTo>
                <a:lnTo>
                  <a:pt x="0" y="491718"/>
                </a:lnTo>
                <a:lnTo>
                  <a:pt x="22110" y="524967"/>
                </a:lnTo>
                <a:lnTo>
                  <a:pt x="39065" y="528828"/>
                </a:lnTo>
                <a:lnTo>
                  <a:pt x="4749241" y="528828"/>
                </a:lnTo>
                <a:lnTo>
                  <a:pt x="4782693" y="509993"/>
                </a:lnTo>
                <a:lnTo>
                  <a:pt x="4788306" y="491718"/>
                </a:lnTo>
                <a:lnTo>
                  <a:pt x="4788306" y="37109"/>
                </a:lnTo>
                <a:lnTo>
                  <a:pt x="4766195" y="3860"/>
                </a:lnTo>
                <a:lnTo>
                  <a:pt x="4749241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3387597" y="2666238"/>
            <a:ext cx="395477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i="1" dirty="0">
                <a:solidFill>
                  <a:srgbClr val="7F7F7F"/>
                </a:solidFill>
                <a:latin typeface="Nimbus Roman No9 L"/>
                <a:cs typeface="Nimbus Roman No9 L"/>
              </a:rPr>
              <a:t>Computes</a:t>
            </a:r>
            <a:r>
              <a:rPr sz="1200" spc="15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7F7F7F"/>
                </a:solidFill>
                <a:latin typeface="Nimbus Roman No9 L"/>
                <a:cs typeface="Nimbus Roman No9 L"/>
              </a:rPr>
              <a:t>a</a:t>
            </a:r>
            <a:r>
              <a:rPr sz="1200" spc="40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7F7F7F"/>
                </a:solidFill>
                <a:latin typeface="Nimbus Roman No9 L"/>
                <a:cs typeface="Nimbus Roman No9 L"/>
              </a:rPr>
              <a:t>value</a:t>
            </a:r>
            <a:r>
              <a:rPr sz="1200" spc="20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7F7F7F"/>
                </a:solidFill>
                <a:latin typeface="Nimbus Roman No9 L"/>
                <a:cs typeface="Nimbus Roman No9 L"/>
              </a:rPr>
              <a:t>as</a:t>
            </a:r>
            <a:r>
              <a:rPr sz="1200" spc="35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7F7F7F"/>
                </a:solidFill>
                <a:latin typeface="Nimbus Roman No9 L"/>
                <a:cs typeface="Nimbus Roman No9 L"/>
              </a:rPr>
              <a:t>a</a:t>
            </a:r>
            <a:r>
              <a:rPr sz="1200" spc="40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7F7F7F"/>
                </a:solidFill>
                <a:latin typeface="Nimbus Roman No9 L"/>
                <a:cs typeface="Nimbus Roman No9 L"/>
              </a:rPr>
              <a:t>percentage</a:t>
            </a:r>
            <a:r>
              <a:rPr sz="1200" spc="15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7F7F7F"/>
                </a:solidFill>
                <a:latin typeface="Nimbus Roman No9 L"/>
                <a:cs typeface="Nimbus Roman No9 L"/>
              </a:rPr>
              <a:t>of</a:t>
            </a:r>
            <a:r>
              <a:rPr sz="1200" spc="35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7F7F7F"/>
                </a:solidFill>
                <a:latin typeface="Nimbus Roman No9 L"/>
                <a:cs typeface="Nimbus Roman No9 L"/>
              </a:rPr>
              <a:t>another</a:t>
            </a:r>
            <a:r>
              <a:rPr sz="1200" spc="20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7F7F7F"/>
                </a:solidFill>
                <a:latin typeface="Nimbus Roman No9 L"/>
                <a:cs typeface="Nimbus Roman No9 L"/>
              </a:rPr>
              <a:t>value</a:t>
            </a:r>
            <a:r>
              <a:rPr sz="1200" spc="25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7F7F7F"/>
                </a:solidFill>
                <a:latin typeface="Nimbus Roman No9 L"/>
                <a:cs typeface="Nimbus Roman No9 L"/>
              </a:rPr>
              <a:t>in</a:t>
            </a:r>
            <a:r>
              <a:rPr sz="1200" spc="40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7F7F7F"/>
                </a:solidFill>
                <a:latin typeface="Nimbus Roman No9 L"/>
                <a:cs typeface="Nimbus Roman No9 L"/>
              </a:rPr>
              <a:t>the</a:t>
            </a:r>
            <a:r>
              <a:rPr sz="1200" spc="25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200" i="1" spc="-125" dirty="0">
                <a:solidFill>
                  <a:srgbClr val="7F7F7F"/>
                </a:solidFill>
                <a:latin typeface="Nimbus Roman No9 L"/>
                <a:cs typeface="Nimbus Roman No9 L"/>
              </a:rPr>
              <a:t>table</a:t>
            </a:r>
            <a:endParaRPr sz="1200">
              <a:latin typeface="Nimbus Roman No9 L"/>
              <a:cs typeface="Nimbus Roman No9 L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546318" y="3168870"/>
            <a:ext cx="2683510" cy="612775"/>
            <a:chOff x="546318" y="3168870"/>
            <a:chExt cx="2683510" cy="612775"/>
          </a:xfrm>
        </p:grpSpPr>
        <p:pic>
          <p:nvPicPr>
            <p:cNvPr id="26" name="object 2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46318" y="3168870"/>
              <a:ext cx="2683073" cy="612448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86790" y="3232353"/>
              <a:ext cx="1802130" cy="547293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92836" y="3177539"/>
              <a:ext cx="2599182" cy="528066"/>
            </a:xfrm>
            <a:prstGeom prst="rect">
              <a:avLst/>
            </a:prstGeom>
          </p:spPr>
        </p:pic>
      </p:grpSp>
      <p:sp>
        <p:nvSpPr>
          <p:cNvPr id="29" name="object 29"/>
          <p:cNvSpPr txBox="1"/>
          <p:nvPr/>
        </p:nvSpPr>
        <p:spPr>
          <a:xfrm>
            <a:off x="1160780" y="3304286"/>
            <a:ext cx="1463675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-204" dirty="0">
                <a:solidFill>
                  <a:srgbClr val="F9FEA4"/>
                </a:solidFill>
                <a:latin typeface="DejaVu Sans"/>
                <a:cs typeface="DejaVu Sans"/>
              </a:rPr>
              <a:t>Percent</a:t>
            </a:r>
            <a:r>
              <a:rPr sz="1600" spc="-70" dirty="0">
                <a:solidFill>
                  <a:srgbClr val="F9FEA4"/>
                </a:solidFill>
                <a:latin typeface="DejaVu Sans"/>
                <a:cs typeface="DejaVu Sans"/>
              </a:rPr>
              <a:t> </a:t>
            </a:r>
            <a:r>
              <a:rPr sz="1600" b="1" spc="-175" dirty="0">
                <a:solidFill>
                  <a:srgbClr val="F9FEA4"/>
                </a:solidFill>
                <a:latin typeface="DejaVu Sans"/>
                <a:cs typeface="DejaVu Sans"/>
              </a:rPr>
              <a:t>of</a:t>
            </a:r>
            <a:r>
              <a:rPr sz="1600" spc="-65" dirty="0">
                <a:solidFill>
                  <a:srgbClr val="F9FEA4"/>
                </a:solidFill>
                <a:latin typeface="DejaVu Sans"/>
                <a:cs typeface="DejaVu Sans"/>
              </a:rPr>
              <a:t> </a:t>
            </a:r>
            <a:r>
              <a:rPr sz="1600" b="1" spc="-225" dirty="0">
                <a:solidFill>
                  <a:srgbClr val="F9FEA4"/>
                </a:solidFill>
                <a:latin typeface="DejaVu Sans"/>
                <a:cs typeface="DejaVu Sans"/>
              </a:rPr>
              <a:t>Total</a:t>
            </a:r>
            <a:endParaRPr sz="1600">
              <a:latin typeface="DejaVu Sans"/>
              <a:cs typeface="DejaVu Sans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3297224" y="3177539"/>
            <a:ext cx="4788535" cy="528320"/>
          </a:xfrm>
          <a:custGeom>
            <a:avLst/>
            <a:gdLst/>
            <a:ahLst/>
            <a:cxnLst/>
            <a:rect l="l" t="t" r="r" b="b"/>
            <a:pathLst>
              <a:path w="4788534" h="528320">
                <a:moveTo>
                  <a:pt x="4749368" y="0"/>
                </a:moveTo>
                <a:lnTo>
                  <a:pt x="38938" y="0"/>
                </a:lnTo>
                <a:lnTo>
                  <a:pt x="36931" y="50"/>
                </a:lnTo>
                <a:lnTo>
                  <a:pt x="3810" y="22110"/>
                </a:lnTo>
                <a:lnTo>
                  <a:pt x="0" y="36982"/>
                </a:lnTo>
                <a:lnTo>
                  <a:pt x="0" y="491083"/>
                </a:lnTo>
                <a:lnTo>
                  <a:pt x="22059" y="524205"/>
                </a:lnTo>
                <a:lnTo>
                  <a:pt x="38938" y="528066"/>
                </a:lnTo>
                <a:lnTo>
                  <a:pt x="4749368" y="528066"/>
                </a:lnTo>
                <a:lnTo>
                  <a:pt x="4782693" y="509257"/>
                </a:lnTo>
                <a:lnTo>
                  <a:pt x="4788306" y="491083"/>
                </a:lnTo>
                <a:lnTo>
                  <a:pt x="4788306" y="36982"/>
                </a:lnTo>
                <a:lnTo>
                  <a:pt x="4766246" y="3860"/>
                </a:lnTo>
                <a:lnTo>
                  <a:pt x="4749368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3387597" y="3244088"/>
            <a:ext cx="42113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i="1" dirty="0">
                <a:solidFill>
                  <a:srgbClr val="7F7F7F"/>
                </a:solidFill>
                <a:latin typeface="Nimbus Roman No9 L"/>
                <a:cs typeface="Nimbus Roman No9 L"/>
              </a:rPr>
              <a:t>Computes</a:t>
            </a:r>
            <a:r>
              <a:rPr sz="1200" spc="20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7F7F7F"/>
                </a:solidFill>
                <a:latin typeface="Nimbus Roman No9 L"/>
                <a:cs typeface="Nimbus Roman No9 L"/>
              </a:rPr>
              <a:t>a</a:t>
            </a:r>
            <a:r>
              <a:rPr sz="1200" spc="45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7F7F7F"/>
                </a:solidFill>
                <a:latin typeface="Nimbus Roman No9 L"/>
                <a:cs typeface="Nimbus Roman No9 L"/>
              </a:rPr>
              <a:t>value</a:t>
            </a:r>
            <a:r>
              <a:rPr sz="1200" spc="25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7F7F7F"/>
                </a:solidFill>
                <a:latin typeface="Nimbus Roman No9 L"/>
                <a:cs typeface="Nimbus Roman No9 L"/>
              </a:rPr>
              <a:t>as</a:t>
            </a:r>
            <a:r>
              <a:rPr sz="1200" spc="40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7F7F7F"/>
                </a:solidFill>
                <a:latin typeface="Nimbus Roman No9 L"/>
                <a:cs typeface="Nimbus Roman No9 L"/>
              </a:rPr>
              <a:t>a</a:t>
            </a:r>
            <a:r>
              <a:rPr sz="1200" spc="45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7F7F7F"/>
                </a:solidFill>
                <a:latin typeface="Nimbus Roman No9 L"/>
                <a:cs typeface="Nimbus Roman No9 L"/>
              </a:rPr>
              <a:t>percentage</a:t>
            </a:r>
            <a:r>
              <a:rPr sz="1200" spc="25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7F7F7F"/>
                </a:solidFill>
                <a:latin typeface="Nimbus Roman No9 L"/>
                <a:cs typeface="Nimbus Roman No9 L"/>
              </a:rPr>
              <a:t>of</a:t>
            </a:r>
            <a:r>
              <a:rPr sz="1200" spc="35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7F7F7F"/>
                </a:solidFill>
                <a:latin typeface="Nimbus Roman No9 L"/>
                <a:cs typeface="Nimbus Roman No9 L"/>
              </a:rPr>
              <a:t>the</a:t>
            </a:r>
            <a:r>
              <a:rPr sz="1200" spc="35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200" i="1" spc="-20" dirty="0">
                <a:solidFill>
                  <a:srgbClr val="7F7F7F"/>
                </a:solidFill>
                <a:latin typeface="Nimbus Roman No9 L"/>
                <a:cs typeface="Nimbus Roman No9 L"/>
              </a:rPr>
              <a:t>overall</a:t>
            </a:r>
            <a:r>
              <a:rPr sz="1200" spc="25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7F7F7F"/>
                </a:solidFill>
                <a:latin typeface="Nimbus Roman No9 L"/>
                <a:cs typeface="Nimbus Roman No9 L"/>
              </a:rPr>
              <a:t>total,</a:t>
            </a:r>
            <a:r>
              <a:rPr sz="1200" spc="20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7F7F7F"/>
                </a:solidFill>
                <a:latin typeface="Nimbus Roman No9 L"/>
                <a:cs typeface="Nimbus Roman No9 L"/>
              </a:rPr>
              <a:t>based</a:t>
            </a:r>
            <a:r>
              <a:rPr sz="1200" spc="30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7F7F7F"/>
                </a:solidFill>
                <a:latin typeface="Nimbus Roman No9 L"/>
                <a:cs typeface="Nimbus Roman No9 L"/>
              </a:rPr>
              <a:t>on</a:t>
            </a:r>
            <a:r>
              <a:rPr sz="1200" spc="30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200" i="1" spc="-295" dirty="0">
                <a:solidFill>
                  <a:srgbClr val="7F7F7F"/>
                </a:solidFill>
                <a:latin typeface="Nimbus Roman No9 L"/>
                <a:cs typeface="Nimbus Roman No9 L"/>
              </a:rPr>
              <a:t>the</a:t>
            </a:r>
            <a:r>
              <a:rPr sz="1200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7F7F7F"/>
                </a:solidFill>
                <a:latin typeface="Nimbus Roman No9 L"/>
                <a:cs typeface="Nimbus Roman No9 L"/>
              </a:rPr>
              <a:t>current</a:t>
            </a:r>
            <a:r>
              <a:rPr sz="1200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200" i="1" spc="-10" dirty="0">
                <a:solidFill>
                  <a:srgbClr val="7F7F7F"/>
                </a:solidFill>
                <a:latin typeface="Nimbus Roman No9 L"/>
                <a:cs typeface="Nimbus Roman No9 L"/>
              </a:rPr>
              <a:t>view/partition</a:t>
            </a:r>
            <a:endParaRPr sz="1200">
              <a:latin typeface="Nimbus Roman No9 L"/>
              <a:cs typeface="Nimbus Roman No9 L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546318" y="3837940"/>
            <a:ext cx="2683510" cy="613410"/>
            <a:chOff x="546318" y="3837940"/>
            <a:chExt cx="2683510" cy="613410"/>
          </a:xfrm>
        </p:grpSpPr>
        <p:pic>
          <p:nvPicPr>
            <p:cNvPr id="33" name="object 3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46318" y="3837940"/>
              <a:ext cx="2683073" cy="613156"/>
            </a:xfrm>
            <a:prstGeom prst="rect">
              <a:avLst/>
            </a:prstGeom>
          </p:spPr>
        </p:pic>
        <p:pic>
          <p:nvPicPr>
            <p:cNvPr id="34" name="object 34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71422" y="3901389"/>
              <a:ext cx="832104" cy="547293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92836" y="3846576"/>
              <a:ext cx="2599182" cy="528828"/>
            </a:xfrm>
            <a:prstGeom prst="rect">
              <a:avLst/>
            </a:prstGeom>
          </p:spPr>
        </p:pic>
      </p:grpSp>
      <p:sp>
        <p:nvSpPr>
          <p:cNvPr id="36" name="object 36"/>
          <p:cNvSpPr txBox="1"/>
          <p:nvPr/>
        </p:nvSpPr>
        <p:spPr>
          <a:xfrm>
            <a:off x="1645411" y="3973576"/>
            <a:ext cx="494030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-200" dirty="0">
                <a:solidFill>
                  <a:srgbClr val="F9FEA4"/>
                </a:solidFill>
                <a:latin typeface="DejaVu Sans"/>
                <a:cs typeface="DejaVu Sans"/>
              </a:rPr>
              <a:t>Rank</a:t>
            </a:r>
            <a:endParaRPr sz="1600">
              <a:latin typeface="DejaVu Sans"/>
              <a:cs typeface="DejaVu Sans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3297224" y="3846576"/>
            <a:ext cx="4788535" cy="528955"/>
          </a:xfrm>
          <a:custGeom>
            <a:avLst/>
            <a:gdLst/>
            <a:ahLst/>
            <a:cxnLst/>
            <a:rect l="l" t="t" r="r" b="b"/>
            <a:pathLst>
              <a:path w="4788534" h="528954">
                <a:moveTo>
                  <a:pt x="4749241" y="0"/>
                </a:moveTo>
                <a:lnTo>
                  <a:pt x="39065" y="0"/>
                </a:lnTo>
                <a:lnTo>
                  <a:pt x="37058" y="50"/>
                </a:lnTo>
                <a:lnTo>
                  <a:pt x="3810" y="22161"/>
                </a:lnTo>
                <a:lnTo>
                  <a:pt x="0" y="37109"/>
                </a:lnTo>
                <a:lnTo>
                  <a:pt x="0" y="491718"/>
                </a:lnTo>
                <a:lnTo>
                  <a:pt x="22110" y="524967"/>
                </a:lnTo>
                <a:lnTo>
                  <a:pt x="39065" y="528828"/>
                </a:lnTo>
                <a:lnTo>
                  <a:pt x="4749241" y="528828"/>
                </a:lnTo>
                <a:lnTo>
                  <a:pt x="4782693" y="509993"/>
                </a:lnTo>
                <a:lnTo>
                  <a:pt x="4788306" y="491718"/>
                </a:lnTo>
                <a:lnTo>
                  <a:pt x="4788306" y="37109"/>
                </a:lnTo>
                <a:lnTo>
                  <a:pt x="4766195" y="3860"/>
                </a:lnTo>
                <a:lnTo>
                  <a:pt x="4749241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3387597" y="4004817"/>
            <a:ext cx="364172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i="1" dirty="0">
                <a:solidFill>
                  <a:srgbClr val="7F7F7F"/>
                </a:solidFill>
                <a:latin typeface="Nimbus Roman No9 L"/>
                <a:cs typeface="Nimbus Roman No9 L"/>
              </a:rPr>
              <a:t>Computes</a:t>
            </a:r>
            <a:r>
              <a:rPr sz="1200" spc="-10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7F7F7F"/>
                </a:solidFill>
                <a:latin typeface="Nimbus Roman No9 L"/>
                <a:cs typeface="Nimbus Roman No9 L"/>
              </a:rPr>
              <a:t>each</a:t>
            </a:r>
            <a:r>
              <a:rPr sz="1200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7F7F7F"/>
                </a:solidFill>
                <a:latin typeface="Nimbus Roman No9 L"/>
                <a:cs typeface="Nimbus Roman No9 L"/>
              </a:rPr>
              <a:t>value</a:t>
            </a:r>
            <a:r>
              <a:rPr sz="1200" spc="-10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7F7F7F"/>
                </a:solidFill>
                <a:latin typeface="Nimbus Roman No9 L"/>
                <a:cs typeface="Nimbus Roman No9 L"/>
              </a:rPr>
              <a:t>as</a:t>
            </a:r>
            <a:r>
              <a:rPr sz="1200" spc="10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7F7F7F"/>
                </a:solidFill>
                <a:latin typeface="Nimbus Roman No9 L"/>
                <a:cs typeface="Nimbus Roman No9 L"/>
              </a:rPr>
              <a:t>a</a:t>
            </a:r>
            <a:r>
              <a:rPr sz="1200" spc="10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7F7F7F"/>
                </a:solidFill>
                <a:latin typeface="Nimbus Roman No9 L"/>
                <a:cs typeface="Nimbus Roman No9 L"/>
              </a:rPr>
              <a:t>rank</a:t>
            </a:r>
            <a:r>
              <a:rPr sz="1200" spc="15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7F7F7F"/>
                </a:solidFill>
                <a:latin typeface="Nimbus Roman No9 L"/>
                <a:cs typeface="Nimbus Roman No9 L"/>
              </a:rPr>
              <a:t>among</a:t>
            </a:r>
            <a:r>
              <a:rPr sz="1200" spc="-15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200" i="1" spc="-45" dirty="0">
                <a:solidFill>
                  <a:srgbClr val="7F7F7F"/>
                </a:solidFill>
                <a:latin typeface="Nimbus Roman No9 L"/>
                <a:cs typeface="Nimbus Roman No9 L"/>
              </a:rPr>
              <a:t>all</a:t>
            </a:r>
            <a:r>
              <a:rPr sz="1200" spc="-10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7F7F7F"/>
                </a:solidFill>
                <a:latin typeface="Nimbus Roman No9 L"/>
                <a:cs typeface="Nimbus Roman No9 L"/>
              </a:rPr>
              <a:t>values</a:t>
            </a:r>
            <a:r>
              <a:rPr sz="1200" spc="-5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7F7F7F"/>
                </a:solidFill>
                <a:latin typeface="Nimbus Roman No9 L"/>
                <a:cs typeface="Nimbus Roman No9 L"/>
              </a:rPr>
              <a:t>in</a:t>
            </a:r>
            <a:r>
              <a:rPr sz="1200" spc="10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7F7F7F"/>
                </a:solidFill>
                <a:latin typeface="Nimbus Roman No9 L"/>
                <a:cs typeface="Nimbus Roman No9 L"/>
              </a:rPr>
              <a:t>a</a:t>
            </a:r>
            <a:r>
              <a:rPr sz="1200" spc="10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200" i="1" spc="-130" dirty="0">
                <a:solidFill>
                  <a:srgbClr val="7F7F7F"/>
                </a:solidFill>
                <a:latin typeface="Nimbus Roman No9 L"/>
                <a:cs typeface="Nimbus Roman No9 L"/>
              </a:rPr>
              <a:t>table</a:t>
            </a:r>
            <a:endParaRPr sz="1200">
              <a:latin typeface="Nimbus Roman No9 L"/>
              <a:cs typeface="Nimbus Roman No9 L"/>
            </a:endParaRPr>
          </a:p>
        </p:txBody>
      </p:sp>
      <p:grpSp>
        <p:nvGrpSpPr>
          <p:cNvPr id="39" name="object 39"/>
          <p:cNvGrpSpPr/>
          <p:nvPr/>
        </p:nvGrpSpPr>
        <p:grpSpPr>
          <a:xfrm>
            <a:off x="546318" y="4506976"/>
            <a:ext cx="2683510" cy="613410"/>
            <a:chOff x="546318" y="4506976"/>
            <a:chExt cx="2683510" cy="613410"/>
          </a:xfrm>
        </p:grpSpPr>
        <p:pic>
          <p:nvPicPr>
            <p:cNvPr id="40" name="object 4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46318" y="4506976"/>
              <a:ext cx="2683073" cy="613156"/>
            </a:xfrm>
            <a:prstGeom prst="rect">
              <a:avLst/>
            </a:prstGeom>
          </p:spPr>
        </p:pic>
        <p:pic>
          <p:nvPicPr>
            <p:cNvPr id="41" name="object 4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38250" y="4570425"/>
              <a:ext cx="1298448" cy="547293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92836" y="4515611"/>
              <a:ext cx="2599182" cy="528828"/>
            </a:xfrm>
            <a:prstGeom prst="rect">
              <a:avLst/>
            </a:prstGeom>
          </p:spPr>
        </p:pic>
      </p:grpSp>
      <p:sp>
        <p:nvSpPr>
          <p:cNvPr id="43" name="object 43"/>
          <p:cNvSpPr txBox="1"/>
          <p:nvPr/>
        </p:nvSpPr>
        <p:spPr>
          <a:xfrm>
            <a:off x="1412239" y="4642358"/>
            <a:ext cx="960119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-185" dirty="0">
                <a:solidFill>
                  <a:srgbClr val="F9FEA4"/>
                </a:solidFill>
                <a:latin typeface="DejaVu Sans"/>
                <a:cs typeface="DejaVu Sans"/>
              </a:rPr>
              <a:t>Percentile</a:t>
            </a:r>
            <a:endParaRPr sz="1600">
              <a:latin typeface="DejaVu Sans"/>
              <a:cs typeface="DejaVu Sans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3297224" y="4515611"/>
            <a:ext cx="4788535" cy="528955"/>
          </a:xfrm>
          <a:custGeom>
            <a:avLst/>
            <a:gdLst/>
            <a:ahLst/>
            <a:cxnLst/>
            <a:rect l="l" t="t" r="r" b="b"/>
            <a:pathLst>
              <a:path w="4788534" h="528954">
                <a:moveTo>
                  <a:pt x="4749241" y="0"/>
                </a:moveTo>
                <a:lnTo>
                  <a:pt x="39065" y="0"/>
                </a:lnTo>
                <a:lnTo>
                  <a:pt x="37058" y="50"/>
                </a:lnTo>
                <a:lnTo>
                  <a:pt x="3810" y="22161"/>
                </a:lnTo>
                <a:lnTo>
                  <a:pt x="0" y="37109"/>
                </a:lnTo>
                <a:lnTo>
                  <a:pt x="0" y="491718"/>
                </a:lnTo>
                <a:lnTo>
                  <a:pt x="22110" y="524967"/>
                </a:lnTo>
                <a:lnTo>
                  <a:pt x="39065" y="528828"/>
                </a:lnTo>
                <a:lnTo>
                  <a:pt x="4749241" y="528828"/>
                </a:lnTo>
                <a:lnTo>
                  <a:pt x="4782693" y="509993"/>
                </a:lnTo>
                <a:lnTo>
                  <a:pt x="4788306" y="491718"/>
                </a:lnTo>
                <a:lnTo>
                  <a:pt x="4788306" y="37109"/>
                </a:lnTo>
                <a:lnTo>
                  <a:pt x="4766195" y="3860"/>
                </a:lnTo>
                <a:lnTo>
                  <a:pt x="4749241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>
            <a:off x="3387597" y="4673854"/>
            <a:ext cx="440372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i="1" dirty="0">
                <a:solidFill>
                  <a:srgbClr val="7F7F7F"/>
                </a:solidFill>
                <a:latin typeface="Nimbus Roman No9 L"/>
                <a:cs typeface="Nimbus Roman No9 L"/>
              </a:rPr>
              <a:t>Computes</a:t>
            </a:r>
            <a:r>
              <a:rPr sz="1200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7F7F7F"/>
                </a:solidFill>
                <a:latin typeface="Nimbus Roman No9 L"/>
                <a:cs typeface="Nimbus Roman No9 L"/>
              </a:rPr>
              <a:t>the</a:t>
            </a:r>
            <a:r>
              <a:rPr sz="1200" spc="20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7F7F7F"/>
                </a:solidFill>
                <a:latin typeface="Nimbus Roman No9 L"/>
                <a:cs typeface="Nimbus Roman No9 L"/>
              </a:rPr>
              <a:t>percentile</a:t>
            </a:r>
            <a:r>
              <a:rPr sz="1200" spc="5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7F7F7F"/>
                </a:solidFill>
                <a:latin typeface="Nimbus Roman No9 L"/>
                <a:cs typeface="Nimbus Roman No9 L"/>
              </a:rPr>
              <a:t>rank</a:t>
            </a:r>
            <a:r>
              <a:rPr sz="1200" spc="15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7F7F7F"/>
                </a:solidFill>
                <a:latin typeface="Nimbus Roman No9 L"/>
                <a:cs typeface="Nimbus Roman No9 L"/>
              </a:rPr>
              <a:t>of</a:t>
            </a:r>
            <a:r>
              <a:rPr sz="1200" spc="20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7F7F7F"/>
                </a:solidFill>
                <a:latin typeface="Nimbus Roman No9 L"/>
                <a:cs typeface="Nimbus Roman No9 L"/>
              </a:rPr>
              <a:t>each</a:t>
            </a:r>
            <a:r>
              <a:rPr sz="1200" spc="10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7F7F7F"/>
                </a:solidFill>
                <a:latin typeface="Nimbus Roman No9 L"/>
                <a:cs typeface="Nimbus Roman No9 L"/>
              </a:rPr>
              <a:t>value</a:t>
            </a:r>
            <a:r>
              <a:rPr sz="1200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7F7F7F"/>
                </a:solidFill>
                <a:latin typeface="Nimbus Roman No9 L"/>
                <a:cs typeface="Nimbus Roman No9 L"/>
              </a:rPr>
              <a:t>among</a:t>
            </a:r>
            <a:r>
              <a:rPr sz="1200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200" i="1" spc="-45" dirty="0">
                <a:solidFill>
                  <a:srgbClr val="7F7F7F"/>
                </a:solidFill>
                <a:latin typeface="Nimbus Roman No9 L"/>
                <a:cs typeface="Nimbus Roman No9 L"/>
              </a:rPr>
              <a:t>all</a:t>
            </a:r>
            <a:r>
              <a:rPr sz="1200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7F7F7F"/>
                </a:solidFill>
                <a:latin typeface="Nimbus Roman No9 L"/>
                <a:cs typeface="Nimbus Roman No9 L"/>
              </a:rPr>
              <a:t>values</a:t>
            </a:r>
            <a:r>
              <a:rPr sz="1200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7F7F7F"/>
                </a:solidFill>
                <a:latin typeface="Nimbus Roman No9 L"/>
                <a:cs typeface="Nimbus Roman No9 L"/>
              </a:rPr>
              <a:t>in</a:t>
            </a:r>
            <a:r>
              <a:rPr sz="1200" spc="25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7F7F7F"/>
                </a:solidFill>
                <a:latin typeface="Nimbus Roman No9 L"/>
                <a:cs typeface="Nimbus Roman No9 L"/>
              </a:rPr>
              <a:t>a</a:t>
            </a:r>
            <a:r>
              <a:rPr sz="1200" spc="20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200" i="1" spc="-135" dirty="0">
                <a:solidFill>
                  <a:srgbClr val="7F7F7F"/>
                </a:solidFill>
                <a:latin typeface="Nimbus Roman No9 L"/>
                <a:cs typeface="Nimbus Roman No9 L"/>
              </a:rPr>
              <a:t>table</a:t>
            </a:r>
            <a:endParaRPr sz="1200">
              <a:latin typeface="Nimbus Roman No9 L"/>
              <a:cs typeface="Nimbus Roman No9 L"/>
            </a:endParaRPr>
          </a:p>
        </p:txBody>
      </p:sp>
      <p:grpSp>
        <p:nvGrpSpPr>
          <p:cNvPr id="46" name="object 46"/>
          <p:cNvGrpSpPr/>
          <p:nvPr/>
        </p:nvGrpSpPr>
        <p:grpSpPr>
          <a:xfrm>
            <a:off x="546318" y="5176011"/>
            <a:ext cx="2683510" cy="613410"/>
            <a:chOff x="546318" y="5176011"/>
            <a:chExt cx="2683510" cy="613410"/>
          </a:xfrm>
        </p:grpSpPr>
        <p:pic>
          <p:nvPicPr>
            <p:cNvPr id="47" name="object 4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46318" y="5176011"/>
              <a:ext cx="2683073" cy="613156"/>
            </a:xfrm>
            <a:prstGeom prst="rect">
              <a:avLst/>
            </a:prstGeom>
          </p:spPr>
        </p:pic>
        <p:pic>
          <p:nvPicPr>
            <p:cNvPr id="48" name="object 48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78991" y="5239499"/>
              <a:ext cx="1617726" cy="547293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92836" y="5184647"/>
              <a:ext cx="2599182" cy="528828"/>
            </a:xfrm>
            <a:prstGeom prst="rect">
              <a:avLst/>
            </a:prstGeom>
          </p:spPr>
        </p:pic>
      </p:grpSp>
      <p:sp>
        <p:nvSpPr>
          <p:cNvPr id="50" name="object 50"/>
          <p:cNvSpPr txBox="1"/>
          <p:nvPr/>
        </p:nvSpPr>
        <p:spPr>
          <a:xfrm>
            <a:off x="1252984" y="5311902"/>
            <a:ext cx="1279525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-235" dirty="0">
                <a:solidFill>
                  <a:srgbClr val="F9FEA4"/>
                </a:solidFill>
                <a:latin typeface="DejaVu Sans"/>
                <a:cs typeface="DejaVu Sans"/>
              </a:rPr>
              <a:t>Running</a:t>
            </a:r>
            <a:r>
              <a:rPr sz="1600" spc="-25" dirty="0">
                <a:solidFill>
                  <a:srgbClr val="F9FEA4"/>
                </a:solidFill>
                <a:latin typeface="DejaVu Sans"/>
                <a:cs typeface="DejaVu Sans"/>
              </a:rPr>
              <a:t> </a:t>
            </a:r>
            <a:r>
              <a:rPr sz="1600" b="1" spc="-204" dirty="0">
                <a:solidFill>
                  <a:srgbClr val="F9FEA4"/>
                </a:solidFill>
                <a:latin typeface="DejaVu Sans"/>
                <a:cs typeface="DejaVu Sans"/>
              </a:rPr>
              <a:t>Total</a:t>
            </a:r>
            <a:endParaRPr sz="1600">
              <a:latin typeface="DejaVu Sans"/>
              <a:cs typeface="DejaVu Sans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3297224" y="5184647"/>
            <a:ext cx="4788535" cy="528955"/>
          </a:xfrm>
          <a:custGeom>
            <a:avLst/>
            <a:gdLst/>
            <a:ahLst/>
            <a:cxnLst/>
            <a:rect l="l" t="t" r="r" b="b"/>
            <a:pathLst>
              <a:path w="4788534" h="528954">
                <a:moveTo>
                  <a:pt x="4749241" y="0"/>
                </a:moveTo>
                <a:lnTo>
                  <a:pt x="39065" y="0"/>
                </a:lnTo>
                <a:lnTo>
                  <a:pt x="37058" y="50"/>
                </a:lnTo>
                <a:lnTo>
                  <a:pt x="3810" y="22161"/>
                </a:lnTo>
                <a:lnTo>
                  <a:pt x="0" y="37109"/>
                </a:lnTo>
                <a:lnTo>
                  <a:pt x="0" y="491756"/>
                </a:lnTo>
                <a:lnTo>
                  <a:pt x="22110" y="524979"/>
                </a:lnTo>
                <a:lnTo>
                  <a:pt x="39065" y="528828"/>
                </a:lnTo>
                <a:lnTo>
                  <a:pt x="4749241" y="528828"/>
                </a:lnTo>
                <a:lnTo>
                  <a:pt x="4782693" y="510006"/>
                </a:lnTo>
                <a:lnTo>
                  <a:pt x="4788306" y="491756"/>
                </a:lnTo>
                <a:lnTo>
                  <a:pt x="4788306" y="37109"/>
                </a:lnTo>
                <a:lnTo>
                  <a:pt x="4766195" y="3860"/>
                </a:lnTo>
                <a:lnTo>
                  <a:pt x="4749241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 txBox="1"/>
          <p:nvPr/>
        </p:nvSpPr>
        <p:spPr>
          <a:xfrm>
            <a:off x="3387597" y="5343144"/>
            <a:ext cx="456755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i="1" spc="-10" dirty="0">
                <a:solidFill>
                  <a:srgbClr val="7F7F7F"/>
                </a:solidFill>
                <a:latin typeface="Nimbus Roman No9 L"/>
                <a:cs typeface="Nimbus Roman No9 L"/>
              </a:rPr>
              <a:t>Aggregates</a:t>
            </a:r>
            <a:r>
              <a:rPr sz="1200" spc="-40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7F7F7F"/>
                </a:solidFill>
                <a:latin typeface="Nimbus Roman No9 L"/>
                <a:cs typeface="Nimbus Roman No9 L"/>
              </a:rPr>
              <a:t>values</a:t>
            </a:r>
            <a:r>
              <a:rPr sz="1200" spc="-35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7F7F7F"/>
                </a:solidFill>
                <a:latin typeface="Nimbus Roman No9 L"/>
                <a:cs typeface="Nimbus Roman No9 L"/>
              </a:rPr>
              <a:t>cumulatively</a:t>
            </a:r>
            <a:r>
              <a:rPr sz="1200" spc="-30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7F7F7F"/>
                </a:solidFill>
                <a:latin typeface="Nimbus Roman No9 L"/>
                <a:cs typeface="Nimbus Roman No9 L"/>
              </a:rPr>
              <a:t>within</a:t>
            </a:r>
            <a:r>
              <a:rPr sz="1200" spc="-30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7F7F7F"/>
                </a:solidFill>
                <a:latin typeface="Nimbus Roman No9 L"/>
                <a:cs typeface="Nimbus Roman No9 L"/>
              </a:rPr>
              <a:t>a</a:t>
            </a:r>
            <a:r>
              <a:rPr sz="1200" spc="-15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7F7F7F"/>
                </a:solidFill>
                <a:latin typeface="Nimbus Roman No9 L"/>
                <a:cs typeface="Nimbus Roman No9 L"/>
              </a:rPr>
              <a:t>partition</a:t>
            </a:r>
            <a:r>
              <a:rPr sz="1200" spc="-30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200" i="1" spc="-40" dirty="0">
                <a:solidFill>
                  <a:srgbClr val="7F7F7F"/>
                </a:solidFill>
                <a:latin typeface="Nimbus Roman No9 L"/>
                <a:cs typeface="Nimbus Roman No9 L"/>
              </a:rPr>
              <a:t>(SUM,</a:t>
            </a:r>
            <a:r>
              <a:rPr sz="1200" spc="-35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200" i="1" spc="-20" dirty="0">
                <a:solidFill>
                  <a:srgbClr val="7F7F7F"/>
                </a:solidFill>
                <a:latin typeface="Nimbus Roman No9 L"/>
                <a:cs typeface="Nimbus Roman No9 L"/>
              </a:rPr>
              <a:t>AVG,</a:t>
            </a:r>
            <a:r>
              <a:rPr sz="1200" spc="-40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200" i="1" spc="-10" dirty="0">
                <a:solidFill>
                  <a:srgbClr val="7F7F7F"/>
                </a:solidFill>
                <a:latin typeface="Nimbus Roman No9 L"/>
                <a:cs typeface="Nimbus Roman No9 L"/>
              </a:rPr>
              <a:t>MIN,</a:t>
            </a:r>
            <a:r>
              <a:rPr sz="1200" spc="-45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200" i="1" spc="-140" dirty="0">
                <a:solidFill>
                  <a:srgbClr val="7F7F7F"/>
                </a:solidFill>
                <a:latin typeface="Nimbus Roman No9 L"/>
                <a:cs typeface="Nimbus Roman No9 L"/>
              </a:rPr>
              <a:t>MAX)</a:t>
            </a:r>
            <a:endParaRPr sz="1200">
              <a:latin typeface="Nimbus Roman No9 L"/>
              <a:cs typeface="Nimbus Roman No9 L"/>
            </a:endParaRPr>
          </a:p>
        </p:txBody>
      </p:sp>
      <p:grpSp>
        <p:nvGrpSpPr>
          <p:cNvPr id="53" name="object 53"/>
          <p:cNvGrpSpPr/>
          <p:nvPr/>
        </p:nvGrpSpPr>
        <p:grpSpPr>
          <a:xfrm>
            <a:off x="546318" y="5845047"/>
            <a:ext cx="2683510" cy="613410"/>
            <a:chOff x="546318" y="5845047"/>
            <a:chExt cx="2683510" cy="613410"/>
          </a:xfrm>
        </p:grpSpPr>
        <p:pic>
          <p:nvPicPr>
            <p:cNvPr id="54" name="object 5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46318" y="5845047"/>
              <a:ext cx="2683073" cy="613156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24484" y="5908535"/>
              <a:ext cx="2126741" cy="547293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92836" y="5853683"/>
              <a:ext cx="2599182" cy="528828"/>
            </a:xfrm>
            <a:prstGeom prst="rect">
              <a:avLst/>
            </a:prstGeom>
          </p:spPr>
        </p:pic>
      </p:grpSp>
      <p:sp>
        <p:nvSpPr>
          <p:cNvPr id="57" name="object 57"/>
          <p:cNvSpPr txBox="1"/>
          <p:nvPr/>
        </p:nvSpPr>
        <p:spPr>
          <a:xfrm>
            <a:off x="998472" y="5981193"/>
            <a:ext cx="1789430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-204" dirty="0">
                <a:solidFill>
                  <a:srgbClr val="F9FEA4"/>
                </a:solidFill>
                <a:latin typeface="DejaVu Sans"/>
                <a:cs typeface="DejaVu Sans"/>
              </a:rPr>
              <a:t>Moving</a:t>
            </a:r>
            <a:r>
              <a:rPr sz="1600" spc="-70" dirty="0">
                <a:solidFill>
                  <a:srgbClr val="F9FEA4"/>
                </a:solidFill>
                <a:latin typeface="DejaVu Sans"/>
                <a:cs typeface="DejaVu Sans"/>
              </a:rPr>
              <a:t> </a:t>
            </a:r>
            <a:r>
              <a:rPr sz="1600" b="1" spc="-180" dirty="0">
                <a:solidFill>
                  <a:srgbClr val="F9FEA4"/>
                </a:solidFill>
                <a:latin typeface="DejaVu Sans"/>
                <a:cs typeface="DejaVu Sans"/>
              </a:rPr>
              <a:t>Calculation</a:t>
            </a:r>
            <a:endParaRPr sz="1600">
              <a:latin typeface="DejaVu Sans"/>
              <a:cs typeface="DejaVu Sans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3297224" y="5853683"/>
            <a:ext cx="4788535" cy="528955"/>
          </a:xfrm>
          <a:custGeom>
            <a:avLst/>
            <a:gdLst/>
            <a:ahLst/>
            <a:cxnLst/>
            <a:rect l="l" t="t" r="r" b="b"/>
            <a:pathLst>
              <a:path w="4788534" h="528954">
                <a:moveTo>
                  <a:pt x="4749241" y="0"/>
                </a:moveTo>
                <a:lnTo>
                  <a:pt x="39065" y="0"/>
                </a:lnTo>
                <a:lnTo>
                  <a:pt x="37058" y="50"/>
                </a:lnTo>
                <a:lnTo>
                  <a:pt x="3810" y="22136"/>
                </a:lnTo>
                <a:lnTo>
                  <a:pt x="0" y="37071"/>
                </a:lnTo>
                <a:lnTo>
                  <a:pt x="0" y="491756"/>
                </a:lnTo>
                <a:lnTo>
                  <a:pt x="22110" y="524979"/>
                </a:lnTo>
                <a:lnTo>
                  <a:pt x="39065" y="528828"/>
                </a:lnTo>
                <a:lnTo>
                  <a:pt x="4749241" y="528828"/>
                </a:lnTo>
                <a:lnTo>
                  <a:pt x="4782693" y="510006"/>
                </a:lnTo>
                <a:lnTo>
                  <a:pt x="4788306" y="491756"/>
                </a:lnTo>
                <a:lnTo>
                  <a:pt x="4788306" y="37071"/>
                </a:lnTo>
                <a:lnTo>
                  <a:pt x="4766195" y="3848"/>
                </a:lnTo>
                <a:lnTo>
                  <a:pt x="4749241" y="0"/>
                </a:lnTo>
                <a:close/>
              </a:path>
            </a:pathLst>
          </a:custGeom>
          <a:solidFill>
            <a:srgbClr val="F2F2F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 txBox="1"/>
          <p:nvPr/>
        </p:nvSpPr>
        <p:spPr>
          <a:xfrm>
            <a:off x="3387597" y="5920992"/>
            <a:ext cx="44361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i="1" dirty="0">
                <a:solidFill>
                  <a:srgbClr val="7F7F7F"/>
                </a:solidFill>
                <a:latin typeface="Nimbus Roman No9 L"/>
                <a:cs typeface="Nimbus Roman No9 L"/>
              </a:rPr>
              <a:t>Determines</a:t>
            </a:r>
            <a:r>
              <a:rPr sz="1200" spc="15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7F7F7F"/>
                </a:solidFill>
                <a:latin typeface="Nimbus Roman No9 L"/>
                <a:cs typeface="Nimbus Roman No9 L"/>
              </a:rPr>
              <a:t>the</a:t>
            </a:r>
            <a:r>
              <a:rPr sz="1200" spc="20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7F7F7F"/>
                </a:solidFill>
                <a:latin typeface="Nimbus Roman No9 L"/>
                <a:cs typeface="Nimbus Roman No9 L"/>
              </a:rPr>
              <a:t>value</a:t>
            </a:r>
            <a:r>
              <a:rPr sz="1200" spc="10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7F7F7F"/>
                </a:solidFill>
                <a:latin typeface="Nimbus Roman No9 L"/>
                <a:cs typeface="Nimbus Roman No9 L"/>
              </a:rPr>
              <a:t>for</a:t>
            </a:r>
            <a:r>
              <a:rPr sz="1200" spc="15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7F7F7F"/>
                </a:solidFill>
                <a:latin typeface="Nimbus Roman No9 L"/>
                <a:cs typeface="Nimbus Roman No9 L"/>
              </a:rPr>
              <a:t>a</a:t>
            </a:r>
            <a:r>
              <a:rPr sz="1200" spc="30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7F7F7F"/>
                </a:solidFill>
                <a:latin typeface="Nimbus Roman No9 L"/>
                <a:cs typeface="Nimbus Roman No9 L"/>
              </a:rPr>
              <a:t>mark</a:t>
            </a:r>
            <a:r>
              <a:rPr sz="1200" spc="10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7F7F7F"/>
                </a:solidFill>
                <a:latin typeface="Nimbus Roman No9 L"/>
                <a:cs typeface="Nimbus Roman No9 L"/>
              </a:rPr>
              <a:t>by</a:t>
            </a:r>
            <a:r>
              <a:rPr sz="1200" spc="35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200" i="1" spc="-10" dirty="0">
                <a:solidFill>
                  <a:srgbClr val="7F7F7F"/>
                </a:solidFill>
                <a:latin typeface="Nimbus Roman No9 L"/>
                <a:cs typeface="Nimbus Roman No9 L"/>
              </a:rPr>
              <a:t>performing</a:t>
            </a:r>
            <a:r>
              <a:rPr sz="1200" spc="5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7F7F7F"/>
                </a:solidFill>
                <a:latin typeface="Nimbus Roman No9 L"/>
                <a:cs typeface="Nimbus Roman No9 L"/>
              </a:rPr>
              <a:t>an</a:t>
            </a:r>
            <a:r>
              <a:rPr sz="1200" spc="25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200" i="1" spc="-20" dirty="0">
                <a:solidFill>
                  <a:srgbClr val="7F7F7F"/>
                </a:solidFill>
                <a:latin typeface="Nimbus Roman No9 L"/>
                <a:cs typeface="Nimbus Roman No9 L"/>
              </a:rPr>
              <a:t>aggregation</a:t>
            </a:r>
            <a:r>
              <a:rPr sz="1200" spc="15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200" i="1" spc="-10" dirty="0">
                <a:solidFill>
                  <a:srgbClr val="7F7F7F"/>
                </a:solidFill>
                <a:latin typeface="Nimbus Roman No9 L"/>
                <a:cs typeface="Nimbus Roman No9 L"/>
              </a:rPr>
              <a:t>across</a:t>
            </a:r>
            <a:r>
              <a:rPr sz="1200" spc="-385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200" i="1" spc="-475" dirty="0">
                <a:solidFill>
                  <a:srgbClr val="7F7F7F"/>
                </a:solidFill>
                <a:latin typeface="Nimbus Roman No9 L"/>
                <a:cs typeface="Nimbus Roman No9 L"/>
              </a:rPr>
              <a:t>a</a:t>
            </a:r>
            <a:r>
              <a:rPr sz="1200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7F7F7F"/>
                </a:solidFill>
                <a:latin typeface="Nimbus Roman No9 L"/>
                <a:cs typeface="Nimbus Roman No9 L"/>
              </a:rPr>
              <a:t>specified</a:t>
            </a:r>
            <a:r>
              <a:rPr sz="1200" spc="60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7F7F7F"/>
                </a:solidFill>
                <a:latin typeface="Nimbus Roman No9 L"/>
                <a:cs typeface="Nimbus Roman No9 L"/>
              </a:rPr>
              <a:t>number</a:t>
            </a:r>
            <a:r>
              <a:rPr sz="1200" spc="65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7F7F7F"/>
                </a:solidFill>
                <a:latin typeface="Nimbus Roman No9 L"/>
                <a:cs typeface="Nimbus Roman No9 L"/>
              </a:rPr>
              <a:t>of</a:t>
            </a:r>
            <a:r>
              <a:rPr sz="1200" spc="55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7F7F7F"/>
                </a:solidFill>
                <a:latin typeface="Nimbus Roman No9 L"/>
                <a:cs typeface="Nimbus Roman No9 L"/>
              </a:rPr>
              <a:t>values</a:t>
            </a:r>
            <a:r>
              <a:rPr sz="1200" spc="50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7F7F7F"/>
                </a:solidFill>
                <a:latin typeface="Nimbus Roman No9 L"/>
                <a:cs typeface="Nimbus Roman No9 L"/>
              </a:rPr>
              <a:t>before/after</a:t>
            </a:r>
            <a:r>
              <a:rPr sz="1200" spc="55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7F7F7F"/>
                </a:solidFill>
                <a:latin typeface="Nimbus Roman No9 L"/>
                <a:cs typeface="Nimbus Roman No9 L"/>
              </a:rPr>
              <a:t>the</a:t>
            </a:r>
            <a:r>
              <a:rPr sz="1200" spc="65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7F7F7F"/>
                </a:solidFill>
                <a:latin typeface="Nimbus Roman No9 L"/>
                <a:cs typeface="Nimbus Roman No9 L"/>
              </a:rPr>
              <a:t>current</a:t>
            </a:r>
            <a:r>
              <a:rPr sz="1200" spc="65" dirty="0">
                <a:solidFill>
                  <a:srgbClr val="7F7F7F"/>
                </a:solidFill>
                <a:latin typeface="DejaVu Sans"/>
                <a:cs typeface="DejaVu Sans"/>
              </a:rPr>
              <a:t> </a:t>
            </a:r>
            <a:r>
              <a:rPr sz="1200" i="1" spc="-10" dirty="0">
                <a:solidFill>
                  <a:srgbClr val="7F7F7F"/>
                </a:solidFill>
                <a:latin typeface="Nimbus Roman No9 L"/>
                <a:cs typeface="Nimbus Roman No9 L"/>
              </a:rPr>
              <a:t>value.</a:t>
            </a:r>
            <a:endParaRPr sz="1200">
              <a:latin typeface="Nimbus Roman No9 L"/>
              <a:cs typeface="Nimbus Roman No9 L"/>
            </a:endParaRPr>
          </a:p>
        </p:txBody>
      </p:sp>
      <p:grpSp>
        <p:nvGrpSpPr>
          <p:cNvPr id="60" name="object 60"/>
          <p:cNvGrpSpPr/>
          <p:nvPr/>
        </p:nvGrpSpPr>
        <p:grpSpPr>
          <a:xfrm>
            <a:off x="8583168" y="1168133"/>
            <a:ext cx="2929255" cy="4020185"/>
            <a:chOff x="8583168" y="1168133"/>
            <a:chExt cx="2929255" cy="4020185"/>
          </a:xfrm>
        </p:grpSpPr>
        <p:pic>
          <p:nvPicPr>
            <p:cNvPr id="61" name="object 61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609033" y="1168133"/>
              <a:ext cx="2885017" cy="4001287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620506" y="1179576"/>
              <a:ext cx="2815589" cy="3931919"/>
            </a:xfrm>
            <a:prstGeom prst="rect">
              <a:avLst/>
            </a:prstGeom>
          </p:spPr>
        </p:pic>
        <p:pic>
          <p:nvPicPr>
            <p:cNvPr id="63" name="object 63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583168" y="1623060"/>
              <a:ext cx="2929128" cy="3564636"/>
            </a:xfrm>
            <a:prstGeom prst="rect">
              <a:avLst/>
            </a:prstGeom>
          </p:spPr>
        </p:pic>
        <p:sp>
          <p:nvSpPr>
            <p:cNvPr id="64" name="object 64"/>
            <p:cNvSpPr/>
            <p:nvPr/>
          </p:nvSpPr>
          <p:spPr>
            <a:xfrm>
              <a:off x="8617331" y="1657362"/>
              <a:ext cx="2832100" cy="3467100"/>
            </a:xfrm>
            <a:custGeom>
              <a:avLst/>
              <a:gdLst/>
              <a:ahLst/>
              <a:cxnLst/>
              <a:rect l="l" t="t" r="r" b="b"/>
              <a:pathLst>
                <a:path w="2832100" h="3467100">
                  <a:moveTo>
                    <a:pt x="2831846" y="0"/>
                  </a:moveTo>
                  <a:lnTo>
                    <a:pt x="2806446" y="0"/>
                  </a:lnTo>
                  <a:lnTo>
                    <a:pt x="2806446" y="25400"/>
                  </a:lnTo>
                  <a:lnTo>
                    <a:pt x="2806446" y="3441700"/>
                  </a:lnTo>
                  <a:lnTo>
                    <a:pt x="25400" y="3441700"/>
                  </a:lnTo>
                  <a:lnTo>
                    <a:pt x="25400" y="25400"/>
                  </a:lnTo>
                  <a:lnTo>
                    <a:pt x="2806446" y="25400"/>
                  </a:lnTo>
                  <a:lnTo>
                    <a:pt x="2806446" y="0"/>
                  </a:lnTo>
                  <a:lnTo>
                    <a:pt x="0" y="0"/>
                  </a:lnTo>
                  <a:lnTo>
                    <a:pt x="0" y="25400"/>
                  </a:lnTo>
                  <a:lnTo>
                    <a:pt x="0" y="3441700"/>
                  </a:lnTo>
                  <a:lnTo>
                    <a:pt x="0" y="3467100"/>
                  </a:lnTo>
                  <a:lnTo>
                    <a:pt x="2831846" y="3467100"/>
                  </a:lnTo>
                  <a:lnTo>
                    <a:pt x="2831846" y="3441814"/>
                  </a:lnTo>
                  <a:lnTo>
                    <a:pt x="2831846" y="25400"/>
                  </a:lnTo>
                  <a:lnTo>
                    <a:pt x="2831846" y="25260"/>
                  </a:lnTo>
                  <a:lnTo>
                    <a:pt x="2831846" y="0"/>
                  </a:lnTo>
                  <a:close/>
                </a:path>
              </a:pathLst>
            </a:custGeom>
            <a:solidFill>
              <a:srgbClr val="1FE2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65" name="object 65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8472678" y="5456682"/>
            <a:ext cx="3228594" cy="917448"/>
          </a:xfrm>
          <a:prstGeom prst="rect">
            <a:avLst/>
          </a:prstGeom>
        </p:spPr>
      </p:pic>
      <p:sp>
        <p:nvSpPr>
          <p:cNvPr id="66" name="object 66"/>
          <p:cNvSpPr txBox="1"/>
          <p:nvPr/>
        </p:nvSpPr>
        <p:spPr>
          <a:xfrm>
            <a:off x="9341611" y="5613652"/>
            <a:ext cx="2005964" cy="5727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99600"/>
              </a:lnSpc>
              <a:spcBef>
                <a:spcPts val="105"/>
              </a:spcBef>
            </a:pPr>
            <a:r>
              <a:rPr sz="1200" spc="-114" dirty="0">
                <a:solidFill>
                  <a:srgbClr val="FFFFFF"/>
                </a:solidFill>
                <a:latin typeface="DejaVu Sans"/>
                <a:cs typeface="DejaVu Sans"/>
              </a:rPr>
              <a:t>Table</a:t>
            </a:r>
            <a:r>
              <a:rPr sz="1200" spc="-20" dirty="0">
                <a:solidFill>
                  <a:srgbClr val="FFFFFF"/>
                </a:solidFill>
                <a:latin typeface="DejaVu Sans"/>
                <a:cs typeface="DejaVu Sans"/>
              </a:rPr>
              <a:t> </a:t>
            </a:r>
            <a:r>
              <a:rPr sz="1200" spc="-85" dirty="0">
                <a:solidFill>
                  <a:srgbClr val="FFFFFF"/>
                </a:solidFill>
                <a:latin typeface="DejaVu Sans"/>
                <a:cs typeface="DejaVu Sans"/>
              </a:rPr>
              <a:t>calculations</a:t>
            </a:r>
            <a:r>
              <a:rPr sz="1200" spc="-5" dirty="0">
                <a:solidFill>
                  <a:srgbClr val="FFFFFF"/>
                </a:solidFill>
                <a:latin typeface="DejaVu Sans"/>
                <a:cs typeface="DejaVu Sans"/>
              </a:rPr>
              <a:t> </a:t>
            </a:r>
            <a:r>
              <a:rPr sz="1200" spc="-70" dirty="0">
                <a:solidFill>
                  <a:srgbClr val="FFFFFF"/>
                </a:solidFill>
                <a:latin typeface="DejaVu Sans"/>
                <a:cs typeface="DejaVu Sans"/>
              </a:rPr>
              <a:t>in</a:t>
            </a:r>
            <a:r>
              <a:rPr sz="1200" spc="-20" dirty="0">
                <a:solidFill>
                  <a:srgbClr val="FFFFFF"/>
                </a:solidFill>
                <a:latin typeface="DejaVu Sans"/>
                <a:cs typeface="DejaVu Sans"/>
              </a:rPr>
              <a:t> </a:t>
            </a:r>
            <a:r>
              <a:rPr sz="1200" spc="-30" dirty="0">
                <a:solidFill>
                  <a:srgbClr val="FFFFFF"/>
                </a:solidFill>
                <a:latin typeface="DejaVu Sans"/>
                <a:cs typeface="DejaVu Sans"/>
              </a:rPr>
              <a:t>Tableau </a:t>
            </a:r>
            <a:r>
              <a:rPr sz="1200" spc="-65" dirty="0">
                <a:solidFill>
                  <a:srgbClr val="FFFFFF"/>
                </a:solidFill>
                <a:latin typeface="DejaVu Sans"/>
                <a:cs typeface="DejaVu Sans"/>
              </a:rPr>
              <a:t>work</a:t>
            </a:r>
            <a:r>
              <a:rPr sz="1200" spc="-30" dirty="0">
                <a:solidFill>
                  <a:srgbClr val="FFFFFF"/>
                </a:solidFill>
                <a:latin typeface="DejaVu Sans"/>
                <a:cs typeface="DejaVu Sans"/>
              </a:rPr>
              <a:t> </a:t>
            </a:r>
            <a:r>
              <a:rPr sz="1200" spc="-75" dirty="0">
                <a:solidFill>
                  <a:srgbClr val="FFFFFF"/>
                </a:solidFill>
                <a:latin typeface="DejaVu Sans"/>
                <a:cs typeface="DejaVu Sans"/>
              </a:rPr>
              <a:t>just</a:t>
            </a:r>
            <a:r>
              <a:rPr sz="1200" spc="-45" dirty="0">
                <a:solidFill>
                  <a:srgbClr val="FFFFFF"/>
                </a:solidFill>
                <a:latin typeface="DejaVu Sans"/>
                <a:cs typeface="DejaVu Sans"/>
              </a:rPr>
              <a:t> </a:t>
            </a:r>
            <a:r>
              <a:rPr sz="1200" spc="-75" dirty="0">
                <a:solidFill>
                  <a:srgbClr val="FFFFFF"/>
                </a:solidFill>
                <a:latin typeface="DejaVu Sans"/>
                <a:cs typeface="DejaVu Sans"/>
              </a:rPr>
              <a:t>like</a:t>
            </a:r>
            <a:r>
              <a:rPr sz="1200" spc="-25" dirty="0">
                <a:solidFill>
                  <a:srgbClr val="FFFFFF"/>
                </a:solidFill>
                <a:latin typeface="DejaVu Sans"/>
                <a:cs typeface="DejaVu Sans"/>
              </a:rPr>
              <a:t> </a:t>
            </a:r>
            <a:r>
              <a:rPr sz="1200" b="1" spc="-185" dirty="0">
                <a:solidFill>
                  <a:srgbClr val="F9FEA4"/>
                </a:solidFill>
                <a:latin typeface="DejaVu Sans"/>
                <a:cs typeface="DejaVu Sans"/>
              </a:rPr>
              <a:t>Show</a:t>
            </a:r>
            <a:r>
              <a:rPr sz="1200" spc="-15" dirty="0">
                <a:solidFill>
                  <a:srgbClr val="F9FEA4"/>
                </a:solidFill>
                <a:latin typeface="DejaVu Sans"/>
                <a:cs typeface="DejaVu Sans"/>
              </a:rPr>
              <a:t> </a:t>
            </a:r>
            <a:r>
              <a:rPr sz="1200" b="1" spc="-170" dirty="0">
                <a:solidFill>
                  <a:srgbClr val="F9FEA4"/>
                </a:solidFill>
                <a:latin typeface="DejaVu Sans"/>
                <a:cs typeface="DejaVu Sans"/>
              </a:rPr>
              <a:t>Values</a:t>
            </a:r>
            <a:r>
              <a:rPr sz="1200" spc="-45" dirty="0">
                <a:solidFill>
                  <a:srgbClr val="F9FEA4"/>
                </a:solidFill>
                <a:latin typeface="DejaVu Sans"/>
                <a:cs typeface="DejaVu Sans"/>
              </a:rPr>
              <a:t> </a:t>
            </a:r>
            <a:r>
              <a:rPr sz="1200" b="1" spc="-380" dirty="0">
                <a:solidFill>
                  <a:srgbClr val="F9FEA4"/>
                </a:solidFill>
                <a:latin typeface="DejaVu Sans"/>
                <a:cs typeface="DejaVu Sans"/>
              </a:rPr>
              <a:t>As</a:t>
            </a:r>
            <a:r>
              <a:rPr sz="1200" spc="-85" dirty="0">
                <a:solidFill>
                  <a:srgbClr val="F9FEA4"/>
                </a:solidFill>
                <a:latin typeface="DejaVu Sans"/>
                <a:cs typeface="DejaVu Sans"/>
              </a:rPr>
              <a:t> </a:t>
            </a:r>
            <a:r>
              <a:rPr sz="1200" spc="-85" dirty="0">
                <a:solidFill>
                  <a:srgbClr val="FFFFFF"/>
                </a:solidFill>
                <a:latin typeface="DejaVu Sans"/>
                <a:cs typeface="DejaVu Sans"/>
              </a:rPr>
              <a:t>calculations</a:t>
            </a:r>
            <a:r>
              <a:rPr sz="1200" spc="-5" dirty="0">
                <a:solidFill>
                  <a:srgbClr val="FFFFFF"/>
                </a:solidFill>
                <a:latin typeface="DejaVu Sans"/>
                <a:cs typeface="DejaVu Sans"/>
              </a:rPr>
              <a:t> </a:t>
            </a:r>
            <a:r>
              <a:rPr sz="1200" spc="-70" dirty="0">
                <a:solidFill>
                  <a:srgbClr val="FFFFFF"/>
                </a:solidFill>
                <a:latin typeface="DejaVu Sans"/>
                <a:cs typeface="DejaVu Sans"/>
              </a:rPr>
              <a:t>in</a:t>
            </a:r>
            <a:r>
              <a:rPr sz="1200" spc="-25" dirty="0">
                <a:solidFill>
                  <a:srgbClr val="FFFFFF"/>
                </a:solidFill>
                <a:latin typeface="DejaVu Sans"/>
                <a:cs typeface="DejaVu Sans"/>
              </a:rPr>
              <a:t> </a:t>
            </a:r>
            <a:r>
              <a:rPr sz="1200" spc="-100" dirty="0">
                <a:solidFill>
                  <a:srgbClr val="FFFFFF"/>
                </a:solidFill>
                <a:latin typeface="DejaVu Sans"/>
                <a:cs typeface="DejaVu Sans"/>
              </a:rPr>
              <a:t>Excel</a:t>
            </a:r>
            <a:r>
              <a:rPr sz="1200" spc="-25" dirty="0">
                <a:solidFill>
                  <a:srgbClr val="FFFFFF"/>
                </a:solidFill>
                <a:latin typeface="DejaVu Sans"/>
                <a:cs typeface="DejaVu Sans"/>
              </a:rPr>
              <a:t> </a:t>
            </a:r>
            <a:r>
              <a:rPr sz="1200" spc="-10" dirty="0">
                <a:solidFill>
                  <a:srgbClr val="FFFFFF"/>
                </a:solidFill>
                <a:latin typeface="DejaVu Sans"/>
                <a:cs typeface="DejaVu Sans"/>
              </a:rPr>
              <a:t>pivots!</a:t>
            </a:r>
            <a:endParaRPr sz="1200">
              <a:latin typeface="DejaVu Sans"/>
              <a:cs typeface="DejaVu Sans"/>
            </a:endParaRPr>
          </a:p>
        </p:txBody>
      </p:sp>
      <p:grpSp>
        <p:nvGrpSpPr>
          <p:cNvPr id="67" name="object 67"/>
          <p:cNvGrpSpPr/>
          <p:nvPr/>
        </p:nvGrpSpPr>
        <p:grpSpPr>
          <a:xfrm>
            <a:off x="8620506" y="5571744"/>
            <a:ext cx="646430" cy="646430"/>
            <a:chOff x="8620506" y="5571744"/>
            <a:chExt cx="646430" cy="646430"/>
          </a:xfrm>
        </p:grpSpPr>
        <p:pic>
          <p:nvPicPr>
            <p:cNvPr id="68" name="object 68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8620506" y="5571744"/>
              <a:ext cx="646175" cy="646175"/>
            </a:xfrm>
            <a:prstGeom prst="rect">
              <a:avLst/>
            </a:prstGeom>
          </p:spPr>
        </p:pic>
        <p:pic>
          <p:nvPicPr>
            <p:cNvPr id="69" name="object 69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8825522" y="5760719"/>
              <a:ext cx="231571" cy="23088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25780" y="1616202"/>
            <a:ext cx="7233284" cy="4161154"/>
            <a:chOff x="525780" y="1616202"/>
            <a:chExt cx="7233284" cy="4161154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423931" y="4765224"/>
              <a:ext cx="1186366" cy="1011594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5780" y="1616202"/>
              <a:ext cx="6375653" cy="2661665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54580" y="3522700"/>
              <a:ext cx="2705862" cy="662203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2388743" y="3557282"/>
              <a:ext cx="2608580" cy="563880"/>
            </a:xfrm>
            <a:custGeom>
              <a:avLst/>
              <a:gdLst/>
              <a:ahLst/>
              <a:cxnLst/>
              <a:rect l="l" t="t" r="r" b="b"/>
              <a:pathLst>
                <a:path w="2608579" h="563879">
                  <a:moveTo>
                    <a:pt x="2608580" y="0"/>
                  </a:moveTo>
                  <a:lnTo>
                    <a:pt x="2583180" y="0"/>
                  </a:lnTo>
                  <a:lnTo>
                    <a:pt x="2583180" y="25400"/>
                  </a:lnTo>
                  <a:lnTo>
                    <a:pt x="2583180" y="538480"/>
                  </a:lnTo>
                  <a:lnTo>
                    <a:pt x="25400" y="538480"/>
                  </a:lnTo>
                  <a:lnTo>
                    <a:pt x="25400" y="25400"/>
                  </a:lnTo>
                  <a:lnTo>
                    <a:pt x="2583180" y="25400"/>
                  </a:lnTo>
                  <a:lnTo>
                    <a:pt x="2583180" y="0"/>
                  </a:lnTo>
                  <a:lnTo>
                    <a:pt x="0" y="0"/>
                  </a:lnTo>
                  <a:lnTo>
                    <a:pt x="0" y="25400"/>
                  </a:lnTo>
                  <a:lnTo>
                    <a:pt x="0" y="538480"/>
                  </a:lnTo>
                  <a:lnTo>
                    <a:pt x="0" y="563880"/>
                  </a:lnTo>
                  <a:lnTo>
                    <a:pt x="2608580" y="563880"/>
                  </a:lnTo>
                  <a:lnTo>
                    <a:pt x="2608580" y="539102"/>
                  </a:lnTo>
                  <a:lnTo>
                    <a:pt x="2608580" y="538480"/>
                  </a:lnTo>
                  <a:lnTo>
                    <a:pt x="2608580" y="25400"/>
                  </a:lnTo>
                  <a:lnTo>
                    <a:pt x="2608580" y="25006"/>
                  </a:lnTo>
                  <a:lnTo>
                    <a:pt x="2608580" y="0"/>
                  </a:lnTo>
                  <a:close/>
                </a:path>
              </a:pathLst>
            </a:custGeom>
            <a:solidFill>
              <a:srgbClr val="1FE2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520313" y="1866137"/>
              <a:ext cx="4238625" cy="3410585"/>
            </a:xfrm>
            <a:custGeom>
              <a:avLst/>
              <a:gdLst/>
              <a:ahLst/>
              <a:cxnLst/>
              <a:rect l="l" t="t" r="r" b="b"/>
              <a:pathLst>
                <a:path w="4238625" h="3410585">
                  <a:moveTo>
                    <a:pt x="100457" y="2634869"/>
                  </a:moveTo>
                  <a:lnTo>
                    <a:pt x="77139" y="2644940"/>
                  </a:lnTo>
                  <a:lnTo>
                    <a:pt x="70599" y="2625674"/>
                  </a:lnTo>
                  <a:lnTo>
                    <a:pt x="67373" y="2614930"/>
                  </a:lnTo>
                  <a:lnTo>
                    <a:pt x="67360" y="2614790"/>
                  </a:lnTo>
                  <a:lnTo>
                    <a:pt x="67437" y="2614930"/>
                  </a:lnTo>
                  <a:lnTo>
                    <a:pt x="67360" y="2614676"/>
                  </a:lnTo>
                  <a:lnTo>
                    <a:pt x="64236" y="2603627"/>
                  </a:lnTo>
                  <a:lnTo>
                    <a:pt x="64198" y="2603436"/>
                  </a:lnTo>
                  <a:lnTo>
                    <a:pt x="64160" y="2603246"/>
                  </a:lnTo>
                  <a:lnTo>
                    <a:pt x="61277" y="2591816"/>
                  </a:lnTo>
                  <a:lnTo>
                    <a:pt x="61214" y="2591562"/>
                  </a:lnTo>
                  <a:lnTo>
                    <a:pt x="61214" y="2591816"/>
                  </a:lnTo>
                  <a:lnTo>
                    <a:pt x="58343" y="2579116"/>
                  </a:lnTo>
                  <a:lnTo>
                    <a:pt x="58343" y="2578989"/>
                  </a:lnTo>
                  <a:lnTo>
                    <a:pt x="58420" y="2579116"/>
                  </a:lnTo>
                  <a:lnTo>
                    <a:pt x="58356" y="2578862"/>
                  </a:lnTo>
                  <a:lnTo>
                    <a:pt x="55549" y="2565781"/>
                  </a:lnTo>
                  <a:lnTo>
                    <a:pt x="55562" y="2565654"/>
                  </a:lnTo>
                  <a:lnTo>
                    <a:pt x="55626" y="2565781"/>
                  </a:lnTo>
                  <a:lnTo>
                    <a:pt x="55575" y="2565527"/>
                  </a:lnTo>
                  <a:lnTo>
                    <a:pt x="52997" y="2551811"/>
                  </a:lnTo>
                  <a:lnTo>
                    <a:pt x="52959" y="2551557"/>
                  </a:lnTo>
                  <a:lnTo>
                    <a:pt x="52959" y="2551811"/>
                  </a:lnTo>
                  <a:lnTo>
                    <a:pt x="50431" y="2536825"/>
                  </a:lnTo>
                  <a:lnTo>
                    <a:pt x="50520" y="2536698"/>
                  </a:lnTo>
                  <a:lnTo>
                    <a:pt x="48171" y="2521204"/>
                  </a:lnTo>
                  <a:lnTo>
                    <a:pt x="48133" y="2520950"/>
                  </a:lnTo>
                  <a:lnTo>
                    <a:pt x="48133" y="2521204"/>
                  </a:lnTo>
                  <a:lnTo>
                    <a:pt x="45986" y="2504821"/>
                  </a:lnTo>
                  <a:lnTo>
                    <a:pt x="43954" y="2487549"/>
                  </a:lnTo>
                  <a:lnTo>
                    <a:pt x="41922" y="2469896"/>
                  </a:lnTo>
                  <a:lnTo>
                    <a:pt x="40030" y="2451735"/>
                  </a:lnTo>
                  <a:lnTo>
                    <a:pt x="40005" y="2451481"/>
                  </a:lnTo>
                  <a:lnTo>
                    <a:pt x="40005" y="2451735"/>
                  </a:lnTo>
                  <a:lnTo>
                    <a:pt x="36690" y="2413381"/>
                  </a:lnTo>
                  <a:lnTo>
                    <a:pt x="33515" y="2373503"/>
                  </a:lnTo>
                  <a:lnTo>
                    <a:pt x="30734" y="2332482"/>
                  </a:lnTo>
                  <a:lnTo>
                    <a:pt x="25400" y="2248281"/>
                  </a:lnTo>
                  <a:lnTo>
                    <a:pt x="0" y="2249805"/>
                  </a:lnTo>
                  <a:lnTo>
                    <a:pt x="2667" y="2292223"/>
                  </a:lnTo>
                  <a:lnTo>
                    <a:pt x="5334" y="2334133"/>
                  </a:lnTo>
                  <a:lnTo>
                    <a:pt x="8255" y="2375408"/>
                  </a:lnTo>
                  <a:lnTo>
                    <a:pt x="11430" y="2415540"/>
                  </a:lnTo>
                  <a:lnTo>
                    <a:pt x="14732" y="2454021"/>
                  </a:lnTo>
                  <a:lnTo>
                    <a:pt x="20828" y="2507869"/>
                  </a:lnTo>
                  <a:lnTo>
                    <a:pt x="27940" y="2556002"/>
                  </a:lnTo>
                  <a:lnTo>
                    <a:pt x="36576" y="2597531"/>
                  </a:lnTo>
                  <a:lnTo>
                    <a:pt x="53594" y="2654554"/>
                  </a:lnTo>
                  <a:lnTo>
                    <a:pt x="53797" y="2655024"/>
                  </a:lnTo>
                  <a:lnTo>
                    <a:pt x="30480" y="2665095"/>
                  </a:lnTo>
                  <a:lnTo>
                    <a:pt x="95758" y="2719959"/>
                  </a:lnTo>
                  <a:lnTo>
                    <a:pt x="99898" y="2644940"/>
                  </a:lnTo>
                  <a:lnTo>
                    <a:pt x="100457" y="2634869"/>
                  </a:lnTo>
                  <a:close/>
                </a:path>
                <a:path w="4238625" h="3410585">
                  <a:moveTo>
                    <a:pt x="2035810" y="3371088"/>
                  </a:moveTo>
                  <a:lnTo>
                    <a:pt x="2014804" y="3361055"/>
                  </a:lnTo>
                  <a:lnTo>
                    <a:pt x="1958975" y="3334385"/>
                  </a:lnTo>
                  <a:lnTo>
                    <a:pt x="1959394" y="3359759"/>
                  </a:lnTo>
                  <a:lnTo>
                    <a:pt x="1849628" y="3361055"/>
                  </a:lnTo>
                  <a:lnTo>
                    <a:pt x="1801495" y="3361055"/>
                  </a:lnTo>
                  <a:lnTo>
                    <a:pt x="1751965" y="3360674"/>
                  </a:lnTo>
                  <a:lnTo>
                    <a:pt x="1701038" y="3359785"/>
                  </a:lnTo>
                  <a:lnTo>
                    <a:pt x="1648333" y="3358388"/>
                  </a:lnTo>
                  <a:lnTo>
                    <a:pt x="1593977" y="3356356"/>
                  </a:lnTo>
                  <a:lnTo>
                    <a:pt x="1421003" y="3347212"/>
                  </a:lnTo>
                  <a:lnTo>
                    <a:pt x="1177925" y="3330575"/>
                  </a:lnTo>
                  <a:lnTo>
                    <a:pt x="1176147" y="3355975"/>
                  </a:lnTo>
                  <a:lnTo>
                    <a:pt x="1478661" y="3376041"/>
                  </a:lnTo>
                  <a:lnTo>
                    <a:pt x="1592961" y="3381756"/>
                  </a:lnTo>
                  <a:lnTo>
                    <a:pt x="1647698" y="3383788"/>
                  </a:lnTo>
                  <a:lnTo>
                    <a:pt x="1700530" y="3385185"/>
                  </a:lnTo>
                  <a:lnTo>
                    <a:pt x="1801368" y="3386455"/>
                  </a:lnTo>
                  <a:lnTo>
                    <a:pt x="1849755" y="3386455"/>
                  </a:lnTo>
                  <a:lnTo>
                    <a:pt x="1959825" y="3385159"/>
                  </a:lnTo>
                  <a:lnTo>
                    <a:pt x="1960245" y="3410458"/>
                  </a:lnTo>
                  <a:lnTo>
                    <a:pt x="2008797" y="3385159"/>
                  </a:lnTo>
                  <a:lnTo>
                    <a:pt x="2035810" y="3371088"/>
                  </a:lnTo>
                  <a:close/>
                </a:path>
                <a:path w="4238625" h="3410585">
                  <a:moveTo>
                    <a:pt x="4238498" y="25400"/>
                  </a:moveTo>
                  <a:lnTo>
                    <a:pt x="4155567" y="0"/>
                  </a:lnTo>
                  <a:lnTo>
                    <a:pt x="4161536" y="25400"/>
                  </a:lnTo>
                  <a:lnTo>
                    <a:pt x="4158361" y="25400"/>
                  </a:lnTo>
                  <a:lnTo>
                    <a:pt x="4146423" y="38100"/>
                  </a:lnTo>
                  <a:lnTo>
                    <a:pt x="4134993" y="38100"/>
                  </a:lnTo>
                  <a:lnTo>
                    <a:pt x="4123436" y="50800"/>
                  </a:lnTo>
                  <a:lnTo>
                    <a:pt x="4112006" y="50800"/>
                  </a:lnTo>
                  <a:lnTo>
                    <a:pt x="4100576" y="63500"/>
                  </a:lnTo>
                  <a:lnTo>
                    <a:pt x="4089273" y="63500"/>
                  </a:lnTo>
                  <a:lnTo>
                    <a:pt x="4077843" y="76200"/>
                  </a:lnTo>
                  <a:lnTo>
                    <a:pt x="4044315" y="114300"/>
                  </a:lnTo>
                  <a:lnTo>
                    <a:pt x="4033393" y="127000"/>
                  </a:lnTo>
                  <a:lnTo>
                    <a:pt x="4022471" y="152400"/>
                  </a:lnTo>
                  <a:lnTo>
                    <a:pt x="4000881" y="177800"/>
                  </a:lnTo>
                  <a:lnTo>
                    <a:pt x="3969131" y="254000"/>
                  </a:lnTo>
                  <a:lnTo>
                    <a:pt x="3948303" y="304800"/>
                  </a:lnTo>
                  <a:lnTo>
                    <a:pt x="3927856" y="368300"/>
                  </a:lnTo>
                  <a:lnTo>
                    <a:pt x="3922776" y="381000"/>
                  </a:lnTo>
                  <a:lnTo>
                    <a:pt x="3917696" y="406400"/>
                  </a:lnTo>
                  <a:lnTo>
                    <a:pt x="3912616" y="419100"/>
                  </a:lnTo>
                  <a:lnTo>
                    <a:pt x="3907536" y="444500"/>
                  </a:lnTo>
                  <a:lnTo>
                    <a:pt x="3902456" y="457200"/>
                  </a:lnTo>
                  <a:lnTo>
                    <a:pt x="3897503" y="482600"/>
                  </a:lnTo>
                  <a:lnTo>
                    <a:pt x="3892550" y="495300"/>
                  </a:lnTo>
                  <a:lnTo>
                    <a:pt x="3877818" y="571500"/>
                  </a:lnTo>
                  <a:lnTo>
                    <a:pt x="3868420" y="622300"/>
                  </a:lnTo>
                  <a:lnTo>
                    <a:pt x="3859403" y="673100"/>
                  </a:lnTo>
                  <a:lnTo>
                    <a:pt x="3850640" y="736600"/>
                  </a:lnTo>
                  <a:lnTo>
                    <a:pt x="3842258" y="787400"/>
                  </a:lnTo>
                  <a:lnTo>
                    <a:pt x="3834003" y="863600"/>
                  </a:lnTo>
                  <a:lnTo>
                    <a:pt x="3826002" y="927100"/>
                  </a:lnTo>
                  <a:lnTo>
                    <a:pt x="3818128" y="1003300"/>
                  </a:lnTo>
                  <a:lnTo>
                    <a:pt x="3810508" y="1079500"/>
                  </a:lnTo>
                  <a:lnTo>
                    <a:pt x="3802761" y="1155700"/>
                  </a:lnTo>
                  <a:lnTo>
                    <a:pt x="3795141" y="1231900"/>
                  </a:lnTo>
                  <a:lnTo>
                    <a:pt x="3787775" y="1308100"/>
                  </a:lnTo>
                  <a:lnTo>
                    <a:pt x="3772662" y="1473200"/>
                  </a:lnTo>
                  <a:lnTo>
                    <a:pt x="3757422" y="1638300"/>
                  </a:lnTo>
                  <a:lnTo>
                    <a:pt x="3741547" y="1803400"/>
                  </a:lnTo>
                  <a:lnTo>
                    <a:pt x="3725037" y="1968500"/>
                  </a:lnTo>
                  <a:lnTo>
                    <a:pt x="3716401" y="2057400"/>
                  </a:lnTo>
                  <a:lnTo>
                    <a:pt x="3707384" y="2133600"/>
                  </a:lnTo>
                  <a:lnTo>
                    <a:pt x="3698113" y="2209800"/>
                  </a:lnTo>
                  <a:lnTo>
                    <a:pt x="3688461" y="2286000"/>
                  </a:lnTo>
                  <a:lnTo>
                    <a:pt x="3678428" y="2362200"/>
                  </a:lnTo>
                  <a:lnTo>
                    <a:pt x="3678555" y="2362200"/>
                  </a:lnTo>
                  <a:lnTo>
                    <a:pt x="3668014" y="2425700"/>
                  </a:lnTo>
                  <a:lnTo>
                    <a:pt x="3657219" y="2489200"/>
                  </a:lnTo>
                  <a:lnTo>
                    <a:pt x="3645789" y="2552700"/>
                  </a:lnTo>
                  <a:lnTo>
                    <a:pt x="3633978" y="2616200"/>
                  </a:lnTo>
                  <a:lnTo>
                    <a:pt x="3634105" y="2616200"/>
                  </a:lnTo>
                  <a:lnTo>
                    <a:pt x="3621659" y="2667000"/>
                  </a:lnTo>
                  <a:lnTo>
                    <a:pt x="3608705" y="2717800"/>
                  </a:lnTo>
                  <a:lnTo>
                    <a:pt x="3608832" y="2717800"/>
                  </a:lnTo>
                  <a:lnTo>
                    <a:pt x="3595116" y="2768600"/>
                  </a:lnTo>
                  <a:lnTo>
                    <a:pt x="3595243" y="2768600"/>
                  </a:lnTo>
                  <a:lnTo>
                    <a:pt x="3588258" y="2781300"/>
                  </a:lnTo>
                  <a:lnTo>
                    <a:pt x="3581146" y="2806700"/>
                  </a:lnTo>
                  <a:lnTo>
                    <a:pt x="3573907" y="2832100"/>
                  </a:lnTo>
                  <a:lnTo>
                    <a:pt x="3574034" y="2832100"/>
                  </a:lnTo>
                  <a:lnTo>
                    <a:pt x="3566668" y="2844800"/>
                  </a:lnTo>
                  <a:lnTo>
                    <a:pt x="3566795" y="2844800"/>
                  </a:lnTo>
                  <a:lnTo>
                    <a:pt x="3559175" y="2870200"/>
                  </a:lnTo>
                  <a:lnTo>
                    <a:pt x="3559302" y="2870200"/>
                  </a:lnTo>
                  <a:lnTo>
                    <a:pt x="3551809" y="2882900"/>
                  </a:lnTo>
                  <a:lnTo>
                    <a:pt x="3551936" y="2882900"/>
                  </a:lnTo>
                  <a:lnTo>
                    <a:pt x="3536315" y="2921000"/>
                  </a:lnTo>
                  <a:lnTo>
                    <a:pt x="3536569" y="2921000"/>
                  </a:lnTo>
                  <a:lnTo>
                    <a:pt x="3520833" y="2946400"/>
                  </a:lnTo>
                  <a:lnTo>
                    <a:pt x="3504692" y="2984500"/>
                  </a:lnTo>
                  <a:lnTo>
                    <a:pt x="3504946" y="2984500"/>
                  </a:lnTo>
                  <a:lnTo>
                    <a:pt x="3488436" y="3009900"/>
                  </a:lnTo>
                  <a:lnTo>
                    <a:pt x="3488690" y="3009900"/>
                  </a:lnTo>
                  <a:lnTo>
                    <a:pt x="3471672" y="3035300"/>
                  </a:lnTo>
                  <a:lnTo>
                    <a:pt x="3472053" y="3035300"/>
                  </a:lnTo>
                  <a:lnTo>
                    <a:pt x="3437382" y="3086100"/>
                  </a:lnTo>
                  <a:lnTo>
                    <a:pt x="3437763" y="3086100"/>
                  </a:lnTo>
                  <a:lnTo>
                    <a:pt x="3419856" y="3098800"/>
                  </a:lnTo>
                  <a:lnTo>
                    <a:pt x="3420237" y="3098800"/>
                  </a:lnTo>
                  <a:lnTo>
                    <a:pt x="3402126" y="3124200"/>
                  </a:lnTo>
                  <a:lnTo>
                    <a:pt x="3383915" y="3136900"/>
                  </a:lnTo>
                  <a:lnTo>
                    <a:pt x="3384423" y="3136900"/>
                  </a:lnTo>
                  <a:lnTo>
                    <a:pt x="3365627" y="3162300"/>
                  </a:lnTo>
                  <a:lnTo>
                    <a:pt x="3366135" y="3162300"/>
                  </a:lnTo>
                  <a:lnTo>
                    <a:pt x="3347085" y="3175000"/>
                  </a:lnTo>
                  <a:lnTo>
                    <a:pt x="3347593" y="3175000"/>
                  </a:lnTo>
                  <a:lnTo>
                    <a:pt x="3328289" y="3187700"/>
                  </a:lnTo>
                  <a:lnTo>
                    <a:pt x="3328797" y="3187700"/>
                  </a:lnTo>
                  <a:lnTo>
                    <a:pt x="3309366" y="3200400"/>
                  </a:lnTo>
                  <a:lnTo>
                    <a:pt x="3309747" y="3200400"/>
                  </a:lnTo>
                  <a:lnTo>
                    <a:pt x="3290189" y="3213100"/>
                  </a:lnTo>
                  <a:lnTo>
                    <a:pt x="3290697" y="3213100"/>
                  </a:lnTo>
                  <a:lnTo>
                    <a:pt x="3271101" y="3225800"/>
                  </a:lnTo>
                  <a:lnTo>
                    <a:pt x="3251708" y="3225800"/>
                  </a:lnTo>
                  <a:lnTo>
                    <a:pt x="3231388" y="3238500"/>
                  </a:lnTo>
                  <a:lnTo>
                    <a:pt x="3231896" y="3238500"/>
                  </a:lnTo>
                  <a:lnTo>
                    <a:pt x="3211449" y="3251200"/>
                  </a:lnTo>
                  <a:lnTo>
                    <a:pt x="3191637" y="3251200"/>
                  </a:lnTo>
                  <a:lnTo>
                    <a:pt x="3171063" y="3263900"/>
                  </a:lnTo>
                  <a:lnTo>
                    <a:pt x="3150997" y="3263900"/>
                  </a:lnTo>
                  <a:lnTo>
                    <a:pt x="3130499" y="3276600"/>
                  </a:lnTo>
                  <a:lnTo>
                    <a:pt x="3088894" y="3276600"/>
                  </a:lnTo>
                  <a:lnTo>
                    <a:pt x="3046603" y="3289300"/>
                  </a:lnTo>
                  <a:lnTo>
                    <a:pt x="3046857" y="3289300"/>
                  </a:lnTo>
                  <a:lnTo>
                    <a:pt x="3004439" y="3302000"/>
                  </a:lnTo>
                  <a:lnTo>
                    <a:pt x="3008757" y="3314700"/>
                  </a:lnTo>
                  <a:lnTo>
                    <a:pt x="3051175" y="3314700"/>
                  </a:lnTo>
                  <a:lnTo>
                    <a:pt x="3093720" y="3302000"/>
                  </a:lnTo>
                  <a:lnTo>
                    <a:pt x="3136011" y="3302000"/>
                  </a:lnTo>
                  <a:lnTo>
                    <a:pt x="3157347" y="3289300"/>
                  </a:lnTo>
                  <a:lnTo>
                    <a:pt x="3178429" y="3289300"/>
                  </a:lnTo>
                  <a:lnTo>
                    <a:pt x="3199384" y="3276600"/>
                  </a:lnTo>
                  <a:lnTo>
                    <a:pt x="3220466" y="3276600"/>
                  </a:lnTo>
                  <a:lnTo>
                    <a:pt x="3282569" y="3238500"/>
                  </a:lnTo>
                  <a:lnTo>
                    <a:pt x="3303016" y="3238500"/>
                  </a:lnTo>
                  <a:lnTo>
                    <a:pt x="3343148" y="3213100"/>
                  </a:lnTo>
                  <a:lnTo>
                    <a:pt x="3362960" y="3187700"/>
                  </a:lnTo>
                  <a:lnTo>
                    <a:pt x="3401695" y="3162300"/>
                  </a:lnTo>
                  <a:lnTo>
                    <a:pt x="3420618" y="3136900"/>
                  </a:lnTo>
                  <a:lnTo>
                    <a:pt x="3439160" y="3124200"/>
                  </a:lnTo>
                  <a:lnTo>
                    <a:pt x="3457448" y="3098800"/>
                  </a:lnTo>
                  <a:lnTo>
                    <a:pt x="3493135" y="3048000"/>
                  </a:lnTo>
                  <a:lnTo>
                    <a:pt x="3527171" y="2997200"/>
                  </a:lnTo>
                  <a:lnTo>
                    <a:pt x="3543554" y="2959100"/>
                  </a:lnTo>
                  <a:lnTo>
                    <a:pt x="3559556" y="2933700"/>
                  </a:lnTo>
                  <a:lnTo>
                    <a:pt x="3575177" y="2895600"/>
                  </a:lnTo>
                  <a:lnTo>
                    <a:pt x="3582797" y="2870200"/>
                  </a:lnTo>
                  <a:lnTo>
                    <a:pt x="3590417" y="2857500"/>
                  </a:lnTo>
                  <a:lnTo>
                    <a:pt x="3597783" y="2832100"/>
                  </a:lnTo>
                  <a:lnTo>
                    <a:pt x="3605149" y="2819400"/>
                  </a:lnTo>
                  <a:lnTo>
                    <a:pt x="3612388" y="2794000"/>
                  </a:lnTo>
                  <a:lnTo>
                    <a:pt x="3619500" y="2768600"/>
                  </a:lnTo>
                  <a:lnTo>
                    <a:pt x="3633216" y="2730500"/>
                  </a:lnTo>
                  <a:lnTo>
                    <a:pt x="3646297" y="2679700"/>
                  </a:lnTo>
                  <a:lnTo>
                    <a:pt x="3658870" y="2616200"/>
                  </a:lnTo>
                  <a:lnTo>
                    <a:pt x="3670808" y="2565400"/>
                  </a:lnTo>
                  <a:lnTo>
                    <a:pt x="3682238" y="2501900"/>
                  </a:lnTo>
                  <a:lnTo>
                    <a:pt x="3693160" y="2425700"/>
                  </a:lnTo>
                  <a:lnTo>
                    <a:pt x="3703574" y="2362200"/>
                  </a:lnTo>
                  <a:lnTo>
                    <a:pt x="3713607" y="2286000"/>
                  </a:lnTo>
                  <a:lnTo>
                    <a:pt x="3723259" y="2209800"/>
                  </a:lnTo>
                  <a:lnTo>
                    <a:pt x="3732657" y="2133600"/>
                  </a:lnTo>
                  <a:lnTo>
                    <a:pt x="3741547" y="2057400"/>
                  </a:lnTo>
                  <a:lnTo>
                    <a:pt x="3750310" y="1981200"/>
                  </a:lnTo>
                  <a:lnTo>
                    <a:pt x="3766820" y="1816100"/>
                  </a:lnTo>
                  <a:lnTo>
                    <a:pt x="3782695" y="1638300"/>
                  </a:lnTo>
                  <a:lnTo>
                    <a:pt x="3797935" y="1473200"/>
                  </a:lnTo>
                  <a:lnTo>
                    <a:pt x="3813048" y="1308100"/>
                  </a:lnTo>
                  <a:lnTo>
                    <a:pt x="3820541" y="1231900"/>
                  </a:lnTo>
                  <a:lnTo>
                    <a:pt x="3835781" y="1079500"/>
                  </a:lnTo>
                  <a:lnTo>
                    <a:pt x="3835654" y="1079500"/>
                  </a:lnTo>
                  <a:lnTo>
                    <a:pt x="3843401" y="1003300"/>
                  </a:lnTo>
                  <a:lnTo>
                    <a:pt x="3851275" y="927100"/>
                  </a:lnTo>
                  <a:lnTo>
                    <a:pt x="3859276" y="863600"/>
                  </a:lnTo>
                  <a:lnTo>
                    <a:pt x="3859149" y="863600"/>
                  </a:lnTo>
                  <a:lnTo>
                    <a:pt x="3867404" y="800100"/>
                  </a:lnTo>
                  <a:lnTo>
                    <a:pt x="3875913" y="736600"/>
                  </a:lnTo>
                  <a:lnTo>
                    <a:pt x="3875786" y="736600"/>
                  </a:lnTo>
                  <a:lnTo>
                    <a:pt x="3884549" y="673100"/>
                  </a:lnTo>
                  <a:lnTo>
                    <a:pt x="3884422" y="673100"/>
                  </a:lnTo>
                  <a:lnTo>
                    <a:pt x="3893566" y="622300"/>
                  </a:lnTo>
                  <a:lnTo>
                    <a:pt x="3893439" y="622300"/>
                  </a:lnTo>
                  <a:lnTo>
                    <a:pt x="3902710" y="571500"/>
                  </a:lnTo>
                  <a:lnTo>
                    <a:pt x="3912362" y="520700"/>
                  </a:lnTo>
                  <a:lnTo>
                    <a:pt x="3917315" y="508000"/>
                  </a:lnTo>
                  <a:lnTo>
                    <a:pt x="3917188" y="508000"/>
                  </a:lnTo>
                  <a:lnTo>
                    <a:pt x="3922141" y="482600"/>
                  </a:lnTo>
                  <a:lnTo>
                    <a:pt x="3927094" y="469900"/>
                  </a:lnTo>
                  <a:lnTo>
                    <a:pt x="3937127" y="431800"/>
                  </a:lnTo>
                  <a:lnTo>
                    <a:pt x="3937000" y="431800"/>
                  </a:lnTo>
                  <a:lnTo>
                    <a:pt x="3942080" y="406400"/>
                  </a:lnTo>
                  <a:lnTo>
                    <a:pt x="3947160" y="393700"/>
                  </a:lnTo>
                  <a:lnTo>
                    <a:pt x="3947033" y="393700"/>
                  </a:lnTo>
                  <a:lnTo>
                    <a:pt x="3952113" y="381000"/>
                  </a:lnTo>
                  <a:lnTo>
                    <a:pt x="3962146" y="342900"/>
                  </a:lnTo>
                  <a:lnTo>
                    <a:pt x="3962019" y="342900"/>
                  </a:lnTo>
                  <a:lnTo>
                    <a:pt x="3972306" y="317500"/>
                  </a:lnTo>
                  <a:lnTo>
                    <a:pt x="3982466" y="292100"/>
                  </a:lnTo>
                  <a:lnTo>
                    <a:pt x="3982339" y="292100"/>
                  </a:lnTo>
                  <a:lnTo>
                    <a:pt x="3992753" y="266700"/>
                  </a:lnTo>
                  <a:lnTo>
                    <a:pt x="3992626" y="266700"/>
                  </a:lnTo>
                  <a:lnTo>
                    <a:pt x="4002913" y="241300"/>
                  </a:lnTo>
                  <a:lnTo>
                    <a:pt x="4002659" y="241300"/>
                  </a:lnTo>
                  <a:lnTo>
                    <a:pt x="4013200" y="215900"/>
                  </a:lnTo>
                  <a:lnTo>
                    <a:pt x="4012946" y="215900"/>
                  </a:lnTo>
                  <a:lnTo>
                    <a:pt x="4023360" y="190500"/>
                  </a:lnTo>
                  <a:lnTo>
                    <a:pt x="4023106" y="190500"/>
                  </a:lnTo>
                  <a:lnTo>
                    <a:pt x="4033647" y="177800"/>
                  </a:lnTo>
                  <a:lnTo>
                    <a:pt x="4033520" y="177800"/>
                  </a:lnTo>
                  <a:lnTo>
                    <a:pt x="4043934" y="165100"/>
                  </a:lnTo>
                  <a:lnTo>
                    <a:pt x="4043553" y="165100"/>
                  </a:lnTo>
                  <a:lnTo>
                    <a:pt x="4054221" y="139700"/>
                  </a:lnTo>
                  <a:lnTo>
                    <a:pt x="4053967" y="139700"/>
                  </a:lnTo>
                  <a:lnTo>
                    <a:pt x="4064165" y="127000"/>
                  </a:lnTo>
                  <a:lnTo>
                    <a:pt x="4074795" y="114300"/>
                  </a:lnTo>
                  <a:lnTo>
                    <a:pt x="4084802" y="114300"/>
                  </a:lnTo>
                  <a:lnTo>
                    <a:pt x="4095242" y="101600"/>
                  </a:lnTo>
                  <a:lnTo>
                    <a:pt x="4094734" y="101600"/>
                  </a:lnTo>
                  <a:lnTo>
                    <a:pt x="4105529" y="88900"/>
                  </a:lnTo>
                  <a:lnTo>
                    <a:pt x="4104894" y="88900"/>
                  </a:lnTo>
                  <a:lnTo>
                    <a:pt x="4115689" y="76200"/>
                  </a:lnTo>
                  <a:lnTo>
                    <a:pt x="4125760" y="76200"/>
                  </a:lnTo>
                  <a:lnTo>
                    <a:pt x="4136009" y="63500"/>
                  </a:lnTo>
                  <a:lnTo>
                    <a:pt x="4155948" y="63500"/>
                  </a:lnTo>
                  <a:lnTo>
                    <a:pt x="4166527" y="50800"/>
                  </a:lnTo>
                  <a:lnTo>
                    <a:pt x="4167454" y="50800"/>
                  </a:lnTo>
                  <a:lnTo>
                    <a:pt x="4173347" y="76200"/>
                  </a:lnTo>
                  <a:lnTo>
                    <a:pt x="4238498" y="25400"/>
                  </a:lnTo>
                  <a:close/>
                </a:path>
              </a:pathLst>
            </a:custGeom>
            <a:solidFill>
              <a:srgbClr val="1FE2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749425">
              <a:lnSpc>
                <a:spcPct val="100000"/>
              </a:lnSpc>
              <a:spcBef>
                <a:spcPts val="95"/>
              </a:spcBef>
            </a:pPr>
            <a:r>
              <a:rPr b="1" spc="-475" dirty="0">
                <a:latin typeface="DejaVu Sans"/>
                <a:cs typeface="DejaVu Sans"/>
              </a:rPr>
              <a:t>Tableau</a:t>
            </a:r>
            <a:r>
              <a:rPr spc="-175" dirty="0"/>
              <a:t> </a:t>
            </a:r>
            <a:r>
              <a:rPr b="1" spc="-365" dirty="0">
                <a:latin typeface="DejaVu Sans"/>
                <a:cs typeface="DejaVu Sans"/>
              </a:rPr>
              <a:t>Public</a:t>
            </a:r>
            <a:r>
              <a:rPr spc="-170" dirty="0"/>
              <a:t> </a:t>
            </a:r>
            <a:r>
              <a:rPr b="1" spc="-365" dirty="0">
                <a:latin typeface="DejaVu Sans"/>
                <a:cs typeface="DejaVu Sans"/>
              </a:rPr>
              <a:t>Installation</a:t>
            </a:r>
            <a:r>
              <a:rPr spc="-155" dirty="0"/>
              <a:t> </a:t>
            </a:r>
            <a:r>
              <a:rPr b="1" spc="-400" dirty="0">
                <a:latin typeface="DejaVu Sans"/>
                <a:cs typeface="DejaVu Sans"/>
              </a:rPr>
              <a:t>Guide</a:t>
            </a:r>
            <a:r>
              <a:rPr spc="-170" dirty="0"/>
              <a:t> </a:t>
            </a:r>
            <a:r>
              <a:rPr spc="-390" dirty="0"/>
              <a:t>(Mac)</a:t>
            </a:r>
          </a:p>
        </p:txBody>
      </p:sp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15646" y="830579"/>
            <a:ext cx="11760708" cy="45720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3002280" y="4710684"/>
            <a:ext cx="1562861" cy="1088897"/>
          </a:xfrm>
          <a:prstGeom prst="rect">
            <a:avLst/>
          </a:prstGeom>
        </p:spPr>
      </p:pic>
      <p:grpSp>
        <p:nvGrpSpPr>
          <p:cNvPr id="11" name="object 11"/>
          <p:cNvGrpSpPr/>
          <p:nvPr/>
        </p:nvGrpSpPr>
        <p:grpSpPr>
          <a:xfrm>
            <a:off x="7868411" y="2235630"/>
            <a:ext cx="3941445" cy="4120515"/>
            <a:chOff x="7868411" y="2235630"/>
            <a:chExt cx="3941445" cy="4120515"/>
          </a:xfrm>
        </p:grpSpPr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874499" y="2235630"/>
              <a:ext cx="2371361" cy="1704749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885938" y="2247138"/>
              <a:ext cx="2302001" cy="1635251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370313" y="2813304"/>
              <a:ext cx="2395728" cy="1724406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395460" y="2838450"/>
              <a:ext cx="2298953" cy="1627631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868411" y="4068317"/>
              <a:ext cx="2388108" cy="1721358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893558" y="4093464"/>
              <a:ext cx="2291333" cy="1624583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410700" y="4635245"/>
              <a:ext cx="2398776" cy="1720595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435846" y="4660392"/>
              <a:ext cx="2302001" cy="1623821"/>
            </a:xfrm>
            <a:prstGeom prst="rect">
              <a:avLst/>
            </a:prstGeom>
          </p:spPr>
        </p:pic>
      </p:grpSp>
      <p:sp>
        <p:nvSpPr>
          <p:cNvPr id="20" name="object 20"/>
          <p:cNvSpPr txBox="1"/>
          <p:nvPr/>
        </p:nvSpPr>
        <p:spPr>
          <a:xfrm>
            <a:off x="530354" y="1252219"/>
            <a:ext cx="6084570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b="1" spc="-200" dirty="0">
                <a:solidFill>
                  <a:srgbClr val="3F3F3F"/>
                </a:solidFill>
                <a:latin typeface="DejaVu Sans"/>
                <a:cs typeface="DejaVu Sans"/>
              </a:rPr>
              <a:t>1)</a:t>
            </a:r>
            <a:r>
              <a:rPr sz="1400" spc="-7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spc="-10" dirty="0">
                <a:solidFill>
                  <a:srgbClr val="3F3F3F"/>
                </a:solidFill>
                <a:latin typeface="DejaVu Sans"/>
                <a:cs typeface="DejaVu Sans"/>
              </a:rPr>
              <a:t>Go</a:t>
            </a:r>
            <a:r>
              <a:rPr sz="1400" spc="-45" dirty="0">
                <a:solidFill>
                  <a:srgbClr val="3F3F3F"/>
                </a:solidFill>
                <a:latin typeface="DejaVu Sans"/>
                <a:cs typeface="DejaVu Sans"/>
              </a:rPr>
              <a:t> to</a:t>
            </a:r>
            <a:r>
              <a:rPr sz="1400" spc="-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b="1" spc="-195" dirty="0">
                <a:solidFill>
                  <a:srgbClr val="3F3F3F"/>
                </a:solidFill>
                <a:latin typeface="DejaVu Sans"/>
                <a:cs typeface="DejaVu Sans"/>
              </a:rPr>
              <a:t>public.tableau.com</a:t>
            </a:r>
            <a:r>
              <a:rPr sz="1400" spc="-6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spc="-150" dirty="0">
                <a:solidFill>
                  <a:srgbClr val="3F3F3F"/>
                </a:solidFill>
                <a:latin typeface="DejaVu Sans"/>
                <a:cs typeface="DejaVu Sans"/>
              </a:rPr>
              <a:t>and</a:t>
            </a:r>
            <a:r>
              <a:rPr sz="1400" spc="3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spc="-105" dirty="0">
                <a:solidFill>
                  <a:srgbClr val="3F3F3F"/>
                </a:solidFill>
                <a:latin typeface="DejaVu Sans"/>
                <a:cs typeface="DejaVu Sans"/>
              </a:rPr>
              <a:t>enter</a:t>
            </a:r>
            <a:r>
              <a:rPr sz="1400" spc="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spc="-165" dirty="0">
                <a:solidFill>
                  <a:srgbClr val="3F3F3F"/>
                </a:solidFill>
                <a:latin typeface="DejaVu Sans"/>
                <a:cs typeface="DejaVu Sans"/>
              </a:rPr>
              <a:t>an</a:t>
            </a:r>
            <a:r>
              <a:rPr sz="1400" spc="3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spc="-150" dirty="0">
                <a:solidFill>
                  <a:srgbClr val="3F3F3F"/>
                </a:solidFill>
                <a:latin typeface="DejaVu Sans"/>
                <a:cs typeface="DejaVu Sans"/>
              </a:rPr>
              <a:t>email</a:t>
            </a:r>
            <a:r>
              <a:rPr sz="1400" spc="1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spc="-135" dirty="0">
                <a:solidFill>
                  <a:srgbClr val="3F3F3F"/>
                </a:solidFill>
                <a:latin typeface="DejaVu Sans"/>
                <a:cs typeface="DejaVu Sans"/>
              </a:rPr>
              <a:t>address</a:t>
            </a:r>
            <a:r>
              <a:rPr sz="1400" spc="3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spc="-30" dirty="0">
                <a:solidFill>
                  <a:srgbClr val="3F3F3F"/>
                </a:solidFill>
                <a:latin typeface="DejaVu Sans"/>
                <a:cs typeface="DejaVu Sans"/>
              </a:rPr>
              <a:t>to</a:t>
            </a:r>
            <a:r>
              <a:rPr sz="1400" spc="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spc="-105" dirty="0">
                <a:solidFill>
                  <a:srgbClr val="3F3F3F"/>
                </a:solidFill>
                <a:latin typeface="DejaVu Sans"/>
                <a:cs typeface="DejaVu Sans"/>
              </a:rPr>
              <a:t>start</a:t>
            </a:r>
            <a:r>
              <a:rPr sz="1400" spc="2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spc="-105" dirty="0">
                <a:solidFill>
                  <a:srgbClr val="3F3F3F"/>
                </a:solidFill>
                <a:latin typeface="DejaVu Sans"/>
                <a:cs typeface="DejaVu Sans"/>
              </a:rPr>
              <a:t>your</a:t>
            </a:r>
            <a:r>
              <a:rPr sz="1400" spc="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spc="-215" dirty="0">
                <a:solidFill>
                  <a:srgbClr val="3F3F3F"/>
                </a:solidFill>
                <a:latin typeface="DejaVu Sans"/>
                <a:cs typeface="DejaVu Sans"/>
              </a:rPr>
              <a:t>download</a:t>
            </a:r>
            <a:endParaRPr sz="1400">
              <a:latin typeface="DejaVu Sans"/>
              <a:cs typeface="DejaVu San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30351" y="4691633"/>
            <a:ext cx="2168525" cy="6654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400" b="1" spc="-200" dirty="0">
                <a:solidFill>
                  <a:srgbClr val="3F3F3F"/>
                </a:solidFill>
                <a:latin typeface="DejaVu Sans"/>
                <a:cs typeface="DejaVu Sans"/>
              </a:rPr>
              <a:t>2)</a:t>
            </a:r>
            <a:r>
              <a:rPr sz="1400" spc="-7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spc="-90" dirty="0">
                <a:solidFill>
                  <a:srgbClr val="3F3F3F"/>
                </a:solidFill>
                <a:latin typeface="DejaVu Sans"/>
                <a:cs typeface="DejaVu Sans"/>
              </a:rPr>
              <a:t>Double</a:t>
            </a:r>
            <a:r>
              <a:rPr sz="1400" spc="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spc="-105" dirty="0">
                <a:solidFill>
                  <a:srgbClr val="3F3F3F"/>
                </a:solidFill>
                <a:latin typeface="DejaVu Sans"/>
                <a:cs typeface="DejaVu Sans"/>
              </a:rPr>
              <a:t>click</a:t>
            </a:r>
            <a:r>
              <a:rPr sz="1400" spc="2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spc="-100" dirty="0">
                <a:solidFill>
                  <a:srgbClr val="3F3F3F"/>
                </a:solidFill>
                <a:latin typeface="DejaVu Sans"/>
                <a:cs typeface="DejaVu Sans"/>
              </a:rPr>
              <a:t>the</a:t>
            </a:r>
            <a:r>
              <a:rPr sz="1400" spc="1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spc="-200" dirty="0">
                <a:solidFill>
                  <a:srgbClr val="3F3F3F"/>
                </a:solidFill>
                <a:latin typeface="DejaVu Sans"/>
                <a:cs typeface="DejaVu Sans"/>
              </a:rPr>
              <a:t>dmg</a:t>
            </a:r>
            <a:r>
              <a:rPr sz="1400" spc="-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spc="-75" dirty="0">
                <a:solidFill>
                  <a:srgbClr val="3F3F3F"/>
                </a:solidFill>
                <a:latin typeface="DejaVu Sans"/>
                <a:cs typeface="DejaVu Sans"/>
              </a:rPr>
              <a:t>file </a:t>
            </a:r>
            <a:r>
              <a:rPr sz="1400" spc="-30" dirty="0">
                <a:solidFill>
                  <a:srgbClr val="3F3F3F"/>
                </a:solidFill>
                <a:latin typeface="DejaVu Sans"/>
                <a:cs typeface="DejaVu Sans"/>
              </a:rPr>
              <a:t>to</a:t>
            </a:r>
            <a:r>
              <a:rPr sz="1400" spc="-4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spc="-125" dirty="0">
                <a:solidFill>
                  <a:srgbClr val="3F3F3F"/>
                </a:solidFill>
                <a:latin typeface="DejaVu Sans"/>
                <a:cs typeface="DejaVu Sans"/>
              </a:rPr>
              <a:t>create</a:t>
            </a:r>
            <a:r>
              <a:rPr sz="1400" spc="1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spc="-100" dirty="0">
                <a:solidFill>
                  <a:srgbClr val="3F3F3F"/>
                </a:solidFill>
                <a:latin typeface="DejaVu Sans"/>
                <a:cs typeface="DejaVu Sans"/>
              </a:rPr>
              <a:t>the</a:t>
            </a:r>
            <a:r>
              <a:rPr sz="140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spc="-130" dirty="0">
                <a:solidFill>
                  <a:srgbClr val="3F3F3F"/>
                </a:solidFill>
                <a:latin typeface="DejaVu Sans"/>
                <a:cs typeface="DejaVu Sans"/>
              </a:rPr>
              <a:t>Tableau</a:t>
            </a:r>
            <a:r>
              <a:rPr sz="1400" spc="2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spc="-150" dirty="0">
                <a:solidFill>
                  <a:srgbClr val="3F3F3F"/>
                </a:solidFill>
                <a:latin typeface="DejaVu Sans"/>
                <a:cs typeface="DejaVu Sans"/>
              </a:rPr>
              <a:t>Public </a:t>
            </a:r>
            <a:r>
              <a:rPr sz="1400" spc="-170" dirty="0">
                <a:solidFill>
                  <a:srgbClr val="3F3F3F"/>
                </a:solidFill>
                <a:latin typeface="DejaVu Sans"/>
                <a:cs typeface="DejaVu Sans"/>
              </a:rPr>
              <a:t>package</a:t>
            </a:r>
            <a:r>
              <a:rPr sz="1400" spc="1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spc="-85" dirty="0">
                <a:solidFill>
                  <a:srgbClr val="3F3F3F"/>
                </a:solidFill>
                <a:latin typeface="DejaVu Sans"/>
                <a:cs typeface="DejaVu Sans"/>
              </a:rPr>
              <a:t>file</a:t>
            </a:r>
            <a:r>
              <a:rPr sz="1400" spc="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spc="-10" dirty="0">
                <a:solidFill>
                  <a:srgbClr val="3F3F3F"/>
                </a:solidFill>
                <a:latin typeface="DejaVu Sans"/>
                <a:cs typeface="DejaVu Sans"/>
              </a:rPr>
              <a:t>(.pkg)</a:t>
            </a:r>
            <a:endParaRPr sz="1400">
              <a:latin typeface="DejaVu Sans"/>
              <a:cs typeface="DejaVu Sans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938261" y="1613662"/>
            <a:ext cx="342392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b="1" spc="-200" dirty="0">
                <a:solidFill>
                  <a:srgbClr val="3F3F3F"/>
                </a:solidFill>
                <a:latin typeface="DejaVu Sans"/>
                <a:cs typeface="DejaVu Sans"/>
              </a:rPr>
              <a:t>3)</a:t>
            </a:r>
            <a:r>
              <a:rPr sz="1400" spc="-7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spc="-120" dirty="0">
                <a:solidFill>
                  <a:srgbClr val="3F3F3F"/>
                </a:solidFill>
                <a:latin typeface="DejaVu Sans"/>
                <a:cs typeface="DejaVu Sans"/>
              </a:rPr>
              <a:t>Launch</a:t>
            </a:r>
            <a:r>
              <a:rPr sz="1400" spc="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spc="-105" dirty="0">
                <a:solidFill>
                  <a:srgbClr val="3F3F3F"/>
                </a:solidFill>
                <a:latin typeface="DejaVu Sans"/>
                <a:cs typeface="DejaVu Sans"/>
              </a:rPr>
              <a:t>the</a:t>
            </a:r>
            <a:r>
              <a:rPr sz="1400" spc="-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spc="-150" dirty="0">
                <a:solidFill>
                  <a:srgbClr val="3F3F3F"/>
                </a:solidFill>
                <a:latin typeface="DejaVu Sans"/>
                <a:cs typeface="DejaVu Sans"/>
              </a:rPr>
              <a:t>pkg</a:t>
            </a:r>
            <a:r>
              <a:rPr sz="1400" spc="2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spc="-60" dirty="0">
                <a:solidFill>
                  <a:srgbClr val="3F3F3F"/>
                </a:solidFill>
                <a:latin typeface="DejaVu Sans"/>
                <a:cs typeface="DejaVu Sans"/>
              </a:rPr>
              <a:t>file</a:t>
            </a:r>
            <a:r>
              <a:rPr sz="1400" spc="-30" dirty="0">
                <a:solidFill>
                  <a:srgbClr val="3F3F3F"/>
                </a:solidFill>
                <a:latin typeface="DejaVu Sans"/>
                <a:cs typeface="DejaVu Sans"/>
              </a:rPr>
              <a:t> to</a:t>
            </a:r>
            <a:r>
              <a:rPr sz="1400" spc="-1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spc="-110" dirty="0">
                <a:solidFill>
                  <a:srgbClr val="3F3F3F"/>
                </a:solidFill>
                <a:latin typeface="DejaVu Sans"/>
                <a:cs typeface="DejaVu Sans"/>
              </a:rPr>
              <a:t>install</a:t>
            </a:r>
            <a:r>
              <a:rPr sz="1400" spc="1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spc="-100" dirty="0">
                <a:solidFill>
                  <a:srgbClr val="3F3F3F"/>
                </a:solidFill>
                <a:latin typeface="DejaVu Sans"/>
                <a:cs typeface="DejaVu Sans"/>
              </a:rPr>
              <a:t>the</a:t>
            </a:r>
            <a:r>
              <a:rPr sz="1400" spc="-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spc="-175" dirty="0">
                <a:solidFill>
                  <a:srgbClr val="3F3F3F"/>
                </a:solidFill>
                <a:latin typeface="DejaVu Sans"/>
                <a:cs typeface="DejaVu Sans"/>
              </a:rPr>
              <a:t>software,</a:t>
            </a:r>
            <a:endParaRPr sz="1400">
              <a:latin typeface="DejaVu Sans"/>
              <a:cs typeface="DejaVu Sans"/>
            </a:endParaRPr>
          </a:p>
          <a:p>
            <a:pPr marL="12700">
              <a:lnSpc>
                <a:spcPct val="100000"/>
              </a:lnSpc>
            </a:pPr>
            <a:r>
              <a:rPr sz="1400" spc="-145" dirty="0">
                <a:solidFill>
                  <a:srgbClr val="3F3F3F"/>
                </a:solidFill>
                <a:latin typeface="DejaVu Sans"/>
                <a:cs typeface="DejaVu Sans"/>
              </a:rPr>
              <a:t>and</a:t>
            </a:r>
            <a:r>
              <a:rPr sz="1400" spc="2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spc="-65" dirty="0">
                <a:solidFill>
                  <a:srgbClr val="3F3F3F"/>
                </a:solidFill>
                <a:latin typeface="DejaVu Sans"/>
                <a:cs typeface="DejaVu Sans"/>
              </a:rPr>
              <a:t>follow</a:t>
            </a:r>
            <a:r>
              <a:rPr sz="1400" spc="1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spc="-114" dirty="0">
                <a:solidFill>
                  <a:srgbClr val="3F3F3F"/>
                </a:solidFill>
                <a:latin typeface="DejaVu Sans"/>
                <a:cs typeface="DejaVu Sans"/>
              </a:rPr>
              <a:t>the</a:t>
            </a:r>
            <a:r>
              <a:rPr sz="1400" spc="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spc="-120" dirty="0">
                <a:solidFill>
                  <a:srgbClr val="3F3F3F"/>
                </a:solidFill>
                <a:latin typeface="DejaVu Sans"/>
                <a:cs typeface="DejaVu Sans"/>
              </a:rPr>
              <a:t>steps</a:t>
            </a:r>
            <a:r>
              <a:rPr sz="1400" spc="2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dirty="0">
                <a:solidFill>
                  <a:srgbClr val="3F3F3F"/>
                </a:solidFill>
                <a:latin typeface="Nimbus Roman No9 L"/>
                <a:cs typeface="Nimbus Roman No9 L"/>
              </a:rPr>
              <a:t>(default</a:t>
            </a:r>
            <a:r>
              <a:rPr sz="1400" spc="-1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dirty="0">
                <a:solidFill>
                  <a:srgbClr val="3F3F3F"/>
                </a:solidFill>
                <a:latin typeface="Nimbus Roman No9 L"/>
                <a:cs typeface="Nimbus Roman No9 L"/>
              </a:rPr>
              <a:t>settings</a:t>
            </a:r>
            <a:r>
              <a:rPr sz="1400" spc="-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dirty="0">
                <a:solidFill>
                  <a:srgbClr val="3F3F3F"/>
                </a:solidFill>
                <a:latin typeface="Nimbus Roman No9 L"/>
                <a:cs typeface="Nimbus Roman No9 L"/>
              </a:rPr>
              <a:t>are</a:t>
            </a:r>
            <a:r>
              <a:rPr sz="1400" spc="-1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spc="-105" dirty="0">
                <a:solidFill>
                  <a:srgbClr val="3F3F3F"/>
                </a:solidFill>
                <a:latin typeface="Nimbus Roman No9 L"/>
                <a:cs typeface="Nimbus Roman No9 L"/>
              </a:rPr>
              <a:t>OK)</a:t>
            </a:r>
            <a:endParaRPr sz="1400">
              <a:latin typeface="Nimbus Roman No9 L"/>
              <a:cs typeface="Nimbus Roman No9 L"/>
            </a:endParaRPr>
          </a:p>
        </p:txBody>
      </p:sp>
      <p:pic>
        <p:nvPicPr>
          <p:cNvPr id="23" name="object 23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11541252" y="182118"/>
            <a:ext cx="402335" cy="493775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57450">
              <a:lnSpc>
                <a:spcPct val="100000"/>
              </a:lnSpc>
              <a:spcBef>
                <a:spcPts val="100"/>
              </a:spcBef>
            </a:pPr>
            <a:r>
              <a:rPr b="1" spc="-475" dirty="0">
                <a:latin typeface="DejaVu Sans"/>
                <a:cs typeface="DejaVu Sans"/>
              </a:rPr>
              <a:t>Table</a:t>
            </a:r>
            <a:r>
              <a:rPr spc="-185" dirty="0"/>
              <a:t> </a:t>
            </a:r>
            <a:r>
              <a:rPr b="1" spc="-360" dirty="0">
                <a:latin typeface="DejaVu Sans"/>
                <a:cs typeface="DejaVu Sans"/>
              </a:rPr>
              <a:t>Calculation</a:t>
            </a:r>
            <a:r>
              <a:rPr spc="-155" dirty="0"/>
              <a:t> </a:t>
            </a:r>
            <a:r>
              <a:rPr b="1" spc="-450" dirty="0">
                <a:latin typeface="DejaVu Sans"/>
                <a:cs typeface="DejaVu Sans"/>
              </a:rPr>
              <a:t>Computation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5646" y="813815"/>
            <a:ext cx="11760708" cy="45720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1555965" y="2404853"/>
            <a:ext cx="5396865" cy="4159250"/>
            <a:chOff x="1555965" y="2404853"/>
            <a:chExt cx="5396865" cy="415925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55965" y="2404853"/>
              <a:ext cx="4513404" cy="2739427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67434" y="2416302"/>
              <a:ext cx="4443983" cy="2670047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01817" y="3973068"/>
              <a:ext cx="1550669" cy="250469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426963" y="3998214"/>
              <a:ext cx="1453895" cy="240791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435602" y="3250692"/>
              <a:ext cx="474700" cy="1911858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4469765" y="3284232"/>
              <a:ext cx="377825" cy="1814830"/>
            </a:xfrm>
            <a:custGeom>
              <a:avLst/>
              <a:gdLst/>
              <a:ahLst/>
              <a:cxnLst/>
              <a:rect l="l" t="t" r="r" b="b"/>
              <a:pathLst>
                <a:path w="377825" h="1814829">
                  <a:moveTo>
                    <a:pt x="377444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0" y="1789430"/>
                  </a:lnTo>
                  <a:lnTo>
                    <a:pt x="0" y="1814830"/>
                  </a:lnTo>
                  <a:lnTo>
                    <a:pt x="377444" y="1814830"/>
                  </a:lnTo>
                  <a:lnTo>
                    <a:pt x="377444" y="1789798"/>
                  </a:lnTo>
                  <a:lnTo>
                    <a:pt x="377444" y="1789430"/>
                  </a:lnTo>
                  <a:lnTo>
                    <a:pt x="377444" y="26022"/>
                  </a:lnTo>
                  <a:lnTo>
                    <a:pt x="352044" y="26022"/>
                  </a:lnTo>
                  <a:lnTo>
                    <a:pt x="352044" y="1789430"/>
                  </a:lnTo>
                  <a:lnTo>
                    <a:pt x="25400" y="1789430"/>
                  </a:lnTo>
                  <a:lnTo>
                    <a:pt x="25400" y="25400"/>
                  </a:lnTo>
                  <a:lnTo>
                    <a:pt x="377444" y="25400"/>
                  </a:lnTo>
                  <a:lnTo>
                    <a:pt x="377444" y="0"/>
                  </a:lnTo>
                  <a:close/>
                </a:path>
              </a:pathLst>
            </a:custGeom>
            <a:solidFill>
              <a:srgbClr val="1FE2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323338" y="4453902"/>
              <a:ext cx="1142250" cy="1730502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348484" y="4479036"/>
              <a:ext cx="1045463" cy="1633727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557266" y="4879848"/>
              <a:ext cx="1277112" cy="855738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5591429" y="4913642"/>
              <a:ext cx="1179830" cy="758190"/>
            </a:xfrm>
            <a:custGeom>
              <a:avLst/>
              <a:gdLst/>
              <a:ahLst/>
              <a:cxnLst/>
              <a:rect l="l" t="t" r="r" b="b"/>
              <a:pathLst>
                <a:path w="1179829" h="758189">
                  <a:moveTo>
                    <a:pt x="1179830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0" y="732790"/>
                  </a:lnTo>
                  <a:lnTo>
                    <a:pt x="0" y="758190"/>
                  </a:lnTo>
                  <a:lnTo>
                    <a:pt x="1179830" y="758190"/>
                  </a:lnTo>
                  <a:lnTo>
                    <a:pt x="1179830" y="733412"/>
                  </a:lnTo>
                  <a:lnTo>
                    <a:pt x="1179830" y="732790"/>
                  </a:lnTo>
                  <a:lnTo>
                    <a:pt x="1179830" y="25768"/>
                  </a:lnTo>
                  <a:lnTo>
                    <a:pt x="1154430" y="25768"/>
                  </a:lnTo>
                  <a:lnTo>
                    <a:pt x="1154430" y="732790"/>
                  </a:lnTo>
                  <a:lnTo>
                    <a:pt x="25400" y="732790"/>
                  </a:lnTo>
                  <a:lnTo>
                    <a:pt x="25400" y="25400"/>
                  </a:lnTo>
                  <a:lnTo>
                    <a:pt x="1179830" y="25400"/>
                  </a:lnTo>
                  <a:lnTo>
                    <a:pt x="1179830" y="0"/>
                  </a:lnTo>
                  <a:close/>
                </a:path>
              </a:pathLst>
            </a:custGeom>
            <a:solidFill>
              <a:srgbClr val="1FE2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760595" y="5181980"/>
              <a:ext cx="840105" cy="316230"/>
            </a:xfrm>
            <a:custGeom>
              <a:avLst/>
              <a:gdLst/>
              <a:ahLst/>
              <a:cxnLst/>
              <a:rect l="l" t="t" r="r" b="b"/>
              <a:pathLst>
                <a:path w="840104" h="316229">
                  <a:moveTo>
                    <a:pt x="72675" y="66522"/>
                  </a:moveTo>
                  <a:lnTo>
                    <a:pt x="39319" y="66522"/>
                  </a:lnTo>
                  <a:lnTo>
                    <a:pt x="56007" y="86106"/>
                  </a:lnTo>
                  <a:lnTo>
                    <a:pt x="90678" y="123698"/>
                  </a:lnTo>
                  <a:lnTo>
                    <a:pt x="127508" y="159639"/>
                  </a:lnTo>
                  <a:lnTo>
                    <a:pt x="167132" y="193167"/>
                  </a:lnTo>
                  <a:lnTo>
                    <a:pt x="209931" y="223393"/>
                  </a:lnTo>
                  <a:lnTo>
                    <a:pt x="256794" y="249809"/>
                  </a:lnTo>
                  <a:lnTo>
                    <a:pt x="308229" y="271653"/>
                  </a:lnTo>
                  <a:lnTo>
                    <a:pt x="364363" y="288417"/>
                  </a:lnTo>
                  <a:lnTo>
                    <a:pt x="424688" y="300355"/>
                  </a:lnTo>
                  <a:lnTo>
                    <a:pt x="488569" y="308483"/>
                  </a:lnTo>
                  <a:lnTo>
                    <a:pt x="555371" y="313436"/>
                  </a:lnTo>
                  <a:lnTo>
                    <a:pt x="624586" y="315595"/>
                  </a:lnTo>
                  <a:lnTo>
                    <a:pt x="695325" y="315976"/>
                  </a:lnTo>
                  <a:lnTo>
                    <a:pt x="839978" y="313436"/>
                  </a:lnTo>
                  <a:lnTo>
                    <a:pt x="839520" y="290576"/>
                  </a:lnTo>
                  <a:lnTo>
                    <a:pt x="695274" y="290576"/>
                  </a:lnTo>
                  <a:lnTo>
                    <a:pt x="624967" y="290195"/>
                  </a:lnTo>
                  <a:lnTo>
                    <a:pt x="590296" y="289433"/>
                  </a:lnTo>
                  <a:lnTo>
                    <a:pt x="590550" y="289433"/>
                  </a:lnTo>
                  <a:lnTo>
                    <a:pt x="556514" y="288036"/>
                  </a:lnTo>
                  <a:lnTo>
                    <a:pt x="556768" y="288036"/>
                  </a:lnTo>
                  <a:lnTo>
                    <a:pt x="525331" y="286004"/>
                  </a:lnTo>
                  <a:lnTo>
                    <a:pt x="523621" y="286004"/>
                  </a:lnTo>
                  <a:lnTo>
                    <a:pt x="490855" y="283210"/>
                  </a:lnTo>
                  <a:lnTo>
                    <a:pt x="491109" y="283210"/>
                  </a:lnTo>
                  <a:lnTo>
                    <a:pt x="460248" y="279781"/>
                  </a:lnTo>
                  <a:lnTo>
                    <a:pt x="459613" y="279781"/>
                  </a:lnTo>
                  <a:lnTo>
                    <a:pt x="428498" y="275336"/>
                  </a:lnTo>
                  <a:lnTo>
                    <a:pt x="429006" y="275336"/>
                  </a:lnTo>
                  <a:lnTo>
                    <a:pt x="399482" y="270002"/>
                  </a:lnTo>
                  <a:lnTo>
                    <a:pt x="399288" y="270002"/>
                  </a:lnTo>
                  <a:lnTo>
                    <a:pt x="370078" y="263652"/>
                  </a:lnTo>
                  <a:lnTo>
                    <a:pt x="370247" y="263652"/>
                  </a:lnTo>
                  <a:lnTo>
                    <a:pt x="342773" y="256159"/>
                  </a:lnTo>
                  <a:lnTo>
                    <a:pt x="317260" y="247777"/>
                  </a:lnTo>
                  <a:lnTo>
                    <a:pt x="317119" y="247777"/>
                  </a:lnTo>
                  <a:lnTo>
                    <a:pt x="291465" y="237871"/>
                  </a:lnTo>
                  <a:lnTo>
                    <a:pt x="291676" y="237871"/>
                  </a:lnTo>
                  <a:lnTo>
                    <a:pt x="268542" y="227203"/>
                  </a:lnTo>
                  <a:lnTo>
                    <a:pt x="268351" y="227203"/>
                  </a:lnTo>
                  <a:lnTo>
                    <a:pt x="245698" y="215138"/>
                  </a:lnTo>
                  <a:lnTo>
                    <a:pt x="223875" y="202158"/>
                  </a:lnTo>
                  <a:lnTo>
                    <a:pt x="202565" y="187833"/>
                  </a:lnTo>
                  <a:lnTo>
                    <a:pt x="202730" y="187833"/>
                  </a:lnTo>
                  <a:lnTo>
                    <a:pt x="183013" y="173228"/>
                  </a:lnTo>
                  <a:lnTo>
                    <a:pt x="182880" y="173228"/>
                  </a:lnTo>
                  <a:lnTo>
                    <a:pt x="163195" y="157226"/>
                  </a:lnTo>
                  <a:lnTo>
                    <a:pt x="144958" y="141097"/>
                  </a:lnTo>
                  <a:lnTo>
                    <a:pt x="144780" y="141097"/>
                  </a:lnTo>
                  <a:lnTo>
                    <a:pt x="126892" y="124079"/>
                  </a:lnTo>
                  <a:lnTo>
                    <a:pt x="126746" y="124079"/>
                  </a:lnTo>
                  <a:lnTo>
                    <a:pt x="108966" y="106045"/>
                  </a:lnTo>
                  <a:lnTo>
                    <a:pt x="74803" y="69088"/>
                  </a:lnTo>
                  <a:lnTo>
                    <a:pt x="72675" y="66522"/>
                  </a:lnTo>
                  <a:close/>
                </a:path>
                <a:path w="840104" h="316229">
                  <a:moveTo>
                    <a:pt x="839470" y="288036"/>
                  </a:moveTo>
                  <a:lnTo>
                    <a:pt x="766953" y="289687"/>
                  </a:lnTo>
                  <a:lnTo>
                    <a:pt x="767080" y="289687"/>
                  </a:lnTo>
                  <a:lnTo>
                    <a:pt x="695274" y="290576"/>
                  </a:lnTo>
                  <a:lnTo>
                    <a:pt x="839520" y="290576"/>
                  </a:lnTo>
                  <a:lnTo>
                    <a:pt x="839470" y="288036"/>
                  </a:lnTo>
                  <a:close/>
                </a:path>
                <a:path w="840104" h="316229">
                  <a:moveTo>
                    <a:pt x="523367" y="285877"/>
                  </a:moveTo>
                  <a:lnTo>
                    <a:pt x="523621" y="286004"/>
                  </a:lnTo>
                  <a:lnTo>
                    <a:pt x="525331" y="286004"/>
                  </a:lnTo>
                  <a:lnTo>
                    <a:pt x="523367" y="285877"/>
                  </a:lnTo>
                  <a:close/>
                </a:path>
                <a:path w="840104" h="316229">
                  <a:moveTo>
                    <a:pt x="459105" y="279654"/>
                  </a:moveTo>
                  <a:lnTo>
                    <a:pt x="459613" y="279781"/>
                  </a:lnTo>
                  <a:lnTo>
                    <a:pt x="460248" y="279781"/>
                  </a:lnTo>
                  <a:lnTo>
                    <a:pt x="459105" y="279654"/>
                  </a:lnTo>
                  <a:close/>
                </a:path>
                <a:path w="840104" h="316229">
                  <a:moveTo>
                    <a:pt x="398780" y="269875"/>
                  </a:moveTo>
                  <a:lnTo>
                    <a:pt x="399288" y="270002"/>
                  </a:lnTo>
                  <a:lnTo>
                    <a:pt x="399482" y="270002"/>
                  </a:lnTo>
                  <a:lnTo>
                    <a:pt x="398780" y="269875"/>
                  </a:lnTo>
                  <a:close/>
                </a:path>
                <a:path w="840104" h="316229">
                  <a:moveTo>
                    <a:pt x="370247" y="263652"/>
                  </a:moveTo>
                  <a:lnTo>
                    <a:pt x="370078" y="263652"/>
                  </a:lnTo>
                  <a:lnTo>
                    <a:pt x="370713" y="263779"/>
                  </a:lnTo>
                  <a:lnTo>
                    <a:pt x="370247" y="263652"/>
                  </a:lnTo>
                  <a:close/>
                </a:path>
                <a:path w="840104" h="316229">
                  <a:moveTo>
                    <a:pt x="342892" y="256159"/>
                  </a:moveTo>
                  <a:lnTo>
                    <a:pt x="343281" y="256286"/>
                  </a:lnTo>
                  <a:lnTo>
                    <a:pt x="342892" y="256159"/>
                  </a:lnTo>
                  <a:close/>
                </a:path>
                <a:path w="840104" h="316229">
                  <a:moveTo>
                    <a:pt x="316484" y="247523"/>
                  </a:moveTo>
                  <a:lnTo>
                    <a:pt x="317119" y="247777"/>
                  </a:lnTo>
                  <a:lnTo>
                    <a:pt x="317260" y="247777"/>
                  </a:lnTo>
                  <a:lnTo>
                    <a:pt x="316484" y="247523"/>
                  </a:lnTo>
                  <a:close/>
                </a:path>
                <a:path w="840104" h="316229">
                  <a:moveTo>
                    <a:pt x="291676" y="237871"/>
                  </a:moveTo>
                  <a:lnTo>
                    <a:pt x="291465" y="237871"/>
                  </a:lnTo>
                  <a:lnTo>
                    <a:pt x="292227" y="238125"/>
                  </a:lnTo>
                  <a:lnTo>
                    <a:pt x="291676" y="237871"/>
                  </a:lnTo>
                  <a:close/>
                </a:path>
                <a:path w="840104" h="316229">
                  <a:moveTo>
                    <a:pt x="267716" y="226822"/>
                  </a:moveTo>
                  <a:lnTo>
                    <a:pt x="268351" y="227203"/>
                  </a:lnTo>
                  <a:lnTo>
                    <a:pt x="268542" y="227203"/>
                  </a:lnTo>
                  <a:lnTo>
                    <a:pt x="267716" y="226822"/>
                  </a:lnTo>
                  <a:close/>
                </a:path>
                <a:path w="840104" h="316229">
                  <a:moveTo>
                    <a:pt x="244983" y="214757"/>
                  </a:moveTo>
                  <a:lnTo>
                    <a:pt x="245618" y="215138"/>
                  </a:lnTo>
                  <a:lnTo>
                    <a:pt x="244983" y="214757"/>
                  </a:lnTo>
                  <a:close/>
                </a:path>
                <a:path w="840104" h="316229">
                  <a:moveTo>
                    <a:pt x="202730" y="187833"/>
                  </a:moveTo>
                  <a:lnTo>
                    <a:pt x="202565" y="187833"/>
                  </a:lnTo>
                  <a:lnTo>
                    <a:pt x="203073" y="188087"/>
                  </a:lnTo>
                  <a:lnTo>
                    <a:pt x="202730" y="187833"/>
                  </a:lnTo>
                  <a:close/>
                </a:path>
                <a:path w="840104" h="316229">
                  <a:moveTo>
                    <a:pt x="182499" y="172847"/>
                  </a:moveTo>
                  <a:lnTo>
                    <a:pt x="182880" y="173228"/>
                  </a:lnTo>
                  <a:lnTo>
                    <a:pt x="183013" y="173228"/>
                  </a:lnTo>
                  <a:lnTo>
                    <a:pt x="182499" y="172847"/>
                  </a:lnTo>
                  <a:close/>
                </a:path>
                <a:path w="840104" h="316229">
                  <a:moveTo>
                    <a:pt x="163287" y="157226"/>
                  </a:moveTo>
                  <a:lnTo>
                    <a:pt x="163576" y="157480"/>
                  </a:lnTo>
                  <a:lnTo>
                    <a:pt x="163287" y="157226"/>
                  </a:lnTo>
                  <a:close/>
                </a:path>
                <a:path w="840104" h="316229">
                  <a:moveTo>
                    <a:pt x="144526" y="140716"/>
                  </a:moveTo>
                  <a:lnTo>
                    <a:pt x="144780" y="141097"/>
                  </a:lnTo>
                  <a:lnTo>
                    <a:pt x="144958" y="141097"/>
                  </a:lnTo>
                  <a:lnTo>
                    <a:pt x="144526" y="140716"/>
                  </a:lnTo>
                  <a:close/>
                </a:path>
                <a:path w="840104" h="316229">
                  <a:moveTo>
                    <a:pt x="126492" y="123698"/>
                  </a:moveTo>
                  <a:lnTo>
                    <a:pt x="126746" y="124079"/>
                  </a:lnTo>
                  <a:lnTo>
                    <a:pt x="126892" y="124079"/>
                  </a:lnTo>
                  <a:lnTo>
                    <a:pt x="126492" y="123698"/>
                  </a:lnTo>
                  <a:close/>
                </a:path>
                <a:path w="840104" h="316229">
                  <a:moveTo>
                    <a:pt x="108985" y="106045"/>
                  </a:moveTo>
                  <a:lnTo>
                    <a:pt x="109220" y="106299"/>
                  </a:lnTo>
                  <a:lnTo>
                    <a:pt x="108985" y="106045"/>
                  </a:lnTo>
                  <a:close/>
                </a:path>
                <a:path w="840104" h="316229">
                  <a:moveTo>
                    <a:pt x="0" y="0"/>
                  </a:moveTo>
                  <a:lnTo>
                    <a:pt x="19812" y="82931"/>
                  </a:lnTo>
                  <a:lnTo>
                    <a:pt x="39319" y="66522"/>
                  </a:lnTo>
                  <a:lnTo>
                    <a:pt x="72675" y="66522"/>
                  </a:lnTo>
                  <a:lnTo>
                    <a:pt x="58762" y="50177"/>
                  </a:lnTo>
                  <a:lnTo>
                    <a:pt x="78105" y="33909"/>
                  </a:lnTo>
                  <a:lnTo>
                    <a:pt x="0" y="0"/>
                  </a:lnTo>
                  <a:close/>
                </a:path>
                <a:path w="840104" h="316229">
                  <a:moveTo>
                    <a:pt x="74859" y="69088"/>
                  </a:moveTo>
                  <a:lnTo>
                    <a:pt x="75184" y="69469"/>
                  </a:lnTo>
                  <a:lnTo>
                    <a:pt x="74859" y="69088"/>
                  </a:lnTo>
                  <a:close/>
                </a:path>
              </a:pathLst>
            </a:custGeom>
            <a:solidFill>
              <a:srgbClr val="1FE2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373374" y="5502402"/>
              <a:ext cx="1141475" cy="985265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326891" y="5443727"/>
              <a:ext cx="1264183" cy="1120127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3361055" y="5166741"/>
              <a:ext cx="1316355" cy="1334770"/>
            </a:xfrm>
            <a:custGeom>
              <a:avLst/>
              <a:gdLst/>
              <a:ahLst/>
              <a:cxnLst/>
              <a:rect l="l" t="t" r="r" b="b"/>
              <a:pathLst>
                <a:path w="1316354" h="1334770">
                  <a:moveTo>
                    <a:pt x="1166876" y="310781"/>
                  </a:moveTo>
                  <a:lnTo>
                    <a:pt x="0" y="310781"/>
                  </a:lnTo>
                  <a:lnTo>
                    <a:pt x="0" y="336181"/>
                  </a:lnTo>
                  <a:lnTo>
                    <a:pt x="0" y="1309001"/>
                  </a:lnTo>
                  <a:lnTo>
                    <a:pt x="0" y="1334401"/>
                  </a:lnTo>
                  <a:lnTo>
                    <a:pt x="1166876" y="1334401"/>
                  </a:lnTo>
                  <a:lnTo>
                    <a:pt x="1166876" y="1309001"/>
                  </a:lnTo>
                  <a:lnTo>
                    <a:pt x="25400" y="1309001"/>
                  </a:lnTo>
                  <a:lnTo>
                    <a:pt x="25400" y="336181"/>
                  </a:lnTo>
                  <a:lnTo>
                    <a:pt x="1166876" y="336181"/>
                  </a:lnTo>
                  <a:lnTo>
                    <a:pt x="1166876" y="310781"/>
                  </a:lnTo>
                  <a:close/>
                </a:path>
                <a:path w="1316354" h="1334770">
                  <a:moveTo>
                    <a:pt x="1263650" y="123698"/>
                  </a:moveTo>
                  <a:lnTo>
                    <a:pt x="1263611" y="124079"/>
                  </a:lnTo>
                  <a:lnTo>
                    <a:pt x="1263650" y="123698"/>
                  </a:lnTo>
                  <a:close/>
                </a:path>
                <a:path w="1316354" h="1334770">
                  <a:moveTo>
                    <a:pt x="1316101" y="76327"/>
                  </a:moveTo>
                  <a:lnTo>
                    <a:pt x="1278255" y="0"/>
                  </a:lnTo>
                  <a:lnTo>
                    <a:pt x="1239901" y="76073"/>
                  </a:lnTo>
                  <a:lnTo>
                    <a:pt x="1265262" y="76161"/>
                  </a:lnTo>
                  <a:lnTo>
                    <a:pt x="1265047" y="92329"/>
                  </a:lnTo>
                  <a:lnTo>
                    <a:pt x="1265021" y="92710"/>
                  </a:lnTo>
                  <a:lnTo>
                    <a:pt x="1264996" y="93218"/>
                  </a:lnTo>
                  <a:lnTo>
                    <a:pt x="1263650" y="124079"/>
                  </a:lnTo>
                  <a:lnTo>
                    <a:pt x="1263523" y="125349"/>
                  </a:lnTo>
                  <a:lnTo>
                    <a:pt x="1261364" y="156083"/>
                  </a:lnTo>
                  <a:lnTo>
                    <a:pt x="1261491" y="155575"/>
                  </a:lnTo>
                  <a:lnTo>
                    <a:pt x="1257808" y="188722"/>
                  </a:lnTo>
                  <a:lnTo>
                    <a:pt x="1257935" y="188214"/>
                  </a:lnTo>
                  <a:lnTo>
                    <a:pt x="1252855" y="222377"/>
                  </a:lnTo>
                  <a:lnTo>
                    <a:pt x="1252982" y="221869"/>
                  </a:lnTo>
                  <a:lnTo>
                    <a:pt x="1246251" y="257048"/>
                  </a:lnTo>
                  <a:lnTo>
                    <a:pt x="1246251" y="256540"/>
                  </a:lnTo>
                  <a:lnTo>
                    <a:pt x="1246124" y="257048"/>
                  </a:lnTo>
                  <a:lnTo>
                    <a:pt x="1237691" y="292658"/>
                  </a:lnTo>
                  <a:lnTo>
                    <a:pt x="1227328" y="330200"/>
                  </a:lnTo>
                  <a:lnTo>
                    <a:pt x="1227328" y="329819"/>
                  </a:lnTo>
                  <a:lnTo>
                    <a:pt x="1227201" y="330200"/>
                  </a:lnTo>
                  <a:lnTo>
                    <a:pt x="1215517" y="368427"/>
                  </a:lnTo>
                  <a:lnTo>
                    <a:pt x="1215517" y="368046"/>
                  </a:lnTo>
                  <a:lnTo>
                    <a:pt x="1202309" y="407416"/>
                  </a:lnTo>
                  <a:lnTo>
                    <a:pt x="1202436" y="407289"/>
                  </a:lnTo>
                  <a:lnTo>
                    <a:pt x="1188212" y="447243"/>
                  </a:lnTo>
                  <a:lnTo>
                    <a:pt x="1188212" y="447103"/>
                  </a:lnTo>
                  <a:lnTo>
                    <a:pt x="1188148" y="447243"/>
                  </a:lnTo>
                  <a:lnTo>
                    <a:pt x="1173353" y="487591"/>
                  </a:lnTo>
                  <a:lnTo>
                    <a:pt x="1173480" y="487451"/>
                  </a:lnTo>
                  <a:lnTo>
                    <a:pt x="1166876" y="504825"/>
                  </a:lnTo>
                  <a:lnTo>
                    <a:pt x="1166876" y="336550"/>
                  </a:lnTo>
                  <a:lnTo>
                    <a:pt x="1141476" y="336550"/>
                  </a:lnTo>
                  <a:lnTo>
                    <a:pt x="1141476" y="1308608"/>
                  </a:lnTo>
                  <a:lnTo>
                    <a:pt x="1166876" y="1308608"/>
                  </a:lnTo>
                  <a:lnTo>
                    <a:pt x="1166876" y="575983"/>
                  </a:lnTo>
                  <a:lnTo>
                    <a:pt x="1197229" y="496417"/>
                  </a:lnTo>
                  <a:lnTo>
                    <a:pt x="1200505" y="487451"/>
                  </a:lnTo>
                  <a:lnTo>
                    <a:pt x="1212088" y="455790"/>
                  </a:lnTo>
                  <a:lnTo>
                    <a:pt x="1226439" y="415671"/>
                  </a:lnTo>
                  <a:lnTo>
                    <a:pt x="1229233" y="407289"/>
                  </a:lnTo>
                  <a:lnTo>
                    <a:pt x="1239647" y="376047"/>
                  </a:lnTo>
                  <a:lnTo>
                    <a:pt x="1242009" y="368427"/>
                  </a:lnTo>
                  <a:lnTo>
                    <a:pt x="1262253" y="299085"/>
                  </a:lnTo>
                  <a:lnTo>
                    <a:pt x="1278001" y="226314"/>
                  </a:lnTo>
                  <a:lnTo>
                    <a:pt x="1278648" y="221869"/>
                  </a:lnTo>
                  <a:lnTo>
                    <a:pt x="1283081" y="191770"/>
                  </a:lnTo>
                  <a:lnTo>
                    <a:pt x="1283462" y="188214"/>
                  </a:lnTo>
                  <a:lnTo>
                    <a:pt x="1286764" y="158115"/>
                  </a:lnTo>
                  <a:lnTo>
                    <a:pt x="1286929" y="155575"/>
                  </a:lnTo>
                  <a:lnTo>
                    <a:pt x="1289050" y="125349"/>
                  </a:lnTo>
                  <a:lnTo>
                    <a:pt x="1290447" y="93218"/>
                  </a:lnTo>
                  <a:lnTo>
                    <a:pt x="1290586" y="76238"/>
                  </a:lnTo>
                  <a:lnTo>
                    <a:pt x="1316101" y="76327"/>
                  </a:lnTo>
                  <a:close/>
                </a:path>
              </a:pathLst>
            </a:custGeom>
            <a:solidFill>
              <a:srgbClr val="1FE2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7559802" y="3029966"/>
            <a:ext cx="2390140" cy="26784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-215" dirty="0">
                <a:solidFill>
                  <a:srgbClr val="3F3F3F"/>
                </a:solidFill>
                <a:latin typeface="DejaVu Sans"/>
                <a:cs typeface="DejaVu Sans"/>
              </a:rPr>
              <a:t>Compute</a:t>
            </a:r>
            <a:r>
              <a:rPr sz="1600" spc="-6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b="1" spc="-225" dirty="0">
                <a:solidFill>
                  <a:srgbClr val="3F3F3F"/>
                </a:solidFill>
                <a:latin typeface="DejaVu Sans"/>
                <a:cs typeface="DejaVu Sans"/>
              </a:rPr>
              <a:t>Using</a:t>
            </a:r>
            <a:r>
              <a:rPr sz="1600" spc="-5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b="1" spc="-65" dirty="0">
                <a:solidFill>
                  <a:srgbClr val="3F3F3F"/>
                </a:solidFill>
                <a:latin typeface="DejaVu Sans"/>
                <a:cs typeface="DejaVu Sans"/>
              </a:rPr>
              <a:t>Options:</a:t>
            </a:r>
            <a:endParaRPr sz="1600">
              <a:latin typeface="DejaVu Sans"/>
              <a:cs typeface="DejaVu Sans"/>
            </a:endParaRPr>
          </a:p>
          <a:p>
            <a:pPr marL="755650" indent="-285750">
              <a:lnSpc>
                <a:spcPct val="100000"/>
              </a:lnSpc>
              <a:spcBef>
                <a:spcPts val="1205"/>
              </a:spcBef>
              <a:buChar char="•"/>
              <a:tabLst>
                <a:tab pos="755015" algn="l"/>
                <a:tab pos="755650" algn="l"/>
              </a:tabLst>
            </a:pPr>
            <a:r>
              <a:rPr sz="1200" spc="-105" dirty="0">
                <a:solidFill>
                  <a:srgbClr val="3F3F3F"/>
                </a:solidFill>
                <a:latin typeface="DejaVu Sans"/>
                <a:cs typeface="DejaVu Sans"/>
              </a:rPr>
              <a:t>Table</a:t>
            </a:r>
            <a:r>
              <a:rPr sz="1200" spc="1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spc="-10" dirty="0">
                <a:solidFill>
                  <a:srgbClr val="3F3F3F"/>
                </a:solidFill>
                <a:latin typeface="DejaVu Sans"/>
                <a:cs typeface="DejaVu Sans"/>
              </a:rPr>
              <a:t>(across)</a:t>
            </a:r>
            <a:endParaRPr sz="1200">
              <a:latin typeface="DejaVu Sans"/>
              <a:cs typeface="DejaVu Sans"/>
            </a:endParaRPr>
          </a:p>
          <a:p>
            <a:pPr marL="755650" indent="-285750">
              <a:lnSpc>
                <a:spcPct val="100000"/>
              </a:lnSpc>
              <a:spcBef>
                <a:spcPts val="600"/>
              </a:spcBef>
              <a:buChar char="•"/>
              <a:tabLst>
                <a:tab pos="755015" algn="l"/>
                <a:tab pos="755650" algn="l"/>
              </a:tabLst>
            </a:pPr>
            <a:r>
              <a:rPr sz="1200" spc="-105" dirty="0">
                <a:solidFill>
                  <a:srgbClr val="3F3F3F"/>
                </a:solidFill>
                <a:latin typeface="DejaVu Sans"/>
                <a:cs typeface="DejaVu Sans"/>
              </a:rPr>
              <a:t>Table</a:t>
            </a:r>
            <a:r>
              <a:rPr sz="1200" spc="1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spc="-10" dirty="0">
                <a:solidFill>
                  <a:srgbClr val="3F3F3F"/>
                </a:solidFill>
                <a:latin typeface="DejaVu Sans"/>
                <a:cs typeface="DejaVu Sans"/>
              </a:rPr>
              <a:t>(down)</a:t>
            </a:r>
            <a:endParaRPr sz="1200">
              <a:latin typeface="DejaVu Sans"/>
              <a:cs typeface="DejaVu Sans"/>
            </a:endParaRPr>
          </a:p>
          <a:p>
            <a:pPr marL="755650" indent="-285750">
              <a:lnSpc>
                <a:spcPct val="100000"/>
              </a:lnSpc>
              <a:spcBef>
                <a:spcPts val="600"/>
              </a:spcBef>
              <a:buChar char="•"/>
              <a:tabLst>
                <a:tab pos="755015" algn="l"/>
                <a:tab pos="755650" algn="l"/>
              </a:tabLst>
            </a:pPr>
            <a:r>
              <a:rPr sz="1200" spc="-105" dirty="0">
                <a:solidFill>
                  <a:srgbClr val="3F3F3F"/>
                </a:solidFill>
                <a:latin typeface="DejaVu Sans"/>
                <a:cs typeface="DejaVu Sans"/>
              </a:rPr>
              <a:t>Table</a:t>
            </a:r>
            <a:r>
              <a:rPr sz="1200" spc="2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spc="-130" dirty="0">
                <a:solidFill>
                  <a:srgbClr val="3F3F3F"/>
                </a:solidFill>
                <a:latin typeface="DejaVu Sans"/>
                <a:cs typeface="DejaVu Sans"/>
              </a:rPr>
              <a:t>(across</a:t>
            </a:r>
            <a:r>
              <a:rPr sz="1200" spc="2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spc="-110" dirty="0">
                <a:solidFill>
                  <a:srgbClr val="3F3F3F"/>
                </a:solidFill>
                <a:latin typeface="DejaVu Sans"/>
                <a:cs typeface="DejaVu Sans"/>
              </a:rPr>
              <a:t>then</a:t>
            </a:r>
            <a:r>
              <a:rPr sz="1200" spc="3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spc="-130" dirty="0">
                <a:solidFill>
                  <a:srgbClr val="3F3F3F"/>
                </a:solidFill>
                <a:latin typeface="DejaVu Sans"/>
                <a:cs typeface="DejaVu Sans"/>
              </a:rPr>
              <a:t>down)</a:t>
            </a:r>
            <a:endParaRPr sz="1200">
              <a:latin typeface="DejaVu Sans"/>
              <a:cs typeface="DejaVu Sans"/>
            </a:endParaRPr>
          </a:p>
          <a:p>
            <a:pPr marL="755650" indent="-285750">
              <a:lnSpc>
                <a:spcPct val="100000"/>
              </a:lnSpc>
              <a:spcBef>
                <a:spcPts val="600"/>
              </a:spcBef>
              <a:buChar char="•"/>
              <a:tabLst>
                <a:tab pos="755015" algn="l"/>
                <a:tab pos="755650" algn="l"/>
              </a:tabLst>
            </a:pPr>
            <a:r>
              <a:rPr sz="1200" spc="-105" dirty="0">
                <a:solidFill>
                  <a:srgbClr val="3F3F3F"/>
                </a:solidFill>
                <a:latin typeface="DejaVu Sans"/>
                <a:cs typeface="DejaVu Sans"/>
              </a:rPr>
              <a:t>Table</a:t>
            </a:r>
            <a:r>
              <a:rPr sz="1200" spc="1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spc="-114" dirty="0">
                <a:solidFill>
                  <a:srgbClr val="3F3F3F"/>
                </a:solidFill>
                <a:latin typeface="DejaVu Sans"/>
                <a:cs typeface="DejaVu Sans"/>
              </a:rPr>
              <a:t>(down</a:t>
            </a:r>
            <a:r>
              <a:rPr sz="1200" spc="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spc="-105" dirty="0">
                <a:solidFill>
                  <a:srgbClr val="3F3F3F"/>
                </a:solidFill>
                <a:latin typeface="DejaVu Sans"/>
                <a:cs typeface="DejaVu Sans"/>
              </a:rPr>
              <a:t>then</a:t>
            </a:r>
            <a:r>
              <a:rPr sz="1200" spc="3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spc="-140" dirty="0">
                <a:solidFill>
                  <a:srgbClr val="3F3F3F"/>
                </a:solidFill>
                <a:latin typeface="DejaVu Sans"/>
                <a:cs typeface="DejaVu Sans"/>
              </a:rPr>
              <a:t>across)</a:t>
            </a:r>
            <a:endParaRPr sz="1200">
              <a:latin typeface="DejaVu Sans"/>
              <a:cs typeface="DejaVu Sans"/>
            </a:endParaRPr>
          </a:p>
          <a:p>
            <a:pPr marL="755650" indent="-285750">
              <a:lnSpc>
                <a:spcPct val="100000"/>
              </a:lnSpc>
              <a:spcBef>
                <a:spcPts val="600"/>
              </a:spcBef>
              <a:buChar char="•"/>
              <a:tabLst>
                <a:tab pos="755015" algn="l"/>
                <a:tab pos="755650" algn="l"/>
              </a:tabLst>
            </a:pPr>
            <a:r>
              <a:rPr sz="1200" spc="-120" dirty="0">
                <a:solidFill>
                  <a:srgbClr val="3F3F3F"/>
                </a:solidFill>
                <a:latin typeface="DejaVu Sans"/>
                <a:cs typeface="DejaVu Sans"/>
              </a:rPr>
              <a:t>Pane</a:t>
            </a:r>
            <a:r>
              <a:rPr sz="1200" spc="2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spc="-10" dirty="0">
                <a:solidFill>
                  <a:srgbClr val="3F3F3F"/>
                </a:solidFill>
                <a:latin typeface="DejaVu Sans"/>
                <a:cs typeface="DejaVu Sans"/>
              </a:rPr>
              <a:t>(down)</a:t>
            </a:r>
            <a:endParaRPr sz="1200">
              <a:latin typeface="DejaVu Sans"/>
              <a:cs typeface="DejaVu Sans"/>
            </a:endParaRPr>
          </a:p>
          <a:p>
            <a:pPr marL="755650" indent="-285750">
              <a:lnSpc>
                <a:spcPct val="100000"/>
              </a:lnSpc>
              <a:spcBef>
                <a:spcPts val="600"/>
              </a:spcBef>
              <a:buChar char="•"/>
              <a:tabLst>
                <a:tab pos="755015" algn="l"/>
                <a:tab pos="755650" algn="l"/>
              </a:tabLst>
            </a:pPr>
            <a:r>
              <a:rPr sz="1200" spc="-120" dirty="0">
                <a:solidFill>
                  <a:srgbClr val="3F3F3F"/>
                </a:solidFill>
                <a:latin typeface="DejaVu Sans"/>
                <a:cs typeface="DejaVu Sans"/>
              </a:rPr>
              <a:t>Pane</a:t>
            </a:r>
            <a:r>
              <a:rPr sz="1200" spc="3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spc="-130" dirty="0">
                <a:solidFill>
                  <a:srgbClr val="3F3F3F"/>
                </a:solidFill>
                <a:latin typeface="DejaVu Sans"/>
                <a:cs typeface="DejaVu Sans"/>
              </a:rPr>
              <a:t>(across</a:t>
            </a:r>
            <a:r>
              <a:rPr sz="1200" spc="2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spc="-110" dirty="0">
                <a:solidFill>
                  <a:srgbClr val="3F3F3F"/>
                </a:solidFill>
                <a:latin typeface="DejaVu Sans"/>
                <a:cs typeface="DejaVu Sans"/>
              </a:rPr>
              <a:t>then</a:t>
            </a:r>
            <a:r>
              <a:rPr sz="1200" spc="3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spc="-70" dirty="0">
                <a:solidFill>
                  <a:srgbClr val="3F3F3F"/>
                </a:solidFill>
                <a:latin typeface="DejaVu Sans"/>
                <a:cs typeface="DejaVu Sans"/>
              </a:rPr>
              <a:t>down)</a:t>
            </a:r>
            <a:endParaRPr sz="1200">
              <a:latin typeface="DejaVu Sans"/>
              <a:cs typeface="DejaVu Sans"/>
            </a:endParaRPr>
          </a:p>
          <a:p>
            <a:pPr marL="755650" indent="-285750">
              <a:lnSpc>
                <a:spcPct val="100000"/>
              </a:lnSpc>
              <a:spcBef>
                <a:spcPts val="600"/>
              </a:spcBef>
              <a:buChar char="•"/>
              <a:tabLst>
                <a:tab pos="755015" algn="l"/>
                <a:tab pos="755650" algn="l"/>
              </a:tabLst>
            </a:pPr>
            <a:r>
              <a:rPr sz="1200" spc="-120" dirty="0">
                <a:solidFill>
                  <a:srgbClr val="3F3F3F"/>
                </a:solidFill>
                <a:latin typeface="DejaVu Sans"/>
                <a:cs typeface="DejaVu Sans"/>
              </a:rPr>
              <a:t>Pane</a:t>
            </a:r>
            <a:r>
              <a:rPr sz="1200" spc="2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spc="-114" dirty="0">
                <a:solidFill>
                  <a:srgbClr val="3F3F3F"/>
                </a:solidFill>
                <a:latin typeface="DejaVu Sans"/>
                <a:cs typeface="DejaVu Sans"/>
              </a:rPr>
              <a:t>(down</a:t>
            </a:r>
            <a:r>
              <a:rPr sz="1200" spc="2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spc="-110" dirty="0">
                <a:solidFill>
                  <a:srgbClr val="3F3F3F"/>
                </a:solidFill>
                <a:latin typeface="DejaVu Sans"/>
                <a:cs typeface="DejaVu Sans"/>
              </a:rPr>
              <a:t>then</a:t>
            </a:r>
            <a:r>
              <a:rPr sz="1200" spc="3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spc="-100" dirty="0">
                <a:solidFill>
                  <a:srgbClr val="3F3F3F"/>
                </a:solidFill>
                <a:latin typeface="DejaVu Sans"/>
                <a:cs typeface="DejaVu Sans"/>
              </a:rPr>
              <a:t>across)</a:t>
            </a:r>
            <a:endParaRPr sz="1200">
              <a:latin typeface="DejaVu Sans"/>
              <a:cs typeface="DejaVu Sans"/>
            </a:endParaRPr>
          </a:p>
          <a:p>
            <a:pPr marL="755650" indent="-285750">
              <a:lnSpc>
                <a:spcPct val="100000"/>
              </a:lnSpc>
              <a:spcBef>
                <a:spcPts val="600"/>
              </a:spcBef>
              <a:buChar char="•"/>
              <a:tabLst>
                <a:tab pos="755015" algn="l"/>
                <a:tab pos="755650" algn="l"/>
              </a:tabLst>
            </a:pPr>
            <a:r>
              <a:rPr sz="1200" spc="-20" dirty="0">
                <a:solidFill>
                  <a:srgbClr val="3F3F3F"/>
                </a:solidFill>
                <a:latin typeface="DejaVu Sans"/>
                <a:cs typeface="DejaVu Sans"/>
              </a:rPr>
              <a:t>Cell</a:t>
            </a:r>
            <a:endParaRPr sz="1200">
              <a:latin typeface="DejaVu Sans"/>
              <a:cs typeface="DejaVu Sans"/>
            </a:endParaRPr>
          </a:p>
          <a:p>
            <a:pPr marL="755650" indent="-285750">
              <a:lnSpc>
                <a:spcPct val="100000"/>
              </a:lnSpc>
              <a:spcBef>
                <a:spcPts val="600"/>
              </a:spcBef>
              <a:buChar char="•"/>
              <a:tabLst>
                <a:tab pos="755015" algn="l"/>
                <a:tab pos="755650" algn="l"/>
              </a:tabLst>
            </a:pPr>
            <a:r>
              <a:rPr sz="1200" spc="-105" dirty="0">
                <a:solidFill>
                  <a:srgbClr val="3F3F3F"/>
                </a:solidFill>
                <a:latin typeface="DejaVu Sans"/>
                <a:cs typeface="DejaVu Sans"/>
              </a:rPr>
              <a:t>Specific</a:t>
            </a:r>
            <a:r>
              <a:rPr sz="1200" spc="6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spc="-10" dirty="0">
                <a:solidFill>
                  <a:srgbClr val="3F3F3F"/>
                </a:solidFill>
                <a:latin typeface="DejaVu Sans"/>
                <a:cs typeface="DejaVu Sans"/>
              </a:rPr>
              <a:t>Dimensions</a:t>
            </a:r>
            <a:endParaRPr sz="1200">
              <a:latin typeface="DejaVu Sans"/>
              <a:cs typeface="DejaVu Sans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7152424" y="2975355"/>
            <a:ext cx="219075" cy="2844800"/>
          </a:xfrm>
          <a:custGeom>
            <a:avLst/>
            <a:gdLst/>
            <a:ahLst/>
            <a:cxnLst/>
            <a:rect l="l" t="t" r="r" b="b"/>
            <a:pathLst>
              <a:path w="219075" h="2844800">
                <a:moveTo>
                  <a:pt x="218871" y="2832100"/>
                </a:moveTo>
                <a:lnTo>
                  <a:pt x="155536" y="2832100"/>
                </a:lnTo>
                <a:lnTo>
                  <a:pt x="160413" y="2844800"/>
                </a:lnTo>
                <a:lnTo>
                  <a:pt x="218694" y="2844800"/>
                </a:lnTo>
                <a:lnTo>
                  <a:pt x="218871" y="2832100"/>
                </a:lnTo>
                <a:close/>
              </a:path>
              <a:path w="219075" h="2844800">
                <a:moveTo>
                  <a:pt x="176936" y="2819400"/>
                </a:moveTo>
                <a:lnTo>
                  <a:pt x="137604" y="2819400"/>
                </a:lnTo>
                <a:lnTo>
                  <a:pt x="141846" y="2832100"/>
                </a:lnTo>
                <a:lnTo>
                  <a:pt x="181483" y="2832100"/>
                </a:lnTo>
                <a:lnTo>
                  <a:pt x="176936" y="2819400"/>
                </a:lnTo>
                <a:close/>
              </a:path>
              <a:path w="219075" h="2844800">
                <a:moveTo>
                  <a:pt x="152552" y="2806700"/>
                </a:moveTo>
                <a:lnTo>
                  <a:pt x="122529" y="2806700"/>
                </a:lnTo>
                <a:lnTo>
                  <a:pt x="126009" y="2819400"/>
                </a:lnTo>
                <a:lnTo>
                  <a:pt x="156248" y="2819400"/>
                </a:lnTo>
                <a:lnTo>
                  <a:pt x="152552" y="2806700"/>
                </a:lnTo>
                <a:close/>
              </a:path>
              <a:path w="219075" h="2844800">
                <a:moveTo>
                  <a:pt x="136652" y="2794000"/>
                </a:moveTo>
                <a:lnTo>
                  <a:pt x="113411" y="2794000"/>
                </a:lnTo>
                <a:lnTo>
                  <a:pt x="116217" y="2806700"/>
                </a:lnTo>
                <a:lnTo>
                  <a:pt x="139471" y="2806700"/>
                </a:lnTo>
                <a:lnTo>
                  <a:pt x="136652" y="2794000"/>
                </a:lnTo>
                <a:close/>
              </a:path>
              <a:path w="219075" h="2844800">
                <a:moveTo>
                  <a:pt x="127342" y="2781300"/>
                </a:moveTo>
                <a:lnTo>
                  <a:pt x="106426" y="2781300"/>
                </a:lnTo>
                <a:lnTo>
                  <a:pt x="108496" y="2794000"/>
                </a:lnTo>
                <a:lnTo>
                  <a:pt x="129362" y="2794000"/>
                </a:lnTo>
                <a:lnTo>
                  <a:pt x="127342" y="2781300"/>
                </a:lnTo>
                <a:close/>
              </a:path>
              <a:path w="219075" h="2844800">
                <a:moveTo>
                  <a:pt x="121373" y="2768600"/>
                </a:moveTo>
                <a:lnTo>
                  <a:pt x="101854" y="2768600"/>
                </a:lnTo>
                <a:lnTo>
                  <a:pt x="103085" y="2781300"/>
                </a:lnTo>
                <a:lnTo>
                  <a:pt x="122542" y="2781300"/>
                </a:lnTo>
                <a:lnTo>
                  <a:pt x="121373" y="2768600"/>
                </a:lnTo>
                <a:close/>
              </a:path>
              <a:path w="219075" h="2844800">
                <a:moveTo>
                  <a:pt x="119240" y="2755900"/>
                </a:moveTo>
                <a:lnTo>
                  <a:pt x="99949" y="2755900"/>
                </a:lnTo>
                <a:lnTo>
                  <a:pt x="100266" y="2768600"/>
                </a:lnTo>
                <a:lnTo>
                  <a:pt x="119722" y="2768600"/>
                </a:lnTo>
                <a:lnTo>
                  <a:pt x="119240" y="2755900"/>
                </a:lnTo>
                <a:close/>
              </a:path>
              <a:path w="219075" h="2844800">
                <a:moveTo>
                  <a:pt x="118960" y="2336800"/>
                </a:moveTo>
                <a:lnTo>
                  <a:pt x="99910" y="2336800"/>
                </a:lnTo>
                <a:lnTo>
                  <a:pt x="99910" y="2755900"/>
                </a:lnTo>
                <a:lnTo>
                  <a:pt x="118960" y="2755900"/>
                </a:lnTo>
                <a:lnTo>
                  <a:pt x="118960" y="2336800"/>
                </a:lnTo>
                <a:close/>
              </a:path>
              <a:path w="219075" h="2844800">
                <a:moveTo>
                  <a:pt x="118605" y="2324100"/>
                </a:moveTo>
                <a:lnTo>
                  <a:pt x="99631" y="2324100"/>
                </a:lnTo>
                <a:lnTo>
                  <a:pt x="99885" y="2336800"/>
                </a:lnTo>
                <a:lnTo>
                  <a:pt x="118922" y="2336800"/>
                </a:lnTo>
                <a:lnTo>
                  <a:pt x="118605" y="2324100"/>
                </a:lnTo>
                <a:close/>
              </a:path>
              <a:path w="219075" h="2844800">
                <a:moveTo>
                  <a:pt x="115773" y="2311400"/>
                </a:moveTo>
                <a:lnTo>
                  <a:pt x="96329" y="2311400"/>
                </a:lnTo>
                <a:lnTo>
                  <a:pt x="97485" y="2324100"/>
                </a:lnTo>
                <a:lnTo>
                  <a:pt x="117017" y="2324100"/>
                </a:lnTo>
                <a:lnTo>
                  <a:pt x="115773" y="2311400"/>
                </a:lnTo>
                <a:close/>
              </a:path>
              <a:path w="219075" h="2844800">
                <a:moveTo>
                  <a:pt x="112433" y="2298700"/>
                </a:moveTo>
                <a:lnTo>
                  <a:pt x="89484" y="2298700"/>
                </a:lnTo>
                <a:lnTo>
                  <a:pt x="91516" y="2311400"/>
                </a:lnTo>
                <a:lnTo>
                  <a:pt x="114236" y="2311400"/>
                </a:lnTo>
                <a:lnTo>
                  <a:pt x="112433" y="2298700"/>
                </a:lnTo>
                <a:close/>
              </a:path>
              <a:path w="219075" h="2844800">
                <a:moveTo>
                  <a:pt x="105435" y="2286000"/>
                </a:moveTo>
                <a:lnTo>
                  <a:pt x="79362" y="2286000"/>
                </a:lnTo>
                <a:lnTo>
                  <a:pt x="82181" y="2298700"/>
                </a:lnTo>
                <a:lnTo>
                  <a:pt x="108026" y="2298700"/>
                </a:lnTo>
                <a:lnTo>
                  <a:pt x="105435" y="2286000"/>
                </a:lnTo>
                <a:close/>
              </a:path>
              <a:path w="219075" h="2844800">
                <a:moveTo>
                  <a:pt x="92824" y="2273300"/>
                </a:moveTo>
                <a:lnTo>
                  <a:pt x="66268" y="2273300"/>
                </a:lnTo>
                <a:lnTo>
                  <a:pt x="69799" y="2286000"/>
                </a:lnTo>
                <a:lnTo>
                  <a:pt x="96304" y="2286000"/>
                </a:lnTo>
                <a:lnTo>
                  <a:pt x="92824" y="2273300"/>
                </a:lnTo>
                <a:close/>
              </a:path>
              <a:path w="219075" h="2844800">
                <a:moveTo>
                  <a:pt x="81203" y="2260600"/>
                </a:moveTo>
                <a:lnTo>
                  <a:pt x="41884" y="2260600"/>
                </a:lnTo>
                <a:lnTo>
                  <a:pt x="46291" y="2273300"/>
                </a:lnTo>
                <a:lnTo>
                  <a:pt x="85267" y="2273300"/>
                </a:lnTo>
                <a:lnTo>
                  <a:pt x="81203" y="2260600"/>
                </a:lnTo>
                <a:close/>
              </a:path>
              <a:path w="219075" h="2844800">
                <a:moveTo>
                  <a:pt x="72567" y="2235200"/>
                </a:moveTo>
                <a:lnTo>
                  <a:pt x="0" y="2235200"/>
                </a:lnTo>
                <a:lnTo>
                  <a:pt x="0" y="2260600"/>
                </a:lnTo>
                <a:lnTo>
                  <a:pt x="63271" y="2260600"/>
                </a:lnTo>
                <a:lnTo>
                  <a:pt x="58407" y="2247900"/>
                </a:lnTo>
                <a:lnTo>
                  <a:pt x="67995" y="2247900"/>
                </a:lnTo>
                <a:lnTo>
                  <a:pt x="72567" y="2235200"/>
                </a:lnTo>
                <a:close/>
              </a:path>
              <a:path w="219075" h="2844800">
                <a:moveTo>
                  <a:pt x="89141" y="2222500"/>
                </a:moveTo>
                <a:lnTo>
                  <a:pt x="54724" y="2222500"/>
                </a:lnTo>
                <a:lnTo>
                  <a:pt x="50571" y="2235200"/>
                </a:lnTo>
                <a:lnTo>
                  <a:pt x="85267" y="2235200"/>
                </a:lnTo>
                <a:lnTo>
                  <a:pt x="89141" y="2222500"/>
                </a:lnTo>
                <a:close/>
              </a:path>
              <a:path w="219075" h="2844800">
                <a:moveTo>
                  <a:pt x="102616" y="2209800"/>
                </a:moveTo>
                <a:lnTo>
                  <a:pt x="73164" y="2209800"/>
                </a:lnTo>
                <a:lnTo>
                  <a:pt x="69799" y="2222500"/>
                </a:lnTo>
                <a:lnTo>
                  <a:pt x="99568" y="2222500"/>
                </a:lnTo>
                <a:lnTo>
                  <a:pt x="102616" y="2209800"/>
                </a:lnTo>
                <a:close/>
              </a:path>
              <a:path w="219075" h="2844800">
                <a:moveTo>
                  <a:pt x="110350" y="2197100"/>
                </a:moveTo>
                <a:lnTo>
                  <a:pt x="87249" y="2197100"/>
                </a:lnTo>
                <a:lnTo>
                  <a:pt x="84823" y="2209800"/>
                </a:lnTo>
                <a:lnTo>
                  <a:pt x="108026" y="2209800"/>
                </a:lnTo>
                <a:lnTo>
                  <a:pt x="110350" y="2197100"/>
                </a:lnTo>
                <a:close/>
              </a:path>
              <a:path w="219075" h="2844800">
                <a:moveTo>
                  <a:pt x="115773" y="2184400"/>
                </a:moveTo>
                <a:lnTo>
                  <a:pt x="94932" y="2184400"/>
                </a:lnTo>
                <a:lnTo>
                  <a:pt x="93332" y="2197100"/>
                </a:lnTo>
                <a:lnTo>
                  <a:pt x="114236" y="2197100"/>
                </a:lnTo>
                <a:lnTo>
                  <a:pt x="115773" y="2184400"/>
                </a:lnTo>
                <a:close/>
              </a:path>
              <a:path w="219075" h="2844800">
                <a:moveTo>
                  <a:pt x="117957" y="2171700"/>
                </a:moveTo>
                <a:lnTo>
                  <a:pt x="98437" y="2171700"/>
                </a:lnTo>
                <a:lnTo>
                  <a:pt x="97485" y="2184400"/>
                </a:lnTo>
                <a:lnTo>
                  <a:pt x="117017" y="2184400"/>
                </a:lnTo>
                <a:lnTo>
                  <a:pt x="117957" y="2171700"/>
                </a:lnTo>
                <a:close/>
              </a:path>
              <a:path w="219075" h="2844800">
                <a:moveTo>
                  <a:pt x="118960" y="101600"/>
                </a:moveTo>
                <a:lnTo>
                  <a:pt x="99910" y="101600"/>
                </a:lnTo>
                <a:lnTo>
                  <a:pt x="99885" y="2171700"/>
                </a:lnTo>
                <a:lnTo>
                  <a:pt x="118922" y="2171700"/>
                </a:lnTo>
                <a:lnTo>
                  <a:pt x="118960" y="101600"/>
                </a:lnTo>
                <a:close/>
              </a:path>
              <a:path w="219075" h="2844800">
                <a:moveTo>
                  <a:pt x="119722" y="88900"/>
                </a:moveTo>
                <a:lnTo>
                  <a:pt x="100266" y="88900"/>
                </a:lnTo>
                <a:lnTo>
                  <a:pt x="99949" y="101600"/>
                </a:lnTo>
                <a:lnTo>
                  <a:pt x="119240" y="101600"/>
                </a:lnTo>
                <a:lnTo>
                  <a:pt x="119722" y="88900"/>
                </a:lnTo>
                <a:close/>
              </a:path>
              <a:path w="219075" h="2844800">
                <a:moveTo>
                  <a:pt x="122542" y="76200"/>
                </a:moveTo>
                <a:lnTo>
                  <a:pt x="103085" y="76200"/>
                </a:lnTo>
                <a:lnTo>
                  <a:pt x="101854" y="88900"/>
                </a:lnTo>
                <a:lnTo>
                  <a:pt x="121373" y="88900"/>
                </a:lnTo>
                <a:lnTo>
                  <a:pt x="122542" y="76200"/>
                </a:lnTo>
                <a:close/>
              </a:path>
              <a:path w="219075" h="2844800">
                <a:moveTo>
                  <a:pt x="129362" y="63500"/>
                </a:moveTo>
                <a:lnTo>
                  <a:pt x="106426" y="63500"/>
                </a:lnTo>
                <a:lnTo>
                  <a:pt x="104622" y="76200"/>
                </a:lnTo>
                <a:lnTo>
                  <a:pt x="127342" y="76200"/>
                </a:lnTo>
                <a:lnTo>
                  <a:pt x="129362" y="63500"/>
                </a:lnTo>
                <a:close/>
              </a:path>
              <a:path w="219075" h="2844800">
                <a:moveTo>
                  <a:pt x="139471" y="50800"/>
                </a:moveTo>
                <a:lnTo>
                  <a:pt x="113411" y="50800"/>
                </a:lnTo>
                <a:lnTo>
                  <a:pt x="110832" y="63500"/>
                </a:lnTo>
                <a:lnTo>
                  <a:pt x="136652" y="63500"/>
                </a:lnTo>
                <a:lnTo>
                  <a:pt x="139471" y="50800"/>
                </a:lnTo>
                <a:close/>
              </a:path>
              <a:path w="219075" h="2844800">
                <a:moveTo>
                  <a:pt x="152552" y="38100"/>
                </a:moveTo>
                <a:lnTo>
                  <a:pt x="126009" y="38100"/>
                </a:lnTo>
                <a:lnTo>
                  <a:pt x="122529" y="50800"/>
                </a:lnTo>
                <a:lnTo>
                  <a:pt x="149021" y="50800"/>
                </a:lnTo>
                <a:lnTo>
                  <a:pt x="152552" y="38100"/>
                </a:lnTo>
                <a:close/>
              </a:path>
              <a:path w="219075" h="2844800">
                <a:moveTo>
                  <a:pt x="181470" y="25400"/>
                </a:moveTo>
                <a:lnTo>
                  <a:pt x="137617" y="25400"/>
                </a:lnTo>
                <a:lnTo>
                  <a:pt x="133553" y="38100"/>
                </a:lnTo>
                <a:lnTo>
                  <a:pt x="176936" y="38100"/>
                </a:lnTo>
                <a:lnTo>
                  <a:pt x="181470" y="25400"/>
                </a:lnTo>
                <a:close/>
              </a:path>
              <a:path w="219075" h="2844800">
                <a:moveTo>
                  <a:pt x="218694" y="0"/>
                </a:moveTo>
                <a:lnTo>
                  <a:pt x="209791" y="0"/>
                </a:lnTo>
                <a:lnTo>
                  <a:pt x="203898" y="12700"/>
                </a:lnTo>
                <a:lnTo>
                  <a:pt x="160413" y="12700"/>
                </a:lnTo>
                <a:lnTo>
                  <a:pt x="155536" y="25400"/>
                </a:lnTo>
                <a:lnTo>
                  <a:pt x="218871" y="25400"/>
                </a:lnTo>
                <a:lnTo>
                  <a:pt x="218694" y="0"/>
                </a:lnTo>
                <a:close/>
              </a:path>
            </a:pathLst>
          </a:custGeom>
          <a:solidFill>
            <a:srgbClr val="1FE2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749047" y="910824"/>
            <a:ext cx="10586720" cy="1082040"/>
          </a:xfrm>
          <a:prstGeom prst="rect">
            <a:avLst/>
          </a:prstGeom>
        </p:spPr>
        <p:txBody>
          <a:bodyPr vert="horz" wrap="square" lIns="0" tIns="1720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5"/>
              </a:spcBef>
            </a:pPr>
            <a:r>
              <a:rPr sz="2000" spc="-160" dirty="0">
                <a:solidFill>
                  <a:srgbClr val="3F3F3F"/>
                </a:solidFill>
                <a:latin typeface="DejaVu Sans"/>
                <a:cs typeface="DejaVu Sans"/>
              </a:rPr>
              <a:t>Table</a:t>
            </a:r>
            <a:r>
              <a:rPr sz="200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170" dirty="0">
                <a:solidFill>
                  <a:srgbClr val="3F3F3F"/>
                </a:solidFill>
                <a:latin typeface="DejaVu Sans"/>
                <a:cs typeface="DejaVu Sans"/>
              </a:rPr>
              <a:t>calculation</a:t>
            </a:r>
            <a:r>
              <a:rPr sz="2000" spc="1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b="1" spc="-290" dirty="0">
                <a:solidFill>
                  <a:srgbClr val="3F3F3F"/>
                </a:solidFill>
                <a:latin typeface="DejaVu Sans"/>
                <a:cs typeface="DejaVu Sans"/>
              </a:rPr>
              <a:t>compute</a:t>
            </a:r>
            <a:r>
              <a:rPr sz="2000" spc="-10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b="1" spc="-254" dirty="0">
                <a:solidFill>
                  <a:srgbClr val="3F3F3F"/>
                </a:solidFill>
                <a:latin typeface="DejaVu Sans"/>
                <a:cs typeface="DejaVu Sans"/>
              </a:rPr>
              <a:t>options</a:t>
            </a:r>
            <a:r>
              <a:rPr sz="2000" spc="-114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140" dirty="0">
                <a:solidFill>
                  <a:srgbClr val="3F3F3F"/>
                </a:solidFill>
                <a:latin typeface="DejaVu Sans"/>
                <a:cs typeface="DejaVu Sans"/>
              </a:rPr>
              <a:t>allow</a:t>
            </a:r>
            <a:r>
              <a:rPr sz="2000" spc="-2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150" dirty="0">
                <a:solidFill>
                  <a:srgbClr val="3F3F3F"/>
                </a:solidFill>
                <a:latin typeface="DejaVu Sans"/>
                <a:cs typeface="DejaVu Sans"/>
              </a:rPr>
              <a:t>you</a:t>
            </a:r>
            <a:r>
              <a:rPr sz="2000" spc="-1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20" dirty="0">
                <a:solidFill>
                  <a:srgbClr val="3F3F3F"/>
                </a:solidFill>
                <a:latin typeface="DejaVu Sans"/>
                <a:cs typeface="DejaVu Sans"/>
              </a:rPr>
              <a:t>to</a:t>
            </a:r>
            <a:r>
              <a:rPr sz="2000" spc="-1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155" dirty="0">
                <a:solidFill>
                  <a:srgbClr val="3F3F3F"/>
                </a:solidFill>
                <a:latin typeface="DejaVu Sans"/>
                <a:cs typeface="DejaVu Sans"/>
              </a:rPr>
              <a:t>specify</a:t>
            </a:r>
            <a:r>
              <a:rPr sz="2000" spc="-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140" dirty="0">
                <a:solidFill>
                  <a:srgbClr val="3F3F3F"/>
                </a:solidFill>
                <a:latin typeface="DejaVu Sans"/>
                <a:cs typeface="DejaVu Sans"/>
              </a:rPr>
              <a:t>the</a:t>
            </a:r>
            <a:r>
              <a:rPr sz="2000" spc="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200" dirty="0">
                <a:solidFill>
                  <a:srgbClr val="3F3F3F"/>
                </a:solidFill>
                <a:latin typeface="DejaVu Sans"/>
                <a:cs typeface="DejaVu Sans"/>
              </a:rPr>
              <a:t>“direction”</a:t>
            </a:r>
            <a:r>
              <a:rPr sz="2000" spc="-13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dirty="0">
                <a:solidFill>
                  <a:srgbClr val="3F3F3F"/>
                </a:solidFill>
                <a:latin typeface="DejaVu Sans"/>
                <a:cs typeface="DejaVu Sans"/>
              </a:rPr>
              <a:t>of</a:t>
            </a:r>
            <a:r>
              <a:rPr sz="2000" spc="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270" dirty="0">
                <a:solidFill>
                  <a:srgbClr val="3F3F3F"/>
                </a:solidFill>
                <a:latin typeface="DejaVu Sans"/>
                <a:cs typeface="DejaVu Sans"/>
              </a:rPr>
              <a:t>a</a:t>
            </a:r>
            <a:r>
              <a:rPr sz="2000" spc="3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45" dirty="0">
                <a:solidFill>
                  <a:srgbClr val="3F3F3F"/>
                </a:solidFill>
                <a:latin typeface="DejaVu Sans"/>
                <a:cs typeface="DejaVu Sans"/>
              </a:rPr>
              <a:t>calculation</a:t>
            </a:r>
            <a:endParaRPr sz="2000">
              <a:latin typeface="DejaVu Sans"/>
              <a:cs typeface="DejaVu Sans"/>
            </a:endParaRPr>
          </a:p>
          <a:p>
            <a:pPr marL="812165" marR="5080" indent="-342900">
              <a:lnSpc>
                <a:spcPts val="1730"/>
              </a:lnSpc>
              <a:spcBef>
                <a:spcPts val="1230"/>
              </a:spcBef>
              <a:buChar char="•"/>
              <a:tabLst>
                <a:tab pos="812165" algn="l"/>
                <a:tab pos="812800" algn="l"/>
              </a:tabLst>
            </a:pPr>
            <a:r>
              <a:rPr sz="1600" spc="-25" dirty="0">
                <a:solidFill>
                  <a:srgbClr val="3F3F3F"/>
                </a:solidFill>
                <a:latin typeface="DejaVu Sans"/>
                <a:cs typeface="DejaVu Sans"/>
              </a:rPr>
              <a:t>For</a:t>
            </a:r>
            <a:r>
              <a:rPr sz="1600" spc="-10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185" dirty="0">
                <a:solidFill>
                  <a:srgbClr val="3F3F3F"/>
                </a:solidFill>
                <a:latin typeface="DejaVu Sans"/>
                <a:cs typeface="DejaVu Sans"/>
              </a:rPr>
              <a:t>example,</a:t>
            </a:r>
            <a:r>
              <a:rPr sz="1600" spc="3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210" dirty="0">
                <a:solidFill>
                  <a:srgbClr val="3F3F3F"/>
                </a:solidFill>
                <a:latin typeface="DejaVu Sans"/>
                <a:cs typeface="DejaVu Sans"/>
              </a:rPr>
              <a:t>a</a:t>
            </a:r>
            <a:r>
              <a:rPr sz="1600" spc="3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135" dirty="0">
                <a:solidFill>
                  <a:srgbClr val="3F3F3F"/>
                </a:solidFill>
                <a:latin typeface="DejaVu Sans"/>
                <a:cs typeface="DejaVu Sans"/>
              </a:rPr>
              <a:t>Percent</a:t>
            </a:r>
            <a:r>
              <a:rPr sz="1600" spc="-1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dirty="0">
                <a:solidFill>
                  <a:srgbClr val="3F3F3F"/>
                </a:solidFill>
                <a:latin typeface="DejaVu Sans"/>
                <a:cs typeface="DejaVu Sans"/>
              </a:rPr>
              <a:t>of</a:t>
            </a:r>
            <a:r>
              <a:rPr sz="1600" spc="-6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114" dirty="0">
                <a:solidFill>
                  <a:srgbClr val="3F3F3F"/>
                </a:solidFill>
                <a:latin typeface="DejaVu Sans"/>
                <a:cs typeface="DejaVu Sans"/>
              </a:rPr>
              <a:t>Total</a:t>
            </a:r>
            <a:r>
              <a:rPr sz="1600" spc="-1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135" dirty="0">
                <a:solidFill>
                  <a:srgbClr val="3F3F3F"/>
                </a:solidFill>
                <a:latin typeface="DejaVu Sans"/>
                <a:cs typeface="DejaVu Sans"/>
              </a:rPr>
              <a:t>calculation</a:t>
            </a:r>
            <a:r>
              <a:rPr sz="1600" spc="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110" dirty="0">
                <a:solidFill>
                  <a:srgbClr val="3F3F3F"/>
                </a:solidFill>
                <a:latin typeface="DejaVu Sans"/>
                <a:cs typeface="DejaVu Sans"/>
              </a:rPr>
              <a:t>could</a:t>
            </a:r>
            <a:r>
              <a:rPr sz="1600" spc="-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135" dirty="0">
                <a:solidFill>
                  <a:srgbClr val="3F3F3F"/>
                </a:solidFill>
                <a:latin typeface="DejaVu Sans"/>
                <a:cs typeface="DejaVu Sans"/>
              </a:rPr>
              <a:t>be</a:t>
            </a:r>
            <a:r>
              <a:rPr sz="1600" spc="2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145" dirty="0">
                <a:solidFill>
                  <a:srgbClr val="3F3F3F"/>
                </a:solidFill>
                <a:latin typeface="DejaVu Sans"/>
                <a:cs typeface="DejaVu Sans"/>
              </a:rPr>
              <a:t>computed</a:t>
            </a:r>
            <a:r>
              <a:rPr sz="1600" spc="2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190" dirty="0">
                <a:solidFill>
                  <a:srgbClr val="3F3F3F"/>
                </a:solidFill>
                <a:latin typeface="DejaVu Sans"/>
                <a:cs typeface="DejaVu Sans"/>
              </a:rPr>
              <a:t>as</a:t>
            </a:r>
            <a:r>
              <a:rPr sz="1600" spc="3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210" dirty="0">
                <a:solidFill>
                  <a:srgbClr val="3F3F3F"/>
                </a:solidFill>
                <a:latin typeface="DejaVu Sans"/>
                <a:cs typeface="DejaVu Sans"/>
              </a:rPr>
              <a:t>a</a:t>
            </a:r>
            <a:r>
              <a:rPr sz="1600" spc="3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150" dirty="0">
                <a:solidFill>
                  <a:srgbClr val="3F3F3F"/>
                </a:solidFill>
                <a:latin typeface="DejaVu Sans"/>
                <a:cs typeface="DejaVu Sans"/>
              </a:rPr>
              <a:t>percentage</a:t>
            </a:r>
            <a:r>
              <a:rPr sz="1600" spc="2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dirty="0">
                <a:solidFill>
                  <a:srgbClr val="3F3F3F"/>
                </a:solidFill>
                <a:latin typeface="DejaVu Sans"/>
                <a:cs typeface="DejaVu Sans"/>
              </a:rPr>
              <a:t>of</a:t>
            </a:r>
            <a:r>
              <a:rPr sz="1600" spc="1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170" dirty="0">
                <a:solidFill>
                  <a:srgbClr val="3F3F3F"/>
                </a:solidFill>
                <a:latin typeface="DejaVu Sans"/>
                <a:cs typeface="DejaVu Sans"/>
              </a:rPr>
              <a:t>an</a:t>
            </a:r>
            <a:r>
              <a:rPr sz="1600" spc="3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114" dirty="0">
                <a:solidFill>
                  <a:srgbClr val="3F3F3F"/>
                </a:solidFill>
                <a:latin typeface="DejaVu Sans"/>
                <a:cs typeface="DejaVu Sans"/>
              </a:rPr>
              <a:t>entire</a:t>
            </a:r>
            <a:r>
              <a:rPr sz="1600" spc="1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65" dirty="0">
                <a:solidFill>
                  <a:srgbClr val="3F3F3F"/>
                </a:solidFill>
                <a:latin typeface="DejaVu Sans"/>
                <a:cs typeface="DejaVu Sans"/>
              </a:rPr>
              <a:t>row</a:t>
            </a:r>
            <a:r>
              <a:rPr sz="1600" spc="1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90" dirty="0">
                <a:solidFill>
                  <a:srgbClr val="3F3F3F"/>
                </a:solidFill>
                <a:latin typeface="DejaVu Sans"/>
                <a:cs typeface="DejaVu Sans"/>
              </a:rPr>
              <a:t>in</a:t>
            </a:r>
            <a:r>
              <a:rPr sz="160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210" dirty="0">
                <a:solidFill>
                  <a:srgbClr val="3F3F3F"/>
                </a:solidFill>
                <a:latin typeface="DejaVu Sans"/>
                <a:cs typeface="DejaVu Sans"/>
              </a:rPr>
              <a:t>a</a:t>
            </a:r>
            <a:r>
              <a:rPr sz="1600" spc="3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140" dirty="0">
                <a:solidFill>
                  <a:srgbClr val="3F3F3F"/>
                </a:solidFill>
                <a:latin typeface="DejaVu Sans"/>
                <a:cs typeface="DejaVu Sans"/>
              </a:rPr>
              <a:t>table</a:t>
            </a:r>
            <a:r>
              <a:rPr sz="1600" spc="2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575" dirty="0">
                <a:solidFill>
                  <a:srgbClr val="3F3F3F"/>
                </a:solidFill>
                <a:latin typeface="DejaVu Sans"/>
                <a:cs typeface="DejaVu Sans"/>
              </a:rPr>
              <a:t>(</a:t>
            </a:r>
            <a:r>
              <a:rPr sz="1600" i="1" spc="-385" dirty="0">
                <a:solidFill>
                  <a:srgbClr val="3F3F3F"/>
                </a:solidFill>
                <a:latin typeface="Nimbus Roman No9 L"/>
                <a:cs typeface="Nimbus Roman No9 L"/>
              </a:rPr>
              <a:t>T</a:t>
            </a:r>
            <a:r>
              <a:rPr sz="1600" i="1" spc="-380" dirty="0">
                <a:solidFill>
                  <a:srgbClr val="3F3F3F"/>
                </a:solidFill>
                <a:latin typeface="Nimbus Roman No9 L"/>
                <a:cs typeface="Nimbus Roman No9 L"/>
              </a:rPr>
              <a:t>a</a:t>
            </a:r>
            <a:r>
              <a:rPr sz="1600" i="1" spc="-385" dirty="0">
                <a:solidFill>
                  <a:srgbClr val="3F3F3F"/>
                </a:solidFill>
                <a:latin typeface="Nimbus Roman No9 L"/>
                <a:cs typeface="Nimbus Roman No9 L"/>
              </a:rPr>
              <a:t>ble</a:t>
            </a:r>
            <a:r>
              <a:rPr sz="1600" spc="-6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i="1" spc="-65" dirty="0">
                <a:solidFill>
                  <a:srgbClr val="3F3F3F"/>
                </a:solidFill>
                <a:latin typeface="Nimbus Roman No9 L"/>
                <a:cs typeface="Nimbus Roman No9 L"/>
              </a:rPr>
              <a:t>(across)</a:t>
            </a:r>
            <a:r>
              <a:rPr sz="1600" spc="-65" dirty="0">
                <a:solidFill>
                  <a:srgbClr val="3F3F3F"/>
                </a:solidFill>
                <a:latin typeface="DejaVu Sans"/>
                <a:cs typeface="DejaVu Sans"/>
              </a:rPr>
              <a:t>),</a:t>
            </a:r>
            <a:r>
              <a:rPr sz="1600" spc="-6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210" dirty="0">
                <a:solidFill>
                  <a:srgbClr val="3F3F3F"/>
                </a:solidFill>
                <a:latin typeface="DejaVu Sans"/>
                <a:cs typeface="DejaVu Sans"/>
              </a:rPr>
              <a:t>a</a:t>
            </a:r>
            <a:r>
              <a:rPr sz="1600" spc="3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65" dirty="0">
                <a:solidFill>
                  <a:srgbClr val="3F3F3F"/>
                </a:solidFill>
                <a:latin typeface="DejaVu Sans"/>
                <a:cs typeface="DejaVu Sans"/>
              </a:rPr>
              <a:t>row</a:t>
            </a:r>
            <a:r>
              <a:rPr sz="1600" spc="1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105" dirty="0">
                <a:solidFill>
                  <a:srgbClr val="3F3F3F"/>
                </a:solidFill>
                <a:latin typeface="DejaVu Sans"/>
                <a:cs typeface="DejaVu Sans"/>
              </a:rPr>
              <a:t>within</a:t>
            </a:r>
            <a:r>
              <a:rPr sz="1600" spc="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210" dirty="0">
                <a:solidFill>
                  <a:srgbClr val="3F3F3F"/>
                </a:solidFill>
                <a:latin typeface="DejaVu Sans"/>
                <a:cs typeface="DejaVu Sans"/>
              </a:rPr>
              <a:t>a</a:t>
            </a:r>
            <a:r>
              <a:rPr sz="1600" spc="3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165" dirty="0">
                <a:solidFill>
                  <a:srgbClr val="3F3F3F"/>
                </a:solidFill>
                <a:latin typeface="DejaVu Sans"/>
                <a:cs typeface="DejaVu Sans"/>
              </a:rPr>
              <a:t>pane</a:t>
            </a:r>
            <a:r>
              <a:rPr sz="1600" spc="3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55" dirty="0">
                <a:solidFill>
                  <a:srgbClr val="3F3F3F"/>
                </a:solidFill>
                <a:latin typeface="DejaVu Sans"/>
                <a:cs typeface="DejaVu Sans"/>
              </a:rPr>
              <a:t>(</a:t>
            </a:r>
            <a:r>
              <a:rPr sz="1600" i="1" spc="-55" dirty="0">
                <a:solidFill>
                  <a:srgbClr val="3F3F3F"/>
                </a:solidFill>
                <a:latin typeface="Nimbus Roman No9 L"/>
                <a:cs typeface="Nimbus Roman No9 L"/>
              </a:rPr>
              <a:t>Pane</a:t>
            </a:r>
            <a:r>
              <a:rPr sz="1600" spc="-3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i="1" spc="-65" dirty="0">
                <a:solidFill>
                  <a:srgbClr val="3F3F3F"/>
                </a:solidFill>
                <a:latin typeface="Nimbus Roman No9 L"/>
                <a:cs typeface="Nimbus Roman No9 L"/>
              </a:rPr>
              <a:t>(across)</a:t>
            </a:r>
            <a:r>
              <a:rPr sz="1600" spc="-65" dirty="0">
                <a:solidFill>
                  <a:srgbClr val="3F3F3F"/>
                </a:solidFill>
                <a:latin typeface="DejaVu Sans"/>
                <a:cs typeface="DejaVu Sans"/>
              </a:rPr>
              <a:t>),</a:t>
            </a:r>
            <a:r>
              <a:rPr sz="160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170" dirty="0">
                <a:solidFill>
                  <a:srgbClr val="3F3F3F"/>
                </a:solidFill>
                <a:latin typeface="DejaVu Sans"/>
                <a:cs typeface="DejaVu Sans"/>
              </a:rPr>
              <a:t>an</a:t>
            </a:r>
            <a:r>
              <a:rPr sz="1600" spc="3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135" dirty="0">
                <a:solidFill>
                  <a:srgbClr val="3F3F3F"/>
                </a:solidFill>
                <a:latin typeface="DejaVu Sans"/>
                <a:cs typeface="DejaVu Sans"/>
              </a:rPr>
              <a:t>individual</a:t>
            </a:r>
            <a:r>
              <a:rPr sz="1600" spc="1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160" dirty="0">
                <a:solidFill>
                  <a:srgbClr val="3F3F3F"/>
                </a:solidFill>
                <a:latin typeface="DejaVu Sans"/>
                <a:cs typeface="DejaVu Sans"/>
              </a:rPr>
              <a:t>data</a:t>
            </a:r>
            <a:r>
              <a:rPr sz="1600" spc="3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100" dirty="0">
                <a:solidFill>
                  <a:srgbClr val="3F3F3F"/>
                </a:solidFill>
                <a:latin typeface="DejaVu Sans"/>
                <a:cs typeface="DejaVu Sans"/>
              </a:rPr>
              <a:t>point</a:t>
            </a:r>
            <a:r>
              <a:rPr sz="1600" spc="1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120" dirty="0">
                <a:solidFill>
                  <a:srgbClr val="3F3F3F"/>
                </a:solidFill>
                <a:latin typeface="DejaVu Sans"/>
                <a:cs typeface="DejaVu Sans"/>
              </a:rPr>
              <a:t>(</a:t>
            </a:r>
            <a:r>
              <a:rPr sz="1600" i="1" spc="-120" dirty="0">
                <a:solidFill>
                  <a:srgbClr val="3F3F3F"/>
                </a:solidFill>
                <a:latin typeface="Nimbus Roman No9 L"/>
                <a:cs typeface="Nimbus Roman No9 L"/>
              </a:rPr>
              <a:t>Cell</a:t>
            </a:r>
            <a:r>
              <a:rPr sz="1600" spc="-120" dirty="0">
                <a:solidFill>
                  <a:srgbClr val="3F3F3F"/>
                </a:solidFill>
                <a:latin typeface="DejaVu Sans"/>
                <a:cs typeface="DejaVu Sans"/>
              </a:rPr>
              <a:t>),</a:t>
            </a:r>
            <a:r>
              <a:rPr sz="1600" spc="1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20" dirty="0">
                <a:solidFill>
                  <a:srgbClr val="3F3F3F"/>
                </a:solidFill>
                <a:latin typeface="DejaVu Sans"/>
                <a:cs typeface="DejaVu Sans"/>
              </a:rPr>
              <a:t>etc.</a:t>
            </a:r>
            <a:endParaRPr sz="1600">
              <a:latin typeface="DejaVu Sans"/>
              <a:cs typeface="DejaVu Sans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78954" y="2657982"/>
            <a:ext cx="2865755" cy="3618865"/>
            <a:chOff x="1078954" y="2657982"/>
            <a:chExt cx="2865755" cy="361886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78954" y="2788122"/>
              <a:ext cx="2174823" cy="3488507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90421" y="2799588"/>
              <a:ext cx="2105405" cy="3419093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99971" y="4910340"/>
              <a:ext cx="1767840" cy="27672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334135" y="4944122"/>
              <a:ext cx="1670685" cy="179070"/>
            </a:xfrm>
            <a:custGeom>
              <a:avLst/>
              <a:gdLst/>
              <a:ahLst/>
              <a:cxnLst/>
              <a:rect l="l" t="t" r="r" b="b"/>
              <a:pathLst>
                <a:path w="1670685" h="179070">
                  <a:moveTo>
                    <a:pt x="1670558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0" y="153670"/>
                  </a:lnTo>
                  <a:lnTo>
                    <a:pt x="0" y="179070"/>
                  </a:lnTo>
                  <a:lnTo>
                    <a:pt x="1670558" y="179070"/>
                  </a:lnTo>
                  <a:lnTo>
                    <a:pt x="1670558" y="154292"/>
                  </a:lnTo>
                  <a:lnTo>
                    <a:pt x="1670558" y="153670"/>
                  </a:lnTo>
                  <a:lnTo>
                    <a:pt x="1670558" y="25768"/>
                  </a:lnTo>
                  <a:lnTo>
                    <a:pt x="1645158" y="25768"/>
                  </a:lnTo>
                  <a:lnTo>
                    <a:pt x="1645158" y="153670"/>
                  </a:lnTo>
                  <a:lnTo>
                    <a:pt x="25400" y="153670"/>
                  </a:lnTo>
                  <a:lnTo>
                    <a:pt x="25400" y="25400"/>
                  </a:lnTo>
                  <a:lnTo>
                    <a:pt x="1670558" y="25400"/>
                  </a:lnTo>
                  <a:lnTo>
                    <a:pt x="1670558" y="0"/>
                  </a:lnTo>
                  <a:close/>
                </a:path>
              </a:pathLst>
            </a:custGeom>
            <a:solidFill>
              <a:srgbClr val="0C80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979420" y="2657982"/>
              <a:ext cx="965200" cy="2331720"/>
            </a:xfrm>
            <a:custGeom>
              <a:avLst/>
              <a:gdLst/>
              <a:ahLst/>
              <a:cxnLst/>
              <a:rect l="l" t="t" r="r" b="b"/>
              <a:pathLst>
                <a:path w="965200" h="2331720">
                  <a:moveTo>
                    <a:pt x="160013" y="1968246"/>
                  </a:moveTo>
                  <a:lnTo>
                    <a:pt x="133096" y="1968246"/>
                  </a:lnTo>
                  <a:lnTo>
                    <a:pt x="89027" y="2086864"/>
                  </a:lnTo>
                  <a:lnTo>
                    <a:pt x="44577" y="2204593"/>
                  </a:lnTo>
                  <a:lnTo>
                    <a:pt x="0" y="2322068"/>
                  </a:lnTo>
                  <a:lnTo>
                    <a:pt x="23622" y="2331212"/>
                  </a:lnTo>
                  <a:lnTo>
                    <a:pt x="68326" y="2213610"/>
                  </a:lnTo>
                  <a:lnTo>
                    <a:pt x="112903" y="2095754"/>
                  </a:lnTo>
                  <a:lnTo>
                    <a:pt x="156845" y="1977009"/>
                  </a:lnTo>
                  <a:lnTo>
                    <a:pt x="160013" y="1968246"/>
                  </a:lnTo>
                  <a:close/>
                </a:path>
                <a:path w="965200" h="2331720">
                  <a:moveTo>
                    <a:pt x="89027" y="2086737"/>
                  </a:moveTo>
                  <a:lnTo>
                    <a:pt x="88979" y="2086864"/>
                  </a:lnTo>
                  <a:lnTo>
                    <a:pt x="89027" y="2086737"/>
                  </a:lnTo>
                  <a:close/>
                </a:path>
                <a:path w="965200" h="2331720">
                  <a:moveTo>
                    <a:pt x="324939" y="1480693"/>
                  </a:moveTo>
                  <a:lnTo>
                    <a:pt x="298450" y="1480693"/>
                  </a:lnTo>
                  <a:lnTo>
                    <a:pt x="278892" y="1543304"/>
                  </a:lnTo>
                  <a:lnTo>
                    <a:pt x="259080" y="1605407"/>
                  </a:lnTo>
                  <a:lnTo>
                    <a:pt x="218186" y="1728089"/>
                  </a:lnTo>
                  <a:lnTo>
                    <a:pt x="176149" y="1848866"/>
                  </a:lnTo>
                  <a:lnTo>
                    <a:pt x="132969" y="1968373"/>
                  </a:lnTo>
                  <a:lnTo>
                    <a:pt x="133096" y="1968246"/>
                  </a:lnTo>
                  <a:lnTo>
                    <a:pt x="160013" y="1968246"/>
                  </a:lnTo>
                  <a:lnTo>
                    <a:pt x="200152" y="1857248"/>
                  </a:lnTo>
                  <a:lnTo>
                    <a:pt x="242189" y="1736217"/>
                  </a:lnTo>
                  <a:lnTo>
                    <a:pt x="283210" y="1613281"/>
                  </a:lnTo>
                  <a:lnTo>
                    <a:pt x="303149" y="1550924"/>
                  </a:lnTo>
                  <a:lnTo>
                    <a:pt x="322707" y="1488186"/>
                  </a:lnTo>
                  <a:lnTo>
                    <a:pt x="324939" y="1480693"/>
                  </a:lnTo>
                  <a:close/>
                </a:path>
                <a:path w="965200" h="2331720">
                  <a:moveTo>
                    <a:pt x="176149" y="1848739"/>
                  </a:moveTo>
                  <a:lnTo>
                    <a:pt x="176103" y="1848866"/>
                  </a:lnTo>
                  <a:lnTo>
                    <a:pt x="176149" y="1848739"/>
                  </a:lnTo>
                  <a:close/>
                </a:path>
                <a:path w="965200" h="2331720">
                  <a:moveTo>
                    <a:pt x="218186" y="1727962"/>
                  </a:moveTo>
                  <a:lnTo>
                    <a:pt x="218141" y="1728089"/>
                  </a:lnTo>
                  <a:lnTo>
                    <a:pt x="218186" y="1727962"/>
                  </a:lnTo>
                  <a:close/>
                </a:path>
                <a:path w="965200" h="2331720">
                  <a:moveTo>
                    <a:pt x="259080" y="1605280"/>
                  </a:moveTo>
                  <a:lnTo>
                    <a:pt x="259037" y="1605407"/>
                  </a:lnTo>
                  <a:lnTo>
                    <a:pt x="259080" y="1605280"/>
                  </a:lnTo>
                  <a:close/>
                </a:path>
                <a:path w="965200" h="2331720">
                  <a:moveTo>
                    <a:pt x="396126" y="1217930"/>
                  </a:moveTo>
                  <a:lnTo>
                    <a:pt x="370205" y="1217930"/>
                  </a:lnTo>
                  <a:lnTo>
                    <a:pt x="361950" y="1253236"/>
                  </a:lnTo>
                  <a:lnTo>
                    <a:pt x="353441" y="1287653"/>
                  </a:lnTo>
                  <a:lnTo>
                    <a:pt x="344805" y="1321308"/>
                  </a:lnTo>
                  <a:lnTo>
                    <a:pt x="335788" y="1353693"/>
                  </a:lnTo>
                  <a:lnTo>
                    <a:pt x="317246" y="1417574"/>
                  </a:lnTo>
                  <a:lnTo>
                    <a:pt x="298323" y="1480820"/>
                  </a:lnTo>
                  <a:lnTo>
                    <a:pt x="298450" y="1480693"/>
                  </a:lnTo>
                  <a:lnTo>
                    <a:pt x="324939" y="1480693"/>
                  </a:lnTo>
                  <a:lnTo>
                    <a:pt x="341630" y="1424686"/>
                  </a:lnTo>
                  <a:lnTo>
                    <a:pt x="360299" y="1360551"/>
                  </a:lnTo>
                  <a:lnTo>
                    <a:pt x="378079" y="1293749"/>
                  </a:lnTo>
                  <a:lnTo>
                    <a:pt x="394843" y="1223645"/>
                  </a:lnTo>
                  <a:lnTo>
                    <a:pt x="396126" y="1217930"/>
                  </a:lnTo>
                  <a:close/>
                </a:path>
                <a:path w="965200" h="2331720">
                  <a:moveTo>
                    <a:pt x="317246" y="1417447"/>
                  </a:moveTo>
                  <a:lnTo>
                    <a:pt x="317208" y="1417574"/>
                  </a:lnTo>
                  <a:lnTo>
                    <a:pt x="317246" y="1417447"/>
                  </a:lnTo>
                  <a:close/>
                </a:path>
                <a:path w="965200" h="2331720">
                  <a:moveTo>
                    <a:pt x="335788" y="1353566"/>
                  </a:moveTo>
                  <a:lnTo>
                    <a:pt x="335751" y="1353693"/>
                  </a:lnTo>
                  <a:lnTo>
                    <a:pt x="335788" y="1353566"/>
                  </a:lnTo>
                  <a:close/>
                </a:path>
                <a:path w="965200" h="2331720">
                  <a:moveTo>
                    <a:pt x="344805" y="1321054"/>
                  </a:moveTo>
                  <a:lnTo>
                    <a:pt x="344734" y="1321308"/>
                  </a:lnTo>
                  <a:lnTo>
                    <a:pt x="344805" y="1321054"/>
                  </a:lnTo>
                  <a:close/>
                </a:path>
                <a:path w="965200" h="2331720">
                  <a:moveTo>
                    <a:pt x="353441" y="1287526"/>
                  </a:moveTo>
                  <a:lnTo>
                    <a:pt x="353408" y="1287653"/>
                  </a:lnTo>
                  <a:lnTo>
                    <a:pt x="353441" y="1287526"/>
                  </a:lnTo>
                  <a:close/>
                </a:path>
                <a:path w="965200" h="2331720">
                  <a:moveTo>
                    <a:pt x="361950" y="1253109"/>
                  </a:moveTo>
                  <a:lnTo>
                    <a:pt x="361918" y="1253236"/>
                  </a:lnTo>
                  <a:lnTo>
                    <a:pt x="361950" y="1253109"/>
                  </a:lnTo>
                  <a:close/>
                </a:path>
                <a:path w="965200" h="2331720">
                  <a:moveTo>
                    <a:pt x="886206" y="0"/>
                  </a:moveTo>
                  <a:lnTo>
                    <a:pt x="888149" y="25793"/>
                  </a:lnTo>
                  <a:lnTo>
                    <a:pt x="864235" y="28575"/>
                  </a:lnTo>
                  <a:lnTo>
                    <a:pt x="838962" y="33147"/>
                  </a:lnTo>
                  <a:lnTo>
                    <a:pt x="789178" y="47879"/>
                  </a:lnTo>
                  <a:lnTo>
                    <a:pt x="752348" y="64770"/>
                  </a:lnTo>
                  <a:lnTo>
                    <a:pt x="716280" y="87884"/>
                  </a:lnTo>
                  <a:lnTo>
                    <a:pt x="681355" y="118364"/>
                  </a:lnTo>
                  <a:lnTo>
                    <a:pt x="647827" y="156972"/>
                  </a:lnTo>
                  <a:lnTo>
                    <a:pt x="615950" y="204597"/>
                  </a:lnTo>
                  <a:lnTo>
                    <a:pt x="595630" y="241935"/>
                  </a:lnTo>
                  <a:lnTo>
                    <a:pt x="575945" y="284353"/>
                  </a:lnTo>
                  <a:lnTo>
                    <a:pt x="557657" y="333375"/>
                  </a:lnTo>
                  <a:lnTo>
                    <a:pt x="540385" y="388112"/>
                  </a:lnTo>
                  <a:lnTo>
                    <a:pt x="524129" y="448183"/>
                  </a:lnTo>
                  <a:lnTo>
                    <a:pt x="508635" y="512699"/>
                  </a:lnTo>
                  <a:lnTo>
                    <a:pt x="493776" y="580898"/>
                  </a:lnTo>
                  <a:lnTo>
                    <a:pt x="479298" y="652526"/>
                  </a:lnTo>
                  <a:lnTo>
                    <a:pt x="458216" y="764286"/>
                  </a:lnTo>
                  <a:lnTo>
                    <a:pt x="444246" y="840613"/>
                  </a:lnTo>
                  <a:lnTo>
                    <a:pt x="430276" y="917575"/>
                  </a:lnTo>
                  <a:lnTo>
                    <a:pt x="415925" y="994537"/>
                  </a:lnTo>
                  <a:lnTo>
                    <a:pt x="401193" y="1070737"/>
                  </a:lnTo>
                  <a:lnTo>
                    <a:pt x="386080" y="1145540"/>
                  </a:lnTo>
                  <a:lnTo>
                    <a:pt x="378206" y="1181989"/>
                  </a:lnTo>
                  <a:lnTo>
                    <a:pt x="370078" y="1218057"/>
                  </a:lnTo>
                  <a:lnTo>
                    <a:pt x="370205" y="1217930"/>
                  </a:lnTo>
                  <a:lnTo>
                    <a:pt x="396126" y="1217930"/>
                  </a:lnTo>
                  <a:lnTo>
                    <a:pt x="402971" y="1187450"/>
                  </a:lnTo>
                  <a:lnTo>
                    <a:pt x="426085" y="1075563"/>
                  </a:lnTo>
                  <a:lnTo>
                    <a:pt x="440944" y="999236"/>
                  </a:lnTo>
                  <a:lnTo>
                    <a:pt x="456027" y="917448"/>
                  </a:lnTo>
                  <a:lnTo>
                    <a:pt x="469265" y="845058"/>
                  </a:lnTo>
                  <a:lnTo>
                    <a:pt x="483235" y="768858"/>
                  </a:lnTo>
                  <a:lnTo>
                    <a:pt x="497205" y="694055"/>
                  </a:lnTo>
                  <a:lnTo>
                    <a:pt x="504165" y="657479"/>
                  </a:lnTo>
                  <a:lnTo>
                    <a:pt x="504215" y="657352"/>
                  </a:lnTo>
                  <a:lnTo>
                    <a:pt x="511429" y="621411"/>
                  </a:lnTo>
                  <a:lnTo>
                    <a:pt x="511302" y="621411"/>
                  </a:lnTo>
                  <a:lnTo>
                    <a:pt x="518514" y="586232"/>
                  </a:lnTo>
                  <a:lnTo>
                    <a:pt x="518568" y="586105"/>
                  </a:lnTo>
                  <a:lnTo>
                    <a:pt x="526034" y="551815"/>
                  </a:lnTo>
                  <a:lnTo>
                    <a:pt x="533372" y="518287"/>
                  </a:lnTo>
                  <a:lnTo>
                    <a:pt x="533429" y="518160"/>
                  </a:lnTo>
                  <a:lnTo>
                    <a:pt x="540960" y="485902"/>
                  </a:lnTo>
                  <a:lnTo>
                    <a:pt x="541082" y="485648"/>
                  </a:lnTo>
                  <a:lnTo>
                    <a:pt x="548767" y="454279"/>
                  </a:lnTo>
                  <a:lnTo>
                    <a:pt x="556734" y="424180"/>
                  </a:lnTo>
                  <a:lnTo>
                    <a:pt x="564823" y="395351"/>
                  </a:lnTo>
                  <a:lnTo>
                    <a:pt x="573151" y="367538"/>
                  </a:lnTo>
                  <a:lnTo>
                    <a:pt x="581685" y="341668"/>
                  </a:lnTo>
                  <a:lnTo>
                    <a:pt x="590550" y="316865"/>
                  </a:lnTo>
                  <a:lnTo>
                    <a:pt x="599368" y="294386"/>
                  </a:lnTo>
                  <a:lnTo>
                    <a:pt x="608838" y="272796"/>
                  </a:lnTo>
                  <a:lnTo>
                    <a:pt x="618363" y="253111"/>
                  </a:lnTo>
                  <a:lnTo>
                    <a:pt x="627941" y="235077"/>
                  </a:lnTo>
                  <a:lnTo>
                    <a:pt x="637921" y="217297"/>
                  </a:lnTo>
                  <a:lnTo>
                    <a:pt x="647941" y="201193"/>
                  </a:lnTo>
                  <a:lnTo>
                    <a:pt x="657987" y="186182"/>
                  </a:lnTo>
                  <a:lnTo>
                    <a:pt x="668032" y="172415"/>
                  </a:lnTo>
                  <a:lnTo>
                    <a:pt x="678259" y="159512"/>
                  </a:lnTo>
                  <a:lnTo>
                    <a:pt x="688641" y="147574"/>
                  </a:lnTo>
                  <a:lnTo>
                    <a:pt x="699516" y="136017"/>
                  </a:lnTo>
                  <a:lnTo>
                    <a:pt x="699667" y="136017"/>
                  </a:lnTo>
                  <a:lnTo>
                    <a:pt x="710184" y="125984"/>
                  </a:lnTo>
                  <a:lnTo>
                    <a:pt x="720852" y="116586"/>
                  </a:lnTo>
                  <a:lnTo>
                    <a:pt x="731532" y="108267"/>
                  </a:lnTo>
                  <a:lnTo>
                    <a:pt x="742569" y="100330"/>
                  </a:lnTo>
                  <a:lnTo>
                    <a:pt x="753219" y="93599"/>
                  </a:lnTo>
                  <a:lnTo>
                    <a:pt x="764222" y="87249"/>
                  </a:lnTo>
                  <a:lnTo>
                    <a:pt x="775436" y="81483"/>
                  </a:lnTo>
                  <a:lnTo>
                    <a:pt x="786596" y="76327"/>
                  </a:lnTo>
                  <a:lnTo>
                    <a:pt x="798322" y="71501"/>
                  </a:lnTo>
                  <a:lnTo>
                    <a:pt x="798824" y="71501"/>
                  </a:lnTo>
                  <a:lnTo>
                    <a:pt x="821232" y="63995"/>
                  </a:lnTo>
                  <a:lnTo>
                    <a:pt x="844436" y="58039"/>
                  </a:lnTo>
                  <a:lnTo>
                    <a:pt x="844042" y="58039"/>
                  </a:lnTo>
                  <a:lnTo>
                    <a:pt x="868057" y="53657"/>
                  </a:lnTo>
                  <a:lnTo>
                    <a:pt x="890054" y="51155"/>
                  </a:lnTo>
                  <a:lnTo>
                    <a:pt x="933430" y="51155"/>
                  </a:lnTo>
                  <a:lnTo>
                    <a:pt x="965073" y="32258"/>
                  </a:lnTo>
                  <a:lnTo>
                    <a:pt x="886206" y="0"/>
                  </a:lnTo>
                  <a:close/>
                </a:path>
                <a:path w="965200" h="2331720">
                  <a:moveTo>
                    <a:pt x="378206" y="1181862"/>
                  </a:moveTo>
                  <a:lnTo>
                    <a:pt x="378177" y="1181989"/>
                  </a:lnTo>
                  <a:lnTo>
                    <a:pt x="378206" y="1181862"/>
                  </a:lnTo>
                  <a:close/>
                </a:path>
                <a:path w="965200" h="2331720">
                  <a:moveTo>
                    <a:pt x="386080" y="1145286"/>
                  </a:moveTo>
                  <a:lnTo>
                    <a:pt x="386025" y="1145540"/>
                  </a:lnTo>
                  <a:lnTo>
                    <a:pt x="386080" y="1145286"/>
                  </a:lnTo>
                  <a:close/>
                </a:path>
                <a:path w="965200" h="2331720">
                  <a:moveTo>
                    <a:pt x="401193" y="1070610"/>
                  </a:moveTo>
                  <a:lnTo>
                    <a:pt x="401167" y="1070737"/>
                  </a:lnTo>
                  <a:lnTo>
                    <a:pt x="401193" y="1070610"/>
                  </a:lnTo>
                  <a:close/>
                </a:path>
                <a:path w="965200" h="2331720">
                  <a:moveTo>
                    <a:pt x="415925" y="994410"/>
                  </a:moveTo>
                  <a:lnTo>
                    <a:pt x="415900" y="994537"/>
                  </a:lnTo>
                  <a:lnTo>
                    <a:pt x="415925" y="994410"/>
                  </a:lnTo>
                  <a:close/>
                </a:path>
                <a:path w="965200" h="2331720">
                  <a:moveTo>
                    <a:pt x="430276" y="917448"/>
                  </a:moveTo>
                  <a:lnTo>
                    <a:pt x="430252" y="917575"/>
                  </a:lnTo>
                  <a:lnTo>
                    <a:pt x="430276" y="917448"/>
                  </a:lnTo>
                  <a:close/>
                </a:path>
                <a:path w="965200" h="2331720">
                  <a:moveTo>
                    <a:pt x="504215" y="657352"/>
                  </a:moveTo>
                  <a:lnTo>
                    <a:pt x="504190" y="657479"/>
                  </a:lnTo>
                  <a:lnTo>
                    <a:pt x="504215" y="657352"/>
                  </a:lnTo>
                  <a:close/>
                </a:path>
                <a:path w="965200" h="2331720">
                  <a:moveTo>
                    <a:pt x="518568" y="586105"/>
                  </a:moveTo>
                  <a:lnTo>
                    <a:pt x="518541" y="586232"/>
                  </a:lnTo>
                  <a:lnTo>
                    <a:pt x="518568" y="586105"/>
                  </a:lnTo>
                  <a:close/>
                </a:path>
                <a:path w="965200" h="2331720">
                  <a:moveTo>
                    <a:pt x="533429" y="518160"/>
                  </a:moveTo>
                  <a:lnTo>
                    <a:pt x="533400" y="518287"/>
                  </a:lnTo>
                  <a:lnTo>
                    <a:pt x="533429" y="518160"/>
                  </a:lnTo>
                  <a:close/>
                </a:path>
                <a:path w="965200" h="2331720">
                  <a:moveTo>
                    <a:pt x="541082" y="485648"/>
                  </a:moveTo>
                  <a:lnTo>
                    <a:pt x="541020" y="485902"/>
                  </a:lnTo>
                  <a:lnTo>
                    <a:pt x="541082" y="485648"/>
                  </a:lnTo>
                  <a:close/>
                </a:path>
                <a:path w="965200" h="2331720">
                  <a:moveTo>
                    <a:pt x="548833" y="454279"/>
                  </a:moveTo>
                  <a:lnTo>
                    <a:pt x="548767" y="454533"/>
                  </a:lnTo>
                  <a:lnTo>
                    <a:pt x="548833" y="454279"/>
                  </a:lnTo>
                  <a:close/>
                </a:path>
                <a:path w="965200" h="2331720">
                  <a:moveTo>
                    <a:pt x="556768" y="424053"/>
                  </a:moveTo>
                  <a:lnTo>
                    <a:pt x="556641" y="424180"/>
                  </a:lnTo>
                  <a:lnTo>
                    <a:pt x="556768" y="424053"/>
                  </a:lnTo>
                  <a:close/>
                </a:path>
                <a:path w="965200" h="2331720">
                  <a:moveTo>
                    <a:pt x="564896" y="395097"/>
                  </a:moveTo>
                  <a:lnTo>
                    <a:pt x="564769" y="395351"/>
                  </a:lnTo>
                  <a:lnTo>
                    <a:pt x="564896" y="395097"/>
                  </a:lnTo>
                  <a:close/>
                </a:path>
                <a:path w="965200" h="2331720">
                  <a:moveTo>
                    <a:pt x="573233" y="367538"/>
                  </a:moveTo>
                  <a:lnTo>
                    <a:pt x="573151" y="367792"/>
                  </a:lnTo>
                  <a:lnTo>
                    <a:pt x="573233" y="367538"/>
                  </a:lnTo>
                  <a:close/>
                </a:path>
                <a:path w="965200" h="2331720">
                  <a:moveTo>
                    <a:pt x="590572" y="316865"/>
                  </a:moveTo>
                  <a:lnTo>
                    <a:pt x="590423" y="317246"/>
                  </a:lnTo>
                  <a:lnTo>
                    <a:pt x="590572" y="316865"/>
                  </a:lnTo>
                  <a:close/>
                </a:path>
                <a:path w="965200" h="2331720">
                  <a:moveTo>
                    <a:pt x="599567" y="293878"/>
                  </a:moveTo>
                  <a:lnTo>
                    <a:pt x="599313" y="294386"/>
                  </a:lnTo>
                  <a:lnTo>
                    <a:pt x="599567" y="293878"/>
                  </a:lnTo>
                  <a:close/>
                </a:path>
                <a:path w="965200" h="2331720">
                  <a:moveTo>
                    <a:pt x="608953" y="272796"/>
                  </a:moveTo>
                  <a:lnTo>
                    <a:pt x="608711" y="273304"/>
                  </a:lnTo>
                  <a:lnTo>
                    <a:pt x="608953" y="272796"/>
                  </a:lnTo>
                  <a:close/>
                </a:path>
                <a:path w="965200" h="2331720">
                  <a:moveTo>
                    <a:pt x="618436" y="253111"/>
                  </a:moveTo>
                  <a:lnTo>
                    <a:pt x="618236" y="253492"/>
                  </a:lnTo>
                  <a:lnTo>
                    <a:pt x="618436" y="253111"/>
                  </a:lnTo>
                  <a:close/>
                </a:path>
                <a:path w="965200" h="2331720">
                  <a:moveTo>
                    <a:pt x="628142" y="234696"/>
                  </a:moveTo>
                  <a:lnTo>
                    <a:pt x="627888" y="235077"/>
                  </a:lnTo>
                  <a:lnTo>
                    <a:pt x="628142" y="234696"/>
                  </a:lnTo>
                  <a:close/>
                </a:path>
                <a:path w="965200" h="2331720">
                  <a:moveTo>
                    <a:pt x="638028" y="217297"/>
                  </a:moveTo>
                  <a:lnTo>
                    <a:pt x="637794" y="217678"/>
                  </a:lnTo>
                  <a:lnTo>
                    <a:pt x="638028" y="217297"/>
                  </a:lnTo>
                  <a:close/>
                </a:path>
                <a:path w="965200" h="2331720">
                  <a:moveTo>
                    <a:pt x="658010" y="186182"/>
                  </a:moveTo>
                  <a:lnTo>
                    <a:pt x="657733" y="186563"/>
                  </a:lnTo>
                  <a:lnTo>
                    <a:pt x="658010" y="186182"/>
                  </a:lnTo>
                  <a:close/>
                </a:path>
                <a:path w="965200" h="2331720">
                  <a:moveTo>
                    <a:pt x="678561" y="159131"/>
                  </a:moveTo>
                  <a:lnTo>
                    <a:pt x="678180" y="159512"/>
                  </a:lnTo>
                  <a:lnTo>
                    <a:pt x="678561" y="159131"/>
                  </a:lnTo>
                  <a:close/>
                </a:path>
                <a:path w="965200" h="2331720">
                  <a:moveTo>
                    <a:pt x="688975" y="147193"/>
                  </a:moveTo>
                  <a:lnTo>
                    <a:pt x="688594" y="147574"/>
                  </a:lnTo>
                  <a:lnTo>
                    <a:pt x="688975" y="147193"/>
                  </a:lnTo>
                  <a:close/>
                </a:path>
                <a:path w="965200" h="2331720">
                  <a:moveTo>
                    <a:pt x="699667" y="136017"/>
                  </a:moveTo>
                  <a:lnTo>
                    <a:pt x="699516" y="136017"/>
                  </a:lnTo>
                  <a:lnTo>
                    <a:pt x="699135" y="136525"/>
                  </a:lnTo>
                  <a:lnTo>
                    <a:pt x="699667" y="136017"/>
                  </a:lnTo>
                  <a:close/>
                </a:path>
                <a:path w="965200" h="2331720">
                  <a:moveTo>
                    <a:pt x="710233" y="125984"/>
                  </a:moveTo>
                  <a:lnTo>
                    <a:pt x="709803" y="126365"/>
                  </a:lnTo>
                  <a:lnTo>
                    <a:pt x="710233" y="125984"/>
                  </a:lnTo>
                  <a:close/>
                </a:path>
                <a:path w="965200" h="2331720">
                  <a:moveTo>
                    <a:pt x="720955" y="116586"/>
                  </a:moveTo>
                  <a:lnTo>
                    <a:pt x="720471" y="116967"/>
                  </a:lnTo>
                  <a:lnTo>
                    <a:pt x="720955" y="116586"/>
                  </a:lnTo>
                  <a:close/>
                </a:path>
                <a:path w="965200" h="2331720">
                  <a:moveTo>
                    <a:pt x="742658" y="100330"/>
                  </a:moveTo>
                  <a:lnTo>
                    <a:pt x="742061" y="100711"/>
                  </a:lnTo>
                  <a:lnTo>
                    <a:pt x="742658" y="100330"/>
                  </a:lnTo>
                  <a:close/>
                </a:path>
                <a:path w="965200" h="2331720">
                  <a:moveTo>
                    <a:pt x="753618" y="93345"/>
                  </a:moveTo>
                  <a:lnTo>
                    <a:pt x="753110" y="93599"/>
                  </a:lnTo>
                  <a:lnTo>
                    <a:pt x="753618" y="93345"/>
                  </a:lnTo>
                  <a:close/>
                </a:path>
                <a:path w="965200" h="2331720">
                  <a:moveTo>
                    <a:pt x="764667" y="86995"/>
                  </a:moveTo>
                  <a:lnTo>
                    <a:pt x="764159" y="87249"/>
                  </a:lnTo>
                  <a:lnTo>
                    <a:pt x="764667" y="86995"/>
                  </a:lnTo>
                  <a:close/>
                </a:path>
                <a:path w="965200" h="2331720">
                  <a:moveTo>
                    <a:pt x="787146" y="76073"/>
                  </a:moveTo>
                  <a:lnTo>
                    <a:pt x="786511" y="76327"/>
                  </a:lnTo>
                  <a:lnTo>
                    <a:pt x="787146" y="76073"/>
                  </a:lnTo>
                  <a:close/>
                </a:path>
                <a:path w="965200" h="2331720">
                  <a:moveTo>
                    <a:pt x="933430" y="51155"/>
                  </a:moveTo>
                  <a:lnTo>
                    <a:pt x="890054" y="51155"/>
                  </a:lnTo>
                  <a:lnTo>
                    <a:pt x="891921" y="75946"/>
                  </a:lnTo>
                  <a:lnTo>
                    <a:pt x="933430" y="51155"/>
                  </a:lnTo>
                  <a:close/>
                </a:path>
                <a:path w="965200" h="2331720">
                  <a:moveTo>
                    <a:pt x="798824" y="71501"/>
                  </a:moveTo>
                  <a:lnTo>
                    <a:pt x="798322" y="71501"/>
                  </a:lnTo>
                  <a:lnTo>
                    <a:pt x="797687" y="71882"/>
                  </a:lnTo>
                  <a:lnTo>
                    <a:pt x="798824" y="71501"/>
                  </a:lnTo>
                  <a:close/>
                </a:path>
                <a:path w="965200" h="2331720">
                  <a:moveTo>
                    <a:pt x="844931" y="57912"/>
                  </a:moveTo>
                  <a:lnTo>
                    <a:pt x="844042" y="58039"/>
                  </a:lnTo>
                  <a:lnTo>
                    <a:pt x="844436" y="58039"/>
                  </a:lnTo>
                  <a:lnTo>
                    <a:pt x="844931" y="57912"/>
                  </a:lnTo>
                  <a:close/>
                </a:path>
              </a:pathLst>
            </a:custGeom>
            <a:solidFill>
              <a:srgbClr val="0C80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974594" y="4078477"/>
              <a:ext cx="963930" cy="1151890"/>
            </a:xfrm>
            <a:custGeom>
              <a:avLst/>
              <a:gdLst/>
              <a:ahLst/>
              <a:cxnLst/>
              <a:rect l="l" t="t" r="r" b="b"/>
              <a:pathLst>
                <a:path w="963929" h="1151889">
                  <a:moveTo>
                    <a:pt x="881761" y="0"/>
                  </a:moveTo>
                  <a:lnTo>
                    <a:pt x="886548" y="24980"/>
                  </a:lnTo>
                  <a:lnTo>
                    <a:pt x="881253" y="26035"/>
                  </a:lnTo>
                  <a:lnTo>
                    <a:pt x="854202" y="32385"/>
                  </a:lnTo>
                  <a:lnTo>
                    <a:pt x="799592" y="48260"/>
                  </a:lnTo>
                  <a:lnTo>
                    <a:pt x="743966" y="70104"/>
                  </a:lnTo>
                  <a:lnTo>
                    <a:pt x="701802" y="91313"/>
                  </a:lnTo>
                  <a:lnTo>
                    <a:pt x="659003" y="117856"/>
                  </a:lnTo>
                  <a:lnTo>
                    <a:pt x="615569" y="150368"/>
                  </a:lnTo>
                  <a:lnTo>
                    <a:pt x="586486" y="175514"/>
                  </a:lnTo>
                  <a:lnTo>
                    <a:pt x="556895" y="203962"/>
                  </a:lnTo>
                  <a:lnTo>
                    <a:pt x="527050" y="235966"/>
                  </a:lnTo>
                  <a:lnTo>
                    <a:pt x="496951" y="271526"/>
                  </a:lnTo>
                  <a:lnTo>
                    <a:pt x="466471" y="310642"/>
                  </a:lnTo>
                  <a:lnTo>
                    <a:pt x="435737" y="353187"/>
                  </a:lnTo>
                  <a:lnTo>
                    <a:pt x="404622" y="398780"/>
                  </a:lnTo>
                  <a:lnTo>
                    <a:pt x="373380" y="447421"/>
                  </a:lnTo>
                  <a:lnTo>
                    <a:pt x="341757" y="498729"/>
                  </a:lnTo>
                  <a:lnTo>
                    <a:pt x="310007" y="552323"/>
                  </a:lnTo>
                  <a:lnTo>
                    <a:pt x="261874" y="637032"/>
                  </a:lnTo>
                  <a:lnTo>
                    <a:pt x="229489" y="695960"/>
                  </a:lnTo>
                  <a:lnTo>
                    <a:pt x="196977" y="756285"/>
                  </a:lnTo>
                  <a:lnTo>
                    <a:pt x="164338" y="818261"/>
                  </a:lnTo>
                  <a:lnTo>
                    <a:pt x="98806" y="945261"/>
                  </a:lnTo>
                  <a:lnTo>
                    <a:pt x="65913" y="1009904"/>
                  </a:lnTo>
                  <a:lnTo>
                    <a:pt x="0" y="1140460"/>
                  </a:lnTo>
                  <a:lnTo>
                    <a:pt x="22606" y="1151890"/>
                  </a:lnTo>
                  <a:lnTo>
                    <a:pt x="88519" y="1021461"/>
                  </a:lnTo>
                  <a:lnTo>
                    <a:pt x="121412" y="956818"/>
                  </a:lnTo>
                  <a:lnTo>
                    <a:pt x="154178" y="892937"/>
                  </a:lnTo>
                  <a:lnTo>
                    <a:pt x="186877" y="830072"/>
                  </a:lnTo>
                  <a:lnTo>
                    <a:pt x="219388" y="768350"/>
                  </a:lnTo>
                  <a:lnTo>
                    <a:pt x="251841" y="708025"/>
                  </a:lnTo>
                  <a:lnTo>
                    <a:pt x="284029" y="649478"/>
                  </a:lnTo>
                  <a:lnTo>
                    <a:pt x="315976" y="592582"/>
                  </a:lnTo>
                  <a:lnTo>
                    <a:pt x="331978" y="565150"/>
                  </a:lnTo>
                  <a:lnTo>
                    <a:pt x="331851" y="565150"/>
                  </a:lnTo>
                  <a:lnTo>
                    <a:pt x="347777" y="538226"/>
                  </a:lnTo>
                  <a:lnTo>
                    <a:pt x="363601" y="511810"/>
                  </a:lnTo>
                  <a:lnTo>
                    <a:pt x="363474" y="511810"/>
                  </a:lnTo>
                  <a:lnTo>
                    <a:pt x="379222" y="486029"/>
                  </a:lnTo>
                  <a:lnTo>
                    <a:pt x="394843" y="460883"/>
                  </a:lnTo>
                  <a:lnTo>
                    <a:pt x="410383" y="436499"/>
                  </a:lnTo>
                  <a:lnTo>
                    <a:pt x="425874" y="412877"/>
                  </a:lnTo>
                  <a:lnTo>
                    <a:pt x="441325" y="389890"/>
                  </a:lnTo>
                  <a:lnTo>
                    <a:pt x="441198" y="389890"/>
                  </a:lnTo>
                  <a:lnTo>
                    <a:pt x="456477" y="367792"/>
                  </a:lnTo>
                  <a:lnTo>
                    <a:pt x="471714" y="346456"/>
                  </a:lnTo>
                  <a:lnTo>
                    <a:pt x="486824" y="325882"/>
                  </a:lnTo>
                  <a:lnTo>
                    <a:pt x="501710" y="306324"/>
                  </a:lnTo>
                  <a:lnTo>
                    <a:pt x="516560" y="287655"/>
                  </a:lnTo>
                  <a:lnTo>
                    <a:pt x="531495" y="269621"/>
                  </a:lnTo>
                  <a:lnTo>
                    <a:pt x="546006" y="252984"/>
                  </a:lnTo>
                  <a:lnTo>
                    <a:pt x="560474" y="236982"/>
                  </a:lnTo>
                  <a:lnTo>
                    <a:pt x="574937" y="221996"/>
                  </a:lnTo>
                  <a:lnTo>
                    <a:pt x="574802" y="221996"/>
                  </a:lnTo>
                  <a:lnTo>
                    <a:pt x="589407" y="207518"/>
                  </a:lnTo>
                  <a:lnTo>
                    <a:pt x="589550" y="207518"/>
                  </a:lnTo>
                  <a:lnTo>
                    <a:pt x="603487" y="194437"/>
                  </a:lnTo>
                  <a:lnTo>
                    <a:pt x="617855" y="181610"/>
                  </a:lnTo>
                  <a:lnTo>
                    <a:pt x="631673" y="170053"/>
                  </a:lnTo>
                  <a:lnTo>
                    <a:pt x="645475" y="159004"/>
                  </a:lnTo>
                  <a:lnTo>
                    <a:pt x="659466" y="148590"/>
                  </a:lnTo>
                  <a:lnTo>
                    <a:pt x="673404" y="138734"/>
                  </a:lnTo>
                  <a:lnTo>
                    <a:pt x="687197" y="129667"/>
                  </a:lnTo>
                  <a:lnTo>
                    <a:pt x="700659" y="121285"/>
                  </a:lnTo>
                  <a:lnTo>
                    <a:pt x="700841" y="121285"/>
                  </a:lnTo>
                  <a:lnTo>
                    <a:pt x="714375" y="113411"/>
                  </a:lnTo>
                  <a:lnTo>
                    <a:pt x="727710" y="106235"/>
                  </a:lnTo>
                  <a:lnTo>
                    <a:pt x="754238" y="93345"/>
                  </a:lnTo>
                  <a:lnTo>
                    <a:pt x="781037" y="81953"/>
                  </a:lnTo>
                  <a:lnTo>
                    <a:pt x="807495" y="72390"/>
                  </a:lnTo>
                  <a:lnTo>
                    <a:pt x="807339" y="72390"/>
                  </a:lnTo>
                  <a:lnTo>
                    <a:pt x="834263" y="64008"/>
                  </a:lnTo>
                  <a:lnTo>
                    <a:pt x="834699" y="64008"/>
                  </a:lnTo>
                  <a:lnTo>
                    <a:pt x="860679" y="57023"/>
                  </a:lnTo>
                  <a:lnTo>
                    <a:pt x="860171" y="57023"/>
                  </a:lnTo>
                  <a:lnTo>
                    <a:pt x="886841" y="50800"/>
                  </a:lnTo>
                  <a:lnTo>
                    <a:pt x="887103" y="50800"/>
                  </a:lnTo>
                  <a:lnTo>
                    <a:pt x="891349" y="49961"/>
                  </a:lnTo>
                  <a:lnTo>
                    <a:pt x="928563" y="49961"/>
                  </a:lnTo>
                  <a:lnTo>
                    <a:pt x="963803" y="22987"/>
                  </a:lnTo>
                  <a:lnTo>
                    <a:pt x="881761" y="0"/>
                  </a:lnTo>
                  <a:close/>
                </a:path>
                <a:path w="963929" h="1151889">
                  <a:moveTo>
                    <a:pt x="121477" y="956818"/>
                  </a:moveTo>
                  <a:lnTo>
                    <a:pt x="121412" y="956945"/>
                  </a:lnTo>
                  <a:lnTo>
                    <a:pt x="121477" y="956818"/>
                  </a:lnTo>
                  <a:close/>
                </a:path>
                <a:path w="963929" h="1151889">
                  <a:moveTo>
                    <a:pt x="186944" y="829945"/>
                  </a:moveTo>
                  <a:lnTo>
                    <a:pt x="186817" y="830072"/>
                  </a:lnTo>
                  <a:lnTo>
                    <a:pt x="186944" y="829945"/>
                  </a:lnTo>
                  <a:close/>
                </a:path>
                <a:path w="963929" h="1151889">
                  <a:moveTo>
                    <a:pt x="219456" y="768223"/>
                  </a:moveTo>
                  <a:lnTo>
                    <a:pt x="219329" y="768350"/>
                  </a:lnTo>
                  <a:lnTo>
                    <a:pt x="219456" y="768223"/>
                  </a:lnTo>
                  <a:close/>
                </a:path>
                <a:path w="963929" h="1151889">
                  <a:moveTo>
                    <a:pt x="251910" y="708025"/>
                  </a:moveTo>
                  <a:lnTo>
                    <a:pt x="251841" y="708152"/>
                  </a:lnTo>
                  <a:lnTo>
                    <a:pt x="251910" y="708025"/>
                  </a:lnTo>
                  <a:close/>
                </a:path>
                <a:path w="963929" h="1151889">
                  <a:moveTo>
                    <a:pt x="284099" y="649351"/>
                  </a:moveTo>
                  <a:lnTo>
                    <a:pt x="283972" y="649478"/>
                  </a:lnTo>
                  <a:lnTo>
                    <a:pt x="284099" y="649351"/>
                  </a:lnTo>
                  <a:close/>
                </a:path>
                <a:path w="963929" h="1151889">
                  <a:moveTo>
                    <a:pt x="316049" y="592582"/>
                  </a:moveTo>
                  <a:lnTo>
                    <a:pt x="315976" y="592709"/>
                  </a:lnTo>
                  <a:lnTo>
                    <a:pt x="316049" y="592582"/>
                  </a:lnTo>
                  <a:close/>
                </a:path>
                <a:path w="963929" h="1151889">
                  <a:moveTo>
                    <a:pt x="347853" y="538099"/>
                  </a:moveTo>
                  <a:lnTo>
                    <a:pt x="347726" y="538226"/>
                  </a:lnTo>
                  <a:lnTo>
                    <a:pt x="347853" y="538099"/>
                  </a:lnTo>
                  <a:close/>
                </a:path>
                <a:path w="963929" h="1151889">
                  <a:moveTo>
                    <a:pt x="379300" y="486029"/>
                  </a:moveTo>
                  <a:lnTo>
                    <a:pt x="379222" y="486156"/>
                  </a:lnTo>
                  <a:lnTo>
                    <a:pt x="379300" y="486029"/>
                  </a:lnTo>
                  <a:close/>
                </a:path>
                <a:path w="963929" h="1151889">
                  <a:moveTo>
                    <a:pt x="394923" y="460883"/>
                  </a:moveTo>
                  <a:lnTo>
                    <a:pt x="394843" y="461010"/>
                  </a:lnTo>
                  <a:lnTo>
                    <a:pt x="394923" y="460883"/>
                  </a:lnTo>
                  <a:close/>
                </a:path>
                <a:path w="963929" h="1151889">
                  <a:moveTo>
                    <a:pt x="410464" y="436372"/>
                  </a:moveTo>
                  <a:lnTo>
                    <a:pt x="410337" y="436499"/>
                  </a:lnTo>
                  <a:lnTo>
                    <a:pt x="410464" y="436372"/>
                  </a:lnTo>
                  <a:close/>
                </a:path>
                <a:path w="963929" h="1151889">
                  <a:moveTo>
                    <a:pt x="425958" y="412750"/>
                  </a:moveTo>
                  <a:lnTo>
                    <a:pt x="425831" y="412877"/>
                  </a:lnTo>
                  <a:lnTo>
                    <a:pt x="425958" y="412750"/>
                  </a:lnTo>
                  <a:close/>
                </a:path>
                <a:path w="963929" h="1151889">
                  <a:moveTo>
                    <a:pt x="456565" y="367665"/>
                  </a:moveTo>
                  <a:lnTo>
                    <a:pt x="456438" y="367792"/>
                  </a:lnTo>
                  <a:lnTo>
                    <a:pt x="456565" y="367665"/>
                  </a:lnTo>
                  <a:close/>
                </a:path>
                <a:path w="963929" h="1151889">
                  <a:moveTo>
                    <a:pt x="471805" y="346329"/>
                  </a:moveTo>
                  <a:lnTo>
                    <a:pt x="471678" y="346456"/>
                  </a:lnTo>
                  <a:lnTo>
                    <a:pt x="471805" y="346329"/>
                  </a:lnTo>
                  <a:close/>
                </a:path>
                <a:path w="963929" h="1151889">
                  <a:moveTo>
                    <a:pt x="486918" y="325755"/>
                  </a:moveTo>
                  <a:lnTo>
                    <a:pt x="486791" y="325882"/>
                  </a:lnTo>
                  <a:lnTo>
                    <a:pt x="486918" y="325755"/>
                  </a:lnTo>
                  <a:close/>
                </a:path>
                <a:path w="963929" h="1151889">
                  <a:moveTo>
                    <a:pt x="501904" y="306070"/>
                  </a:moveTo>
                  <a:lnTo>
                    <a:pt x="501650" y="306324"/>
                  </a:lnTo>
                  <a:lnTo>
                    <a:pt x="501904" y="306070"/>
                  </a:lnTo>
                  <a:close/>
                </a:path>
                <a:path w="963929" h="1151889">
                  <a:moveTo>
                    <a:pt x="516763" y="287401"/>
                  </a:moveTo>
                  <a:lnTo>
                    <a:pt x="516509" y="287655"/>
                  </a:lnTo>
                  <a:lnTo>
                    <a:pt x="516763" y="287401"/>
                  </a:lnTo>
                  <a:close/>
                </a:path>
                <a:path w="963929" h="1151889">
                  <a:moveTo>
                    <a:pt x="531588" y="269621"/>
                  </a:moveTo>
                  <a:lnTo>
                    <a:pt x="531368" y="269875"/>
                  </a:lnTo>
                  <a:lnTo>
                    <a:pt x="531588" y="269621"/>
                  </a:lnTo>
                  <a:close/>
                </a:path>
                <a:path w="963929" h="1151889">
                  <a:moveTo>
                    <a:pt x="546227" y="252730"/>
                  </a:moveTo>
                  <a:lnTo>
                    <a:pt x="545973" y="252984"/>
                  </a:lnTo>
                  <a:lnTo>
                    <a:pt x="546227" y="252730"/>
                  </a:lnTo>
                  <a:close/>
                </a:path>
                <a:path w="963929" h="1151889">
                  <a:moveTo>
                    <a:pt x="560705" y="236728"/>
                  </a:moveTo>
                  <a:lnTo>
                    <a:pt x="560451" y="236982"/>
                  </a:lnTo>
                  <a:lnTo>
                    <a:pt x="560705" y="236728"/>
                  </a:lnTo>
                  <a:close/>
                </a:path>
                <a:path w="963929" h="1151889">
                  <a:moveTo>
                    <a:pt x="575183" y="221742"/>
                  </a:moveTo>
                  <a:lnTo>
                    <a:pt x="574802" y="221996"/>
                  </a:lnTo>
                  <a:lnTo>
                    <a:pt x="574937" y="221996"/>
                  </a:lnTo>
                  <a:lnTo>
                    <a:pt x="575183" y="221742"/>
                  </a:lnTo>
                  <a:close/>
                </a:path>
                <a:path w="963929" h="1151889">
                  <a:moveTo>
                    <a:pt x="589550" y="207518"/>
                  </a:moveTo>
                  <a:lnTo>
                    <a:pt x="589407" y="207518"/>
                  </a:lnTo>
                  <a:lnTo>
                    <a:pt x="589280" y="207772"/>
                  </a:lnTo>
                  <a:lnTo>
                    <a:pt x="589550" y="207518"/>
                  </a:lnTo>
                  <a:close/>
                </a:path>
                <a:path w="963929" h="1151889">
                  <a:moveTo>
                    <a:pt x="603758" y="194183"/>
                  </a:moveTo>
                  <a:lnTo>
                    <a:pt x="603377" y="194437"/>
                  </a:lnTo>
                  <a:lnTo>
                    <a:pt x="603758" y="194183"/>
                  </a:lnTo>
                  <a:close/>
                </a:path>
                <a:path w="963929" h="1151889">
                  <a:moveTo>
                    <a:pt x="617903" y="181610"/>
                  </a:moveTo>
                  <a:lnTo>
                    <a:pt x="617601" y="181864"/>
                  </a:lnTo>
                  <a:lnTo>
                    <a:pt x="617903" y="181610"/>
                  </a:lnTo>
                  <a:close/>
                </a:path>
                <a:path w="963929" h="1151889">
                  <a:moveTo>
                    <a:pt x="631825" y="169926"/>
                  </a:moveTo>
                  <a:lnTo>
                    <a:pt x="631571" y="170053"/>
                  </a:lnTo>
                  <a:lnTo>
                    <a:pt x="631825" y="169926"/>
                  </a:lnTo>
                  <a:close/>
                </a:path>
                <a:path w="963929" h="1151889">
                  <a:moveTo>
                    <a:pt x="645795" y="158750"/>
                  </a:moveTo>
                  <a:lnTo>
                    <a:pt x="645414" y="159004"/>
                  </a:lnTo>
                  <a:lnTo>
                    <a:pt x="645795" y="158750"/>
                  </a:lnTo>
                  <a:close/>
                </a:path>
                <a:path w="963929" h="1151889">
                  <a:moveTo>
                    <a:pt x="659638" y="148463"/>
                  </a:moveTo>
                  <a:lnTo>
                    <a:pt x="659384" y="148590"/>
                  </a:lnTo>
                  <a:lnTo>
                    <a:pt x="659638" y="148463"/>
                  </a:lnTo>
                  <a:close/>
                </a:path>
                <a:path w="963929" h="1151889">
                  <a:moveTo>
                    <a:pt x="687223" y="129667"/>
                  </a:moveTo>
                  <a:lnTo>
                    <a:pt x="686816" y="129921"/>
                  </a:lnTo>
                  <a:lnTo>
                    <a:pt x="687223" y="129667"/>
                  </a:lnTo>
                  <a:close/>
                </a:path>
                <a:path w="963929" h="1151889">
                  <a:moveTo>
                    <a:pt x="700841" y="121285"/>
                  </a:moveTo>
                  <a:lnTo>
                    <a:pt x="700659" y="121285"/>
                  </a:lnTo>
                  <a:lnTo>
                    <a:pt x="700405" y="121539"/>
                  </a:lnTo>
                  <a:lnTo>
                    <a:pt x="700841" y="121285"/>
                  </a:lnTo>
                  <a:close/>
                </a:path>
                <a:path w="963929" h="1151889">
                  <a:moveTo>
                    <a:pt x="714462" y="113411"/>
                  </a:moveTo>
                  <a:lnTo>
                    <a:pt x="713994" y="113665"/>
                  </a:lnTo>
                  <a:lnTo>
                    <a:pt x="714462" y="113411"/>
                  </a:lnTo>
                  <a:close/>
                </a:path>
                <a:path w="963929" h="1151889">
                  <a:moveTo>
                    <a:pt x="754761" y="93091"/>
                  </a:moveTo>
                  <a:lnTo>
                    <a:pt x="754126" y="93345"/>
                  </a:lnTo>
                  <a:lnTo>
                    <a:pt x="754761" y="93091"/>
                  </a:lnTo>
                  <a:close/>
                </a:path>
                <a:path w="963929" h="1151889">
                  <a:moveTo>
                    <a:pt x="928563" y="49961"/>
                  </a:moveTo>
                  <a:lnTo>
                    <a:pt x="891349" y="49961"/>
                  </a:lnTo>
                  <a:lnTo>
                    <a:pt x="896112" y="74803"/>
                  </a:lnTo>
                  <a:lnTo>
                    <a:pt x="928563" y="49961"/>
                  </a:lnTo>
                  <a:close/>
                </a:path>
                <a:path w="963929" h="1151889">
                  <a:moveTo>
                    <a:pt x="807847" y="72263"/>
                  </a:moveTo>
                  <a:lnTo>
                    <a:pt x="807339" y="72390"/>
                  </a:lnTo>
                  <a:lnTo>
                    <a:pt x="807495" y="72390"/>
                  </a:lnTo>
                  <a:lnTo>
                    <a:pt x="807847" y="72263"/>
                  </a:lnTo>
                  <a:close/>
                </a:path>
                <a:path w="963929" h="1151889">
                  <a:moveTo>
                    <a:pt x="834699" y="64008"/>
                  </a:moveTo>
                  <a:lnTo>
                    <a:pt x="834263" y="64008"/>
                  </a:lnTo>
                  <a:lnTo>
                    <a:pt x="833755" y="64262"/>
                  </a:lnTo>
                  <a:lnTo>
                    <a:pt x="834699" y="64008"/>
                  </a:lnTo>
                  <a:close/>
                </a:path>
                <a:path w="963929" h="1151889">
                  <a:moveTo>
                    <a:pt x="887103" y="50800"/>
                  </a:moveTo>
                  <a:lnTo>
                    <a:pt x="886841" y="50800"/>
                  </a:lnTo>
                  <a:lnTo>
                    <a:pt x="886460" y="50927"/>
                  </a:lnTo>
                  <a:lnTo>
                    <a:pt x="887103" y="50800"/>
                  </a:lnTo>
                  <a:close/>
                </a:path>
              </a:pathLst>
            </a:custGeom>
            <a:solidFill>
              <a:srgbClr val="1FE2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99971" y="5089410"/>
              <a:ext cx="1767840" cy="276720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334135" y="5123192"/>
              <a:ext cx="1670685" cy="179070"/>
            </a:xfrm>
            <a:custGeom>
              <a:avLst/>
              <a:gdLst/>
              <a:ahLst/>
              <a:cxnLst/>
              <a:rect l="l" t="t" r="r" b="b"/>
              <a:pathLst>
                <a:path w="1670685" h="179070">
                  <a:moveTo>
                    <a:pt x="1670558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0" y="153670"/>
                  </a:lnTo>
                  <a:lnTo>
                    <a:pt x="0" y="179070"/>
                  </a:lnTo>
                  <a:lnTo>
                    <a:pt x="1670558" y="179070"/>
                  </a:lnTo>
                  <a:lnTo>
                    <a:pt x="1670558" y="154292"/>
                  </a:lnTo>
                  <a:lnTo>
                    <a:pt x="1670558" y="153670"/>
                  </a:lnTo>
                  <a:lnTo>
                    <a:pt x="1670558" y="25768"/>
                  </a:lnTo>
                  <a:lnTo>
                    <a:pt x="1645158" y="25768"/>
                  </a:lnTo>
                  <a:lnTo>
                    <a:pt x="1645158" y="153670"/>
                  </a:lnTo>
                  <a:lnTo>
                    <a:pt x="25400" y="153670"/>
                  </a:lnTo>
                  <a:lnTo>
                    <a:pt x="25400" y="25400"/>
                  </a:lnTo>
                  <a:lnTo>
                    <a:pt x="1670558" y="25400"/>
                  </a:lnTo>
                  <a:lnTo>
                    <a:pt x="1670558" y="0"/>
                  </a:lnTo>
                  <a:close/>
                </a:path>
              </a:pathLst>
            </a:custGeom>
            <a:solidFill>
              <a:srgbClr val="1FE2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30525">
              <a:lnSpc>
                <a:spcPct val="100000"/>
              </a:lnSpc>
              <a:spcBef>
                <a:spcPts val="100"/>
              </a:spcBef>
            </a:pPr>
            <a:r>
              <a:rPr b="1" spc="-440" dirty="0">
                <a:latin typeface="DejaVu Sans"/>
                <a:cs typeface="DejaVu Sans"/>
              </a:rPr>
              <a:t>Addressing</a:t>
            </a:r>
            <a:r>
              <a:rPr spc="-160" dirty="0"/>
              <a:t> </a:t>
            </a:r>
            <a:r>
              <a:rPr spc="-254" dirty="0"/>
              <a:t>&amp;</a:t>
            </a:r>
            <a:r>
              <a:rPr spc="-170" dirty="0"/>
              <a:t> </a:t>
            </a:r>
            <a:r>
              <a:rPr b="1" spc="-425" dirty="0">
                <a:latin typeface="DejaVu Sans"/>
                <a:cs typeface="DejaVu Sans"/>
              </a:rPr>
              <a:t>Partitioning</a:t>
            </a:r>
          </a:p>
        </p:txBody>
      </p:sp>
      <p:pic>
        <p:nvPicPr>
          <p:cNvPr id="12" name="object 1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15646" y="813815"/>
            <a:ext cx="11760708" cy="45720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704344" y="1188465"/>
            <a:ext cx="9932035" cy="604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2280"/>
              </a:lnSpc>
              <a:spcBef>
                <a:spcPts val="95"/>
              </a:spcBef>
            </a:pPr>
            <a:r>
              <a:rPr sz="2000" spc="-100" dirty="0">
                <a:solidFill>
                  <a:srgbClr val="3F3F3F"/>
                </a:solidFill>
                <a:latin typeface="DejaVu Sans"/>
                <a:cs typeface="DejaVu Sans"/>
              </a:rPr>
              <a:t>When</a:t>
            </a:r>
            <a:r>
              <a:rPr sz="2000" spc="-6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200" dirty="0">
                <a:solidFill>
                  <a:srgbClr val="3F3F3F"/>
                </a:solidFill>
                <a:latin typeface="DejaVu Sans"/>
                <a:cs typeface="DejaVu Sans"/>
              </a:rPr>
              <a:t>adding</a:t>
            </a:r>
            <a:r>
              <a:rPr sz="2000" spc="4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180" dirty="0">
                <a:solidFill>
                  <a:srgbClr val="3F3F3F"/>
                </a:solidFill>
                <a:latin typeface="DejaVu Sans"/>
                <a:cs typeface="DejaVu Sans"/>
              </a:rPr>
              <a:t>table</a:t>
            </a:r>
            <a:r>
              <a:rPr sz="2000" spc="2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175" dirty="0">
                <a:solidFill>
                  <a:srgbClr val="3F3F3F"/>
                </a:solidFill>
                <a:latin typeface="DejaVu Sans"/>
                <a:cs typeface="DejaVu Sans"/>
              </a:rPr>
              <a:t>calculations,</a:t>
            </a:r>
            <a:r>
              <a:rPr sz="2000" spc="1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150" dirty="0">
                <a:solidFill>
                  <a:srgbClr val="3F3F3F"/>
                </a:solidFill>
                <a:latin typeface="DejaVu Sans"/>
                <a:cs typeface="DejaVu Sans"/>
              </a:rPr>
              <a:t>you</a:t>
            </a:r>
            <a:r>
              <a:rPr sz="2000" spc="-1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215" dirty="0">
                <a:solidFill>
                  <a:srgbClr val="3F3F3F"/>
                </a:solidFill>
                <a:latin typeface="DejaVu Sans"/>
                <a:cs typeface="DejaVu Sans"/>
              </a:rPr>
              <a:t>must</a:t>
            </a:r>
            <a:r>
              <a:rPr sz="2000" spc="4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180" dirty="0">
                <a:solidFill>
                  <a:srgbClr val="3F3F3F"/>
                </a:solidFill>
                <a:latin typeface="DejaVu Sans"/>
                <a:cs typeface="DejaVu Sans"/>
              </a:rPr>
              <a:t>use</a:t>
            </a:r>
            <a:r>
              <a:rPr sz="2000" spc="2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165" dirty="0">
                <a:solidFill>
                  <a:srgbClr val="3F3F3F"/>
                </a:solidFill>
                <a:latin typeface="DejaVu Sans"/>
                <a:cs typeface="DejaVu Sans"/>
              </a:rPr>
              <a:t>all</a:t>
            </a:r>
            <a:r>
              <a:rPr sz="2000" spc="1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185" dirty="0">
                <a:solidFill>
                  <a:srgbClr val="3F3F3F"/>
                </a:solidFill>
                <a:latin typeface="DejaVu Sans"/>
                <a:cs typeface="DejaVu Sans"/>
              </a:rPr>
              <a:t>dimensions</a:t>
            </a:r>
            <a:r>
              <a:rPr sz="2000" spc="2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90" dirty="0">
                <a:solidFill>
                  <a:srgbClr val="3F3F3F"/>
                </a:solidFill>
                <a:latin typeface="DejaVu Sans"/>
                <a:cs typeface="DejaVu Sans"/>
              </a:rPr>
              <a:t>in</a:t>
            </a:r>
            <a:r>
              <a:rPr sz="2000" spc="-3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135" dirty="0">
                <a:solidFill>
                  <a:srgbClr val="3F3F3F"/>
                </a:solidFill>
                <a:latin typeface="DejaVu Sans"/>
                <a:cs typeface="DejaVu Sans"/>
              </a:rPr>
              <a:t>the</a:t>
            </a:r>
            <a:r>
              <a:rPr sz="2000" spc="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160" dirty="0">
                <a:solidFill>
                  <a:srgbClr val="3F3F3F"/>
                </a:solidFill>
                <a:latin typeface="DejaVu Sans"/>
                <a:cs typeface="DejaVu Sans"/>
              </a:rPr>
              <a:t>level</a:t>
            </a:r>
            <a:r>
              <a:rPr sz="2000" spc="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dirty="0">
                <a:solidFill>
                  <a:srgbClr val="3F3F3F"/>
                </a:solidFill>
                <a:latin typeface="DejaVu Sans"/>
                <a:cs typeface="DejaVu Sans"/>
              </a:rPr>
              <a:t>of </a:t>
            </a:r>
            <a:r>
              <a:rPr sz="2000" spc="-160" dirty="0">
                <a:solidFill>
                  <a:srgbClr val="3F3F3F"/>
                </a:solidFill>
                <a:latin typeface="DejaVu Sans"/>
                <a:cs typeface="DejaVu Sans"/>
              </a:rPr>
              <a:t>detail</a:t>
            </a:r>
            <a:r>
              <a:rPr sz="200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40" dirty="0">
                <a:solidFill>
                  <a:srgbClr val="3F3F3F"/>
                </a:solidFill>
                <a:latin typeface="DejaVu Sans"/>
                <a:cs typeface="DejaVu Sans"/>
              </a:rPr>
              <a:t>for</a:t>
            </a:r>
            <a:r>
              <a:rPr sz="2000" spc="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475" dirty="0">
                <a:solidFill>
                  <a:srgbClr val="3F3F3F"/>
                </a:solidFill>
                <a:latin typeface="DejaVu Sans"/>
                <a:cs typeface="DejaVu Sans"/>
              </a:rPr>
              <a:t>either</a:t>
            </a:r>
            <a:endParaRPr sz="2000">
              <a:latin typeface="DejaVu Sans"/>
              <a:cs typeface="DejaVu Sans"/>
            </a:endParaRPr>
          </a:p>
          <a:p>
            <a:pPr marL="12700">
              <a:lnSpc>
                <a:spcPts val="2280"/>
              </a:lnSpc>
            </a:pPr>
            <a:r>
              <a:rPr sz="2000" b="1" spc="-250" dirty="0">
                <a:solidFill>
                  <a:srgbClr val="3F3F3F"/>
                </a:solidFill>
                <a:latin typeface="DejaVu Sans"/>
                <a:cs typeface="DejaVu Sans"/>
              </a:rPr>
              <a:t>partitioning</a:t>
            </a:r>
            <a:r>
              <a:rPr sz="2000" spc="3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195" dirty="0">
                <a:solidFill>
                  <a:srgbClr val="3F3F3F"/>
                </a:solidFill>
                <a:latin typeface="DejaVu Sans"/>
                <a:cs typeface="DejaVu Sans"/>
              </a:rPr>
              <a:t>(scoping)</a:t>
            </a:r>
            <a:r>
              <a:rPr sz="2000" spc="3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35" dirty="0">
                <a:solidFill>
                  <a:srgbClr val="3F3F3F"/>
                </a:solidFill>
                <a:latin typeface="DejaVu Sans"/>
                <a:cs typeface="DejaVu Sans"/>
              </a:rPr>
              <a:t>or</a:t>
            </a:r>
            <a:r>
              <a:rPr sz="2000" spc="-10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25" dirty="0">
                <a:solidFill>
                  <a:srgbClr val="3F3F3F"/>
                </a:solidFill>
                <a:latin typeface="DejaVu Sans"/>
                <a:cs typeface="DejaVu Sans"/>
              </a:rPr>
              <a:t>for</a:t>
            </a:r>
            <a:r>
              <a:rPr sz="2000" spc="1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b="1" spc="-290" dirty="0">
                <a:solidFill>
                  <a:srgbClr val="3F3F3F"/>
                </a:solidFill>
                <a:latin typeface="DejaVu Sans"/>
                <a:cs typeface="DejaVu Sans"/>
              </a:rPr>
              <a:t>addressing</a:t>
            </a:r>
            <a:r>
              <a:rPr sz="2000" spc="3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65" dirty="0">
                <a:solidFill>
                  <a:srgbClr val="3F3F3F"/>
                </a:solidFill>
                <a:latin typeface="DejaVu Sans"/>
                <a:cs typeface="DejaVu Sans"/>
              </a:rPr>
              <a:t>(direction)</a:t>
            </a:r>
            <a:endParaRPr sz="2000">
              <a:latin typeface="DejaVu Sans"/>
              <a:cs typeface="DejaVu San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087876" y="2441981"/>
            <a:ext cx="2056764" cy="938530"/>
          </a:xfrm>
          <a:prstGeom prst="rect">
            <a:avLst/>
          </a:prstGeom>
        </p:spPr>
        <p:txBody>
          <a:bodyPr vert="horz" wrap="square" lIns="0" tIns="1016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00"/>
              </a:spcBef>
            </a:pPr>
            <a:r>
              <a:rPr sz="1400" b="1" spc="-200" dirty="0">
                <a:solidFill>
                  <a:srgbClr val="0C80BD"/>
                </a:solidFill>
                <a:latin typeface="DejaVu Sans"/>
                <a:cs typeface="DejaVu Sans"/>
              </a:rPr>
              <a:t>Addressing</a:t>
            </a:r>
            <a:r>
              <a:rPr sz="1400" spc="35" dirty="0">
                <a:solidFill>
                  <a:srgbClr val="0C80BD"/>
                </a:solidFill>
                <a:latin typeface="DejaVu Sans"/>
                <a:cs typeface="DejaVu Sans"/>
              </a:rPr>
              <a:t> </a:t>
            </a:r>
            <a:r>
              <a:rPr sz="1400" b="1" spc="-10" dirty="0">
                <a:solidFill>
                  <a:srgbClr val="0C80BD"/>
                </a:solidFill>
                <a:latin typeface="DejaVu Sans"/>
                <a:cs typeface="DejaVu Sans"/>
              </a:rPr>
              <a:t>Fields</a:t>
            </a:r>
            <a:endParaRPr sz="1400">
              <a:latin typeface="DejaVu Sans"/>
              <a:cs typeface="DejaVu Sans"/>
            </a:endParaRPr>
          </a:p>
          <a:p>
            <a:pPr marL="12700" marR="5080">
              <a:lnSpc>
                <a:spcPct val="100000"/>
              </a:lnSpc>
              <a:spcBef>
                <a:spcPts val="600"/>
              </a:spcBef>
            </a:pP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Define</a:t>
            </a:r>
            <a:r>
              <a:rPr sz="1200" spc="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the</a:t>
            </a:r>
            <a:r>
              <a:rPr sz="1200" spc="-1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direction</a:t>
            </a:r>
            <a:r>
              <a:rPr sz="1200" spc="-1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in</a:t>
            </a:r>
            <a:r>
              <a:rPr sz="1200" spc="-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which</a:t>
            </a:r>
            <a:r>
              <a:rPr sz="1200" spc="-1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spc="-50" dirty="0">
                <a:solidFill>
                  <a:srgbClr val="3F3F3F"/>
                </a:solidFill>
                <a:latin typeface="Nimbus Roman No9 L"/>
                <a:cs typeface="Nimbus Roman No9 L"/>
              </a:rPr>
              <a:t>a</a:t>
            </a:r>
            <a:r>
              <a:rPr sz="1200" spc="-5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spc="-10" dirty="0">
                <a:solidFill>
                  <a:srgbClr val="3F3F3F"/>
                </a:solidFill>
                <a:latin typeface="Nimbus Roman No9 L"/>
                <a:cs typeface="Nimbus Roman No9 L"/>
              </a:rPr>
              <a:t>calculation</a:t>
            </a:r>
            <a:r>
              <a:rPr sz="1200" spc="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is</a:t>
            </a:r>
            <a:r>
              <a:rPr sz="1200" spc="-1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evaluated</a:t>
            </a:r>
            <a:r>
              <a:rPr sz="1200" spc="-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100" i="1" spc="-35" dirty="0">
                <a:solidFill>
                  <a:srgbClr val="3F3F3F"/>
                </a:solidFill>
                <a:latin typeface="Nimbus Roman No9 L"/>
                <a:cs typeface="Nimbus Roman No9 L"/>
              </a:rPr>
              <a:t>(i.e</a:t>
            </a:r>
            <a:r>
              <a:rPr sz="110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100" i="1" spc="-55" dirty="0">
                <a:solidFill>
                  <a:srgbClr val="3F3F3F"/>
                </a:solidFill>
                <a:latin typeface="Nimbus Roman No9 L"/>
                <a:cs typeface="Nimbus Roman No9 L"/>
              </a:rPr>
              <a:t>down,</a:t>
            </a:r>
            <a:r>
              <a:rPr sz="1100" spc="-5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100" i="1" dirty="0">
                <a:solidFill>
                  <a:srgbClr val="3F3F3F"/>
                </a:solidFill>
                <a:latin typeface="Nimbus Roman No9 L"/>
                <a:cs typeface="Nimbus Roman No9 L"/>
              </a:rPr>
              <a:t>across,</a:t>
            </a:r>
            <a:r>
              <a:rPr sz="110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100" i="1" dirty="0">
                <a:solidFill>
                  <a:srgbClr val="3F3F3F"/>
                </a:solidFill>
                <a:latin typeface="Nimbus Roman No9 L"/>
                <a:cs typeface="Nimbus Roman No9 L"/>
              </a:rPr>
              <a:t>across</a:t>
            </a:r>
            <a:r>
              <a:rPr sz="1100" spc="-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100" i="1" dirty="0">
                <a:solidFill>
                  <a:srgbClr val="3F3F3F"/>
                </a:solidFill>
                <a:latin typeface="Nimbus Roman No9 L"/>
                <a:cs typeface="Nimbus Roman No9 L"/>
              </a:rPr>
              <a:t>then</a:t>
            </a:r>
            <a:r>
              <a:rPr sz="1100" spc="-1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100" i="1" spc="-10" dirty="0">
                <a:solidFill>
                  <a:srgbClr val="3F3F3F"/>
                </a:solidFill>
                <a:latin typeface="Nimbus Roman No9 L"/>
                <a:cs typeface="Nimbus Roman No9 L"/>
              </a:rPr>
              <a:t>down)</a:t>
            </a:r>
            <a:endParaRPr sz="1100">
              <a:latin typeface="Nimbus Roman No9 L"/>
              <a:cs typeface="Nimbus Roman No9 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073397" y="3857777"/>
            <a:ext cx="2123440" cy="953135"/>
          </a:xfrm>
          <a:prstGeom prst="rect">
            <a:avLst/>
          </a:prstGeom>
        </p:spPr>
        <p:txBody>
          <a:bodyPr vert="horz" wrap="square" lIns="0" tIns="101600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800"/>
              </a:spcBef>
            </a:pPr>
            <a:r>
              <a:rPr sz="1400" b="1" spc="-170" dirty="0">
                <a:solidFill>
                  <a:srgbClr val="1FE2D7"/>
                </a:solidFill>
                <a:latin typeface="DejaVu Sans"/>
                <a:cs typeface="DejaVu Sans"/>
              </a:rPr>
              <a:t>Partitioning</a:t>
            </a:r>
            <a:r>
              <a:rPr sz="1400" spc="-5" dirty="0">
                <a:solidFill>
                  <a:srgbClr val="1FE2D7"/>
                </a:solidFill>
                <a:latin typeface="DejaVu Sans"/>
                <a:cs typeface="DejaVu Sans"/>
              </a:rPr>
              <a:t> </a:t>
            </a:r>
            <a:r>
              <a:rPr sz="1400" b="1" spc="-10" dirty="0">
                <a:solidFill>
                  <a:srgbClr val="1FE2D7"/>
                </a:solidFill>
                <a:latin typeface="DejaVu Sans"/>
                <a:cs typeface="DejaVu Sans"/>
              </a:rPr>
              <a:t>Fields</a:t>
            </a:r>
            <a:endParaRPr sz="1400">
              <a:latin typeface="DejaVu Sans"/>
              <a:cs typeface="DejaVu Sans"/>
            </a:endParaRPr>
          </a:p>
          <a:p>
            <a:pPr marL="12700" marR="5080" algn="just">
              <a:lnSpc>
                <a:spcPct val="100000"/>
              </a:lnSpc>
              <a:spcBef>
                <a:spcPts val="600"/>
              </a:spcBef>
            </a:pP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Define</a:t>
            </a:r>
            <a:r>
              <a:rPr sz="1200" spc="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the</a:t>
            </a:r>
            <a:r>
              <a:rPr sz="1200" spc="-1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level</a:t>
            </a:r>
            <a:r>
              <a:rPr sz="1200" spc="-2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or</a:t>
            </a:r>
            <a:r>
              <a:rPr sz="1200" spc="-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group</a:t>
            </a:r>
            <a:r>
              <a:rPr sz="1200" spc="-1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at</a:t>
            </a:r>
            <a:r>
              <a:rPr sz="1200" spc="-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spc="-95" dirty="0">
                <a:solidFill>
                  <a:srgbClr val="3F3F3F"/>
                </a:solidFill>
                <a:latin typeface="Nimbus Roman No9 L"/>
                <a:cs typeface="Nimbus Roman No9 L"/>
              </a:rPr>
              <a:t>which</a:t>
            </a:r>
            <a:r>
              <a:rPr sz="1200" spc="-9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table</a:t>
            </a:r>
            <a:r>
              <a:rPr sz="1200" spc="-1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calcs</a:t>
            </a:r>
            <a:r>
              <a:rPr sz="120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are</a:t>
            </a:r>
            <a:r>
              <a:rPr sz="120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evaluated</a:t>
            </a:r>
            <a:r>
              <a:rPr sz="120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spc="-40" dirty="0">
                <a:solidFill>
                  <a:srgbClr val="3F3F3F"/>
                </a:solidFill>
                <a:latin typeface="Nimbus Roman No9 L"/>
                <a:cs typeface="Nimbus Roman No9 L"/>
              </a:rPr>
              <a:t>(i.e</a:t>
            </a:r>
            <a:r>
              <a:rPr sz="1200" spc="-1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spc="-80" dirty="0">
                <a:solidFill>
                  <a:srgbClr val="3F3F3F"/>
                </a:solidFill>
                <a:latin typeface="Nimbus Roman No9 L"/>
                <a:cs typeface="Nimbus Roman No9 L"/>
              </a:rPr>
              <a:t>cells,</a:t>
            </a:r>
            <a:r>
              <a:rPr sz="1200" spc="-8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tables,</a:t>
            </a:r>
            <a:r>
              <a:rPr sz="1200" spc="-3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spc="-10" dirty="0">
                <a:solidFill>
                  <a:srgbClr val="3F3F3F"/>
                </a:solidFill>
                <a:latin typeface="Nimbus Roman No9 L"/>
                <a:cs typeface="Nimbus Roman No9 L"/>
              </a:rPr>
              <a:t>panes)</a:t>
            </a:r>
            <a:endParaRPr sz="1200">
              <a:latin typeface="Nimbus Roman No9 L"/>
              <a:cs typeface="Nimbus Roman No9 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4190238" y="2537459"/>
            <a:ext cx="50800" cy="55244"/>
          </a:xfrm>
          <a:custGeom>
            <a:avLst/>
            <a:gdLst/>
            <a:ahLst/>
            <a:cxnLst/>
            <a:rect l="l" t="t" r="r" b="b"/>
            <a:pathLst>
              <a:path w="50800" h="55244">
                <a:moveTo>
                  <a:pt x="50292" y="0"/>
                </a:moveTo>
                <a:lnTo>
                  <a:pt x="0" y="0"/>
                </a:lnTo>
                <a:lnTo>
                  <a:pt x="0" y="54864"/>
                </a:lnTo>
                <a:lnTo>
                  <a:pt x="50292" y="54864"/>
                </a:lnTo>
                <a:lnTo>
                  <a:pt x="5029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7" name="object 17"/>
          <p:cNvGrpSpPr/>
          <p:nvPr/>
        </p:nvGrpSpPr>
        <p:grpSpPr>
          <a:xfrm>
            <a:off x="6419035" y="5205685"/>
            <a:ext cx="4704715" cy="1061720"/>
            <a:chOff x="6419035" y="5205685"/>
            <a:chExt cx="4704715" cy="1061720"/>
          </a:xfrm>
        </p:grpSpPr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419035" y="5205685"/>
              <a:ext cx="4704693" cy="1061377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6465595" y="5214365"/>
              <a:ext cx="4620895" cy="977265"/>
            </a:xfrm>
            <a:custGeom>
              <a:avLst/>
              <a:gdLst/>
              <a:ahLst/>
              <a:cxnLst/>
              <a:rect l="l" t="t" r="r" b="b"/>
              <a:pathLst>
                <a:path w="4620895" h="977264">
                  <a:moveTo>
                    <a:pt x="4553559" y="0"/>
                  </a:moveTo>
                  <a:lnTo>
                    <a:pt x="67157" y="0"/>
                  </a:lnTo>
                  <a:lnTo>
                    <a:pt x="65430" y="25"/>
                  </a:lnTo>
                  <a:lnTo>
                    <a:pt x="28270" y="12395"/>
                  </a:lnTo>
                  <a:lnTo>
                    <a:pt x="4635" y="42557"/>
                  </a:lnTo>
                  <a:lnTo>
                    <a:pt x="0" y="65455"/>
                  </a:lnTo>
                  <a:lnTo>
                    <a:pt x="0" y="911466"/>
                  </a:lnTo>
                  <a:lnTo>
                    <a:pt x="12369" y="948601"/>
                  </a:lnTo>
                  <a:lnTo>
                    <a:pt x="42532" y="972223"/>
                  </a:lnTo>
                  <a:lnTo>
                    <a:pt x="67157" y="976884"/>
                  </a:lnTo>
                  <a:lnTo>
                    <a:pt x="4553559" y="976884"/>
                  </a:lnTo>
                  <a:lnTo>
                    <a:pt x="4592447" y="964501"/>
                  </a:lnTo>
                  <a:lnTo>
                    <a:pt x="4616081" y="934364"/>
                  </a:lnTo>
                  <a:lnTo>
                    <a:pt x="4620717" y="911466"/>
                  </a:lnTo>
                  <a:lnTo>
                    <a:pt x="4620717" y="65455"/>
                  </a:lnTo>
                  <a:lnTo>
                    <a:pt x="4608347" y="28295"/>
                  </a:lnTo>
                  <a:lnTo>
                    <a:pt x="4578185" y="4660"/>
                  </a:lnTo>
                  <a:lnTo>
                    <a:pt x="455355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7457185" y="5497070"/>
            <a:ext cx="3392170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600" b="1" spc="-170" dirty="0">
                <a:solidFill>
                  <a:srgbClr val="3F3F3F"/>
                </a:solidFill>
                <a:latin typeface="DejaVu Sans"/>
                <a:cs typeface="DejaVu Sans"/>
              </a:rPr>
              <a:t>PRO</a:t>
            </a:r>
            <a:r>
              <a:rPr sz="1600" spc="-10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b="1" spc="-145" dirty="0">
                <a:solidFill>
                  <a:srgbClr val="3F3F3F"/>
                </a:solidFill>
                <a:latin typeface="DejaVu Sans"/>
                <a:cs typeface="DejaVu Sans"/>
              </a:rPr>
              <a:t>TIP</a:t>
            </a:r>
            <a:r>
              <a:rPr sz="1600" spc="-145" dirty="0">
                <a:solidFill>
                  <a:srgbClr val="3F3F3F"/>
                </a:solidFill>
                <a:latin typeface="DejaVu Sans"/>
                <a:cs typeface="DejaVu Sans"/>
              </a:rPr>
              <a:t>:</a:t>
            </a:r>
            <a:r>
              <a:rPr sz="1600" spc="-10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spc="-95" dirty="0">
                <a:solidFill>
                  <a:srgbClr val="252525"/>
                </a:solidFill>
                <a:latin typeface="DejaVu Sans"/>
                <a:cs typeface="DejaVu Sans"/>
              </a:rPr>
              <a:t>Re-order</a:t>
            </a:r>
            <a:r>
              <a:rPr sz="1400" spc="30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400" spc="-100" dirty="0">
                <a:solidFill>
                  <a:srgbClr val="252525"/>
                </a:solidFill>
                <a:latin typeface="DejaVu Sans"/>
                <a:cs typeface="DejaVu Sans"/>
              </a:rPr>
              <a:t>the</a:t>
            </a:r>
            <a:r>
              <a:rPr sz="1400" spc="20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400" spc="-135" dirty="0">
                <a:solidFill>
                  <a:srgbClr val="252525"/>
                </a:solidFill>
                <a:latin typeface="DejaVu Sans"/>
                <a:cs typeface="DejaVu Sans"/>
              </a:rPr>
              <a:t>addressing</a:t>
            </a:r>
            <a:r>
              <a:rPr sz="1400" spc="50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400" spc="-90" dirty="0">
                <a:solidFill>
                  <a:srgbClr val="252525"/>
                </a:solidFill>
                <a:latin typeface="DejaVu Sans"/>
                <a:cs typeface="DejaVu Sans"/>
              </a:rPr>
              <a:t>fields</a:t>
            </a:r>
            <a:r>
              <a:rPr sz="1400" spc="30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400" spc="-395" dirty="0">
                <a:solidFill>
                  <a:srgbClr val="252525"/>
                </a:solidFill>
                <a:latin typeface="DejaVu Sans"/>
                <a:cs typeface="DejaVu Sans"/>
              </a:rPr>
              <a:t>to</a:t>
            </a:r>
            <a:r>
              <a:rPr sz="1400" spc="-165" dirty="0">
                <a:solidFill>
                  <a:srgbClr val="252525"/>
                </a:solidFill>
                <a:latin typeface="DejaVu Sans"/>
                <a:cs typeface="DejaVu Sans"/>
              </a:rPr>
              <a:t> change</a:t>
            </a:r>
            <a:r>
              <a:rPr sz="1400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400" spc="-125" dirty="0">
                <a:solidFill>
                  <a:srgbClr val="252525"/>
                </a:solidFill>
                <a:latin typeface="DejaVu Sans"/>
                <a:cs typeface="DejaVu Sans"/>
              </a:rPr>
              <a:t>the</a:t>
            </a:r>
            <a:r>
              <a:rPr sz="1400" spc="-5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400" spc="-114" dirty="0">
                <a:solidFill>
                  <a:srgbClr val="252525"/>
                </a:solidFill>
                <a:latin typeface="DejaVu Sans"/>
                <a:cs typeface="DejaVu Sans"/>
              </a:rPr>
              <a:t>direction</a:t>
            </a:r>
            <a:r>
              <a:rPr sz="1400" spc="-15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400" dirty="0">
                <a:solidFill>
                  <a:srgbClr val="252525"/>
                </a:solidFill>
                <a:latin typeface="DejaVu Sans"/>
                <a:cs typeface="DejaVu Sans"/>
              </a:rPr>
              <a:t>of</a:t>
            </a:r>
            <a:r>
              <a:rPr sz="1400" spc="25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400" spc="-100" dirty="0">
                <a:solidFill>
                  <a:srgbClr val="252525"/>
                </a:solidFill>
                <a:latin typeface="DejaVu Sans"/>
                <a:cs typeface="DejaVu Sans"/>
              </a:rPr>
              <a:t>the</a:t>
            </a:r>
            <a:r>
              <a:rPr sz="1400" spc="35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400" spc="-25" dirty="0">
                <a:solidFill>
                  <a:srgbClr val="252525"/>
                </a:solidFill>
                <a:latin typeface="DejaVu Sans"/>
                <a:cs typeface="DejaVu Sans"/>
              </a:rPr>
              <a:t>calculation</a:t>
            </a:r>
            <a:endParaRPr sz="1400">
              <a:latin typeface="DejaVu Sans"/>
              <a:cs typeface="DejaVu Sans"/>
            </a:endParaRPr>
          </a:p>
        </p:txBody>
      </p:sp>
      <p:pic>
        <p:nvPicPr>
          <p:cNvPr id="21" name="object 2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557771" y="5343905"/>
            <a:ext cx="770381" cy="799337"/>
          </a:xfrm>
          <a:prstGeom prst="rect">
            <a:avLst/>
          </a:prstGeom>
        </p:spPr>
      </p:pic>
      <p:grpSp>
        <p:nvGrpSpPr>
          <p:cNvPr id="22" name="object 22"/>
          <p:cNvGrpSpPr/>
          <p:nvPr/>
        </p:nvGrpSpPr>
        <p:grpSpPr>
          <a:xfrm>
            <a:off x="6794754" y="2413888"/>
            <a:ext cx="4368165" cy="2525395"/>
            <a:chOff x="6794754" y="2413888"/>
            <a:chExt cx="4368165" cy="2525395"/>
          </a:xfrm>
        </p:grpSpPr>
        <p:sp>
          <p:nvSpPr>
            <p:cNvPr id="23" name="object 23"/>
            <p:cNvSpPr/>
            <p:nvPr/>
          </p:nvSpPr>
          <p:spPr>
            <a:xfrm>
              <a:off x="8460105" y="3089528"/>
              <a:ext cx="419734" cy="76200"/>
            </a:xfrm>
            <a:custGeom>
              <a:avLst/>
              <a:gdLst/>
              <a:ahLst/>
              <a:cxnLst/>
              <a:rect l="l" t="t" r="r" b="b"/>
              <a:pathLst>
                <a:path w="419734" h="76200">
                  <a:moveTo>
                    <a:pt x="343408" y="0"/>
                  </a:moveTo>
                  <a:lnTo>
                    <a:pt x="343408" y="26924"/>
                  </a:lnTo>
                  <a:lnTo>
                    <a:pt x="0" y="26924"/>
                  </a:lnTo>
                  <a:lnTo>
                    <a:pt x="0" y="49149"/>
                  </a:lnTo>
                  <a:lnTo>
                    <a:pt x="343408" y="49149"/>
                  </a:lnTo>
                  <a:lnTo>
                    <a:pt x="343408" y="76200"/>
                  </a:lnTo>
                  <a:lnTo>
                    <a:pt x="419608" y="38100"/>
                  </a:lnTo>
                  <a:lnTo>
                    <a:pt x="343408" y="0"/>
                  </a:lnTo>
                  <a:close/>
                </a:path>
              </a:pathLst>
            </a:custGeom>
            <a:solidFill>
              <a:srgbClr val="1FE2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527798" y="2965691"/>
              <a:ext cx="2798826" cy="327545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7561961" y="2999752"/>
              <a:ext cx="2701925" cy="229870"/>
            </a:xfrm>
            <a:custGeom>
              <a:avLst/>
              <a:gdLst/>
              <a:ahLst/>
              <a:cxnLst/>
              <a:rect l="l" t="t" r="r" b="b"/>
              <a:pathLst>
                <a:path w="2701925" h="229869">
                  <a:moveTo>
                    <a:pt x="2701544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0" y="204470"/>
                  </a:lnTo>
                  <a:lnTo>
                    <a:pt x="0" y="229870"/>
                  </a:lnTo>
                  <a:lnTo>
                    <a:pt x="2701544" y="229870"/>
                  </a:lnTo>
                  <a:lnTo>
                    <a:pt x="2701544" y="205092"/>
                  </a:lnTo>
                  <a:lnTo>
                    <a:pt x="2701544" y="204470"/>
                  </a:lnTo>
                  <a:lnTo>
                    <a:pt x="2701544" y="25514"/>
                  </a:lnTo>
                  <a:lnTo>
                    <a:pt x="2676144" y="25514"/>
                  </a:lnTo>
                  <a:lnTo>
                    <a:pt x="2676144" y="204470"/>
                  </a:lnTo>
                  <a:lnTo>
                    <a:pt x="25400" y="204470"/>
                  </a:lnTo>
                  <a:lnTo>
                    <a:pt x="25400" y="25400"/>
                  </a:lnTo>
                  <a:lnTo>
                    <a:pt x="2701544" y="25400"/>
                  </a:lnTo>
                  <a:lnTo>
                    <a:pt x="2701544" y="0"/>
                  </a:lnTo>
                  <a:close/>
                </a:path>
              </a:pathLst>
            </a:custGeom>
            <a:solidFill>
              <a:srgbClr val="1FE2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6" name="object 2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534656" y="3220199"/>
              <a:ext cx="2798826" cy="327545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7568819" y="3253752"/>
              <a:ext cx="2701925" cy="231140"/>
            </a:xfrm>
            <a:custGeom>
              <a:avLst/>
              <a:gdLst/>
              <a:ahLst/>
              <a:cxnLst/>
              <a:rect l="l" t="t" r="r" b="b"/>
              <a:pathLst>
                <a:path w="2701925" h="231139">
                  <a:moveTo>
                    <a:pt x="1310894" y="115430"/>
                  </a:moveTo>
                  <a:lnTo>
                    <a:pt x="1234694" y="77330"/>
                  </a:lnTo>
                  <a:lnTo>
                    <a:pt x="1234694" y="104254"/>
                  </a:lnTo>
                  <a:lnTo>
                    <a:pt x="891286" y="104254"/>
                  </a:lnTo>
                  <a:lnTo>
                    <a:pt x="891286" y="126479"/>
                  </a:lnTo>
                  <a:lnTo>
                    <a:pt x="1234694" y="126479"/>
                  </a:lnTo>
                  <a:lnTo>
                    <a:pt x="1234694" y="153530"/>
                  </a:lnTo>
                  <a:lnTo>
                    <a:pt x="1310894" y="115430"/>
                  </a:lnTo>
                  <a:close/>
                </a:path>
                <a:path w="2701925" h="231139">
                  <a:moveTo>
                    <a:pt x="2701544" y="26022"/>
                  </a:moveTo>
                  <a:lnTo>
                    <a:pt x="2676144" y="26022"/>
                  </a:lnTo>
                  <a:lnTo>
                    <a:pt x="2676144" y="205600"/>
                  </a:lnTo>
                  <a:lnTo>
                    <a:pt x="2701544" y="205600"/>
                  </a:lnTo>
                  <a:lnTo>
                    <a:pt x="2701544" y="26022"/>
                  </a:lnTo>
                  <a:close/>
                </a:path>
                <a:path w="2701925" h="231139">
                  <a:moveTo>
                    <a:pt x="2701544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0" y="205740"/>
                  </a:lnTo>
                  <a:lnTo>
                    <a:pt x="0" y="231140"/>
                  </a:lnTo>
                  <a:lnTo>
                    <a:pt x="2701544" y="231140"/>
                  </a:lnTo>
                  <a:lnTo>
                    <a:pt x="2701544" y="205740"/>
                  </a:lnTo>
                  <a:lnTo>
                    <a:pt x="25400" y="205740"/>
                  </a:lnTo>
                  <a:lnTo>
                    <a:pt x="25400" y="25400"/>
                  </a:lnTo>
                  <a:lnTo>
                    <a:pt x="2701544" y="25400"/>
                  </a:lnTo>
                  <a:lnTo>
                    <a:pt x="2701544" y="0"/>
                  </a:lnTo>
                  <a:close/>
                </a:path>
              </a:pathLst>
            </a:custGeom>
            <a:solidFill>
              <a:srgbClr val="1FE2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794754" y="2567178"/>
              <a:ext cx="4367784" cy="2372106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819900" y="2592324"/>
              <a:ext cx="4271009" cy="2275331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054084" y="3336810"/>
              <a:ext cx="1960626" cy="1023353"/>
            </a:xfrm>
            <a:prstGeom prst="rect">
              <a:avLst/>
            </a:prstGeom>
          </p:spPr>
        </p:pic>
        <p:sp>
          <p:nvSpPr>
            <p:cNvPr id="31" name="object 31"/>
            <p:cNvSpPr/>
            <p:nvPr/>
          </p:nvSpPr>
          <p:spPr>
            <a:xfrm>
              <a:off x="9087739" y="3370592"/>
              <a:ext cx="1864360" cy="927100"/>
            </a:xfrm>
            <a:custGeom>
              <a:avLst/>
              <a:gdLst/>
              <a:ahLst/>
              <a:cxnLst/>
              <a:rect l="l" t="t" r="r" b="b"/>
              <a:pathLst>
                <a:path w="1864359" h="927100">
                  <a:moveTo>
                    <a:pt x="1864360" y="0"/>
                  </a:moveTo>
                  <a:lnTo>
                    <a:pt x="0" y="0"/>
                  </a:lnTo>
                  <a:lnTo>
                    <a:pt x="0" y="31750"/>
                  </a:lnTo>
                  <a:lnTo>
                    <a:pt x="0" y="895350"/>
                  </a:lnTo>
                  <a:lnTo>
                    <a:pt x="0" y="927100"/>
                  </a:lnTo>
                  <a:lnTo>
                    <a:pt x="1864360" y="927100"/>
                  </a:lnTo>
                  <a:lnTo>
                    <a:pt x="1864360" y="895350"/>
                  </a:lnTo>
                  <a:lnTo>
                    <a:pt x="31750" y="895350"/>
                  </a:lnTo>
                  <a:lnTo>
                    <a:pt x="31750" y="31750"/>
                  </a:lnTo>
                  <a:lnTo>
                    <a:pt x="1832610" y="31750"/>
                  </a:lnTo>
                  <a:lnTo>
                    <a:pt x="1832610" y="895210"/>
                  </a:lnTo>
                  <a:lnTo>
                    <a:pt x="1864360" y="895210"/>
                  </a:lnTo>
                  <a:lnTo>
                    <a:pt x="1864360" y="31750"/>
                  </a:lnTo>
                  <a:lnTo>
                    <a:pt x="1864360" y="31610"/>
                  </a:lnTo>
                  <a:lnTo>
                    <a:pt x="1864360" y="0"/>
                  </a:lnTo>
                  <a:close/>
                </a:path>
              </a:pathLst>
            </a:custGeom>
            <a:solidFill>
              <a:srgbClr val="1FE2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9478518" y="2413888"/>
              <a:ext cx="485775" cy="900430"/>
            </a:xfrm>
            <a:custGeom>
              <a:avLst/>
              <a:gdLst/>
              <a:ahLst/>
              <a:cxnLst/>
              <a:rect l="l" t="t" r="r" b="b"/>
              <a:pathLst>
                <a:path w="485775" h="900429">
                  <a:moveTo>
                    <a:pt x="457014" y="791591"/>
                  </a:moveTo>
                  <a:lnTo>
                    <a:pt x="431419" y="791591"/>
                  </a:lnTo>
                  <a:lnTo>
                    <a:pt x="433578" y="810641"/>
                  </a:lnTo>
                  <a:lnTo>
                    <a:pt x="434403" y="824877"/>
                  </a:lnTo>
                  <a:lnTo>
                    <a:pt x="409321" y="826008"/>
                  </a:lnTo>
                  <a:lnTo>
                    <a:pt x="450723" y="900430"/>
                  </a:lnTo>
                  <a:lnTo>
                    <a:pt x="484879" y="823734"/>
                  </a:lnTo>
                  <a:lnTo>
                    <a:pt x="459841" y="823734"/>
                  </a:lnTo>
                  <a:lnTo>
                    <a:pt x="458851" y="808228"/>
                  </a:lnTo>
                  <a:lnTo>
                    <a:pt x="457014" y="791591"/>
                  </a:lnTo>
                  <a:close/>
                </a:path>
                <a:path w="485775" h="900429">
                  <a:moveTo>
                    <a:pt x="485394" y="822579"/>
                  </a:moveTo>
                  <a:lnTo>
                    <a:pt x="459841" y="823734"/>
                  </a:lnTo>
                  <a:lnTo>
                    <a:pt x="484879" y="823734"/>
                  </a:lnTo>
                  <a:lnTo>
                    <a:pt x="485394" y="822579"/>
                  </a:lnTo>
                  <a:close/>
                </a:path>
                <a:path w="485775" h="900429">
                  <a:moveTo>
                    <a:pt x="433451" y="810133"/>
                  </a:moveTo>
                  <a:lnTo>
                    <a:pt x="433483" y="810641"/>
                  </a:lnTo>
                  <a:lnTo>
                    <a:pt x="433451" y="810133"/>
                  </a:lnTo>
                  <a:close/>
                </a:path>
                <a:path w="485775" h="900429">
                  <a:moveTo>
                    <a:pt x="436418" y="689483"/>
                  </a:moveTo>
                  <a:lnTo>
                    <a:pt x="410083" y="689483"/>
                  </a:lnTo>
                  <a:lnTo>
                    <a:pt x="416280" y="711720"/>
                  </a:lnTo>
                  <a:lnTo>
                    <a:pt x="421386" y="732790"/>
                  </a:lnTo>
                  <a:lnTo>
                    <a:pt x="425577" y="753110"/>
                  </a:lnTo>
                  <a:lnTo>
                    <a:pt x="428879" y="772795"/>
                  </a:lnTo>
                  <a:lnTo>
                    <a:pt x="431419" y="791972"/>
                  </a:lnTo>
                  <a:lnTo>
                    <a:pt x="431419" y="791591"/>
                  </a:lnTo>
                  <a:lnTo>
                    <a:pt x="457014" y="791591"/>
                  </a:lnTo>
                  <a:lnTo>
                    <a:pt x="456692" y="788670"/>
                  </a:lnTo>
                  <a:lnTo>
                    <a:pt x="453898" y="768731"/>
                  </a:lnTo>
                  <a:lnTo>
                    <a:pt x="450469" y="748157"/>
                  </a:lnTo>
                  <a:lnTo>
                    <a:pt x="446024" y="727075"/>
                  </a:lnTo>
                  <a:lnTo>
                    <a:pt x="440817" y="705231"/>
                  </a:lnTo>
                  <a:lnTo>
                    <a:pt x="436418" y="689483"/>
                  </a:lnTo>
                  <a:close/>
                </a:path>
                <a:path w="485775" h="900429">
                  <a:moveTo>
                    <a:pt x="428752" y="772287"/>
                  </a:moveTo>
                  <a:lnTo>
                    <a:pt x="428820" y="772795"/>
                  </a:lnTo>
                  <a:lnTo>
                    <a:pt x="428752" y="772287"/>
                  </a:lnTo>
                  <a:close/>
                </a:path>
                <a:path w="485775" h="900429">
                  <a:moveTo>
                    <a:pt x="425450" y="752602"/>
                  </a:moveTo>
                  <a:lnTo>
                    <a:pt x="425536" y="753110"/>
                  </a:lnTo>
                  <a:lnTo>
                    <a:pt x="425450" y="752602"/>
                  </a:lnTo>
                  <a:close/>
                </a:path>
                <a:path w="485775" h="900429">
                  <a:moveTo>
                    <a:pt x="421259" y="732409"/>
                  </a:moveTo>
                  <a:lnTo>
                    <a:pt x="421338" y="732790"/>
                  </a:lnTo>
                  <a:lnTo>
                    <a:pt x="421259" y="732409"/>
                  </a:lnTo>
                  <a:close/>
                </a:path>
                <a:path w="485775" h="900429">
                  <a:moveTo>
                    <a:pt x="421360" y="643382"/>
                  </a:moveTo>
                  <a:lnTo>
                    <a:pt x="394335" y="643382"/>
                  </a:lnTo>
                  <a:lnTo>
                    <a:pt x="403098" y="667385"/>
                  </a:lnTo>
                  <a:lnTo>
                    <a:pt x="410210" y="689991"/>
                  </a:lnTo>
                  <a:lnTo>
                    <a:pt x="410083" y="689483"/>
                  </a:lnTo>
                  <a:lnTo>
                    <a:pt x="436418" y="689483"/>
                  </a:lnTo>
                  <a:lnTo>
                    <a:pt x="434467" y="682498"/>
                  </a:lnTo>
                  <a:lnTo>
                    <a:pt x="426974" y="659003"/>
                  </a:lnTo>
                  <a:lnTo>
                    <a:pt x="421360" y="643382"/>
                  </a:lnTo>
                  <a:close/>
                </a:path>
                <a:path w="485775" h="900429">
                  <a:moveTo>
                    <a:pt x="402844" y="666877"/>
                  </a:moveTo>
                  <a:lnTo>
                    <a:pt x="403005" y="667385"/>
                  </a:lnTo>
                  <a:lnTo>
                    <a:pt x="402844" y="666877"/>
                  </a:lnTo>
                  <a:close/>
                </a:path>
                <a:path w="485775" h="900429">
                  <a:moveTo>
                    <a:pt x="411971" y="618744"/>
                  </a:moveTo>
                  <a:lnTo>
                    <a:pt x="384683" y="618744"/>
                  </a:lnTo>
                  <a:lnTo>
                    <a:pt x="394462" y="643763"/>
                  </a:lnTo>
                  <a:lnTo>
                    <a:pt x="394335" y="643382"/>
                  </a:lnTo>
                  <a:lnTo>
                    <a:pt x="421360" y="643382"/>
                  </a:lnTo>
                  <a:lnTo>
                    <a:pt x="418211" y="634619"/>
                  </a:lnTo>
                  <a:lnTo>
                    <a:pt x="411971" y="618744"/>
                  </a:lnTo>
                  <a:close/>
                </a:path>
                <a:path w="485775" h="900429">
                  <a:moveTo>
                    <a:pt x="401044" y="592963"/>
                  </a:moveTo>
                  <a:lnTo>
                    <a:pt x="373380" y="592963"/>
                  </a:lnTo>
                  <a:lnTo>
                    <a:pt x="384810" y="619125"/>
                  </a:lnTo>
                  <a:lnTo>
                    <a:pt x="384683" y="618744"/>
                  </a:lnTo>
                  <a:lnTo>
                    <a:pt x="411971" y="618744"/>
                  </a:lnTo>
                  <a:lnTo>
                    <a:pt x="408178" y="609092"/>
                  </a:lnTo>
                  <a:lnTo>
                    <a:pt x="401044" y="592963"/>
                  </a:lnTo>
                  <a:close/>
                </a:path>
                <a:path w="485775" h="900429">
                  <a:moveTo>
                    <a:pt x="388633" y="566039"/>
                  </a:moveTo>
                  <a:lnTo>
                    <a:pt x="360553" y="566039"/>
                  </a:lnTo>
                  <a:lnTo>
                    <a:pt x="373507" y="593344"/>
                  </a:lnTo>
                  <a:lnTo>
                    <a:pt x="373380" y="592963"/>
                  </a:lnTo>
                  <a:lnTo>
                    <a:pt x="401044" y="592963"/>
                  </a:lnTo>
                  <a:lnTo>
                    <a:pt x="396494" y="582676"/>
                  </a:lnTo>
                  <a:lnTo>
                    <a:pt x="388633" y="566039"/>
                  </a:lnTo>
                  <a:close/>
                </a:path>
                <a:path w="485775" h="900429">
                  <a:moveTo>
                    <a:pt x="374651" y="537845"/>
                  </a:moveTo>
                  <a:lnTo>
                    <a:pt x="346202" y="537845"/>
                  </a:lnTo>
                  <a:lnTo>
                    <a:pt x="360680" y="566420"/>
                  </a:lnTo>
                  <a:lnTo>
                    <a:pt x="360553" y="566039"/>
                  </a:lnTo>
                  <a:lnTo>
                    <a:pt x="388633" y="566039"/>
                  </a:lnTo>
                  <a:lnTo>
                    <a:pt x="383413" y="554990"/>
                  </a:lnTo>
                  <a:lnTo>
                    <a:pt x="374651" y="537845"/>
                  </a:lnTo>
                  <a:close/>
                </a:path>
                <a:path w="485775" h="900429">
                  <a:moveTo>
                    <a:pt x="359037" y="508381"/>
                  </a:moveTo>
                  <a:lnTo>
                    <a:pt x="330200" y="508381"/>
                  </a:lnTo>
                  <a:lnTo>
                    <a:pt x="346329" y="538099"/>
                  </a:lnTo>
                  <a:lnTo>
                    <a:pt x="346202" y="537845"/>
                  </a:lnTo>
                  <a:lnTo>
                    <a:pt x="374651" y="537845"/>
                  </a:lnTo>
                  <a:lnTo>
                    <a:pt x="368681" y="526161"/>
                  </a:lnTo>
                  <a:lnTo>
                    <a:pt x="359037" y="508381"/>
                  </a:lnTo>
                  <a:close/>
                </a:path>
                <a:path w="485775" h="900429">
                  <a:moveTo>
                    <a:pt x="303639" y="413639"/>
                  </a:moveTo>
                  <a:lnTo>
                    <a:pt x="273939" y="413639"/>
                  </a:lnTo>
                  <a:lnTo>
                    <a:pt x="294132" y="446405"/>
                  </a:lnTo>
                  <a:lnTo>
                    <a:pt x="312801" y="478028"/>
                  </a:lnTo>
                  <a:lnTo>
                    <a:pt x="330327" y="508635"/>
                  </a:lnTo>
                  <a:lnTo>
                    <a:pt x="330200" y="508381"/>
                  </a:lnTo>
                  <a:lnTo>
                    <a:pt x="359037" y="508381"/>
                  </a:lnTo>
                  <a:lnTo>
                    <a:pt x="352425" y="496189"/>
                  </a:lnTo>
                  <a:lnTo>
                    <a:pt x="334772" y="465201"/>
                  </a:lnTo>
                  <a:lnTo>
                    <a:pt x="315722" y="433197"/>
                  </a:lnTo>
                  <a:lnTo>
                    <a:pt x="303639" y="413639"/>
                  </a:lnTo>
                  <a:close/>
                </a:path>
                <a:path w="485775" h="900429">
                  <a:moveTo>
                    <a:pt x="312674" y="477901"/>
                  </a:moveTo>
                  <a:lnTo>
                    <a:pt x="312746" y="478028"/>
                  </a:lnTo>
                  <a:lnTo>
                    <a:pt x="312674" y="477901"/>
                  </a:lnTo>
                  <a:close/>
                </a:path>
                <a:path w="485775" h="900429">
                  <a:moveTo>
                    <a:pt x="294005" y="446278"/>
                  </a:moveTo>
                  <a:lnTo>
                    <a:pt x="294080" y="446405"/>
                  </a:lnTo>
                  <a:lnTo>
                    <a:pt x="294005" y="446278"/>
                  </a:lnTo>
                  <a:close/>
                </a:path>
                <a:path w="485775" h="900429">
                  <a:moveTo>
                    <a:pt x="213722" y="275336"/>
                  </a:moveTo>
                  <a:lnTo>
                    <a:pt x="183134" y="275336"/>
                  </a:lnTo>
                  <a:lnTo>
                    <a:pt x="207264" y="311023"/>
                  </a:lnTo>
                  <a:lnTo>
                    <a:pt x="207137" y="311023"/>
                  </a:lnTo>
                  <a:lnTo>
                    <a:pt x="230378" y="346075"/>
                  </a:lnTo>
                  <a:lnTo>
                    <a:pt x="252730" y="380492"/>
                  </a:lnTo>
                  <a:lnTo>
                    <a:pt x="273939" y="413893"/>
                  </a:lnTo>
                  <a:lnTo>
                    <a:pt x="273939" y="413639"/>
                  </a:lnTo>
                  <a:lnTo>
                    <a:pt x="303639" y="413639"/>
                  </a:lnTo>
                  <a:lnTo>
                    <a:pt x="295402" y="400304"/>
                  </a:lnTo>
                  <a:lnTo>
                    <a:pt x="274066" y="366649"/>
                  </a:lnTo>
                  <a:lnTo>
                    <a:pt x="251587" y="332105"/>
                  </a:lnTo>
                  <a:lnTo>
                    <a:pt x="228346" y="296926"/>
                  </a:lnTo>
                  <a:lnTo>
                    <a:pt x="213722" y="275336"/>
                  </a:lnTo>
                  <a:close/>
                </a:path>
                <a:path w="485775" h="900429">
                  <a:moveTo>
                    <a:pt x="252603" y="380365"/>
                  </a:moveTo>
                  <a:lnTo>
                    <a:pt x="252683" y="380492"/>
                  </a:lnTo>
                  <a:lnTo>
                    <a:pt x="252603" y="380365"/>
                  </a:lnTo>
                  <a:close/>
                </a:path>
                <a:path w="485775" h="900429">
                  <a:moveTo>
                    <a:pt x="20574" y="0"/>
                  </a:moveTo>
                  <a:lnTo>
                    <a:pt x="0" y="14732"/>
                  </a:lnTo>
                  <a:lnTo>
                    <a:pt x="106934" y="165481"/>
                  </a:lnTo>
                  <a:lnTo>
                    <a:pt x="132969" y="202565"/>
                  </a:lnTo>
                  <a:lnTo>
                    <a:pt x="132842" y="202565"/>
                  </a:lnTo>
                  <a:lnTo>
                    <a:pt x="158369" y="239268"/>
                  </a:lnTo>
                  <a:lnTo>
                    <a:pt x="183134" y="275463"/>
                  </a:lnTo>
                  <a:lnTo>
                    <a:pt x="183134" y="275336"/>
                  </a:lnTo>
                  <a:lnTo>
                    <a:pt x="213722" y="275336"/>
                  </a:lnTo>
                  <a:lnTo>
                    <a:pt x="204089" y="261112"/>
                  </a:lnTo>
                  <a:lnTo>
                    <a:pt x="179197" y="224790"/>
                  </a:lnTo>
                  <a:lnTo>
                    <a:pt x="153797" y="188087"/>
                  </a:lnTo>
                  <a:lnTo>
                    <a:pt x="127762" y="150876"/>
                  </a:lnTo>
                  <a:lnTo>
                    <a:pt x="74549" y="75692"/>
                  </a:lnTo>
                  <a:lnTo>
                    <a:pt x="20574" y="0"/>
                  </a:lnTo>
                  <a:close/>
                </a:path>
              </a:pathLst>
            </a:custGeom>
            <a:solidFill>
              <a:srgbClr val="0C80B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7649845" y="2432557"/>
              <a:ext cx="1398905" cy="1419225"/>
            </a:xfrm>
            <a:custGeom>
              <a:avLst/>
              <a:gdLst/>
              <a:ahLst/>
              <a:cxnLst/>
              <a:rect l="l" t="t" r="r" b="b"/>
              <a:pathLst>
                <a:path w="1398904" h="1419225">
                  <a:moveTo>
                    <a:pt x="18796" y="0"/>
                  </a:moveTo>
                  <a:lnTo>
                    <a:pt x="552958" y="623570"/>
                  </a:lnTo>
                  <a:lnTo>
                    <a:pt x="797687" y="887984"/>
                  </a:lnTo>
                  <a:lnTo>
                    <a:pt x="891667" y="987933"/>
                  </a:lnTo>
                  <a:lnTo>
                    <a:pt x="949960" y="1049274"/>
                  </a:lnTo>
                  <a:lnTo>
                    <a:pt x="987479" y="1088263"/>
                  </a:lnTo>
                  <a:lnTo>
                    <a:pt x="1030097" y="1132332"/>
                  </a:lnTo>
                  <a:lnTo>
                    <a:pt x="1078103" y="1181100"/>
                  </a:lnTo>
                  <a:lnTo>
                    <a:pt x="1121664" y="1224407"/>
                  </a:lnTo>
                  <a:lnTo>
                    <a:pt x="1178433" y="1279017"/>
                  </a:lnTo>
                  <a:lnTo>
                    <a:pt x="1211199" y="1308989"/>
                  </a:lnTo>
                  <a:lnTo>
                    <a:pt x="1240028" y="1334262"/>
                  </a:lnTo>
                  <a:lnTo>
                    <a:pt x="1276858" y="1364234"/>
                  </a:lnTo>
                  <a:lnTo>
                    <a:pt x="1317752" y="1392682"/>
                  </a:lnTo>
                  <a:lnTo>
                    <a:pt x="1321346" y="1393202"/>
                  </a:lnTo>
                  <a:lnTo>
                    <a:pt x="1318260" y="1418717"/>
                  </a:lnTo>
                  <a:lnTo>
                    <a:pt x="1398524" y="1390015"/>
                  </a:lnTo>
                  <a:lnTo>
                    <a:pt x="1363617" y="1366951"/>
                  </a:lnTo>
                  <a:lnTo>
                    <a:pt x="1324508" y="1366951"/>
                  </a:lnTo>
                  <a:lnTo>
                    <a:pt x="1320546" y="1364488"/>
                  </a:lnTo>
                  <a:lnTo>
                    <a:pt x="1320680" y="1364488"/>
                  </a:lnTo>
                  <a:lnTo>
                    <a:pt x="1312283" y="1358773"/>
                  </a:lnTo>
                  <a:lnTo>
                    <a:pt x="1302512" y="1351788"/>
                  </a:lnTo>
                  <a:lnTo>
                    <a:pt x="1292225" y="1344041"/>
                  </a:lnTo>
                  <a:lnTo>
                    <a:pt x="1281375" y="1335532"/>
                  </a:lnTo>
                  <a:lnTo>
                    <a:pt x="1269392" y="1325753"/>
                  </a:lnTo>
                  <a:lnTo>
                    <a:pt x="1256561" y="1314958"/>
                  </a:lnTo>
                  <a:lnTo>
                    <a:pt x="1242695" y="1303020"/>
                  </a:lnTo>
                  <a:lnTo>
                    <a:pt x="1242822" y="1303020"/>
                  </a:lnTo>
                  <a:lnTo>
                    <a:pt x="1228090" y="1290066"/>
                  </a:lnTo>
                  <a:lnTo>
                    <a:pt x="1228217" y="1290066"/>
                  </a:lnTo>
                  <a:lnTo>
                    <a:pt x="1212609" y="1275969"/>
                  </a:lnTo>
                  <a:lnTo>
                    <a:pt x="1195968" y="1260475"/>
                  </a:lnTo>
                  <a:lnTo>
                    <a:pt x="1195832" y="1260475"/>
                  </a:lnTo>
                  <a:lnTo>
                    <a:pt x="1178185" y="1243711"/>
                  </a:lnTo>
                  <a:lnTo>
                    <a:pt x="1159388" y="1225677"/>
                  </a:lnTo>
                  <a:lnTo>
                    <a:pt x="1139444" y="1206246"/>
                  </a:lnTo>
                  <a:lnTo>
                    <a:pt x="1118490" y="1185545"/>
                  </a:lnTo>
                  <a:lnTo>
                    <a:pt x="1118362" y="1185545"/>
                  </a:lnTo>
                  <a:lnTo>
                    <a:pt x="1072769" y="1139571"/>
                  </a:lnTo>
                  <a:lnTo>
                    <a:pt x="1022609" y="1088136"/>
                  </a:lnTo>
                  <a:lnTo>
                    <a:pt x="968253" y="1031621"/>
                  </a:lnTo>
                  <a:lnTo>
                    <a:pt x="879729" y="938276"/>
                  </a:lnTo>
                  <a:lnTo>
                    <a:pt x="749681" y="799211"/>
                  </a:lnTo>
                  <a:lnTo>
                    <a:pt x="749808" y="799211"/>
                  </a:lnTo>
                  <a:lnTo>
                    <a:pt x="571627" y="606425"/>
                  </a:lnTo>
                  <a:lnTo>
                    <a:pt x="18796" y="0"/>
                  </a:lnTo>
                  <a:close/>
                </a:path>
                <a:path w="1398904" h="1419225">
                  <a:moveTo>
                    <a:pt x="1327404" y="1343025"/>
                  </a:moveTo>
                  <a:lnTo>
                    <a:pt x="1324508" y="1366951"/>
                  </a:lnTo>
                  <a:lnTo>
                    <a:pt x="1363617" y="1366951"/>
                  </a:lnTo>
                  <a:lnTo>
                    <a:pt x="1327404" y="1343025"/>
                  </a:lnTo>
                  <a:close/>
                </a:path>
                <a:path w="1398904" h="1419225">
                  <a:moveTo>
                    <a:pt x="1320680" y="1364488"/>
                  </a:moveTo>
                  <a:lnTo>
                    <a:pt x="1320546" y="1364488"/>
                  </a:lnTo>
                  <a:lnTo>
                    <a:pt x="1321054" y="1364742"/>
                  </a:lnTo>
                  <a:lnTo>
                    <a:pt x="1320680" y="1364488"/>
                  </a:lnTo>
                  <a:close/>
                </a:path>
                <a:path w="1398904" h="1419225">
                  <a:moveTo>
                    <a:pt x="1311910" y="1358519"/>
                  </a:moveTo>
                  <a:lnTo>
                    <a:pt x="1312164" y="1358773"/>
                  </a:lnTo>
                  <a:lnTo>
                    <a:pt x="1311910" y="1358519"/>
                  </a:lnTo>
                  <a:close/>
                </a:path>
                <a:path w="1398904" h="1419225">
                  <a:moveTo>
                    <a:pt x="1302596" y="1351788"/>
                  </a:moveTo>
                  <a:lnTo>
                    <a:pt x="1302766" y="1351915"/>
                  </a:lnTo>
                  <a:lnTo>
                    <a:pt x="1302596" y="1351788"/>
                  </a:lnTo>
                  <a:close/>
                </a:path>
                <a:path w="1398904" h="1419225">
                  <a:moveTo>
                    <a:pt x="1292315" y="1344041"/>
                  </a:moveTo>
                  <a:lnTo>
                    <a:pt x="1292479" y="1344168"/>
                  </a:lnTo>
                  <a:lnTo>
                    <a:pt x="1292315" y="1344041"/>
                  </a:lnTo>
                  <a:close/>
                </a:path>
                <a:path w="1398904" h="1419225">
                  <a:moveTo>
                    <a:pt x="1281049" y="1335278"/>
                  </a:moveTo>
                  <a:lnTo>
                    <a:pt x="1281303" y="1335532"/>
                  </a:lnTo>
                  <a:lnTo>
                    <a:pt x="1281049" y="1335278"/>
                  </a:lnTo>
                  <a:close/>
                </a:path>
                <a:path w="1398904" h="1419225">
                  <a:moveTo>
                    <a:pt x="1269238" y="1325626"/>
                  </a:moveTo>
                  <a:lnTo>
                    <a:pt x="1269365" y="1325753"/>
                  </a:lnTo>
                  <a:lnTo>
                    <a:pt x="1269238" y="1325626"/>
                  </a:lnTo>
                  <a:close/>
                </a:path>
                <a:path w="1398904" h="1419225">
                  <a:moveTo>
                    <a:pt x="1256411" y="1314831"/>
                  </a:moveTo>
                  <a:lnTo>
                    <a:pt x="1256538" y="1314958"/>
                  </a:lnTo>
                  <a:lnTo>
                    <a:pt x="1256411" y="1314831"/>
                  </a:lnTo>
                  <a:close/>
                </a:path>
                <a:path w="1398904" h="1419225">
                  <a:moveTo>
                    <a:pt x="1212469" y="1275842"/>
                  </a:moveTo>
                  <a:lnTo>
                    <a:pt x="1212596" y="1275969"/>
                  </a:lnTo>
                  <a:lnTo>
                    <a:pt x="1212469" y="1275842"/>
                  </a:lnTo>
                  <a:close/>
                </a:path>
                <a:path w="1398904" h="1419225">
                  <a:moveTo>
                    <a:pt x="1195832" y="1260348"/>
                  </a:moveTo>
                  <a:lnTo>
                    <a:pt x="1195832" y="1260475"/>
                  </a:lnTo>
                  <a:lnTo>
                    <a:pt x="1195968" y="1260475"/>
                  </a:lnTo>
                  <a:lnTo>
                    <a:pt x="1195832" y="1260348"/>
                  </a:lnTo>
                  <a:close/>
                </a:path>
                <a:path w="1398904" h="1419225">
                  <a:moveTo>
                    <a:pt x="1178052" y="1243584"/>
                  </a:moveTo>
                  <a:lnTo>
                    <a:pt x="1178179" y="1243711"/>
                  </a:lnTo>
                  <a:lnTo>
                    <a:pt x="1178052" y="1243584"/>
                  </a:lnTo>
                  <a:close/>
                </a:path>
                <a:path w="1398904" h="1419225">
                  <a:moveTo>
                    <a:pt x="1159256" y="1225550"/>
                  </a:moveTo>
                  <a:lnTo>
                    <a:pt x="1159383" y="1225677"/>
                  </a:lnTo>
                  <a:lnTo>
                    <a:pt x="1159256" y="1225550"/>
                  </a:lnTo>
                  <a:close/>
                </a:path>
                <a:path w="1398904" h="1419225">
                  <a:moveTo>
                    <a:pt x="1118362" y="1185418"/>
                  </a:moveTo>
                  <a:lnTo>
                    <a:pt x="1118362" y="1185545"/>
                  </a:lnTo>
                  <a:lnTo>
                    <a:pt x="1118490" y="1185545"/>
                  </a:lnTo>
                  <a:lnTo>
                    <a:pt x="1118362" y="1185418"/>
                  </a:lnTo>
                  <a:close/>
                </a:path>
                <a:path w="1398904" h="1419225">
                  <a:moveTo>
                    <a:pt x="1022609" y="1088136"/>
                  </a:moveTo>
                  <a:lnTo>
                    <a:pt x="1022731" y="1088263"/>
                  </a:lnTo>
                  <a:lnTo>
                    <a:pt x="1022609" y="1088136"/>
                  </a:lnTo>
                  <a:close/>
                </a:path>
                <a:path w="1398904" h="1419225">
                  <a:moveTo>
                    <a:pt x="968253" y="1031621"/>
                  </a:moveTo>
                  <a:lnTo>
                    <a:pt x="968375" y="1031748"/>
                  </a:lnTo>
                  <a:lnTo>
                    <a:pt x="968253" y="1031621"/>
                  </a:lnTo>
                  <a:close/>
                </a:path>
              </a:pathLst>
            </a:custGeom>
            <a:solidFill>
              <a:srgbClr val="1FE2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8725407" y="2163317"/>
            <a:ext cx="144716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180" dirty="0">
                <a:solidFill>
                  <a:srgbClr val="0C80BD"/>
                </a:solidFill>
                <a:latin typeface="DejaVu Sans"/>
                <a:cs typeface="DejaVu Sans"/>
              </a:rPr>
              <a:t>Across</a:t>
            </a:r>
            <a:r>
              <a:rPr sz="1400" spc="-25" dirty="0">
                <a:solidFill>
                  <a:srgbClr val="0C80BD"/>
                </a:solidFill>
                <a:latin typeface="DejaVu Sans"/>
                <a:cs typeface="DejaVu Sans"/>
              </a:rPr>
              <a:t> </a:t>
            </a:r>
            <a:r>
              <a:rPr sz="1400" b="1" spc="-195" dirty="0">
                <a:solidFill>
                  <a:srgbClr val="0C80BD"/>
                </a:solidFill>
                <a:latin typeface="DejaVu Sans"/>
                <a:cs typeface="DejaVu Sans"/>
              </a:rPr>
              <a:t>then</a:t>
            </a:r>
            <a:r>
              <a:rPr sz="1400" spc="-35" dirty="0">
                <a:solidFill>
                  <a:srgbClr val="0C80BD"/>
                </a:solidFill>
                <a:latin typeface="DejaVu Sans"/>
                <a:cs typeface="DejaVu Sans"/>
              </a:rPr>
              <a:t> </a:t>
            </a:r>
            <a:r>
              <a:rPr sz="1400" b="1" spc="-215" dirty="0">
                <a:solidFill>
                  <a:srgbClr val="0C80BD"/>
                </a:solidFill>
                <a:latin typeface="DejaVu Sans"/>
                <a:cs typeface="DejaVu Sans"/>
              </a:rPr>
              <a:t>down</a:t>
            </a:r>
            <a:endParaRPr sz="1400">
              <a:latin typeface="DejaVu Sans"/>
              <a:cs typeface="DejaVu Sans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7024116" y="2163317"/>
            <a:ext cx="126873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215" dirty="0">
                <a:solidFill>
                  <a:srgbClr val="1FE2D7"/>
                </a:solidFill>
                <a:latin typeface="DejaVu Sans"/>
                <a:cs typeface="DejaVu Sans"/>
              </a:rPr>
              <a:t>Pane</a:t>
            </a:r>
            <a:r>
              <a:rPr sz="1400" spc="-40" dirty="0">
                <a:solidFill>
                  <a:srgbClr val="1FE2D7"/>
                </a:solidFill>
                <a:latin typeface="DejaVu Sans"/>
                <a:cs typeface="DejaVu Sans"/>
              </a:rPr>
              <a:t> </a:t>
            </a:r>
            <a:r>
              <a:rPr sz="1400" b="1" dirty="0">
                <a:solidFill>
                  <a:srgbClr val="1FE2D7"/>
                </a:solidFill>
                <a:latin typeface="DejaVu Sans"/>
                <a:cs typeface="DejaVu Sans"/>
              </a:rPr>
              <a:t>/</a:t>
            </a:r>
            <a:r>
              <a:rPr sz="1400" spc="-50" dirty="0">
                <a:solidFill>
                  <a:srgbClr val="1FE2D7"/>
                </a:solidFill>
                <a:latin typeface="DejaVu Sans"/>
                <a:cs typeface="DejaVu Sans"/>
              </a:rPr>
              <a:t> </a:t>
            </a:r>
            <a:r>
              <a:rPr sz="1400" b="1" spc="-170" dirty="0">
                <a:solidFill>
                  <a:srgbClr val="1FE2D7"/>
                </a:solidFill>
                <a:latin typeface="DejaVu Sans"/>
                <a:cs typeface="DejaVu Sans"/>
              </a:rPr>
              <a:t>Partition</a:t>
            </a:r>
            <a:endParaRPr sz="1400">
              <a:latin typeface="DejaVu Sans"/>
              <a:cs typeface="DejaVu Sans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19935">
              <a:lnSpc>
                <a:spcPct val="100000"/>
              </a:lnSpc>
              <a:spcBef>
                <a:spcPts val="100"/>
              </a:spcBef>
            </a:pPr>
            <a:r>
              <a:rPr b="1" spc="-440" dirty="0">
                <a:latin typeface="DejaVu Sans"/>
                <a:cs typeface="DejaVu Sans"/>
              </a:rPr>
              <a:t>Addressing</a:t>
            </a:r>
            <a:r>
              <a:rPr spc="-155" dirty="0"/>
              <a:t> </a:t>
            </a:r>
            <a:r>
              <a:rPr spc="-254" dirty="0"/>
              <a:t>&amp;</a:t>
            </a:r>
            <a:r>
              <a:rPr spc="-165" dirty="0"/>
              <a:t> </a:t>
            </a:r>
            <a:r>
              <a:rPr b="1" spc="-380" dirty="0">
                <a:latin typeface="DejaVu Sans"/>
                <a:cs typeface="DejaVu Sans"/>
              </a:rPr>
              <a:t>Partitioning</a:t>
            </a:r>
            <a:r>
              <a:rPr spc="-150" dirty="0"/>
              <a:t> </a:t>
            </a:r>
            <a:r>
              <a:rPr b="1" spc="-540" dirty="0">
                <a:latin typeface="DejaVu Sans"/>
                <a:cs typeface="DejaVu Sans"/>
              </a:rPr>
              <a:t>Examples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5646" y="813815"/>
            <a:ext cx="11760708" cy="45720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502913" y="1398191"/>
            <a:ext cx="3427729" cy="2209800"/>
            <a:chOff x="502913" y="1398191"/>
            <a:chExt cx="3427729" cy="220980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2913" y="1398191"/>
              <a:ext cx="3427494" cy="220919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4350" y="1409700"/>
              <a:ext cx="3371849" cy="2139695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38122" y="1956828"/>
              <a:ext cx="2039111" cy="263004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772285" y="1991372"/>
              <a:ext cx="1941830" cy="165100"/>
            </a:xfrm>
            <a:custGeom>
              <a:avLst/>
              <a:gdLst/>
              <a:ahLst/>
              <a:cxnLst/>
              <a:rect l="l" t="t" r="r" b="b"/>
              <a:pathLst>
                <a:path w="1941829" h="165100">
                  <a:moveTo>
                    <a:pt x="1941830" y="0"/>
                  </a:moveTo>
                  <a:lnTo>
                    <a:pt x="1916430" y="0"/>
                  </a:lnTo>
                  <a:lnTo>
                    <a:pt x="1916430" y="25400"/>
                  </a:lnTo>
                  <a:lnTo>
                    <a:pt x="1916430" y="139700"/>
                  </a:lnTo>
                  <a:lnTo>
                    <a:pt x="25400" y="139700"/>
                  </a:lnTo>
                  <a:lnTo>
                    <a:pt x="25400" y="25400"/>
                  </a:lnTo>
                  <a:lnTo>
                    <a:pt x="1916430" y="25400"/>
                  </a:lnTo>
                  <a:lnTo>
                    <a:pt x="1916430" y="0"/>
                  </a:lnTo>
                  <a:lnTo>
                    <a:pt x="0" y="0"/>
                  </a:lnTo>
                  <a:lnTo>
                    <a:pt x="0" y="25400"/>
                  </a:lnTo>
                  <a:lnTo>
                    <a:pt x="0" y="139700"/>
                  </a:lnTo>
                  <a:lnTo>
                    <a:pt x="0" y="165100"/>
                  </a:lnTo>
                  <a:lnTo>
                    <a:pt x="1941830" y="165100"/>
                  </a:lnTo>
                  <a:lnTo>
                    <a:pt x="1941830" y="139814"/>
                  </a:lnTo>
                  <a:lnTo>
                    <a:pt x="1941830" y="25400"/>
                  </a:lnTo>
                  <a:lnTo>
                    <a:pt x="1941830" y="25006"/>
                  </a:lnTo>
                  <a:lnTo>
                    <a:pt x="1941830" y="0"/>
                  </a:lnTo>
                  <a:close/>
                </a:path>
              </a:pathLst>
            </a:custGeom>
            <a:solidFill>
              <a:srgbClr val="1FE2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519682" y="1075944"/>
            <a:ext cx="109601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215" dirty="0">
                <a:solidFill>
                  <a:srgbClr val="1FE2D7"/>
                </a:solidFill>
                <a:latin typeface="DejaVu Sans"/>
                <a:cs typeface="DejaVu Sans"/>
              </a:rPr>
              <a:t>Table</a:t>
            </a:r>
            <a:r>
              <a:rPr sz="1400" spc="-35" dirty="0">
                <a:solidFill>
                  <a:srgbClr val="1FE2D7"/>
                </a:solidFill>
                <a:latin typeface="DejaVu Sans"/>
                <a:cs typeface="DejaVu Sans"/>
              </a:rPr>
              <a:t> </a:t>
            </a:r>
            <a:r>
              <a:rPr sz="1400" b="1" spc="-204" dirty="0">
                <a:solidFill>
                  <a:srgbClr val="3F3F3F"/>
                </a:solidFill>
                <a:latin typeface="DejaVu Sans"/>
                <a:cs typeface="DejaVu Sans"/>
              </a:rPr>
              <a:t>(</a:t>
            </a:r>
            <a:r>
              <a:rPr sz="1400" b="1" spc="-204" dirty="0">
                <a:solidFill>
                  <a:srgbClr val="0C80BD"/>
                </a:solidFill>
                <a:latin typeface="DejaVu Sans"/>
                <a:cs typeface="DejaVu Sans"/>
              </a:rPr>
              <a:t>across</a:t>
            </a:r>
            <a:r>
              <a:rPr sz="1400" b="1" spc="-204" dirty="0">
                <a:solidFill>
                  <a:srgbClr val="3F3F3F"/>
                </a:solidFill>
                <a:latin typeface="DejaVu Sans"/>
                <a:cs typeface="DejaVu Sans"/>
              </a:rPr>
              <a:t>)</a:t>
            </a:r>
            <a:endParaRPr sz="1400">
              <a:latin typeface="DejaVu Sans"/>
              <a:cs typeface="DejaVu Sans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4514088" y="1398191"/>
            <a:ext cx="3418204" cy="2209800"/>
            <a:chOff x="4514088" y="1398191"/>
            <a:chExt cx="3418204" cy="2209800"/>
          </a:xfrm>
        </p:grpSpPr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516265" y="1398191"/>
              <a:ext cx="3415446" cy="2209195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514088" y="1409700"/>
              <a:ext cx="3359657" cy="2139695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288023" y="1863090"/>
              <a:ext cx="600417" cy="1713738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6322187" y="1897392"/>
              <a:ext cx="503555" cy="1616710"/>
            </a:xfrm>
            <a:custGeom>
              <a:avLst/>
              <a:gdLst/>
              <a:ahLst/>
              <a:cxnLst/>
              <a:rect l="l" t="t" r="r" b="b"/>
              <a:pathLst>
                <a:path w="503554" h="1616710">
                  <a:moveTo>
                    <a:pt x="503174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0" y="1591310"/>
                  </a:lnTo>
                  <a:lnTo>
                    <a:pt x="0" y="1616710"/>
                  </a:lnTo>
                  <a:lnTo>
                    <a:pt x="503174" y="1616710"/>
                  </a:lnTo>
                  <a:lnTo>
                    <a:pt x="503174" y="1591310"/>
                  </a:lnTo>
                  <a:lnTo>
                    <a:pt x="25400" y="1591310"/>
                  </a:lnTo>
                  <a:lnTo>
                    <a:pt x="25400" y="25400"/>
                  </a:lnTo>
                  <a:lnTo>
                    <a:pt x="477774" y="25400"/>
                  </a:lnTo>
                  <a:lnTo>
                    <a:pt x="477774" y="1590916"/>
                  </a:lnTo>
                  <a:lnTo>
                    <a:pt x="503174" y="1590916"/>
                  </a:lnTo>
                  <a:lnTo>
                    <a:pt x="503174" y="25400"/>
                  </a:lnTo>
                  <a:lnTo>
                    <a:pt x="503174" y="25260"/>
                  </a:lnTo>
                  <a:lnTo>
                    <a:pt x="503174" y="0"/>
                  </a:lnTo>
                  <a:close/>
                </a:path>
              </a:pathLst>
            </a:custGeom>
            <a:solidFill>
              <a:srgbClr val="1FE2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4538471" y="1075944"/>
            <a:ext cx="103124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215" dirty="0">
                <a:solidFill>
                  <a:srgbClr val="1FE2D7"/>
                </a:solidFill>
                <a:latin typeface="DejaVu Sans"/>
                <a:cs typeface="DejaVu Sans"/>
              </a:rPr>
              <a:t>Table</a:t>
            </a:r>
            <a:r>
              <a:rPr sz="1400" spc="-35" dirty="0">
                <a:solidFill>
                  <a:srgbClr val="1FE2D7"/>
                </a:solidFill>
                <a:latin typeface="DejaVu Sans"/>
                <a:cs typeface="DejaVu Sans"/>
              </a:rPr>
              <a:t> </a:t>
            </a:r>
            <a:r>
              <a:rPr sz="1400" b="1" spc="-215" dirty="0">
                <a:solidFill>
                  <a:srgbClr val="3F3F3F"/>
                </a:solidFill>
                <a:latin typeface="DejaVu Sans"/>
                <a:cs typeface="DejaVu Sans"/>
              </a:rPr>
              <a:t>(</a:t>
            </a:r>
            <a:r>
              <a:rPr sz="1400" b="1" spc="-215" dirty="0">
                <a:solidFill>
                  <a:srgbClr val="0C80BD"/>
                </a:solidFill>
                <a:latin typeface="DejaVu Sans"/>
                <a:cs typeface="DejaVu Sans"/>
              </a:rPr>
              <a:t>down</a:t>
            </a:r>
            <a:r>
              <a:rPr sz="1400" b="1" spc="-215" dirty="0">
                <a:solidFill>
                  <a:srgbClr val="3F3F3F"/>
                </a:solidFill>
                <a:latin typeface="DejaVu Sans"/>
                <a:cs typeface="DejaVu Sans"/>
              </a:rPr>
              <a:t>)</a:t>
            </a:r>
            <a:endParaRPr sz="1400">
              <a:latin typeface="DejaVu Sans"/>
              <a:cs typeface="DejaVu Sans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8436095" y="1341813"/>
            <a:ext cx="3427729" cy="2284095"/>
            <a:chOff x="8436095" y="1341813"/>
            <a:chExt cx="3427729" cy="2284095"/>
          </a:xfrm>
        </p:grpSpPr>
        <p:pic>
          <p:nvPicPr>
            <p:cNvPr id="17" name="object 1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436095" y="1341813"/>
              <a:ext cx="3427494" cy="2265562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447532" y="1353311"/>
              <a:ext cx="3371849" cy="2196083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202673" y="1814321"/>
              <a:ext cx="2602992" cy="1811274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9236837" y="1847862"/>
              <a:ext cx="2505710" cy="1714500"/>
            </a:xfrm>
            <a:custGeom>
              <a:avLst/>
              <a:gdLst/>
              <a:ahLst/>
              <a:cxnLst/>
              <a:rect l="l" t="t" r="r" b="b"/>
              <a:pathLst>
                <a:path w="2505709" h="1714500">
                  <a:moveTo>
                    <a:pt x="2505710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0" y="1689100"/>
                  </a:lnTo>
                  <a:lnTo>
                    <a:pt x="0" y="1714500"/>
                  </a:lnTo>
                  <a:lnTo>
                    <a:pt x="2505710" y="1714500"/>
                  </a:lnTo>
                  <a:lnTo>
                    <a:pt x="2505710" y="1689214"/>
                  </a:lnTo>
                  <a:lnTo>
                    <a:pt x="2505710" y="26022"/>
                  </a:lnTo>
                  <a:lnTo>
                    <a:pt x="2480310" y="26022"/>
                  </a:lnTo>
                  <a:lnTo>
                    <a:pt x="2480310" y="1689100"/>
                  </a:lnTo>
                  <a:lnTo>
                    <a:pt x="25400" y="1689100"/>
                  </a:lnTo>
                  <a:lnTo>
                    <a:pt x="25400" y="25400"/>
                  </a:lnTo>
                  <a:lnTo>
                    <a:pt x="2505710" y="25400"/>
                  </a:lnTo>
                  <a:lnTo>
                    <a:pt x="2505710" y="0"/>
                  </a:lnTo>
                  <a:close/>
                </a:path>
              </a:pathLst>
            </a:custGeom>
            <a:solidFill>
              <a:srgbClr val="1FE2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8482076" y="1074927"/>
            <a:ext cx="1978025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b="1" spc="-215" dirty="0">
                <a:solidFill>
                  <a:srgbClr val="1FE2D7"/>
                </a:solidFill>
                <a:latin typeface="DejaVu Sans"/>
                <a:cs typeface="DejaVu Sans"/>
              </a:rPr>
              <a:t>Table</a:t>
            </a:r>
            <a:r>
              <a:rPr sz="1400" spc="-20" dirty="0">
                <a:solidFill>
                  <a:srgbClr val="1FE2D7"/>
                </a:solidFill>
                <a:latin typeface="DejaVu Sans"/>
                <a:cs typeface="DejaVu Sans"/>
              </a:rPr>
              <a:t> </a:t>
            </a:r>
            <a:r>
              <a:rPr sz="1400" b="1" spc="-204" dirty="0">
                <a:solidFill>
                  <a:srgbClr val="3F3F3F"/>
                </a:solidFill>
                <a:latin typeface="DejaVu Sans"/>
                <a:cs typeface="DejaVu Sans"/>
              </a:rPr>
              <a:t>(</a:t>
            </a:r>
            <a:r>
              <a:rPr sz="1400" b="1" spc="-204" dirty="0">
                <a:solidFill>
                  <a:srgbClr val="0C80BD"/>
                </a:solidFill>
                <a:latin typeface="DejaVu Sans"/>
                <a:cs typeface="DejaVu Sans"/>
              </a:rPr>
              <a:t>across</a:t>
            </a:r>
            <a:r>
              <a:rPr sz="1400" spc="-15" dirty="0">
                <a:solidFill>
                  <a:srgbClr val="0C80BD"/>
                </a:solidFill>
                <a:latin typeface="DejaVu Sans"/>
                <a:cs typeface="DejaVu Sans"/>
              </a:rPr>
              <a:t> </a:t>
            </a:r>
            <a:r>
              <a:rPr sz="1400" b="1" spc="-195" dirty="0">
                <a:solidFill>
                  <a:srgbClr val="0C80BD"/>
                </a:solidFill>
                <a:latin typeface="DejaVu Sans"/>
                <a:cs typeface="DejaVu Sans"/>
              </a:rPr>
              <a:t>then</a:t>
            </a:r>
            <a:r>
              <a:rPr sz="1400" spc="-20" dirty="0">
                <a:solidFill>
                  <a:srgbClr val="0C80BD"/>
                </a:solidFill>
                <a:latin typeface="DejaVu Sans"/>
                <a:cs typeface="DejaVu Sans"/>
              </a:rPr>
              <a:t> </a:t>
            </a:r>
            <a:r>
              <a:rPr sz="1400" b="1" spc="-235" dirty="0">
                <a:solidFill>
                  <a:srgbClr val="0C80BD"/>
                </a:solidFill>
                <a:latin typeface="DejaVu Sans"/>
                <a:cs typeface="DejaVu Sans"/>
              </a:rPr>
              <a:t>down</a:t>
            </a:r>
            <a:r>
              <a:rPr sz="1400" b="1" spc="-235" dirty="0">
                <a:solidFill>
                  <a:srgbClr val="3F3F3F"/>
                </a:solidFill>
                <a:latin typeface="DejaVu Sans"/>
                <a:cs typeface="DejaVu Sans"/>
              </a:rPr>
              <a:t>)</a:t>
            </a:r>
            <a:endParaRPr sz="1400">
              <a:latin typeface="DejaVu Sans"/>
              <a:cs typeface="DejaVu Sans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514350" y="4203909"/>
            <a:ext cx="3430270" cy="2269490"/>
            <a:chOff x="514350" y="4203909"/>
            <a:chExt cx="3430270" cy="2269490"/>
          </a:xfrm>
        </p:grpSpPr>
        <p:pic>
          <p:nvPicPr>
            <p:cNvPr id="23" name="object 2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16623" y="4203909"/>
              <a:ext cx="3427494" cy="2269415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14350" y="4215384"/>
              <a:ext cx="3371849" cy="2227325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316479" y="4805134"/>
              <a:ext cx="561682" cy="497624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2350643" y="4838712"/>
              <a:ext cx="464820" cy="401320"/>
            </a:xfrm>
            <a:custGeom>
              <a:avLst/>
              <a:gdLst/>
              <a:ahLst/>
              <a:cxnLst/>
              <a:rect l="l" t="t" r="r" b="b"/>
              <a:pathLst>
                <a:path w="464819" h="401320">
                  <a:moveTo>
                    <a:pt x="464312" y="26022"/>
                  </a:moveTo>
                  <a:lnTo>
                    <a:pt x="438912" y="26022"/>
                  </a:lnTo>
                  <a:lnTo>
                    <a:pt x="438912" y="375526"/>
                  </a:lnTo>
                  <a:lnTo>
                    <a:pt x="464312" y="375526"/>
                  </a:lnTo>
                  <a:lnTo>
                    <a:pt x="464312" y="26022"/>
                  </a:lnTo>
                  <a:close/>
                </a:path>
                <a:path w="464819" h="401320">
                  <a:moveTo>
                    <a:pt x="464312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0" y="375920"/>
                  </a:lnTo>
                  <a:lnTo>
                    <a:pt x="0" y="401320"/>
                  </a:lnTo>
                  <a:lnTo>
                    <a:pt x="464312" y="401320"/>
                  </a:lnTo>
                  <a:lnTo>
                    <a:pt x="464312" y="375920"/>
                  </a:lnTo>
                  <a:lnTo>
                    <a:pt x="25400" y="375920"/>
                  </a:lnTo>
                  <a:lnTo>
                    <a:pt x="25400" y="25400"/>
                  </a:lnTo>
                  <a:lnTo>
                    <a:pt x="464312" y="25400"/>
                  </a:lnTo>
                  <a:lnTo>
                    <a:pt x="464312" y="0"/>
                  </a:lnTo>
                  <a:close/>
                </a:path>
              </a:pathLst>
            </a:custGeom>
            <a:solidFill>
              <a:srgbClr val="1FE2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519682" y="3856227"/>
            <a:ext cx="1004569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b="1" spc="-215" dirty="0">
                <a:solidFill>
                  <a:srgbClr val="1FE2D7"/>
                </a:solidFill>
                <a:latin typeface="DejaVu Sans"/>
                <a:cs typeface="DejaVu Sans"/>
              </a:rPr>
              <a:t>Pane</a:t>
            </a:r>
            <a:r>
              <a:rPr sz="1400" spc="-30" dirty="0">
                <a:solidFill>
                  <a:srgbClr val="1FE2D7"/>
                </a:solidFill>
                <a:latin typeface="DejaVu Sans"/>
                <a:cs typeface="DejaVu Sans"/>
              </a:rPr>
              <a:t> </a:t>
            </a:r>
            <a:r>
              <a:rPr sz="1400" b="1" spc="-215" dirty="0">
                <a:solidFill>
                  <a:srgbClr val="3F3F3F"/>
                </a:solidFill>
                <a:latin typeface="DejaVu Sans"/>
                <a:cs typeface="DejaVu Sans"/>
              </a:rPr>
              <a:t>(</a:t>
            </a:r>
            <a:r>
              <a:rPr sz="1400" b="1" spc="-215" dirty="0">
                <a:solidFill>
                  <a:srgbClr val="0C80BD"/>
                </a:solidFill>
                <a:latin typeface="DejaVu Sans"/>
                <a:cs typeface="DejaVu Sans"/>
              </a:rPr>
              <a:t>down</a:t>
            </a:r>
            <a:r>
              <a:rPr sz="1400" b="1" spc="-215" dirty="0">
                <a:solidFill>
                  <a:srgbClr val="3F3F3F"/>
                </a:solidFill>
                <a:latin typeface="DejaVu Sans"/>
                <a:cs typeface="DejaVu Sans"/>
              </a:rPr>
              <a:t>)</a:t>
            </a:r>
            <a:endParaRPr sz="1400">
              <a:latin typeface="DejaVu Sans"/>
              <a:cs typeface="DejaVu Sans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4496556" y="4203887"/>
            <a:ext cx="3441700" cy="2209800"/>
            <a:chOff x="4496556" y="4203887"/>
            <a:chExt cx="3441700" cy="2209800"/>
          </a:xfrm>
        </p:grpSpPr>
        <p:pic>
          <p:nvPicPr>
            <p:cNvPr id="29" name="object 29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496556" y="4203887"/>
              <a:ext cx="3441204" cy="2209195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507992" y="4215383"/>
              <a:ext cx="3371849" cy="2139695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288024" y="4801361"/>
              <a:ext cx="1599438" cy="849693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6322187" y="4834902"/>
              <a:ext cx="1502410" cy="753110"/>
            </a:xfrm>
            <a:custGeom>
              <a:avLst/>
              <a:gdLst/>
              <a:ahLst/>
              <a:cxnLst/>
              <a:rect l="l" t="t" r="r" b="b"/>
              <a:pathLst>
                <a:path w="1502409" h="753110">
                  <a:moveTo>
                    <a:pt x="1502156" y="26022"/>
                  </a:moveTo>
                  <a:lnTo>
                    <a:pt x="1476756" y="26022"/>
                  </a:lnTo>
                  <a:lnTo>
                    <a:pt x="1476756" y="727570"/>
                  </a:lnTo>
                  <a:lnTo>
                    <a:pt x="1502156" y="727570"/>
                  </a:lnTo>
                  <a:lnTo>
                    <a:pt x="1502156" y="26022"/>
                  </a:lnTo>
                  <a:close/>
                </a:path>
                <a:path w="1502409" h="753110">
                  <a:moveTo>
                    <a:pt x="1502156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0" y="727710"/>
                  </a:lnTo>
                  <a:lnTo>
                    <a:pt x="0" y="753110"/>
                  </a:lnTo>
                  <a:lnTo>
                    <a:pt x="1502156" y="753110"/>
                  </a:lnTo>
                  <a:lnTo>
                    <a:pt x="1502156" y="727710"/>
                  </a:lnTo>
                  <a:lnTo>
                    <a:pt x="25400" y="727710"/>
                  </a:lnTo>
                  <a:lnTo>
                    <a:pt x="25400" y="25400"/>
                  </a:lnTo>
                  <a:lnTo>
                    <a:pt x="1502156" y="25400"/>
                  </a:lnTo>
                  <a:lnTo>
                    <a:pt x="1502156" y="0"/>
                  </a:lnTo>
                  <a:close/>
                </a:path>
              </a:pathLst>
            </a:custGeom>
            <a:solidFill>
              <a:srgbClr val="1FE2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4538471" y="3856227"/>
            <a:ext cx="1953260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b="1" spc="-215" dirty="0">
                <a:solidFill>
                  <a:srgbClr val="1FE2D7"/>
                </a:solidFill>
                <a:latin typeface="DejaVu Sans"/>
                <a:cs typeface="DejaVu Sans"/>
              </a:rPr>
              <a:t>Pane</a:t>
            </a:r>
            <a:r>
              <a:rPr sz="1400" spc="-25" dirty="0">
                <a:solidFill>
                  <a:srgbClr val="1FE2D7"/>
                </a:solidFill>
                <a:latin typeface="DejaVu Sans"/>
                <a:cs typeface="DejaVu Sans"/>
              </a:rPr>
              <a:t> </a:t>
            </a:r>
            <a:r>
              <a:rPr sz="1400" b="1" spc="-204" dirty="0">
                <a:solidFill>
                  <a:srgbClr val="3F3F3F"/>
                </a:solidFill>
                <a:latin typeface="DejaVu Sans"/>
                <a:cs typeface="DejaVu Sans"/>
              </a:rPr>
              <a:t>(</a:t>
            </a:r>
            <a:r>
              <a:rPr sz="1400" b="1" spc="-204" dirty="0">
                <a:solidFill>
                  <a:srgbClr val="0C80BD"/>
                </a:solidFill>
                <a:latin typeface="DejaVu Sans"/>
                <a:cs typeface="DejaVu Sans"/>
              </a:rPr>
              <a:t>across</a:t>
            </a:r>
            <a:r>
              <a:rPr sz="1400" spc="-10" dirty="0">
                <a:solidFill>
                  <a:srgbClr val="0C80BD"/>
                </a:solidFill>
                <a:latin typeface="DejaVu Sans"/>
                <a:cs typeface="DejaVu Sans"/>
              </a:rPr>
              <a:t> </a:t>
            </a:r>
            <a:r>
              <a:rPr sz="1400" b="1" spc="-195" dirty="0">
                <a:solidFill>
                  <a:srgbClr val="0C80BD"/>
                </a:solidFill>
                <a:latin typeface="DejaVu Sans"/>
                <a:cs typeface="DejaVu Sans"/>
              </a:rPr>
              <a:t>then</a:t>
            </a:r>
            <a:r>
              <a:rPr sz="1400" spc="-20" dirty="0">
                <a:solidFill>
                  <a:srgbClr val="0C80BD"/>
                </a:solidFill>
                <a:latin typeface="DejaVu Sans"/>
                <a:cs typeface="DejaVu Sans"/>
              </a:rPr>
              <a:t> </a:t>
            </a:r>
            <a:r>
              <a:rPr sz="1400" b="1" spc="-235" dirty="0">
                <a:solidFill>
                  <a:srgbClr val="0C80BD"/>
                </a:solidFill>
                <a:latin typeface="DejaVu Sans"/>
                <a:cs typeface="DejaVu Sans"/>
              </a:rPr>
              <a:t>down</a:t>
            </a:r>
            <a:r>
              <a:rPr sz="1400" b="1" spc="-235" dirty="0">
                <a:solidFill>
                  <a:srgbClr val="3F3F3F"/>
                </a:solidFill>
                <a:latin typeface="DejaVu Sans"/>
                <a:cs typeface="DejaVu Sans"/>
              </a:rPr>
              <a:t>)</a:t>
            </a:r>
            <a:endParaRPr sz="1400">
              <a:latin typeface="DejaVu Sans"/>
              <a:cs typeface="DejaVu Sans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8391099" y="4184141"/>
            <a:ext cx="3472815" cy="2289175"/>
            <a:chOff x="8391099" y="4184141"/>
            <a:chExt cx="3472815" cy="2289175"/>
          </a:xfrm>
        </p:grpSpPr>
        <p:pic>
          <p:nvPicPr>
            <p:cNvPr id="35" name="object 35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391099" y="4200064"/>
              <a:ext cx="3472567" cy="2273178"/>
            </a:xfrm>
            <a:prstGeom prst="rect">
              <a:avLst/>
            </a:prstGeom>
          </p:spPr>
        </p:pic>
        <p:pic>
          <p:nvPicPr>
            <p:cNvPr id="36" name="object 36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8402574" y="4184141"/>
              <a:ext cx="3416807" cy="2258567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0195559" y="4798351"/>
              <a:ext cx="1599438" cy="489927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10229723" y="4832362"/>
              <a:ext cx="1502410" cy="392430"/>
            </a:xfrm>
            <a:custGeom>
              <a:avLst/>
              <a:gdLst/>
              <a:ahLst/>
              <a:cxnLst/>
              <a:rect l="l" t="t" r="r" b="b"/>
              <a:pathLst>
                <a:path w="1502409" h="392429">
                  <a:moveTo>
                    <a:pt x="1502156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0" y="367030"/>
                  </a:lnTo>
                  <a:lnTo>
                    <a:pt x="0" y="392430"/>
                  </a:lnTo>
                  <a:lnTo>
                    <a:pt x="1502156" y="392430"/>
                  </a:lnTo>
                  <a:lnTo>
                    <a:pt x="1502156" y="367398"/>
                  </a:lnTo>
                  <a:lnTo>
                    <a:pt x="1502156" y="367030"/>
                  </a:lnTo>
                  <a:lnTo>
                    <a:pt x="1502156" y="25514"/>
                  </a:lnTo>
                  <a:lnTo>
                    <a:pt x="1476756" y="25514"/>
                  </a:lnTo>
                  <a:lnTo>
                    <a:pt x="1476756" y="367030"/>
                  </a:lnTo>
                  <a:lnTo>
                    <a:pt x="25400" y="367030"/>
                  </a:lnTo>
                  <a:lnTo>
                    <a:pt x="25400" y="25400"/>
                  </a:lnTo>
                  <a:lnTo>
                    <a:pt x="1502156" y="25400"/>
                  </a:lnTo>
                  <a:lnTo>
                    <a:pt x="1502156" y="0"/>
                  </a:lnTo>
                  <a:close/>
                </a:path>
              </a:pathLst>
            </a:custGeom>
            <a:solidFill>
              <a:srgbClr val="1FE2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9" name="object 39"/>
          <p:cNvSpPr txBox="1"/>
          <p:nvPr/>
        </p:nvSpPr>
        <p:spPr>
          <a:xfrm>
            <a:off x="8429752" y="3856227"/>
            <a:ext cx="1950720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b="1" spc="-215" dirty="0">
                <a:solidFill>
                  <a:srgbClr val="1FE2D7"/>
                </a:solidFill>
                <a:latin typeface="DejaVu Sans"/>
                <a:cs typeface="DejaVu Sans"/>
              </a:rPr>
              <a:t>Pane</a:t>
            </a:r>
            <a:r>
              <a:rPr sz="1400" spc="-30" dirty="0">
                <a:solidFill>
                  <a:srgbClr val="1FE2D7"/>
                </a:solidFill>
                <a:latin typeface="DejaVu Sans"/>
                <a:cs typeface="DejaVu Sans"/>
              </a:rPr>
              <a:t> </a:t>
            </a:r>
            <a:r>
              <a:rPr sz="1400" b="1" spc="-215" dirty="0">
                <a:solidFill>
                  <a:srgbClr val="3F3F3F"/>
                </a:solidFill>
                <a:latin typeface="DejaVu Sans"/>
                <a:cs typeface="DejaVu Sans"/>
              </a:rPr>
              <a:t>(</a:t>
            </a:r>
            <a:r>
              <a:rPr sz="1400" b="1" spc="-215" dirty="0">
                <a:solidFill>
                  <a:srgbClr val="0C80BD"/>
                </a:solidFill>
                <a:latin typeface="DejaVu Sans"/>
                <a:cs typeface="DejaVu Sans"/>
              </a:rPr>
              <a:t>down</a:t>
            </a:r>
            <a:r>
              <a:rPr sz="1400" spc="-20" dirty="0">
                <a:solidFill>
                  <a:srgbClr val="0C80BD"/>
                </a:solidFill>
                <a:latin typeface="DejaVu Sans"/>
                <a:cs typeface="DejaVu Sans"/>
              </a:rPr>
              <a:t> </a:t>
            </a:r>
            <a:r>
              <a:rPr sz="1400" b="1" spc="-195" dirty="0">
                <a:solidFill>
                  <a:srgbClr val="0C80BD"/>
                </a:solidFill>
                <a:latin typeface="DejaVu Sans"/>
                <a:cs typeface="DejaVu Sans"/>
              </a:rPr>
              <a:t>then</a:t>
            </a:r>
            <a:r>
              <a:rPr sz="1400" spc="-30" dirty="0">
                <a:solidFill>
                  <a:srgbClr val="0C80BD"/>
                </a:solidFill>
                <a:latin typeface="DejaVu Sans"/>
                <a:cs typeface="DejaVu Sans"/>
              </a:rPr>
              <a:t> </a:t>
            </a:r>
            <a:r>
              <a:rPr sz="1400" b="1" spc="-220" dirty="0">
                <a:solidFill>
                  <a:srgbClr val="0C80BD"/>
                </a:solidFill>
                <a:latin typeface="DejaVu Sans"/>
                <a:cs typeface="DejaVu Sans"/>
              </a:rPr>
              <a:t>across</a:t>
            </a:r>
            <a:r>
              <a:rPr sz="1400" b="1" spc="-220" dirty="0">
                <a:solidFill>
                  <a:srgbClr val="3F3F3F"/>
                </a:solidFill>
                <a:latin typeface="DejaVu Sans"/>
                <a:cs typeface="DejaVu Sans"/>
              </a:rPr>
              <a:t>)</a:t>
            </a:r>
            <a:endParaRPr sz="1400">
              <a:latin typeface="DejaVu Sans"/>
              <a:cs typeface="DejaVu Sans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204335">
              <a:lnSpc>
                <a:spcPct val="100000"/>
              </a:lnSpc>
              <a:spcBef>
                <a:spcPts val="100"/>
              </a:spcBef>
            </a:pPr>
            <a:r>
              <a:rPr b="1" spc="-459" dirty="0">
                <a:latin typeface="DejaVu Sans"/>
                <a:cs typeface="DejaVu Sans"/>
              </a:rPr>
              <a:t>Parameters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5646" y="813815"/>
            <a:ext cx="11760708" cy="4572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678944" y="1247139"/>
            <a:ext cx="10779125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b="1" spc="-280" dirty="0">
                <a:solidFill>
                  <a:srgbClr val="3F3F3F"/>
                </a:solidFill>
                <a:latin typeface="DejaVu Sans"/>
                <a:cs typeface="DejaVu Sans"/>
              </a:rPr>
              <a:t>Parameters</a:t>
            </a:r>
            <a:r>
              <a:rPr sz="2000" spc="6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200" dirty="0">
                <a:solidFill>
                  <a:srgbClr val="3F3F3F"/>
                </a:solidFill>
                <a:latin typeface="DejaVu Sans"/>
                <a:cs typeface="DejaVu Sans"/>
              </a:rPr>
              <a:t>are</a:t>
            </a:r>
            <a:r>
              <a:rPr sz="2000" spc="3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229" dirty="0">
                <a:solidFill>
                  <a:srgbClr val="3F3F3F"/>
                </a:solidFill>
                <a:latin typeface="DejaVu Sans"/>
                <a:cs typeface="DejaVu Sans"/>
              </a:rPr>
              <a:t>dynamic</a:t>
            </a:r>
            <a:r>
              <a:rPr sz="2000" spc="-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210" dirty="0">
                <a:solidFill>
                  <a:srgbClr val="3F3F3F"/>
                </a:solidFill>
                <a:latin typeface="DejaVu Sans"/>
                <a:cs typeface="DejaVu Sans"/>
              </a:rPr>
              <a:t>values</a:t>
            </a:r>
            <a:r>
              <a:rPr sz="2000" spc="1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155" dirty="0">
                <a:solidFill>
                  <a:srgbClr val="3F3F3F"/>
                </a:solidFill>
                <a:latin typeface="DejaVu Sans"/>
                <a:cs typeface="DejaVu Sans"/>
              </a:rPr>
              <a:t>that</a:t>
            </a:r>
            <a:r>
              <a:rPr sz="2000" spc="1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210" dirty="0">
                <a:solidFill>
                  <a:srgbClr val="3F3F3F"/>
                </a:solidFill>
                <a:latin typeface="DejaVu Sans"/>
                <a:cs typeface="DejaVu Sans"/>
              </a:rPr>
              <a:t>can</a:t>
            </a:r>
            <a:r>
              <a:rPr sz="2000" spc="2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175" dirty="0">
                <a:solidFill>
                  <a:srgbClr val="3F3F3F"/>
                </a:solidFill>
                <a:latin typeface="DejaVu Sans"/>
                <a:cs typeface="DejaVu Sans"/>
              </a:rPr>
              <a:t>replace</a:t>
            </a:r>
            <a:r>
              <a:rPr sz="2000" spc="1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165" dirty="0">
                <a:solidFill>
                  <a:srgbClr val="3F3F3F"/>
                </a:solidFill>
                <a:latin typeface="DejaVu Sans"/>
                <a:cs typeface="DejaVu Sans"/>
              </a:rPr>
              <a:t>constants</a:t>
            </a:r>
            <a:r>
              <a:rPr sz="2000" spc="2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90" dirty="0">
                <a:solidFill>
                  <a:srgbClr val="3F3F3F"/>
                </a:solidFill>
                <a:latin typeface="DejaVu Sans"/>
                <a:cs typeface="DejaVu Sans"/>
              </a:rPr>
              <a:t>in</a:t>
            </a:r>
            <a:r>
              <a:rPr sz="2000" spc="4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175" dirty="0">
                <a:solidFill>
                  <a:srgbClr val="3F3F3F"/>
                </a:solidFill>
                <a:latin typeface="DejaVu Sans"/>
                <a:cs typeface="DejaVu Sans"/>
              </a:rPr>
              <a:t>calculations,</a:t>
            </a:r>
            <a:r>
              <a:rPr sz="2000" spc="1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130" dirty="0">
                <a:solidFill>
                  <a:srgbClr val="3F3F3F"/>
                </a:solidFill>
                <a:latin typeface="DejaVu Sans"/>
                <a:cs typeface="DejaVu Sans"/>
              </a:rPr>
              <a:t>filters,</a:t>
            </a:r>
            <a:r>
              <a:rPr sz="2000" spc="3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30" dirty="0">
                <a:solidFill>
                  <a:srgbClr val="3F3F3F"/>
                </a:solidFill>
                <a:latin typeface="DejaVu Sans"/>
                <a:cs typeface="DejaVu Sans"/>
              </a:rPr>
              <a:t>or</a:t>
            </a:r>
            <a:r>
              <a:rPr sz="2000" spc="3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155" dirty="0">
                <a:solidFill>
                  <a:srgbClr val="3F3F3F"/>
                </a:solidFill>
                <a:latin typeface="DejaVu Sans"/>
                <a:cs typeface="DejaVu Sans"/>
              </a:rPr>
              <a:t>reference</a:t>
            </a:r>
            <a:r>
              <a:rPr sz="2000" spc="1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505" dirty="0">
                <a:solidFill>
                  <a:srgbClr val="3F3F3F"/>
                </a:solidFill>
                <a:latin typeface="DejaVu Sans"/>
                <a:cs typeface="DejaVu Sans"/>
              </a:rPr>
              <a:t>lines</a:t>
            </a:r>
            <a:endParaRPr sz="2000">
              <a:latin typeface="DejaVu Sans"/>
              <a:cs typeface="DejaVu San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172197" y="2236978"/>
            <a:ext cx="12388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15" dirty="0">
                <a:latin typeface="DejaVu Sans"/>
                <a:cs typeface="DejaVu Sans"/>
              </a:rPr>
              <a:t>Limitations:</a:t>
            </a:r>
            <a:endParaRPr sz="1800">
              <a:latin typeface="DejaVu Sans"/>
              <a:cs typeface="DejaVu San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751575" y="2717599"/>
            <a:ext cx="4568190" cy="985519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700"/>
              </a:spcBef>
              <a:buChar char="•"/>
              <a:tabLst>
                <a:tab pos="354965" algn="l"/>
                <a:tab pos="355600" algn="l"/>
              </a:tabLst>
            </a:pPr>
            <a:r>
              <a:rPr sz="1600" spc="-145" dirty="0">
                <a:latin typeface="DejaVu Sans"/>
                <a:cs typeface="DejaVu Sans"/>
              </a:rPr>
              <a:t>Single</a:t>
            </a:r>
            <a:r>
              <a:rPr sz="1600" spc="25" dirty="0">
                <a:latin typeface="DejaVu Sans"/>
                <a:cs typeface="DejaVu Sans"/>
              </a:rPr>
              <a:t> </a:t>
            </a:r>
            <a:r>
              <a:rPr sz="1600" spc="-130" dirty="0">
                <a:latin typeface="DejaVu Sans"/>
                <a:cs typeface="DejaVu Sans"/>
              </a:rPr>
              <a:t>Select</a:t>
            </a:r>
            <a:r>
              <a:rPr sz="1600" spc="40" dirty="0">
                <a:latin typeface="DejaVu Sans"/>
                <a:cs typeface="DejaVu Sans"/>
              </a:rPr>
              <a:t> </a:t>
            </a:r>
            <a:r>
              <a:rPr sz="1600" spc="-20" dirty="0">
                <a:latin typeface="DejaVu Sans"/>
                <a:cs typeface="DejaVu Sans"/>
              </a:rPr>
              <a:t>Only</a:t>
            </a:r>
            <a:endParaRPr sz="1600">
              <a:latin typeface="DejaVu Sans"/>
              <a:cs typeface="DejaVu Sans"/>
            </a:endParaRPr>
          </a:p>
          <a:p>
            <a:pPr marL="355600" indent="-342900">
              <a:lnSpc>
                <a:spcPct val="100000"/>
              </a:lnSpc>
              <a:spcBef>
                <a:spcPts val="600"/>
              </a:spcBef>
              <a:buChar char="•"/>
              <a:tabLst>
                <a:tab pos="354965" algn="l"/>
                <a:tab pos="355600" algn="l"/>
              </a:tabLst>
            </a:pPr>
            <a:r>
              <a:rPr sz="1600" dirty="0">
                <a:latin typeface="DejaVu Sans"/>
                <a:cs typeface="DejaVu Sans"/>
              </a:rPr>
              <a:t>No</a:t>
            </a:r>
            <a:r>
              <a:rPr sz="1600" spc="-35" dirty="0">
                <a:latin typeface="DejaVu Sans"/>
                <a:cs typeface="DejaVu Sans"/>
              </a:rPr>
              <a:t> </a:t>
            </a:r>
            <a:r>
              <a:rPr sz="1600" spc="-114" dirty="0">
                <a:latin typeface="DejaVu Sans"/>
                <a:cs typeface="DejaVu Sans"/>
              </a:rPr>
              <a:t>logic</a:t>
            </a:r>
            <a:r>
              <a:rPr sz="1600" spc="-15" dirty="0">
                <a:latin typeface="DejaVu Sans"/>
                <a:cs typeface="DejaVu Sans"/>
              </a:rPr>
              <a:t> </a:t>
            </a:r>
            <a:r>
              <a:rPr sz="1600" spc="-55" dirty="0">
                <a:latin typeface="DejaVu Sans"/>
                <a:cs typeface="DejaVu Sans"/>
              </a:rPr>
              <a:t>embedding</a:t>
            </a:r>
            <a:endParaRPr sz="1600">
              <a:latin typeface="DejaVu Sans"/>
              <a:cs typeface="DejaVu Sans"/>
            </a:endParaRPr>
          </a:p>
          <a:p>
            <a:pPr marL="355600" indent="-342900">
              <a:lnSpc>
                <a:spcPct val="100000"/>
              </a:lnSpc>
              <a:spcBef>
                <a:spcPts val="600"/>
              </a:spcBef>
              <a:buChar char="•"/>
              <a:tabLst>
                <a:tab pos="354965" algn="l"/>
                <a:tab pos="355600" algn="l"/>
              </a:tabLst>
            </a:pPr>
            <a:r>
              <a:rPr sz="1600" spc="-114" dirty="0">
                <a:latin typeface="DejaVu Sans"/>
                <a:cs typeface="DejaVu Sans"/>
              </a:rPr>
              <a:t>Missing</a:t>
            </a:r>
            <a:r>
              <a:rPr sz="1600" spc="-70" dirty="0">
                <a:latin typeface="DejaVu Sans"/>
                <a:cs typeface="DejaVu Sans"/>
              </a:rPr>
              <a:t> </a:t>
            </a:r>
            <a:r>
              <a:rPr sz="1600" spc="-175" dirty="0">
                <a:latin typeface="DejaVu Sans"/>
                <a:cs typeface="DejaVu Sans"/>
              </a:rPr>
              <a:t>“All”</a:t>
            </a:r>
            <a:r>
              <a:rPr sz="1600" spc="-70" dirty="0">
                <a:latin typeface="DejaVu Sans"/>
                <a:cs typeface="DejaVu Sans"/>
              </a:rPr>
              <a:t> </a:t>
            </a:r>
            <a:r>
              <a:rPr sz="1600" spc="-100" dirty="0">
                <a:latin typeface="DejaVu Sans"/>
                <a:cs typeface="DejaVu Sans"/>
              </a:rPr>
              <a:t>Option</a:t>
            </a:r>
            <a:r>
              <a:rPr sz="1600" spc="-65" dirty="0">
                <a:latin typeface="DejaVu Sans"/>
                <a:cs typeface="DejaVu Sans"/>
              </a:rPr>
              <a:t> </a:t>
            </a:r>
            <a:r>
              <a:rPr sz="1600" i="1" dirty="0">
                <a:latin typeface="Nimbus Roman No9 L"/>
                <a:cs typeface="Nimbus Roman No9 L"/>
              </a:rPr>
              <a:t>(can</a:t>
            </a:r>
            <a:r>
              <a:rPr sz="1600" spc="15" dirty="0">
                <a:latin typeface="DejaVu Sans"/>
                <a:cs typeface="DejaVu Sans"/>
              </a:rPr>
              <a:t> </a:t>
            </a:r>
            <a:r>
              <a:rPr sz="1600" i="1" dirty="0">
                <a:latin typeface="Nimbus Roman No9 L"/>
                <a:cs typeface="Nimbus Roman No9 L"/>
              </a:rPr>
              <a:t>be</a:t>
            </a:r>
            <a:r>
              <a:rPr sz="1600" spc="30" dirty="0">
                <a:latin typeface="DejaVu Sans"/>
                <a:cs typeface="DejaVu Sans"/>
              </a:rPr>
              <a:t> </a:t>
            </a:r>
            <a:r>
              <a:rPr sz="1600" i="1" dirty="0">
                <a:latin typeface="Nimbus Roman No9 L"/>
                <a:cs typeface="Nimbus Roman No9 L"/>
              </a:rPr>
              <a:t>added</a:t>
            </a:r>
            <a:r>
              <a:rPr sz="1600" spc="10" dirty="0">
                <a:latin typeface="DejaVu Sans"/>
                <a:cs typeface="DejaVu Sans"/>
              </a:rPr>
              <a:t> </a:t>
            </a:r>
            <a:r>
              <a:rPr sz="1600" i="1" dirty="0">
                <a:latin typeface="Nimbus Roman No9 L"/>
                <a:cs typeface="Nimbus Roman No9 L"/>
              </a:rPr>
              <a:t>with</a:t>
            </a:r>
            <a:r>
              <a:rPr sz="1600" spc="20" dirty="0">
                <a:latin typeface="DejaVu Sans"/>
                <a:cs typeface="DejaVu Sans"/>
              </a:rPr>
              <a:t> </a:t>
            </a:r>
            <a:r>
              <a:rPr sz="1600" i="1" dirty="0">
                <a:latin typeface="Nimbus Roman No9 L"/>
                <a:cs typeface="Nimbus Roman No9 L"/>
              </a:rPr>
              <a:t>calc</a:t>
            </a:r>
            <a:r>
              <a:rPr sz="1600" spc="15" dirty="0">
                <a:latin typeface="DejaVu Sans"/>
                <a:cs typeface="DejaVu Sans"/>
              </a:rPr>
              <a:t> </a:t>
            </a:r>
            <a:r>
              <a:rPr sz="1600" i="1" spc="-100" dirty="0">
                <a:latin typeface="Nimbus Roman No9 L"/>
                <a:cs typeface="Nimbus Roman No9 L"/>
              </a:rPr>
              <a:t>field)</a:t>
            </a:r>
            <a:endParaRPr sz="1600">
              <a:latin typeface="Nimbus Roman No9 L"/>
              <a:cs typeface="Nimbus Roman No9 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208785" y="2265175"/>
            <a:ext cx="9391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20" dirty="0">
                <a:latin typeface="DejaVu Sans"/>
                <a:cs typeface="DejaVu Sans"/>
              </a:rPr>
              <a:t>Benefits:</a:t>
            </a:r>
            <a:endParaRPr sz="1800">
              <a:latin typeface="DejaVu Sans"/>
              <a:cs typeface="DejaVu San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764285" y="2717599"/>
            <a:ext cx="3874770" cy="1945639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700"/>
              </a:spcBef>
              <a:buChar char="•"/>
              <a:tabLst>
                <a:tab pos="354965" algn="l"/>
                <a:tab pos="355600" algn="l"/>
              </a:tabLst>
            </a:pPr>
            <a:r>
              <a:rPr sz="1600" spc="-135" dirty="0">
                <a:latin typeface="DejaVu Sans"/>
                <a:cs typeface="DejaVu Sans"/>
              </a:rPr>
              <a:t>Independent</a:t>
            </a:r>
            <a:r>
              <a:rPr sz="1600" spc="10" dirty="0">
                <a:latin typeface="DejaVu Sans"/>
                <a:cs typeface="DejaVu Sans"/>
              </a:rPr>
              <a:t> </a:t>
            </a:r>
            <a:r>
              <a:rPr sz="1600" dirty="0">
                <a:latin typeface="DejaVu Sans"/>
                <a:cs typeface="DejaVu Sans"/>
              </a:rPr>
              <a:t>of</a:t>
            </a:r>
            <a:r>
              <a:rPr sz="1600" spc="30" dirty="0">
                <a:latin typeface="DejaVu Sans"/>
                <a:cs typeface="DejaVu Sans"/>
              </a:rPr>
              <a:t> </a:t>
            </a:r>
            <a:r>
              <a:rPr sz="1600" spc="-170" dirty="0">
                <a:latin typeface="DejaVu Sans"/>
                <a:cs typeface="DejaVu Sans"/>
              </a:rPr>
              <a:t>data</a:t>
            </a:r>
            <a:r>
              <a:rPr sz="1600" spc="40" dirty="0">
                <a:latin typeface="DejaVu Sans"/>
                <a:cs typeface="DejaVu Sans"/>
              </a:rPr>
              <a:t> </a:t>
            </a:r>
            <a:r>
              <a:rPr sz="1600" spc="-10" dirty="0">
                <a:latin typeface="DejaVu Sans"/>
                <a:cs typeface="DejaVu Sans"/>
              </a:rPr>
              <a:t>source</a:t>
            </a:r>
            <a:endParaRPr sz="1600">
              <a:latin typeface="DejaVu Sans"/>
              <a:cs typeface="DejaVu Sans"/>
            </a:endParaRPr>
          </a:p>
          <a:p>
            <a:pPr marL="355600" indent="-342900">
              <a:lnSpc>
                <a:spcPct val="100000"/>
              </a:lnSpc>
              <a:spcBef>
                <a:spcPts val="600"/>
              </a:spcBef>
              <a:buChar char="•"/>
              <a:tabLst>
                <a:tab pos="354965" algn="l"/>
                <a:tab pos="355600" algn="l"/>
              </a:tabLst>
            </a:pPr>
            <a:r>
              <a:rPr sz="1600" spc="-114" dirty="0">
                <a:latin typeface="DejaVu Sans"/>
                <a:cs typeface="DejaVu Sans"/>
              </a:rPr>
              <a:t>Faster</a:t>
            </a:r>
            <a:r>
              <a:rPr sz="1600" spc="20" dirty="0">
                <a:latin typeface="DejaVu Sans"/>
                <a:cs typeface="DejaVu Sans"/>
              </a:rPr>
              <a:t> </a:t>
            </a:r>
            <a:r>
              <a:rPr sz="1600" spc="-150" dirty="0">
                <a:latin typeface="DejaVu Sans"/>
                <a:cs typeface="DejaVu Sans"/>
              </a:rPr>
              <a:t>than</a:t>
            </a:r>
            <a:r>
              <a:rPr sz="1600" spc="25" dirty="0">
                <a:latin typeface="DejaVu Sans"/>
                <a:cs typeface="DejaVu Sans"/>
              </a:rPr>
              <a:t> </a:t>
            </a:r>
            <a:r>
              <a:rPr sz="1600" spc="-10" dirty="0">
                <a:latin typeface="DejaVu Sans"/>
                <a:cs typeface="DejaVu Sans"/>
              </a:rPr>
              <a:t>filters</a:t>
            </a:r>
            <a:endParaRPr sz="1600">
              <a:latin typeface="DejaVu Sans"/>
              <a:cs typeface="DejaVu Sans"/>
            </a:endParaRPr>
          </a:p>
          <a:p>
            <a:pPr marL="355600" indent="-342900">
              <a:lnSpc>
                <a:spcPct val="100000"/>
              </a:lnSpc>
              <a:spcBef>
                <a:spcPts val="600"/>
              </a:spcBef>
              <a:buChar char="•"/>
              <a:tabLst>
                <a:tab pos="354965" algn="l"/>
                <a:tab pos="355600" algn="l"/>
              </a:tabLst>
            </a:pPr>
            <a:r>
              <a:rPr sz="1600" spc="-150" dirty="0">
                <a:latin typeface="DejaVu Sans"/>
                <a:cs typeface="DejaVu Sans"/>
              </a:rPr>
              <a:t>Dynamically</a:t>
            </a:r>
            <a:r>
              <a:rPr sz="1600" spc="35" dirty="0">
                <a:latin typeface="DejaVu Sans"/>
                <a:cs typeface="DejaVu Sans"/>
              </a:rPr>
              <a:t> </a:t>
            </a:r>
            <a:r>
              <a:rPr sz="1600" spc="-145" dirty="0">
                <a:latin typeface="DejaVu Sans"/>
                <a:cs typeface="DejaVu Sans"/>
              </a:rPr>
              <a:t>update</a:t>
            </a:r>
            <a:r>
              <a:rPr sz="1600" spc="75" dirty="0">
                <a:latin typeface="DejaVu Sans"/>
                <a:cs typeface="DejaVu Sans"/>
              </a:rPr>
              <a:t> </a:t>
            </a:r>
            <a:r>
              <a:rPr sz="1600" i="1" spc="65" dirty="0">
                <a:latin typeface="Nimbus Roman No9 L"/>
                <a:cs typeface="Nimbus Roman No9 L"/>
              </a:rPr>
              <a:t>(2020.1</a:t>
            </a:r>
            <a:r>
              <a:rPr sz="1600" spc="5" dirty="0">
                <a:latin typeface="DejaVu Sans"/>
                <a:cs typeface="DejaVu Sans"/>
              </a:rPr>
              <a:t> </a:t>
            </a:r>
            <a:r>
              <a:rPr sz="1600" i="1" dirty="0">
                <a:latin typeface="Nimbus Roman No9 L"/>
                <a:cs typeface="Nimbus Roman No9 L"/>
              </a:rPr>
              <a:t>and</a:t>
            </a:r>
            <a:r>
              <a:rPr sz="1600" spc="20" dirty="0">
                <a:latin typeface="DejaVu Sans"/>
                <a:cs typeface="DejaVu Sans"/>
              </a:rPr>
              <a:t> </a:t>
            </a:r>
            <a:r>
              <a:rPr sz="1600" i="1" spc="-10" dirty="0">
                <a:latin typeface="Nimbus Roman No9 L"/>
                <a:cs typeface="Nimbus Roman No9 L"/>
              </a:rPr>
              <a:t>above)</a:t>
            </a:r>
            <a:endParaRPr sz="1600">
              <a:latin typeface="Nimbus Roman No9 L"/>
              <a:cs typeface="Nimbus Roman No9 L"/>
            </a:endParaRPr>
          </a:p>
          <a:p>
            <a:pPr marL="355600" indent="-342900">
              <a:lnSpc>
                <a:spcPct val="100000"/>
              </a:lnSpc>
              <a:spcBef>
                <a:spcPts val="600"/>
              </a:spcBef>
              <a:buChar char="•"/>
              <a:tabLst>
                <a:tab pos="354965" algn="l"/>
                <a:tab pos="355600" algn="l"/>
              </a:tabLst>
            </a:pPr>
            <a:r>
              <a:rPr sz="1600" spc="-65" dirty="0">
                <a:latin typeface="DejaVu Sans"/>
                <a:cs typeface="DejaVu Sans"/>
              </a:rPr>
              <a:t>Work</a:t>
            </a:r>
            <a:r>
              <a:rPr sz="1600" spc="-15" dirty="0">
                <a:latin typeface="DejaVu Sans"/>
                <a:cs typeface="DejaVu Sans"/>
              </a:rPr>
              <a:t> </a:t>
            </a:r>
            <a:r>
              <a:rPr sz="1600" spc="-95" dirty="0">
                <a:latin typeface="DejaVu Sans"/>
                <a:cs typeface="DejaVu Sans"/>
              </a:rPr>
              <a:t>with</a:t>
            </a:r>
            <a:r>
              <a:rPr sz="1600" dirty="0">
                <a:latin typeface="DejaVu Sans"/>
                <a:cs typeface="DejaVu Sans"/>
              </a:rPr>
              <a:t> </a:t>
            </a:r>
            <a:r>
              <a:rPr sz="1600" spc="-150" dirty="0">
                <a:latin typeface="DejaVu Sans"/>
                <a:cs typeface="DejaVu Sans"/>
              </a:rPr>
              <a:t>Parameter</a:t>
            </a:r>
            <a:r>
              <a:rPr sz="1600" spc="25" dirty="0">
                <a:latin typeface="DejaVu Sans"/>
                <a:cs typeface="DejaVu Sans"/>
              </a:rPr>
              <a:t> </a:t>
            </a:r>
            <a:r>
              <a:rPr sz="1600" spc="-10" dirty="0">
                <a:latin typeface="DejaVu Sans"/>
                <a:cs typeface="DejaVu Sans"/>
              </a:rPr>
              <a:t>Actions</a:t>
            </a:r>
            <a:endParaRPr sz="1600">
              <a:latin typeface="DejaVu Sans"/>
              <a:cs typeface="DejaVu Sans"/>
            </a:endParaRPr>
          </a:p>
          <a:p>
            <a:pPr marL="355600" indent="-342900">
              <a:lnSpc>
                <a:spcPct val="100000"/>
              </a:lnSpc>
              <a:spcBef>
                <a:spcPts val="600"/>
              </a:spcBef>
              <a:buChar char="•"/>
              <a:tabLst>
                <a:tab pos="354965" algn="l"/>
                <a:tab pos="355600" algn="l"/>
              </a:tabLst>
            </a:pPr>
            <a:r>
              <a:rPr sz="1600" spc="-110" dirty="0">
                <a:latin typeface="DejaVu Sans"/>
                <a:cs typeface="DejaVu Sans"/>
              </a:rPr>
              <a:t>Can</a:t>
            </a:r>
            <a:r>
              <a:rPr sz="1600" spc="35" dirty="0">
                <a:latin typeface="DejaVu Sans"/>
                <a:cs typeface="DejaVu Sans"/>
              </a:rPr>
              <a:t> </a:t>
            </a:r>
            <a:r>
              <a:rPr sz="1600" spc="-150" dirty="0">
                <a:latin typeface="DejaVu Sans"/>
                <a:cs typeface="DejaVu Sans"/>
              </a:rPr>
              <a:t>apply</a:t>
            </a:r>
            <a:r>
              <a:rPr sz="1600" spc="45" dirty="0">
                <a:latin typeface="DejaVu Sans"/>
                <a:cs typeface="DejaVu Sans"/>
              </a:rPr>
              <a:t> </a:t>
            </a:r>
            <a:r>
              <a:rPr sz="1600" spc="-145" dirty="0">
                <a:latin typeface="DejaVu Sans"/>
                <a:cs typeface="DejaVu Sans"/>
              </a:rPr>
              <a:t>across</a:t>
            </a:r>
            <a:r>
              <a:rPr sz="1600" spc="20" dirty="0">
                <a:latin typeface="DejaVu Sans"/>
                <a:cs typeface="DejaVu Sans"/>
              </a:rPr>
              <a:t> </a:t>
            </a:r>
            <a:r>
              <a:rPr sz="1600" spc="-135" dirty="0">
                <a:latin typeface="DejaVu Sans"/>
                <a:cs typeface="DejaVu Sans"/>
              </a:rPr>
              <a:t>Data</a:t>
            </a:r>
            <a:r>
              <a:rPr sz="1600" spc="30" dirty="0">
                <a:latin typeface="DejaVu Sans"/>
                <a:cs typeface="DejaVu Sans"/>
              </a:rPr>
              <a:t> </a:t>
            </a:r>
            <a:r>
              <a:rPr sz="1600" spc="-140" dirty="0">
                <a:latin typeface="DejaVu Sans"/>
                <a:cs typeface="DejaVu Sans"/>
              </a:rPr>
              <a:t>Sources</a:t>
            </a:r>
            <a:r>
              <a:rPr sz="1600" spc="15" dirty="0">
                <a:latin typeface="DejaVu Sans"/>
                <a:cs typeface="DejaVu Sans"/>
              </a:rPr>
              <a:t> </a:t>
            </a:r>
            <a:r>
              <a:rPr sz="1600" spc="155" dirty="0">
                <a:latin typeface="DejaVu Sans"/>
                <a:cs typeface="DejaVu Sans"/>
              </a:rPr>
              <a:t>/</a:t>
            </a:r>
            <a:r>
              <a:rPr sz="1600" spc="40" dirty="0">
                <a:latin typeface="DejaVu Sans"/>
                <a:cs typeface="DejaVu Sans"/>
              </a:rPr>
              <a:t> </a:t>
            </a:r>
            <a:r>
              <a:rPr sz="1600" spc="-195" dirty="0">
                <a:latin typeface="DejaVu Sans"/>
                <a:cs typeface="DejaVu Sans"/>
              </a:rPr>
              <a:t>Sheets</a:t>
            </a:r>
            <a:endParaRPr sz="1600">
              <a:latin typeface="DejaVu Sans"/>
              <a:cs typeface="DejaVu Sans"/>
            </a:endParaRPr>
          </a:p>
          <a:p>
            <a:pPr marL="355600" indent="-342900">
              <a:lnSpc>
                <a:spcPct val="100000"/>
              </a:lnSpc>
              <a:spcBef>
                <a:spcPts val="600"/>
              </a:spcBef>
              <a:buChar char="•"/>
              <a:tabLst>
                <a:tab pos="354965" algn="l"/>
                <a:tab pos="355600" algn="l"/>
              </a:tabLst>
            </a:pPr>
            <a:r>
              <a:rPr sz="1600" spc="-150" dirty="0">
                <a:latin typeface="DejaVu Sans"/>
                <a:cs typeface="DejaVu Sans"/>
              </a:rPr>
              <a:t>Pass</a:t>
            </a:r>
            <a:r>
              <a:rPr sz="1600" spc="20" dirty="0">
                <a:latin typeface="DejaVu Sans"/>
                <a:cs typeface="DejaVu Sans"/>
              </a:rPr>
              <a:t> </a:t>
            </a:r>
            <a:r>
              <a:rPr sz="1600" spc="-55" dirty="0">
                <a:latin typeface="DejaVu Sans"/>
                <a:cs typeface="DejaVu Sans"/>
              </a:rPr>
              <a:t>to/from</a:t>
            </a:r>
            <a:r>
              <a:rPr sz="1600" spc="-45" dirty="0">
                <a:latin typeface="DejaVu Sans"/>
                <a:cs typeface="DejaVu Sans"/>
              </a:rPr>
              <a:t> </a:t>
            </a:r>
            <a:r>
              <a:rPr sz="1600" spc="-110" dirty="0">
                <a:latin typeface="DejaVu Sans"/>
                <a:cs typeface="DejaVu Sans"/>
              </a:rPr>
              <a:t>other</a:t>
            </a:r>
            <a:r>
              <a:rPr sz="1600" dirty="0">
                <a:latin typeface="DejaVu Sans"/>
                <a:cs typeface="DejaVu Sans"/>
              </a:rPr>
              <a:t> </a:t>
            </a:r>
            <a:r>
              <a:rPr sz="1600" spc="-140" dirty="0">
                <a:latin typeface="DejaVu Sans"/>
                <a:cs typeface="DejaVu Sans"/>
              </a:rPr>
              <a:t>applications</a:t>
            </a:r>
            <a:r>
              <a:rPr sz="1600" spc="10" dirty="0">
                <a:latin typeface="DejaVu Sans"/>
                <a:cs typeface="DejaVu Sans"/>
              </a:rPr>
              <a:t> </a:t>
            </a:r>
            <a:r>
              <a:rPr sz="1600" i="1" dirty="0">
                <a:latin typeface="Nimbus Roman No9 L"/>
                <a:cs typeface="Nimbus Roman No9 L"/>
              </a:rPr>
              <a:t>(on</a:t>
            </a:r>
            <a:r>
              <a:rPr sz="1600" spc="-25" dirty="0">
                <a:latin typeface="DejaVu Sans"/>
                <a:cs typeface="DejaVu Sans"/>
              </a:rPr>
              <a:t> </a:t>
            </a:r>
            <a:r>
              <a:rPr sz="1600" i="1" spc="-85" dirty="0">
                <a:latin typeface="Nimbus Roman No9 L"/>
                <a:cs typeface="Nimbus Roman No9 L"/>
              </a:rPr>
              <a:t>web)</a:t>
            </a:r>
            <a:endParaRPr sz="1600">
              <a:latin typeface="Nimbus Roman No9 L"/>
              <a:cs typeface="Nimbus Roman No9 L"/>
            </a:endParaRPr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665732" y="5433059"/>
            <a:ext cx="9340596" cy="781050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2547873" y="5586478"/>
            <a:ext cx="811847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400" b="1" spc="-195" dirty="0">
                <a:solidFill>
                  <a:srgbClr val="F9FEA4"/>
                </a:solidFill>
                <a:latin typeface="DejaVu Sans"/>
                <a:cs typeface="DejaVu Sans"/>
              </a:rPr>
              <a:t>Parameter</a:t>
            </a:r>
            <a:r>
              <a:rPr sz="1400" spc="-45" dirty="0">
                <a:solidFill>
                  <a:srgbClr val="F9FEA4"/>
                </a:solidFill>
                <a:latin typeface="DejaVu Sans"/>
                <a:cs typeface="DejaVu Sans"/>
              </a:rPr>
              <a:t> </a:t>
            </a:r>
            <a:r>
              <a:rPr sz="1400" b="1" spc="-175" dirty="0">
                <a:solidFill>
                  <a:srgbClr val="F9FEA4"/>
                </a:solidFill>
                <a:latin typeface="DejaVu Sans"/>
                <a:cs typeface="DejaVu Sans"/>
              </a:rPr>
              <a:t>actions</a:t>
            </a:r>
            <a:r>
              <a:rPr sz="1400" spc="-50" dirty="0">
                <a:solidFill>
                  <a:srgbClr val="F9FEA4"/>
                </a:solidFill>
                <a:latin typeface="DejaVu Sans"/>
                <a:cs typeface="DejaVu Sans"/>
              </a:rPr>
              <a:t> </a:t>
            </a:r>
            <a:r>
              <a:rPr sz="1400" spc="-130" dirty="0">
                <a:solidFill>
                  <a:srgbClr val="FFFFFF"/>
                </a:solidFill>
                <a:latin typeface="DejaVu Sans"/>
                <a:cs typeface="DejaVu Sans"/>
              </a:rPr>
              <a:t>add</a:t>
            </a:r>
            <a:r>
              <a:rPr sz="1400" spc="-45" dirty="0">
                <a:solidFill>
                  <a:srgbClr val="FFFFFF"/>
                </a:solidFill>
                <a:latin typeface="DejaVu Sans"/>
                <a:cs typeface="DejaVu Sans"/>
              </a:rPr>
              <a:t> </a:t>
            </a:r>
            <a:r>
              <a:rPr sz="1400" spc="-80" dirty="0">
                <a:solidFill>
                  <a:srgbClr val="FFFFFF"/>
                </a:solidFill>
                <a:latin typeface="DejaVu Sans"/>
                <a:cs typeface="DejaVu Sans"/>
              </a:rPr>
              <a:t>powerful</a:t>
            </a:r>
            <a:r>
              <a:rPr sz="1400" spc="-45" dirty="0">
                <a:solidFill>
                  <a:srgbClr val="FFFFFF"/>
                </a:solidFill>
                <a:latin typeface="DejaVu Sans"/>
                <a:cs typeface="DejaVu Sans"/>
              </a:rPr>
              <a:t> </a:t>
            </a:r>
            <a:r>
              <a:rPr sz="1400" spc="-80" dirty="0">
                <a:solidFill>
                  <a:srgbClr val="FFFFFF"/>
                </a:solidFill>
                <a:latin typeface="DejaVu Sans"/>
                <a:cs typeface="DejaVu Sans"/>
              </a:rPr>
              <a:t>functionality</a:t>
            </a:r>
            <a:r>
              <a:rPr sz="1400" spc="-65" dirty="0">
                <a:solidFill>
                  <a:srgbClr val="FFFFFF"/>
                </a:solidFill>
                <a:latin typeface="DejaVu Sans"/>
                <a:cs typeface="DejaVu Sans"/>
              </a:rPr>
              <a:t> </a:t>
            </a:r>
            <a:r>
              <a:rPr sz="1400" spc="-130" dirty="0">
                <a:solidFill>
                  <a:srgbClr val="FFFFFF"/>
                </a:solidFill>
                <a:latin typeface="DejaVu Sans"/>
                <a:cs typeface="DejaVu Sans"/>
              </a:rPr>
              <a:t>and</a:t>
            </a:r>
            <a:r>
              <a:rPr sz="1400" spc="-50" dirty="0">
                <a:solidFill>
                  <a:srgbClr val="FFFFFF"/>
                </a:solidFill>
                <a:latin typeface="DejaVu Sans"/>
                <a:cs typeface="DejaVu Sans"/>
              </a:rPr>
              <a:t> </a:t>
            </a:r>
            <a:r>
              <a:rPr sz="1400" spc="-130" dirty="0">
                <a:solidFill>
                  <a:srgbClr val="FFFFFF"/>
                </a:solidFill>
                <a:latin typeface="DejaVu Sans"/>
                <a:cs typeface="DejaVu Sans"/>
              </a:rPr>
              <a:t>dynamic</a:t>
            </a:r>
            <a:r>
              <a:rPr sz="1400" spc="-50" dirty="0">
                <a:solidFill>
                  <a:srgbClr val="FFFFFF"/>
                </a:solidFill>
                <a:latin typeface="DejaVu Sans"/>
                <a:cs typeface="DejaVu Sans"/>
              </a:rPr>
              <a:t> </a:t>
            </a:r>
            <a:r>
              <a:rPr sz="1400" spc="-90" dirty="0">
                <a:solidFill>
                  <a:srgbClr val="FFFFFF"/>
                </a:solidFill>
                <a:latin typeface="DejaVu Sans"/>
                <a:cs typeface="DejaVu Sans"/>
              </a:rPr>
              <a:t>capabilities</a:t>
            </a:r>
            <a:r>
              <a:rPr sz="1400" spc="-25" dirty="0">
                <a:solidFill>
                  <a:srgbClr val="FFFFFF"/>
                </a:solidFill>
                <a:latin typeface="DejaVu Sans"/>
                <a:cs typeface="DejaVu Sans"/>
              </a:rPr>
              <a:t> </a:t>
            </a:r>
            <a:r>
              <a:rPr sz="1400" spc="-65" dirty="0">
                <a:solidFill>
                  <a:srgbClr val="FFFFFF"/>
                </a:solidFill>
                <a:latin typeface="DejaVu Sans"/>
                <a:cs typeface="DejaVu Sans"/>
              </a:rPr>
              <a:t>to</a:t>
            </a:r>
            <a:r>
              <a:rPr sz="1400" spc="-50" dirty="0">
                <a:solidFill>
                  <a:srgbClr val="FFFFFF"/>
                </a:solidFill>
                <a:latin typeface="DejaVu Sans"/>
                <a:cs typeface="DejaVu Sans"/>
              </a:rPr>
              <a:t> </a:t>
            </a:r>
            <a:r>
              <a:rPr sz="1400" spc="-120" dirty="0">
                <a:solidFill>
                  <a:srgbClr val="FFFFFF"/>
                </a:solidFill>
                <a:latin typeface="DejaVu Sans"/>
                <a:cs typeface="DejaVu Sans"/>
              </a:rPr>
              <a:t>parameters</a:t>
            </a:r>
            <a:r>
              <a:rPr sz="1400" dirty="0">
                <a:solidFill>
                  <a:srgbClr val="FFFFFF"/>
                </a:solidFill>
                <a:latin typeface="DejaVu Sans"/>
                <a:cs typeface="DejaVu Sans"/>
              </a:rPr>
              <a:t> </a:t>
            </a:r>
            <a:r>
              <a:rPr sz="1400" i="1" dirty="0">
                <a:solidFill>
                  <a:srgbClr val="FFFFFF"/>
                </a:solidFill>
                <a:latin typeface="Nimbus Roman No9 L"/>
                <a:cs typeface="Nimbus Roman No9 L"/>
              </a:rPr>
              <a:t>(this</a:t>
            </a:r>
            <a:r>
              <a:rPr sz="1400" dirty="0">
                <a:solidFill>
                  <a:srgbClr val="FFFFFF"/>
                </a:solidFill>
                <a:latin typeface="DejaVu Sans"/>
                <a:cs typeface="DejaVu Sans"/>
              </a:rPr>
              <a:t> </a:t>
            </a:r>
            <a:r>
              <a:rPr sz="1400" i="1" spc="-25" dirty="0">
                <a:solidFill>
                  <a:srgbClr val="FFFFFF"/>
                </a:solidFill>
                <a:latin typeface="Nimbus Roman No9 L"/>
                <a:cs typeface="Nimbus Roman No9 L"/>
              </a:rPr>
              <a:t>will</a:t>
            </a:r>
            <a:r>
              <a:rPr sz="1400" dirty="0">
                <a:solidFill>
                  <a:srgbClr val="FFFFFF"/>
                </a:solidFill>
                <a:latin typeface="DejaVu Sans"/>
                <a:cs typeface="DejaVu Sans"/>
              </a:rPr>
              <a:t> </a:t>
            </a:r>
            <a:r>
              <a:rPr sz="1400" i="1" dirty="0">
                <a:solidFill>
                  <a:srgbClr val="FFFFFF"/>
                </a:solidFill>
                <a:latin typeface="Nimbus Roman No9 L"/>
                <a:cs typeface="Nimbus Roman No9 L"/>
              </a:rPr>
              <a:t>be</a:t>
            </a:r>
            <a:r>
              <a:rPr sz="1400" spc="-5" dirty="0">
                <a:solidFill>
                  <a:srgbClr val="FFFFFF"/>
                </a:solidFill>
                <a:latin typeface="DejaVu Sans"/>
                <a:cs typeface="DejaVu Sans"/>
              </a:rPr>
              <a:t> </a:t>
            </a:r>
            <a:r>
              <a:rPr sz="1400" i="1" spc="-114" dirty="0">
                <a:solidFill>
                  <a:srgbClr val="FFFFFF"/>
                </a:solidFill>
                <a:latin typeface="Nimbus Roman No9 L"/>
                <a:cs typeface="Nimbus Roman No9 L"/>
              </a:rPr>
              <a:t>covered</a:t>
            </a:r>
            <a:r>
              <a:rPr sz="1400" spc="-114" dirty="0">
                <a:solidFill>
                  <a:srgbClr val="FFFFFF"/>
                </a:solidFill>
                <a:latin typeface="DejaVu Sans"/>
                <a:cs typeface="DejaVu Sans"/>
              </a:rPr>
              <a:t> </a:t>
            </a:r>
            <a:r>
              <a:rPr sz="1400" i="1" dirty="0">
                <a:solidFill>
                  <a:srgbClr val="FFFFFF"/>
                </a:solidFill>
                <a:latin typeface="Nimbus Roman No9 L"/>
                <a:cs typeface="Nimbus Roman No9 L"/>
              </a:rPr>
              <a:t>in</a:t>
            </a:r>
            <a:r>
              <a:rPr sz="1400" spc="60" dirty="0">
                <a:solidFill>
                  <a:srgbClr val="FFFFFF"/>
                </a:solidFill>
                <a:latin typeface="DejaVu Sans"/>
                <a:cs typeface="DejaVu Sans"/>
              </a:rPr>
              <a:t> </a:t>
            </a:r>
            <a:r>
              <a:rPr sz="1400" i="1" dirty="0">
                <a:solidFill>
                  <a:srgbClr val="FFFFFF"/>
                </a:solidFill>
                <a:latin typeface="Nimbus Roman No9 L"/>
                <a:cs typeface="Nimbus Roman No9 L"/>
              </a:rPr>
              <a:t>depth</a:t>
            </a:r>
            <a:r>
              <a:rPr sz="1400" spc="70" dirty="0">
                <a:solidFill>
                  <a:srgbClr val="FFFFFF"/>
                </a:solidFill>
                <a:latin typeface="DejaVu Sans"/>
                <a:cs typeface="DejaVu Sans"/>
              </a:rPr>
              <a:t> </a:t>
            </a:r>
            <a:r>
              <a:rPr sz="1400" i="1" dirty="0">
                <a:solidFill>
                  <a:srgbClr val="FFFFFF"/>
                </a:solidFill>
                <a:latin typeface="Nimbus Roman No9 L"/>
                <a:cs typeface="Nimbus Roman No9 L"/>
              </a:rPr>
              <a:t>in</a:t>
            </a:r>
            <a:r>
              <a:rPr sz="1400" spc="60" dirty="0">
                <a:solidFill>
                  <a:srgbClr val="FFFFFF"/>
                </a:solidFill>
                <a:latin typeface="DejaVu Sans"/>
                <a:cs typeface="DejaVu Sans"/>
              </a:rPr>
              <a:t> </a:t>
            </a:r>
            <a:r>
              <a:rPr sz="1400" i="1" dirty="0">
                <a:solidFill>
                  <a:srgbClr val="FFFFFF"/>
                </a:solidFill>
                <a:latin typeface="Nimbus Roman No9 L"/>
                <a:cs typeface="Nimbus Roman No9 L"/>
              </a:rPr>
              <a:t>a</a:t>
            </a:r>
            <a:r>
              <a:rPr sz="1400" spc="55" dirty="0">
                <a:solidFill>
                  <a:srgbClr val="FFFFFF"/>
                </a:solidFill>
                <a:latin typeface="DejaVu Sans"/>
                <a:cs typeface="DejaVu Sans"/>
              </a:rPr>
              <a:t> </a:t>
            </a:r>
            <a:r>
              <a:rPr sz="1400" i="1" dirty="0">
                <a:solidFill>
                  <a:srgbClr val="FFFFFF"/>
                </a:solidFill>
                <a:latin typeface="Nimbus Roman No9 L"/>
                <a:cs typeface="Nimbus Roman No9 L"/>
              </a:rPr>
              <a:t>separate,</a:t>
            </a:r>
            <a:r>
              <a:rPr sz="1400" spc="75" dirty="0">
                <a:solidFill>
                  <a:srgbClr val="FFFFFF"/>
                </a:solidFill>
                <a:latin typeface="DejaVu Sans"/>
                <a:cs typeface="DejaVu Sans"/>
              </a:rPr>
              <a:t> </a:t>
            </a:r>
            <a:r>
              <a:rPr sz="1400" i="1" dirty="0">
                <a:solidFill>
                  <a:srgbClr val="FFFFFF"/>
                </a:solidFill>
                <a:latin typeface="Nimbus Roman No9 L"/>
                <a:cs typeface="Nimbus Roman No9 L"/>
              </a:rPr>
              <a:t>advanced</a:t>
            </a:r>
            <a:r>
              <a:rPr sz="1400" spc="70" dirty="0">
                <a:solidFill>
                  <a:srgbClr val="FFFFFF"/>
                </a:solidFill>
                <a:latin typeface="DejaVu Sans"/>
                <a:cs typeface="DejaVu Sans"/>
              </a:rPr>
              <a:t> </a:t>
            </a:r>
            <a:r>
              <a:rPr sz="1400" i="1" dirty="0">
                <a:solidFill>
                  <a:srgbClr val="FFFFFF"/>
                </a:solidFill>
                <a:latin typeface="Nimbus Roman No9 L"/>
                <a:cs typeface="Nimbus Roman No9 L"/>
              </a:rPr>
              <a:t>Tableau</a:t>
            </a:r>
            <a:r>
              <a:rPr sz="1400" spc="55" dirty="0">
                <a:solidFill>
                  <a:srgbClr val="FFFFFF"/>
                </a:solidFill>
                <a:latin typeface="DejaVu Sans"/>
                <a:cs typeface="DejaVu Sans"/>
              </a:rPr>
              <a:t> </a:t>
            </a:r>
            <a:r>
              <a:rPr sz="1400" i="1" spc="-10" dirty="0">
                <a:solidFill>
                  <a:srgbClr val="FFFFFF"/>
                </a:solidFill>
                <a:latin typeface="Nimbus Roman No9 L"/>
                <a:cs typeface="Nimbus Roman No9 L"/>
              </a:rPr>
              <a:t>course)</a:t>
            </a:r>
            <a:endParaRPr sz="1400">
              <a:latin typeface="Nimbus Roman No9 L"/>
              <a:cs typeface="Nimbus Roman No9 L"/>
            </a:endParaRPr>
          </a:p>
        </p:txBody>
      </p:sp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884172" y="5552452"/>
            <a:ext cx="486257" cy="528078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536212" y="2086389"/>
            <a:ext cx="664423" cy="605706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512873" y="2113921"/>
            <a:ext cx="558438" cy="559819"/>
          </a:xfrm>
          <a:prstGeom prst="rect">
            <a:avLst/>
          </a:prstGeom>
        </p:spPr>
      </p:pic>
      <p:sp>
        <p:nvSpPr>
          <p:cNvPr id="14" name="object 14"/>
          <p:cNvSpPr/>
          <p:nvPr/>
        </p:nvSpPr>
        <p:spPr>
          <a:xfrm>
            <a:off x="6057773" y="1922525"/>
            <a:ext cx="6350" cy="3212465"/>
          </a:xfrm>
          <a:custGeom>
            <a:avLst/>
            <a:gdLst/>
            <a:ahLst/>
            <a:cxnLst/>
            <a:rect l="l" t="t" r="r" b="b"/>
            <a:pathLst>
              <a:path w="6350" h="3212465">
                <a:moveTo>
                  <a:pt x="6350" y="0"/>
                </a:moveTo>
                <a:lnTo>
                  <a:pt x="0" y="0"/>
                </a:lnTo>
                <a:lnTo>
                  <a:pt x="0" y="3212465"/>
                </a:lnTo>
                <a:lnTo>
                  <a:pt x="6350" y="3212465"/>
                </a:lnTo>
                <a:lnTo>
                  <a:pt x="6350" y="0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75660">
              <a:lnSpc>
                <a:spcPct val="100000"/>
              </a:lnSpc>
              <a:spcBef>
                <a:spcPts val="100"/>
              </a:spcBef>
            </a:pPr>
            <a:r>
              <a:rPr b="1" spc="-390" dirty="0">
                <a:latin typeface="DejaVu Sans"/>
                <a:cs typeface="DejaVu Sans"/>
              </a:rPr>
              <a:t>Creating</a:t>
            </a:r>
            <a:r>
              <a:rPr spc="-170" dirty="0"/>
              <a:t> </a:t>
            </a:r>
            <a:r>
              <a:rPr b="1" spc="-475" dirty="0">
                <a:latin typeface="DejaVu Sans"/>
                <a:cs typeface="DejaVu Sans"/>
              </a:rPr>
              <a:t>Parameters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5646" y="813815"/>
            <a:ext cx="11760708" cy="45720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860280" y="1333462"/>
            <a:ext cx="7694930" cy="5156200"/>
            <a:chOff x="860280" y="1333462"/>
            <a:chExt cx="7694930" cy="5156200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0280" y="1333462"/>
              <a:ext cx="5246405" cy="388475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71727" y="1344929"/>
              <a:ext cx="5177027" cy="3815333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64029" y="1857044"/>
              <a:ext cx="934250" cy="278206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1798193" y="1891042"/>
              <a:ext cx="836930" cy="180340"/>
            </a:xfrm>
            <a:custGeom>
              <a:avLst/>
              <a:gdLst/>
              <a:ahLst/>
              <a:cxnLst/>
              <a:rect l="l" t="t" r="r" b="b"/>
              <a:pathLst>
                <a:path w="836930" h="180339">
                  <a:moveTo>
                    <a:pt x="836930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0" y="154940"/>
                  </a:lnTo>
                  <a:lnTo>
                    <a:pt x="0" y="180340"/>
                  </a:lnTo>
                  <a:lnTo>
                    <a:pt x="836930" y="180340"/>
                  </a:lnTo>
                  <a:lnTo>
                    <a:pt x="836930" y="155562"/>
                  </a:lnTo>
                  <a:lnTo>
                    <a:pt x="836930" y="154940"/>
                  </a:lnTo>
                  <a:lnTo>
                    <a:pt x="836930" y="25514"/>
                  </a:lnTo>
                  <a:lnTo>
                    <a:pt x="811530" y="25514"/>
                  </a:lnTo>
                  <a:lnTo>
                    <a:pt x="811530" y="154940"/>
                  </a:lnTo>
                  <a:lnTo>
                    <a:pt x="25400" y="154940"/>
                  </a:lnTo>
                  <a:lnTo>
                    <a:pt x="25400" y="25400"/>
                  </a:lnTo>
                  <a:lnTo>
                    <a:pt x="836930" y="25400"/>
                  </a:lnTo>
                  <a:lnTo>
                    <a:pt x="836930" y="0"/>
                  </a:lnTo>
                  <a:close/>
                </a:path>
              </a:pathLst>
            </a:custGeom>
            <a:solidFill>
              <a:srgbClr val="1FE2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48739" y="3450297"/>
              <a:ext cx="1190218" cy="1071410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382903" y="3484892"/>
              <a:ext cx="1093470" cy="974090"/>
            </a:xfrm>
            <a:custGeom>
              <a:avLst/>
              <a:gdLst/>
              <a:ahLst/>
              <a:cxnLst/>
              <a:rect l="l" t="t" r="r" b="b"/>
              <a:pathLst>
                <a:path w="1093470" h="974089">
                  <a:moveTo>
                    <a:pt x="1092962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0" y="948690"/>
                  </a:lnTo>
                  <a:lnTo>
                    <a:pt x="0" y="974090"/>
                  </a:lnTo>
                  <a:lnTo>
                    <a:pt x="1092962" y="974090"/>
                  </a:lnTo>
                  <a:lnTo>
                    <a:pt x="1092962" y="948690"/>
                  </a:lnTo>
                  <a:lnTo>
                    <a:pt x="25400" y="948690"/>
                  </a:lnTo>
                  <a:lnTo>
                    <a:pt x="25400" y="25400"/>
                  </a:lnTo>
                  <a:lnTo>
                    <a:pt x="1067562" y="25400"/>
                  </a:lnTo>
                  <a:lnTo>
                    <a:pt x="1067562" y="948296"/>
                  </a:lnTo>
                  <a:lnTo>
                    <a:pt x="1092962" y="948296"/>
                  </a:lnTo>
                  <a:lnTo>
                    <a:pt x="1092962" y="25400"/>
                  </a:lnTo>
                  <a:lnTo>
                    <a:pt x="1092962" y="25006"/>
                  </a:lnTo>
                  <a:lnTo>
                    <a:pt x="1092962" y="0"/>
                  </a:lnTo>
                  <a:close/>
                </a:path>
              </a:pathLst>
            </a:custGeom>
            <a:solidFill>
              <a:srgbClr val="1FE2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253227" y="1619250"/>
              <a:ext cx="3301746" cy="1745741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278374" y="1644395"/>
              <a:ext cx="3204971" cy="1648967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357365" y="2634284"/>
              <a:ext cx="1259560" cy="587451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6391529" y="2668282"/>
              <a:ext cx="1162685" cy="490220"/>
            </a:xfrm>
            <a:custGeom>
              <a:avLst/>
              <a:gdLst/>
              <a:ahLst/>
              <a:cxnLst/>
              <a:rect l="l" t="t" r="r" b="b"/>
              <a:pathLst>
                <a:path w="1162684" h="490219">
                  <a:moveTo>
                    <a:pt x="1162304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0" y="464820"/>
                  </a:lnTo>
                  <a:lnTo>
                    <a:pt x="0" y="490220"/>
                  </a:lnTo>
                  <a:lnTo>
                    <a:pt x="1162304" y="490220"/>
                  </a:lnTo>
                  <a:lnTo>
                    <a:pt x="1162304" y="464934"/>
                  </a:lnTo>
                  <a:lnTo>
                    <a:pt x="1162304" y="25514"/>
                  </a:lnTo>
                  <a:lnTo>
                    <a:pt x="1136904" y="25514"/>
                  </a:lnTo>
                  <a:lnTo>
                    <a:pt x="1136904" y="464820"/>
                  </a:lnTo>
                  <a:lnTo>
                    <a:pt x="25400" y="464820"/>
                  </a:lnTo>
                  <a:lnTo>
                    <a:pt x="25400" y="25400"/>
                  </a:lnTo>
                  <a:lnTo>
                    <a:pt x="1162304" y="25400"/>
                  </a:lnTo>
                  <a:lnTo>
                    <a:pt x="1162304" y="0"/>
                  </a:lnTo>
                  <a:close/>
                </a:path>
              </a:pathLst>
            </a:custGeom>
            <a:solidFill>
              <a:srgbClr val="1FE2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119371" y="3534918"/>
              <a:ext cx="3301746" cy="2954274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144518" y="3560063"/>
              <a:ext cx="3204971" cy="2857499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2457450" y="2047239"/>
              <a:ext cx="2729865" cy="2403475"/>
            </a:xfrm>
            <a:custGeom>
              <a:avLst/>
              <a:gdLst/>
              <a:ahLst/>
              <a:cxnLst/>
              <a:rect l="l" t="t" r="r" b="b"/>
              <a:pathLst>
                <a:path w="2729865" h="2403475">
                  <a:moveTo>
                    <a:pt x="1596771" y="2364232"/>
                  </a:moveTo>
                  <a:lnTo>
                    <a:pt x="1572463" y="2352421"/>
                  </a:lnTo>
                  <a:lnTo>
                    <a:pt x="1520190" y="2327021"/>
                  </a:lnTo>
                  <a:lnTo>
                    <a:pt x="1520444" y="2352357"/>
                  </a:lnTo>
                  <a:lnTo>
                    <a:pt x="1474216" y="2352294"/>
                  </a:lnTo>
                  <a:lnTo>
                    <a:pt x="1410208" y="2350770"/>
                  </a:lnTo>
                  <a:lnTo>
                    <a:pt x="1376934" y="2349246"/>
                  </a:lnTo>
                  <a:lnTo>
                    <a:pt x="1377188" y="2349246"/>
                  </a:lnTo>
                  <a:lnTo>
                    <a:pt x="1342644" y="2347087"/>
                  </a:lnTo>
                  <a:lnTo>
                    <a:pt x="1342898" y="2347087"/>
                  </a:lnTo>
                  <a:lnTo>
                    <a:pt x="1308696" y="2344166"/>
                  </a:lnTo>
                  <a:lnTo>
                    <a:pt x="1307211" y="2344039"/>
                  </a:lnTo>
                  <a:lnTo>
                    <a:pt x="1307465" y="2344166"/>
                  </a:lnTo>
                  <a:lnTo>
                    <a:pt x="1270381" y="2340356"/>
                  </a:lnTo>
                  <a:lnTo>
                    <a:pt x="1270635" y="2340356"/>
                  </a:lnTo>
                  <a:lnTo>
                    <a:pt x="1233157" y="2335657"/>
                  </a:lnTo>
                  <a:lnTo>
                    <a:pt x="1232154" y="2335530"/>
                  </a:lnTo>
                  <a:lnTo>
                    <a:pt x="1232408" y="2335657"/>
                  </a:lnTo>
                  <a:lnTo>
                    <a:pt x="1192276" y="2329815"/>
                  </a:lnTo>
                  <a:lnTo>
                    <a:pt x="1192530" y="2329815"/>
                  </a:lnTo>
                  <a:lnTo>
                    <a:pt x="1151255" y="2322957"/>
                  </a:lnTo>
                  <a:lnTo>
                    <a:pt x="1150493" y="2322830"/>
                  </a:lnTo>
                  <a:lnTo>
                    <a:pt x="1150747" y="2322957"/>
                  </a:lnTo>
                  <a:lnTo>
                    <a:pt x="1107478" y="2314829"/>
                  </a:lnTo>
                  <a:lnTo>
                    <a:pt x="1106805" y="2314702"/>
                  </a:lnTo>
                  <a:lnTo>
                    <a:pt x="1107059" y="2314829"/>
                  </a:lnTo>
                  <a:lnTo>
                    <a:pt x="1061212" y="2305304"/>
                  </a:lnTo>
                  <a:lnTo>
                    <a:pt x="1061339" y="2305304"/>
                  </a:lnTo>
                  <a:lnTo>
                    <a:pt x="1037463" y="2299970"/>
                  </a:lnTo>
                  <a:lnTo>
                    <a:pt x="1037590" y="2299970"/>
                  </a:lnTo>
                  <a:lnTo>
                    <a:pt x="1013206" y="2294382"/>
                  </a:lnTo>
                  <a:lnTo>
                    <a:pt x="1013333" y="2294382"/>
                  </a:lnTo>
                  <a:lnTo>
                    <a:pt x="988314" y="2288413"/>
                  </a:lnTo>
                  <a:lnTo>
                    <a:pt x="988441" y="2288413"/>
                  </a:lnTo>
                  <a:lnTo>
                    <a:pt x="910209" y="2268220"/>
                  </a:lnTo>
                  <a:lnTo>
                    <a:pt x="910336" y="2268220"/>
                  </a:lnTo>
                  <a:lnTo>
                    <a:pt x="855345" y="2252980"/>
                  </a:lnTo>
                  <a:lnTo>
                    <a:pt x="855472" y="2252980"/>
                  </a:lnTo>
                  <a:lnTo>
                    <a:pt x="798703" y="2236597"/>
                  </a:lnTo>
                  <a:lnTo>
                    <a:pt x="798830" y="2236597"/>
                  </a:lnTo>
                  <a:lnTo>
                    <a:pt x="740575" y="2219198"/>
                  </a:lnTo>
                  <a:lnTo>
                    <a:pt x="740156" y="2219071"/>
                  </a:lnTo>
                  <a:lnTo>
                    <a:pt x="740283" y="2219198"/>
                  </a:lnTo>
                  <a:lnTo>
                    <a:pt x="618236" y="2180971"/>
                  </a:lnTo>
                  <a:lnTo>
                    <a:pt x="618363" y="2180971"/>
                  </a:lnTo>
                  <a:lnTo>
                    <a:pt x="491236" y="2139569"/>
                  </a:lnTo>
                  <a:lnTo>
                    <a:pt x="490855" y="2139442"/>
                  </a:lnTo>
                  <a:lnTo>
                    <a:pt x="490982" y="2139569"/>
                  </a:lnTo>
                  <a:lnTo>
                    <a:pt x="19812" y="1978279"/>
                  </a:lnTo>
                  <a:lnTo>
                    <a:pt x="11430" y="2002155"/>
                  </a:lnTo>
                  <a:lnTo>
                    <a:pt x="417576" y="2141855"/>
                  </a:lnTo>
                  <a:lnTo>
                    <a:pt x="610616" y="2205228"/>
                  </a:lnTo>
                  <a:lnTo>
                    <a:pt x="732790" y="2243455"/>
                  </a:lnTo>
                  <a:lnTo>
                    <a:pt x="791591" y="2260981"/>
                  </a:lnTo>
                  <a:lnTo>
                    <a:pt x="903605" y="2292731"/>
                  </a:lnTo>
                  <a:lnTo>
                    <a:pt x="956564" y="2306574"/>
                  </a:lnTo>
                  <a:lnTo>
                    <a:pt x="1007364" y="2319147"/>
                  </a:lnTo>
                  <a:lnTo>
                    <a:pt x="1055878" y="2330069"/>
                  </a:lnTo>
                  <a:lnTo>
                    <a:pt x="1102106" y="2339721"/>
                  </a:lnTo>
                  <a:lnTo>
                    <a:pt x="1146175" y="2347849"/>
                  </a:lnTo>
                  <a:lnTo>
                    <a:pt x="1188466" y="2354961"/>
                  </a:lnTo>
                  <a:lnTo>
                    <a:pt x="1228979" y="2360803"/>
                  </a:lnTo>
                  <a:lnTo>
                    <a:pt x="1267714" y="2365502"/>
                  </a:lnTo>
                  <a:lnTo>
                    <a:pt x="1340866" y="2372487"/>
                  </a:lnTo>
                  <a:lnTo>
                    <a:pt x="1409319" y="2376170"/>
                  </a:lnTo>
                  <a:lnTo>
                    <a:pt x="1473962" y="2377694"/>
                  </a:lnTo>
                  <a:lnTo>
                    <a:pt x="1505204" y="2377821"/>
                  </a:lnTo>
                  <a:lnTo>
                    <a:pt x="1520698" y="2377808"/>
                  </a:lnTo>
                  <a:lnTo>
                    <a:pt x="1520952" y="2403221"/>
                  </a:lnTo>
                  <a:lnTo>
                    <a:pt x="1570482" y="2377744"/>
                  </a:lnTo>
                  <a:lnTo>
                    <a:pt x="1596771" y="2364232"/>
                  </a:lnTo>
                  <a:close/>
                </a:path>
                <a:path w="2729865" h="2403475">
                  <a:moveTo>
                    <a:pt x="2729865" y="541274"/>
                  </a:moveTo>
                  <a:lnTo>
                    <a:pt x="2647823" y="518160"/>
                  </a:lnTo>
                  <a:lnTo>
                    <a:pt x="2652611" y="543090"/>
                  </a:lnTo>
                  <a:lnTo>
                    <a:pt x="2631059" y="547116"/>
                  </a:lnTo>
                  <a:lnTo>
                    <a:pt x="2631313" y="547116"/>
                  </a:lnTo>
                  <a:lnTo>
                    <a:pt x="2582418" y="555879"/>
                  </a:lnTo>
                  <a:lnTo>
                    <a:pt x="2582545" y="555752"/>
                  </a:lnTo>
                  <a:lnTo>
                    <a:pt x="2532888" y="563880"/>
                  </a:lnTo>
                  <a:lnTo>
                    <a:pt x="2533015" y="563880"/>
                  </a:lnTo>
                  <a:lnTo>
                    <a:pt x="2482088" y="571246"/>
                  </a:lnTo>
                  <a:lnTo>
                    <a:pt x="2482469" y="571119"/>
                  </a:lnTo>
                  <a:lnTo>
                    <a:pt x="2430018" y="577469"/>
                  </a:lnTo>
                  <a:lnTo>
                    <a:pt x="2430399" y="577342"/>
                  </a:lnTo>
                  <a:lnTo>
                    <a:pt x="2376297" y="582422"/>
                  </a:lnTo>
                  <a:lnTo>
                    <a:pt x="2376551" y="582422"/>
                  </a:lnTo>
                  <a:lnTo>
                    <a:pt x="2348865" y="584454"/>
                  </a:lnTo>
                  <a:lnTo>
                    <a:pt x="2320671" y="585978"/>
                  </a:lnTo>
                  <a:lnTo>
                    <a:pt x="2291969" y="587248"/>
                  </a:lnTo>
                  <a:lnTo>
                    <a:pt x="2262378" y="588137"/>
                  </a:lnTo>
                  <a:lnTo>
                    <a:pt x="2232495" y="588391"/>
                  </a:lnTo>
                  <a:lnTo>
                    <a:pt x="2201926" y="588264"/>
                  </a:lnTo>
                  <a:lnTo>
                    <a:pt x="2138045" y="586486"/>
                  </a:lnTo>
                  <a:lnTo>
                    <a:pt x="2071370" y="582422"/>
                  </a:lnTo>
                  <a:lnTo>
                    <a:pt x="2036572" y="579628"/>
                  </a:lnTo>
                  <a:lnTo>
                    <a:pt x="2036826" y="579628"/>
                  </a:lnTo>
                  <a:lnTo>
                    <a:pt x="2001012" y="576072"/>
                  </a:lnTo>
                  <a:lnTo>
                    <a:pt x="2001266" y="576072"/>
                  </a:lnTo>
                  <a:lnTo>
                    <a:pt x="1965515" y="571881"/>
                  </a:lnTo>
                  <a:lnTo>
                    <a:pt x="1964436" y="571754"/>
                  </a:lnTo>
                  <a:lnTo>
                    <a:pt x="1964690" y="571881"/>
                  </a:lnTo>
                  <a:lnTo>
                    <a:pt x="1927936" y="567055"/>
                  </a:lnTo>
                  <a:lnTo>
                    <a:pt x="1926971" y="566928"/>
                  </a:lnTo>
                  <a:lnTo>
                    <a:pt x="1927098" y="567055"/>
                  </a:lnTo>
                  <a:lnTo>
                    <a:pt x="1888363" y="561340"/>
                  </a:lnTo>
                  <a:lnTo>
                    <a:pt x="1888490" y="561340"/>
                  </a:lnTo>
                  <a:lnTo>
                    <a:pt x="1848739" y="555117"/>
                  </a:lnTo>
                  <a:lnTo>
                    <a:pt x="1848866" y="555117"/>
                  </a:lnTo>
                  <a:lnTo>
                    <a:pt x="1807972" y="548132"/>
                  </a:lnTo>
                  <a:lnTo>
                    <a:pt x="1808226" y="548132"/>
                  </a:lnTo>
                  <a:lnTo>
                    <a:pt x="1766189" y="540258"/>
                  </a:lnTo>
                  <a:lnTo>
                    <a:pt x="1766443" y="540258"/>
                  </a:lnTo>
                  <a:lnTo>
                    <a:pt x="1678940" y="522224"/>
                  </a:lnTo>
                  <a:lnTo>
                    <a:pt x="1679194" y="522224"/>
                  </a:lnTo>
                  <a:lnTo>
                    <a:pt x="1587373" y="501142"/>
                  </a:lnTo>
                  <a:lnTo>
                    <a:pt x="1587627" y="501142"/>
                  </a:lnTo>
                  <a:lnTo>
                    <a:pt x="1491742" y="477139"/>
                  </a:lnTo>
                  <a:lnTo>
                    <a:pt x="1491996" y="477139"/>
                  </a:lnTo>
                  <a:lnTo>
                    <a:pt x="1392770" y="450596"/>
                  </a:lnTo>
                  <a:lnTo>
                    <a:pt x="1392301" y="450469"/>
                  </a:lnTo>
                  <a:lnTo>
                    <a:pt x="1392428" y="450596"/>
                  </a:lnTo>
                  <a:lnTo>
                    <a:pt x="1289304" y="421640"/>
                  </a:lnTo>
                  <a:lnTo>
                    <a:pt x="1289431" y="421640"/>
                  </a:lnTo>
                  <a:lnTo>
                    <a:pt x="1183551" y="390398"/>
                  </a:lnTo>
                  <a:lnTo>
                    <a:pt x="1183132" y="390271"/>
                  </a:lnTo>
                  <a:lnTo>
                    <a:pt x="1183259" y="390398"/>
                  </a:lnTo>
                  <a:lnTo>
                    <a:pt x="1074039" y="357124"/>
                  </a:lnTo>
                  <a:lnTo>
                    <a:pt x="1074166" y="357124"/>
                  </a:lnTo>
                  <a:lnTo>
                    <a:pt x="962672" y="322072"/>
                  </a:lnTo>
                  <a:lnTo>
                    <a:pt x="962279" y="321945"/>
                  </a:lnTo>
                  <a:lnTo>
                    <a:pt x="962406" y="322072"/>
                  </a:lnTo>
                  <a:lnTo>
                    <a:pt x="731901" y="247142"/>
                  </a:lnTo>
                  <a:lnTo>
                    <a:pt x="732028" y="247142"/>
                  </a:lnTo>
                  <a:lnTo>
                    <a:pt x="614045" y="207899"/>
                  </a:lnTo>
                  <a:lnTo>
                    <a:pt x="614172" y="207899"/>
                  </a:lnTo>
                  <a:lnTo>
                    <a:pt x="495033" y="167640"/>
                  </a:lnTo>
                  <a:lnTo>
                    <a:pt x="494665" y="167513"/>
                  </a:lnTo>
                  <a:lnTo>
                    <a:pt x="494792" y="167640"/>
                  </a:lnTo>
                  <a:lnTo>
                    <a:pt x="8382" y="0"/>
                  </a:lnTo>
                  <a:lnTo>
                    <a:pt x="0" y="24003"/>
                  </a:lnTo>
                  <a:lnTo>
                    <a:pt x="486537" y="191643"/>
                  </a:lnTo>
                  <a:lnTo>
                    <a:pt x="840359" y="309499"/>
                  </a:lnTo>
                  <a:lnTo>
                    <a:pt x="1066546" y="381381"/>
                  </a:lnTo>
                  <a:lnTo>
                    <a:pt x="1282319" y="446024"/>
                  </a:lnTo>
                  <a:lnTo>
                    <a:pt x="1385697" y="474980"/>
                  </a:lnTo>
                  <a:lnTo>
                    <a:pt x="1485519" y="501777"/>
                  </a:lnTo>
                  <a:lnTo>
                    <a:pt x="1581658" y="525780"/>
                  </a:lnTo>
                  <a:lnTo>
                    <a:pt x="1673733" y="546989"/>
                  </a:lnTo>
                  <a:lnTo>
                    <a:pt x="1761363" y="565150"/>
                  </a:lnTo>
                  <a:lnTo>
                    <a:pt x="1803527" y="573151"/>
                  </a:lnTo>
                  <a:lnTo>
                    <a:pt x="1844675" y="580136"/>
                  </a:lnTo>
                  <a:lnTo>
                    <a:pt x="1884680" y="586486"/>
                  </a:lnTo>
                  <a:lnTo>
                    <a:pt x="1923542" y="592201"/>
                  </a:lnTo>
                  <a:lnTo>
                    <a:pt x="1961515" y="597027"/>
                  </a:lnTo>
                  <a:lnTo>
                    <a:pt x="2034413" y="604901"/>
                  </a:lnTo>
                  <a:lnTo>
                    <a:pt x="2103628" y="610108"/>
                  </a:lnTo>
                  <a:lnTo>
                    <a:pt x="2169668" y="613029"/>
                  </a:lnTo>
                  <a:lnTo>
                    <a:pt x="2232660" y="613791"/>
                  </a:lnTo>
                  <a:lnTo>
                    <a:pt x="2263013" y="613537"/>
                  </a:lnTo>
                  <a:lnTo>
                    <a:pt x="2321814" y="611378"/>
                  </a:lnTo>
                  <a:lnTo>
                    <a:pt x="2378456" y="607695"/>
                  </a:lnTo>
                  <a:lnTo>
                    <a:pt x="2432939" y="602615"/>
                  </a:lnTo>
                  <a:lnTo>
                    <a:pt x="2485644" y="596392"/>
                  </a:lnTo>
                  <a:lnTo>
                    <a:pt x="2536825" y="589026"/>
                  </a:lnTo>
                  <a:lnTo>
                    <a:pt x="2540724" y="588391"/>
                  </a:lnTo>
                  <a:lnTo>
                    <a:pt x="2586736" y="580898"/>
                  </a:lnTo>
                  <a:lnTo>
                    <a:pt x="2605913" y="577469"/>
                  </a:lnTo>
                  <a:lnTo>
                    <a:pt x="2635758" y="572135"/>
                  </a:lnTo>
                  <a:lnTo>
                    <a:pt x="2640444" y="571246"/>
                  </a:lnTo>
                  <a:lnTo>
                    <a:pt x="2657386" y="568032"/>
                  </a:lnTo>
                  <a:lnTo>
                    <a:pt x="2662174" y="592963"/>
                  </a:lnTo>
                  <a:lnTo>
                    <a:pt x="2694813" y="568032"/>
                  </a:lnTo>
                  <a:lnTo>
                    <a:pt x="2710726" y="555879"/>
                  </a:lnTo>
                  <a:lnTo>
                    <a:pt x="2729865" y="541274"/>
                  </a:lnTo>
                  <a:close/>
                </a:path>
              </a:pathLst>
            </a:custGeom>
            <a:solidFill>
              <a:srgbClr val="1FE2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7636764" y="4152701"/>
            <a:ext cx="3800475" cy="946785"/>
          </a:xfrm>
          <a:prstGeom prst="rect">
            <a:avLst/>
          </a:prstGeom>
        </p:spPr>
        <p:txBody>
          <a:bodyPr vert="horz" wrap="square" lIns="0" tIns="908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15"/>
              </a:spcBef>
            </a:pPr>
            <a:r>
              <a:rPr sz="1600" b="1" spc="-190" dirty="0">
                <a:solidFill>
                  <a:srgbClr val="3F3F3F"/>
                </a:solidFill>
                <a:latin typeface="DejaVu Sans"/>
                <a:cs typeface="DejaVu Sans"/>
              </a:rPr>
              <a:t>Create</a:t>
            </a:r>
            <a:r>
              <a:rPr sz="1600" spc="-10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b="1" spc="-204" dirty="0">
                <a:solidFill>
                  <a:srgbClr val="3F3F3F"/>
                </a:solidFill>
                <a:latin typeface="DejaVu Sans"/>
                <a:cs typeface="DejaVu Sans"/>
              </a:rPr>
              <a:t>from</a:t>
            </a:r>
            <a:r>
              <a:rPr sz="1600" spc="-8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b="1" spc="-10" dirty="0">
                <a:solidFill>
                  <a:srgbClr val="3F3F3F"/>
                </a:solidFill>
                <a:latin typeface="DejaVu Sans"/>
                <a:cs typeface="DejaVu Sans"/>
              </a:rPr>
              <a:t>Field</a:t>
            </a:r>
            <a:endParaRPr sz="1600">
              <a:latin typeface="DejaVu Sans"/>
              <a:cs typeface="DejaVu Sans"/>
            </a:endParaRPr>
          </a:p>
          <a:p>
            <a:pPr marL="12700">
              <a:lnSpc>
                <a:spcPct val="100000"/>
              </a:lnSpc>
              <a:spcBef>
                <a:spcPts val="459"/>
              </a:spcBef>
            </a:pPr>
            <a:r>
              <a:rPr sz="1200" i="1" spc="-20" dirty="0">
                <a:solidFill>
                  <a:srgbClr val="3F3F3F"/>
                </a:solidFill>
                <a:latin typeface="Nimbus Roman No9 L"/>
                <a:cs typeface="Nimbus Roman No9 L"/>
              </a:rPr>
              <a:t>Right-click</a:t>
            </a:r>
            <a:r>
              <a:rPr sz="1200" spc="-2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a</a:t>
            </a:r>
            <a:r>
              <a:rPr sz="1200" spc="-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field</a:t>
            </a:r>
            <a:r>
              <a:rPr sz="1200" spc="-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and</a:t>
            </a:r>
            <a:r>
              <a:rPr sz="1200" spc="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choose</a:t>
            </a:r>
            <a:r>
              <a:rPr sz="1200" spc="-2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Create</a:t>
            </a:r>
            <a:r>
              <a:rPr sz="1200" spc="-2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spc="-130" dirty="0">
                <a:solidFill>
                  <a:srgbClr val="3F3F3F"/>
                </a:solidFill>
                <a:latin typeface="Nimbus Roman No9 L"/>
                <a:cs typeface="Nimbus Roman No9 L"/>
              </a:rPr>
              <a:t>&gt;</a:t>
            </a:r>
            <a:r>
              <a:rPr sz="1200" spc="-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Calculated</a:t>
            </a:r>
            <a:r>
              <a:rPr sz="1200" spc="-2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spc="-55" dirty="0">
                <a:solidFill>
                  <a:srgbClr val="3F3F3F"/>
                </a:solidFill>
                <a:latin typeface="Nimbus Roman No9 L"/>
                <a:cs typeface="Nimbus Roman No9 L"/>
              </a:rPr>
              <a:t>Parameter</a:t>
            </a:r>
            <a:endParaRPr sz="1200">
              <a:latin typeface="Nimbus Roman No9 L"/>
              <a:cs typeface="Nimbus Roman No9 L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300">
              <a:latin typeface="Nimbus Roman No9 L"/>
              <a:cs typeface="Nimbus Roman No9 L"/>
            </a:endParaRPr>
          </a:p>
          <a:p>
            <a:pPr marL="12700">
              <a:lnSpc>
                <a:spcPct val="100000"/>
              </a:lnSpc>
            </a:pPr>
            <a:r>
              <a:rPr sz="1000" i="1" spc="-25" dirty="0">
                <a:solidFill>
                  <a:srgbClr val="3F3F3F"/>
                </a:solidFill>
                <a:latin typeface="Nimbus Roman No9 L"/>
                <a:cs typeface="Nimbus Roman No9 L"/>
              </a:rPr>
              <a:t>NOTE:</a:t>
            </a:r>
            <a:r>
              <a:rPr sz="1000" spc="-2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000" i="1" dirty="0">
                <a:solidFill>
                  <a:srgbClr val="3F3F3F"/>
                </a:solidFill>
                <a:latin typeface="Nimbus Roman No9 L"/>
                <a:cs typeface="Nimbus Roman No9 L"/>
              </a:rPr>
              <a:t>If</a:t>
            </a:r>
            <a:r>
              <a:rPr sz="100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000" i="1" dirty="0">
                <a:solidFill>
                  <a:srgbClr val="3F3F3F"/>
                </a:solidFill>
                <a:latin typeface="Nimbus Roman No9 L"/>
                <a:cs typeface="Nimbus Roman No9 L"/>
              </a:rPr>
              <a:t>no</a:t>
            </a:r>
            <a:r>
              <a:rPr sz="100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000" i="1" dirty="0">
                <a:solidFill>
                  <a:srgbClr val="3F3F3F"/>
                </a:solidFill>
                <a:latin typeface="Nimbus Roman No9 L"/>
                <a:cs typeface="Nimbus Roman No9 L"/>
              </a:rPr>
              <a:t>field</a:t>
            </a:r>
            <a:r>
              <a:rPr sz="100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000" i="1" dirty="0">
                <a:solidFill>
                  <a:srgbClr val="3F3F3F"/>
                </a:solidFill>
                <a:latin typeface="Nimbus Roman No9 L"/>
                <a:cs typeface="Nimbus Roman No9 L"/>
              </a:rPr>
              <a:t>is</a:t>
            </a:r>
            <a:r>
              <a:rPr sz="1000" spc="-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000" i="1" dirty="0">
                <a:solidFill>
                  <a:srgbClr val="3F3F3F"/>
                </a:solidFill>
                <a:latin typeface="Nimbus Roman No9 L"/>
                <a:cs typeface="Nimbus Roman No9 L"/>
              </a:rPr>
              <a:t>selected,</a:t>
            </a:r>
            <a:r>
              <a:rPr sz="1000" spc="-1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000" i="1" dirty="0">
                <a:solidFill>
                  <a:srgbClr val="3F3F3F"/>
                </a:solidFill>
                <a:latin typeface="Nimbus Roman No9 L"/>
                <a:cs typeface="Nimbus Roman No9 L"/>
              </a:rPr>
              <a:t>the</a:t>
            </a:r>
            <a:r>
              <a:rPr sz="1000" spc="-2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000" i="1" dirty="0">
                <a:solidFill>
                  <a:srgbClr val="3F3F3F"/>
                </a:solidFill>
                <a:latin typeface="Nimbus Roman No9 L"/>
                <a:cs typeface="Nimbus Roman No9 L"/>
              </a:rPr>
              <a:t>window</a:t>
            </a:r>
            <a:r>
              <a:rPr sz="1000" spc="-2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000" i="1" spc="-40" dirty="0">
                <a:solidFill>
                  <a:srgbClr val="3F3F3F"/>
                </a:solidFill>
                <a:latin typeface="Nimbus Roman No9 L"/>
                <a:cs typeface="Nimbus Roman No9 L"/>
              </a:rPr>
              <a:t>will</a:t>
            </a:r>
            <a:r>
              <a:rPr sz="1000" spc="-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000" i="1" dirty="0">
                <a:solidFill>
                  <a:srgbClr val="3F3F3F"/>
                </a:solidFill>
                <a:latin typeface="Nimbus Roman No9 L"/>
                <a:cs typeface="Nimbus Roman No9 L"/>
              </a:rPr>
              <a:t>open</a:t>
            </a:r>
            <a:r>
              <a:rPr sz="1000" spc="-2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000" i="1" dirty="0">
                <a:solidFill>
                  <a:srgbClr val="3F3F3F"/>
                </a:solidFill>
                <a:latin typeface="Nimbus Roman No9 L"/>
                <a:cs typeface="Nimbus Roman No9 L"/>
              </a:rPr>
              <a:t>with</a:t>
            </a:r>
            <a:r>
              <a:rPr sz="1000" spc="-1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000" i="1" dirty="0">
                <a:solidFill>
                  <a:srgbClr val="3F3F3F"/>
                </a:solidFill>
                <a:latin typeface="Nimbus Roman No9 L"/>
                <a:cs typeface="Nimbus Roman No9 L"/>
              </a:rPr>
              <a:t>no</a:t>
            </a:r>
            <a:r>
              <a:rPr sz="1000" spc="-1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000" i="1" dirty="0">
                <a:solidFill>
                  <a:srgbClr val="3F3F3F"/>
                </a:solidFill>
                <a:latin typeface="Nimbus Roman No9 L"/>
                <a:cs typeface="Nimbus Roman No9 L"/>
              </a:rPr>
              <a:t>field</a:t>
            </a:r>
            <a:r>
              <a:rPr sz="1000" spc="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000" i="1" spc="-10" dirty="0">
                <a:solidFill>
                  <a:srgbClr val="3F3F3F"/>
                </a:solidFill>
                <a:latin typeface="Nimbus Roman No9 L"/>
                <a:cs typeface="Nimbus Roman No9 L"/>
              </a:rPr>
              <a:t>chosen</a:t>
            </a:r>
            <a:endParaRPr sz="1000">
              <a:latin typeface="Nimbus Roman No9 L"/>
              <a:cs typeface="Nimbus Roman No9 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772397" y="1890069"/>
            <a:ext cx="1880235" cy="753745"/>
          </a:xfrm>
          <a:prstGeom prst="rect">
            <a:avLst/>
          </a:prstGeom>
        </p:spPr>
        <p:txBody>
          <a:bodyPr vert="horz" wrap="square" lIns="0" tIns="908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15"/>
              </a:spcBef>
            </a:pPr>
            <a:r>
              <a:rPr sz="1600" b="1" spc="-190" dirty="0">
                <a:solidFill>
                  <a:srgbClr val="3F3F3F"/>
                </a:solidFill>
                <a:latin typeface="DejaVu Sans"/>
                <a:cs typeface="DejaVu Sans"/>
              </a:rPr>
              <a:t>Create</a:t>
            </a:r>
            <a:r>
              <a:rPr sz="1600" spc="-10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b="1" spc="-204" dirty="0">
                <a:solidFill>
                  <a:srgbClr val="3F3F3F"/>
                </a:solidFill>
                <a:latin typeface="DejaVu Sans"/>
                <a:cs typeface="DejaVu Sans"/>
              </a:rPr>
              <a:t>from</a:t>
            </a:r>
            <a:r>
              <a:rPr sz="1600" spc="-8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b="1" spc="-10" dirty="0">
                <a:solidFill>
                  <a:srgbClr val="3F3F3F"/>
                </a:solidFill>
                <a:latin typeface="DejaVu Sans"/>
                <a:cs typeface="DejaVu Sans"/>
              </a:rPr>
              <a:t>Filter</a:t>
            </a:r>
            <a:endParaRPr sz="1600">
              <a:latin typeface="DejaVu Sans"/>
              <a:cs typeface="DejaVu Sans"/>
            </a:endParaRPr>
          </a:p>
          <a:p>
            <a:pPr marL="12700" marR="5080">
              <a:lnSpc>
                <a:spcPts val="1300"/>
              </a:lnSpc>
              <a:spcBef>
                <a:spcPts val="620"/>
              </a:spcBef>
            </a:pP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Edit</a:t>
            </a:r>
            <a:r>
              <a:rPr sz="1200" spc="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a</a:t>
            </a:r>
            <a:r>
              <a:rPr sz="120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Top</a:t>
            </a:r>
            <a:r>
              <a:rPr sz="1200" spc="-1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spc="-10" dirty="0">
                <a:solidFill>
                  <a:srgbClr val="3F3F3F"/>
                </a:solidFill>
                <a:latin typeface="Nimbus Roman No9 L"/>
                <a:cs typeface="Nimbus Roman No9 L"/>
              </a:rPr>
              <a:t>filter</a:t>
            </a:r>
            <a:r>
              <a:rPr sz="1200" spc="1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to</a:t>
            </a:r>
            <a:r>
              <a:rPr sz="120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create</a:t>
            </a:r>
            <a:r>
              <a:rPr sz="1200" spc="1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spc="-125" dirty="0">
                <a:solidFill>
                  <a:srgbClr val="3F3F3F"/>
                </a:solidFill>
                <a:latin typeface="Nimbus Roman No9 L"/>
                <a:cs typeface="Nimbus Roman No9 L"/>
              </a:rPr>
              <a:t>new</a:t>
            </a:r>
            <a:r>
              <a:rPr sz="1200" spc="-12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parameters</a:t>
            </a:r>
            <a:r>
              <a:rPr sz="1200" spc="8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on</a:t>
            </a:r>
            <a:r>
              <a:rPr sz="1200" spc="7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the</a:t>
            </a:r>
            <a:r>
              <a:rPr sz="1200" spc="6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spc="-25" dirty="0">
                <a:solidFill>
                  <a:srgbClr val="3F3F3F"/>
                </a:solidFill>
                <a:latin typeface="Nimbus Roman No9 L"/>
                <a:cs typeface="Nimbus Roman No9 L"/>
              </a:rPr>
              <a:t>fly</a:t>
            </a:r>
            <a:endParaRPr sz="1200">
              <a:latin typeface="Nimbus Roman No9 L"/>
              <a:cs typeface="Nimbus Roman No9 L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676138" y="1661160"/>
            <a:ext cx="5991225" cy="3527425"/>
            <a:chOff x="5676138" y="1661160"/>
            <a:chExt cx="5991225" cy="352742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392907" y="2910763"/>
              <a:ext cx="4274091" cy="2277771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404354" y="2922270"/>
              <a:ext cx="4204715" cy="2208275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676138" y="1661160"/>
              <a:ext cx="3198876" cy="165582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701284" y="1686306"/>
              <a:ext cx="3102101" cy="155905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752844" y="2934474"/>
              <a:ext cx="1207808" cy="249288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6787007" y="2968002"/>
              <a:ext cx="1110615" cy="1923414"/>
            </a:xfrm>
            <a:custGeom>
              <a:avLst/>
              <a:gdLst/>
              <a:ahLst/>
              <a:cxnLst/>
              <a:rect l="l" t="t" r="r" b="b"/>
              <a:pathLst>
                <a:path w="1110615" h="1923414">
                  <a:moveTo>
                    <a:pt x="1110488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0" y="127000"/>
                  </a:lnTo>
                  <a:lnTo>
                    <a:pt x="0" y="152400"/>
                  </a:lnTo>
                  <a:lnTo>
                    <a:pt x="133616" y="152400"/>
                  </a:lnTo>
                  <a:lnTo>
                    <a:pt x="145669" y="260083"/>
                  </a:lnTo>
                  <a:lnTo>
                    <a:pt x="157861" y="368668"/>
                  </a:lnTo>
                  <a:lnTo>
                    <a:pt x="169926" y="476364"/>
                  </a:lnTo>
                  <a:lnTo>
                    <a:pt x="182245" y="582790"/>
                  </a:lnTo>
                  <a:lnTo>
                    <a:pt x="194437" y="687565"/>
                  </a:lnTo>
                  <a:lnTo>
                    <a:pt x="200533" y="739254"/>
                  </a:lnTo>
                  <a:lnTo>
                    <a:pt x="206756" y="790181"/>
                  </a:lnTo>
                  <a:lnTo>
                    <a:pt x="212852" y="840600"/>
                  </a:lnTo>
                  <a:lnTo>
                    <a:pt x="219075" y="890384"/>
                  </a:lnTo>
                  <a:lnTo>
                    <a:pt x="225298" y="939279"/>
                  </a:lnTo>
                  <a:lnTo>
                    <a:pt x="231521" y="987412"/>
                  </a:lnTo>
                  <a:lnTo>
                    <a:pt x="237744" y="1034783"/>
                  </a:lnTo>
                  <a:lnTo>
                    <a:pt x="250317" y="1126604"/>
                  </a:lnTo>
                  <a:lnTo>
                    <a:pt x="262890" y="1214488"/>
                  </a:lnTo>
                  <a:lnTo>
                    <a:pt x="269367" y="1256779"/>
                  </a:lnTo>
                  <a:lnTo>
                    <a:pt x="275717" y="1297927"/>
                  </a:lnTo>
                  <a:lnTo>
                    <a:pt x="282067" y="1337805"/>
                  </a:lnTo>
                  <a:lnTo>
                    <a:pt x="288544" y="1376413"/>
                  </a:lnTo>
                  <a:lnTo>
                    <a:pt x="301498" y="1449692"/>
                  </a:lnTo>
                  <a:lnTo>
                    <a:pt x="314706" y="1517256"/>
                  </a:lnTo>
                  <a:lnTo>
                    <a:pt x="327914" y="1578724"/>
                  </a:lnTo>
                  <a:lnTo>
                    <a:pt x="341376" y="1633715"/>
                  </a:lnTo>
                  <a:lnTo>
                    <a:pt x="354965" y="1682102"/>
                  </a:lnTo>
                  <a:lnTo>
                    <a:pt x="368681" y="1724520"/>
                  </a:lnTo>
                  <a:lnTo>
                    <a:pt x="382651" y="1761223"/>
                  </a:lnTo>
                  <a:lnTo>
                    <a:pt x="403987" y="1806689"/>
                  </a:lnTo>
                  <a:lnTo>
                    <a:pt x="425958" y="1841868"/>
                  </a:lnTo>
                  <a:lnTo>
                    <a:pt x="456311" y="1875142"/>
                  </a:lnTo>
                  <a:lnTo>
                    <a:pt x="488950" y="1895970"/>
                  </a:lnTo>
                  <a:lnTo>
                    <a:pt x="495668" y="1897354"/>
                  </a:lnTo>
                  <a:lnTo>
                    <a:pt x="491998" y="1923275"/>
                  </a:lnTo>
                  <a:lnTo>
                    <a:pt x="572770" y="1896224"/>
                  </a:lnTo>
                  <a:lnTo>
                    <a:pt x="537895" y="1872157"/>
                  </a:lnTo>
                  <a:lnTo>
                    <a:pt x="502666" y="1847837"/>
                  </a:lnTo>
                  <a:lnTo>
                    <a:pt x="499224" y="1872157"/>
                  </a:lnTo>
                  <a:lnTo>
                    <a:pt x="497751" y="1871865"/>
                  </a:lnTo>
                  <a:lnTo>
                    <a:pt x="491871" y="1868919"/>
                  </a:lnTo>
                  <a:lnTo>
                    <a:pt x="492506" y="1869173"/>
                  </a:lnTo>
                  <a:lnTo>
                    <a:pt x="492061" y="1868919"/>
                  </a:lnTo>
                  <a:lnTo>
                    <a:pt x="486143" y="1865490"/>
                  </a:lnTo>
                  <a:lnTo>
                    <a:pt x="485394" y="1865071"/>
                  </a:lnTo>
                  <a:lnTo>
                    <a:pt x="485267" y="1864995"/>
                  </a:lnTo>
                  <a:lnTo>
                    <a:pt x="479336" y="1861019"/>
                  </a:lnTo>
                  <a:lnTo>
                    <a:pt x="473024" y="1856041"/>
                  </a:lnTo>
                  <a:lnTo>
                    <a:pt x="466763" y="1850250"/>
                  </a:lnTo>
                  <a:lnTo>
                    <a:pt x="466090" y="1849615"/>
                  </a:lnTo>
                  <a:lnTo>
                    <a:pt x="466598" y="1850250"/>
                  </a:lnTo>
                  <a:lnTo>
                    <a:pt x="460095" y="1843519"/>
                  </a:lnTo>
                  <a:lnTo>
                    <a:pt x="459486" y="1842884"/>
                  </a:lnTo>
                  <a:lnTo>
                    <a:pt x="459994" y="1843519"/>
                  </a:lnTo>
                  <a:lnTo>
                    <a:pt x="453428" y="1835772"/>
                  </a:lnTo>
                  <a:lnTo>
                    <a:pt x="453009" y="1835264"/>
                  </a:lnTo>
                  <a:lnTo>
                    <a:pt x="453390" y="1835772"/>
                  </a:lnTo>
                  <a:lnTo>
                    <a:pt x="446544" y="1826983"/>
                  </a:lnTo>
                  <a:lnTo>
                    <a:pt x="440016" y="1817484"/>
                  </a:lnTo>
                  <a:lnTo>
                    <a:pt x="439674" y="1816976"/>
                  </a:lnTo>
                  <a:lnTo>
                    <a:pt x="439928" y="1817484"/>
                  </a:lnTo>
                  <a:lnTo>
                    <a:pt x="433247" y="1806689"/>
                  </a:lnTo>
                  <a:lnTo>
                    <a:pt x="432943" y="1806181"/>
                  </a:lnTo>
                  <a:lnTo>
                    <a:pt x="433197" y="1806689"/>
                  </a:lnTo>
                  <a:lnTo>
                    <a:pt x="426618" y="1794878"/>
                  </a:lnTo>
                  <a:lnTo>
                    <a:pt x="426339" y="1794370"/>
                  </a:lnTo>
                  <a:lnTo>
                    <a:pt x="426466" y="1794878"/>
                  </a:lnTo>
                  <a:lnTo>
                    <a:pt x="419798" y="1781797"/>
                  </a:lnTo>
                  <a:lnTo>
                    <a:pt x="419608" y="1781416"/>
                  </a:lnTo>
                  <a:lnTo>
                    <a:pt x="419735" y="1781797"/>
                  </a:lnTo>
                  <a:lnTo>
                    <a:pt x="412750" y="1766938"/>
                  </a:lnTo>
                  <a:lnTo>
                    <a:pt x="413004" y="1767319"/>
                  </a:lnTo>
                  <a:lnTo>
                    <a:pt x="412826" y="1766938"/>
                  </a:lnTo>
                  <a:lnTo>
                    <a:pt x="406184" y="1751698"/>
                  </a:lnTo>
                  <a:lnTo>
                    <a:pt x="406019" y="1751317"/>
                  </a:lnTo>
                  <a:lnTo>
                    <a:pt x="406146" y="1751698"/>
                  </a:lnTo>
                  <a:lnTo>
                    <a:pt x="399376" y="1734553"/>
                  </a:lnTo>
                  <a:lnTo>
                    <a:pt x="399338" y="1734400"/>
                  </a:lnTo>
                  <a:lnTo>
                    <a:pt x="392696" y="1716265"/>
                  </a:lnTo>
                  <a:lnTo>
                    <a:pt x="392557" y="1715884"/>
                  </a:lnTo>
                  <a:lnTo>
                    <a:pt x="386029" y="1696326"/>
                  </a:lnTo>
                  <a:lnTo>
                    <a:pt x="385953" y="1696072"/>
                  </a:lnTo>
                  <a:lnTo>
                    <a:pt x="385953" y="1696326"/>
                  </a:lnTo>
                  <a:lnTo>
                    <a:pt x="379298" y="1674990"/>
                  </a:lnTo>
                  <a:lnTo>
                    <a:pt x="379285" y="1674863"/>
                  </a:lnTo>
                  <a:lnTo>
                    <a:pt x="379349" y="1674990"/>
                  </a:lnTo>
                  <a:lnTo>
                    <a:pt x="379272" y="1674736"/>
                  </a:lnTo>
                  <a:lnTo>
                    <a:pt x="372643" y="1651876"/>
                  </a:lnTo>
                  <a:lnTo>
                    <a:pt x="372618" y="1651749"/>
                  </a:lnTo>
                  <a:lnTo>
                    <a:pt x="372618" y="1651876"/>
                  </a:lnTo>
                  <a:lnTo>
                    <a:pt x="365950" y="1627365"/>
                  </a:lnTo>
                  <a:lnTo>
                    <a:pt x="365887" y="1627111"/>
                  </a:lnTo>
                  <a:lnTo>
                    <a:pt x="365887" y="1627365"/>
                  </a:lnTo>
                  <a:lnTo>
                    <a:pt x="359308" y="1601076"/>
                  </a:lnTo>
                  <a:lnTo>
                    <a:pt x="359283" y="1600949"/>
                  </a:lnTo>
                  <a:lnTo>
                    <a:pt x="359283" y="1601076"/>
                  </a:lnTo>
                  <a:lnTo>
                    <a:pt x="352704" y="1573136"/>
                  </a:lnTo>
                  <a:lnTo>
                    <a:pt x="352679" y="1573009"/>
                  </a:lnTo>
                  <a:lnTo>
                    <a:pt x="352679" y="1573136"/>
                  </a:lnTo>
                  <a:lnTo>
                    <a:pt x="346100" y="1543418"/>
                  </a:lnTo>
                  <a:lnTo>
                    <a:pt x="346075" y="1543291"/>
                  </a:lnTo>
                  <a:lnTo>
                    <a:pt x="346075" y="1543418"/>
                  </a:lnTo>
                  <a:lnTo>
                    <a:pt x="339623" y="1512303"/>
                  </a:lnTo>
                  <a:lnTo>
                    <a:pt x="339598" y="1512176"/>
                  </a:lnTo>
                  <a:lnTo>
                    <a:pt x="339598" y="1512303"/>
                  </a:lnTo>
                  <a:lnTo>
                    <a:pt x="333019" y="1479410"/>
                  </a:lnTo>
                  <a:lnTo>
                    <a:pt x="332994" y="1479283"/>
                  </a:lnTo>
                  <a:lnTo>
                    <a:pt x="332994" y="1479410"/>
                  </a:lnTo>
                  <a:lnTo>
                    <a:pt x="326402" y="1445120"/>
                  </a:lnTo>
                  <a:lnTo>
                    <a:pt x="326491" y="1444993"/>
                  </a:lnTo>
                  <a:lnTo>
                    <a:pt x="320052" y="1409306"/>
                  </a:lnTo>
                  <a:lnTo>
                    <a:pt x="313690" y="1372222"/>
                  </a:lnTo>
                  <a:lnTo>
                    <a:pt x="307225" y="1333741"/>
                  </a:lnTo>
                  <a:lnTo>
                    <a:pt x="300736" y="1293990"/>
                  </a:lnTo>
                  <a:lnTo>
                    <a:pt x="300863" y="1293990"/>
                  </a:lnTo>
                  <a:lnTo>
                    <a:pt x="294386" y="1252969"/>
                  </a:lnTo>
                  <a:lnTo>
                    <a:pt x="288048" y="1210805"/>
                  </a:lnTo>
                  <a:lnTo>
                    <a:pt x="281813" y="1167498"/>
                  </a:lnTo>
                  <a:lnTo>
                    <a:pt x="275475" y="1123175"/>
                  </a:lnTo>
                  <a:lnTo>
                    <a:pt x="262902" y="1031481"/>
                  </a:lnTo>
                  <a:lnTo>
                    <a:pt x="256794" y="984237"/>
                  </a:lnTo>
                  <a:lnTo>
                    <a:pt x="250444" y="935977"/>
                  </a:lnTo>
                  <a:lnTo>
                    <a:pt x="244221" y="887209"/>
                  </a:lnTo>
                  <a:lnTo>
                    <a:pt x="238137" y="837552"/>
                  </a:lnTo>
                  <a:lnTo>
                    <a:pt x="232029" y="787133"/>
                  </a:lnTo>
                  <a:lnTo>
                    <a:pt x="225806" y="736206"/>
                  </a:lnTo>
                  <a:lnTo>
                    <a:pt x="219595" y="684644"/>
                  </a:lnTo>
                  <a:lnTo>
                    <a:pt x="207391" y="579996"/>
                  </a:lnTo>
                  <a:lnTo>
                    <a:pt x="195199" y="473570"/>
                  </a:lnTo>
                  <a:lnTo>
                    <a:pt x="183007" y="365874"/>
                  </a:lnTo>
                  <a:lnTo>
                    <a:pt x="170815" y="257289"/>
                  </a:lnTo>
                  <a:lnTo>
                    <a:pt x="159067" y="152400"/>
                  </a:lnTo>
                  <a:lnTo>
                    <a:pt x="1110488" y="152400"/>
                  </a:lnTo>
                  <a:lnTo>
                    <a:pt x="1110488" y="127114"/>
                  </a:lnTo>
                  <a:lnTo>
                    <a:pt x="1110488" y="26022"/>
                  </a:lnTo>
                  <a:lnTo>
                    <a:pt x="1085088" y="26022"/>
                  </a:lnTo>
                  <a:lnTo>
                    <a:pt x="1085088" y="127000"/>
                  </a:lnTo>
                  <a:lnTo>
                    <a:pt x="25400" y="127000"/>
                  </a:lnTo>
                  <a:lnTo>
                    <a:pt x="25400" y="25400"/>
                  </a:lnTo>
                  <a:lnTo>
                    <a:pt x="1110488" y="25400"/>
                  </a:lnTo>
                  <a:lnTo>
                    <a:pt x="1110488" y="0"/>
                  </a:lnTo>
                  <a:close/>
                </a:path>
              </a:pathLst>
            </a:custGeom>
            <a:solidFill>
              <a:srgbClr val="1FE2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63495">
              <a:lnSpc>
                <a:spcPct val="100000"/>
              </a:lnSpc>
              <a:spcBef>
                <a:spcPts val="100"/>
              </a:spcBef>
            </a:pPr>
            <a:r>
              <a:rPr b="1" spc="-470" dirty="0">
                <a:latin typeface="DejaVu Sans"/>
                <a:cs typeface="DejaVu Sans"/>
              </a:rPr>
              <a:t>Common</a:t>
            </a:r>
            <a:r>
              <a:rPr spc="-155" dirty="0"/>
              <a:t> </a:t>
            </a:r>
            <a:r>
              <a:rPr b="1" spc="-455" dirty="0">
                <a:latin typeface="DejaVu Sans"/>
                <a:cs typeface="DejaVu Sans"/>
              </a:rPr>
              <a:t>Uses</a:t>
            </a:r>
            <a:r>
              <a:rPr spc="-170" dirty="0"/>
              <a:t> </a:t>
            </a:r>
            <a:r>
              <a:rPr spc="-95" dirty="0"/>
              <a:t>for</a:t>
            </a:r>
            <a:r>
              <a:rPr spc="-190" dirty="0"/>
              <a:t> </a:t>
            </a:r>
            <a:r>
              <a:rPr b="1" spc="-520" dirty="0">
                <a:latin typeface="DejaVu Sans"/>
                <a:cs typeface="DejaVu Sans"/>
              </a:rPr>
              <a:t>Parameters</a:t>
            </a:r>
          </a:p>
        </p:txBody>
      </p:sp>
      <p:pic>
        <p:nvPicPr>
          <p:cNvPr id="10" name="object 1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15646" y="813815"/>
            <a:ext cx="11760708" cy="45720"/>
          </a:xfrm>
          <a:prstGeom prst="rect">
            <a:avLst/>
          </a:prstGeom>
        </p:spPr>
      </p:pic>
      <p:grpSp>
        <p:nvGrpSpPr>
          <p:cNvPr id="11" name="object 11"/>
          <p:cNvGrpSpPr/>
          <p:nvPr/>
        </p:nvGrpSpPr>
        <p:grpSpPr>
          <a:xfrm>
            <a:off x="7357833" y="5441165"/>
            <a:ext cx="4288790" cy="955040"/>
            <a:chOff x="7357833" y="5441165"/>
            <a:chExt cx="4288790" cy="955040"/>
          </a:xfrm>
        </p:grpSpPr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357833" y="5441165"/>
              <a:ext cx="4288613" cy="954627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7404379" y="5449824"/>
              <a:ext cx="4204970" cy="870585"/>
            </a:xfrm>
            <a:custGeom>
              <a:avLst/>
              <a:gdLst/>
              <a:ahLst/>
              <a:cxnLst/>
              <a:rect l="l" t="t" r="r" b="b"/>
              <a:pathLst>
                <a:path w="4204970" h="870585">
                  <a:moveTo>
                    <a:pt x="4144873" y="0"/>
                  </a:moveTo>
                  <a:lnTo>
                    <a:pt x="59791" y="0"/>
                  </a:lnTo>
                  <a:lnTo>
                    <a:pt x="58242" y="25"/>
                  </a:lnTo>
                  <a:lnTo>
                    <a:pt x="19583" y="15544"/>
                  </a:lnTo>
                  <a:lnTo>
                    <a:pt x="914" y="49237"/>
                  </a:lnTo>
                  <a:lnTo>
                    <a:pt x="0" y="58267"/>
                  </a:lnTo>
                  <a:lnTo>
                    <a:pt x="0" y="811936"/>
                  </a:lnTo>
                  <a:lnTo>
                    <a:pt x="15519" y="850607"/>
                  </a:lnTo>
                  <a:lnTo>
                    <a:pt x="49212" y="869264"/>
                  </a:lnTo>
                  <a:lnTo>
                    <a:pt x="59791" y="870204"/>
                  </a:lnTo>
                  <a:lnTo>
                    <a:pt x="4144873" y="870204"/>
                  </a:lnTo>
                  <a:lnTo>
                    <a:pt x="4185081" y="854659"/>
                  </a:lnTo>
                  <a:lnTo>
                    <a:pt x="4203750" y="820978"/>
                  </a:lnTo>
                  <a:lnTo>
                    <a:pt x="4204665" y="811936"/>
                  </a:lnTo>
                  <a:lnTo>
                    <a:pt x="4204665" y="58267"/>
                  </a:lnTo>
                  <a:lnTo>
                    <a:pt x="4189145" y="19608"/>
                  </a:lnTo>
                  <a:lnTo>
                    <a:pt x="4155452" y="939"/>
                  </a:lnTo>
                  <a:lnTo>
                    <a:pt x="414487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8211311" y="5662676"/>
            <a:ext cx="3150870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600" b="1" spc="-170" dirty="0">
                <a:solidFill>
                  <a:srgbClr val="3F3F3F"/>
                </a:solidFill>
                <a:latin typeface="DejaVu Sans"/>
                <a:cs typeface="DejaVu Sans"/>
              </a:rPr>
              <a:t>PRO</a:t>
            </a:r>
            <a:r>
              <a:rPr sz="1600" spc="-7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b="1" spc="-145" dirty="0">
                <a:solidFill>
                  <a:srgbClr val="3F3F3F"/>
                </a:solidFill>
                <a:latin typeface="DejaVu Sans"/>
                <a:cs typeface="DejaVu Sans"/>
              </a:rPr>
              <a:t>TIP</a:t>
            </a:r>
            <a:r>
              <a:rPr sz="1600" spc="-145" dirty="0">
                <a:solidFill>
                  <a:srgbClr val="3F3F3F"/>
                </a:solidFill>
                <a:latin typeface="DejaVu Sans"/>
                <a:cs typeface="DejaVu Sans"/>
              </a:rPr>
              <a:t>:</a:t>
            </a:r>
            <a:r>
              <a:rPr sz="1600" spc="-7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spc="-135" dirty="0">
                <a:solidFill>
                  <a:srgbClr val="252525"/>
                </a:solidFill>
                <a:latin typeface="DejaVu Sans"/>
                <a:cs typeface="DejaVu Sans"/>
              </a:rPr>
              <a:t>Parameters</a:t>
            </a:r>
            <a:r>
              <a:rPr sz="1400" spc="50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400" spc="-145" dirty="0">
                <a:solidFill>
                  <a:srgbClr val="252525"/>
                </a:solidFill>
                <a:latin typeface="DejaVu Sans"/>
                <a:cs typeface="DejaVu Sans"/>
              </a:rPr>
              <a:t>can</a:t>
            </a:r>
            <a:r>
              <a:rPr sz="1400" spc="65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400" spc="-145" dirty="0">
                <a:solidFill>
                  <a:srgbClr val="252525"/>
                </a:solidFill>
                <a:latin typeface="DejaVu Sans"/>
                <a:cs typeface="DejaVu Sans"/>
              </a:rPr>
              <a:t>impact</a:t>
            </a:r>
            <a:r>
              <a:rPr sz="1400" spc="50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400" spc="-20" dirty="0">
                <a:solidFill>
                  <a:srgbClr val="252525"/>
                </a:solidFill>
                <a:latin typeface="DejaVu Sans"/>
                <a:cs typeface="DejaVu Sans"/>
              </a:rPr>
              <a:t>data </a:t>
            </a:r>
            <a:r>
              <a:rPr sz="1400" spc="-114" dirty="0">
                <a:solidFill>
                  <a:srgbClr val="252525"/>
                </a:solidFill>
                <a:latin typeface="DejaVu Sans"/>
                <a:cs typeface="DejaVu Sans"/>
              </a:rPr>
              <a:t>source-</a:t>
            </a:r>
            <a:r>
              <a:rPr sz="1400" spc="-130" dirty="0">
                <a:solidFill>
                  <a:srgbClr val="252525"/>
                </a:solidFill>
                <a:latin typeface="DejaVu Sans"/>
                <a:cs typeface="DejaVu Sans"/>
              </a:rPr>
              <a:t>level</a:t>
            </a:r>
            <a:r>
              <a:rPr sz="1400" spc="25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400" spc="-95" dirty="0">
                <a:solidFill>
                  <a:srgbClr val="252525"/>
                </a:solidFill>
                <a:latin typeface="DejaVu Sans"/>
                <a:cs typeface="DejaVu Sans"/>
              </a:rPr>
              <a:t>filters</a:t>
            </a:r>
            <a:r>
              <a:rPr sz="1400" spc="25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400" i="1" dirty="0">
                <a:solidFill>
                  <a:srgbClr val="252525"/>
                </a:solidFill>
                <a:latin typeface="Nimbus Roman No9 L"/>
                <a:cs typeface="Nimbus Roman No9 L"/>
              </a:rPr>
              <a:t>(other</a:t>
            </a:r>
            <a:r>
              <a:rPr sz="1400" i="1" spc="20" dirty="0">
                <a:solidFill>
                  <a:srgbClr val="252525"/>
                </a:solidFill>
                <a:latin typeface="Nimbus Roman No9 L"/>
                <a:cs typeface="Nimbus Roman No9 L"/>
              </a:rPr>
              <a:t> </a:t>
            </a:r>
            <a:r>
              <a:rPr sz="1400" i="1" spc="-10" dirty="0">
                <a:solidFill>
                  <a:srgbClr val="252525"/>
                </a:solidFill>
                <a:latin typeface="Nimbus Roman No9 L"/>
                <a:cs typeface="Nimbus Roman No9 L"/>
              </a:rPr>
              <a:t>field</a:t>
            </a:r>
            <a:r>
              <a:rPr sz="1400" i="1" spc="5" dirty="0">
                <a:solidFill>
                  <a:srgbClr val="252525"/>
                </a:solidFill>
                <a:latin typeface="Nimbus Roman No9 L"/>
                <a:cs typeface="Nimbus Roman No9 L"/>
              </a:rPr>
              <a:t> </a:t>
            </a:r>
            <a:r>
              <a:rPr sz="1400" i="1" dirty="0">
                <a:solidFill>
                  <a:srgbClr val="252525"/>
                </a:solidFill>
                <a:latin typeface="Nimbus Roman No9 L"/>
                <a:cs typeface="Nimbus Roman No9 L"/>
              </a:rPr>
              <a:t>types</a:t>
            </a:r>
            <a:r>
              <a:rPr sz="1400" i="1" spc="25" dirty="0">
                <a:solidFill>
                  <a:srgbClr val="252525"/>
                </a:solidFill>
                <a:latin typeface="Nimbus Roman No9 L"/>
                <a:cs typeface="Nimbus Roman No9 L"/>
              </a:rPr>
              <a:t> </a:t>
            </a:r>
            <a:r>
              <a:rPr sz="1400" i="1" spc="-65" dirty="0">
                <a:solidFill>
                  <a:srgbClr val="252525"/>
                </a:solidFill>
                <a:latin typeface="Nimbus Roman No9 L"/>
                <a:cs typeface="Nimbus Roman No9 L"/>
              </a:rPr>
              <a:t>can’t!)</a:t>
            </a:r>
            <a:endParaRPr sz="1400">
              <a:latin typeface="Nimbus Roman No9 L"/>
              <a:cs typeface="Nimbus Roman No9 L"/>
            </a:endParaRPr>
          </a:p>
        </p:txBody>
      </p:sp>
      <p:pic>
        <p:nvPicPr>
          <p:cNvPr id="15" name="object 15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7476744" y="5580126"/>
            <a:ext cx="655319" cy="679703"/>
          </a:xfrm>
          <a:prstGeom prst="rect">
            <a:avLst/>
          </a:prstGeom>
        </p:spPr>
      </p:pic>
      <p:sp>
        <p:nvSpPr>
          <p:cNvPr id="16" name="object 16"/>
          <p:cNvSpPr txBox="1"/>
          <p:nvPr/>
        </p:nvSpPr>
        <p:spPr>
          <a:xfrm>
            <a:off x="582677" y="1272540"/>
            <a:ext cx="20421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45" dirty="0">
                <a:solidFill>
                  <a:srgbClr val="3F3F3F"/>
                </a:solidFill>
                <a:latin typeface="DejaVu Sans"/>
                <a:cs typeface="DejaVu Sans"/>
              </a:rPr>
              <a:t>Custom</a:t>
            </a:r>
            <a:r>
              <a:rPr sz="1800" spc="1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800" b="1" spc="-229" dirty="0">
                <a:solidFill>
                  <a:srgbClr val="3F3F3F"/>
                </a:solidFill>
                <a:latin typeface="DejaVu Sans"/>
                <a:cs typeface="DejaVu Sans"/>
              </a:rPr>
              <a:t>Thresholds</a:t>
            </a:r>
            <a:r>
              <a:rPr sz="1800" spc="-229" dirty="0">
                <a:solidFill>
                  <a:srgbClr val="3F3F3F"/>
                </a:solidFill>
                <a:latin typeface="DejaVu Sans"/>
                <a:cs typeface="DejaVu Sans"/>
              </a:rPr>
              <a:t>:</a:t>
            </a:r>
            <a:endParaRPr sz="1800">
              <a:latin typeface="DejaVu Sans"/>
              <a:cs typeface="DejaVu Sans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483864" y="1680889"/>
            <a:ext cx="4989195" cy="3828415"/>
            <a:chOff x="483864" y="1680889"/>
            <a:chExt cx="4989195" cy="3828415"/>
          </a:xfrm>
        </p:grpSpPr>
        <p:pic>
          <p:nvPicPr>
            <p:cNvPr id="18" name="object 1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508448" y="2965663"/>
              <a:ext cx="2964291" cy="2543637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519934" y="2977134"/>
              <a:ext cx="2894837" cy="2474213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83864" y="1680889"/>
              <a:ext cx="3921262" cy="1226985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95299" y="1692402"/>
              <a:ext cx="3851909" cy="1157477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760220" y="2095461"/>
              <a:ext cx="1328166" cy="301155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1794383" y="2129802"/>
              <a:ext cx="1231265" cy="203200"/>
            </a:xfrm>
            <a:custGeom>
              <a:avLst/>
              <a:gdLst/>
              <a:ahLst/>
              <a:cxnLst/>
              <a:rect l="l" t="t" r="r" b="b"/>
              <a:pathLst>
                <a:path w="1231264" h="203200">
                  <a:moveTo>
                    <a:pt x="1230884" y="0"/>
                  </a:moveTo>
                  <a:lnTo>
                    <a:pt x="1205484" y="0"/>
                  </a:lnTo>
                  <a:lnTo>
                    <a:pt x="1205484" y="25400"/>
                  </a:lnTo>
                  <a:lnTo>
                    <a:pt x="1205484" y="177800"/>
                  </a:lnTo>
                  <a:lnTo>
                    <a:pt x="25400" y="177800"/>
                  </a:lnTo>
                  <a:lnTo>
                    <a:pt x="25400" y="25400"/>
                  </a:lnTo>
                  <a:lnTo>
                    <a:pt x="1205484" y="25400"/>
                  </a:lnTo>
                  <a:lnTo>
                    <a:pt x="1205484" y="0"/>
                  </a:lnTo>
                  <a:lnTo>
                    <a:pt x="0" y="0"/>
                  </a:lnTo>
                  <a:lnTo>
                    <a:pt x="0" y="25400"/>
                  </a:lnTo>
                  <a:lnTo>
                    <a:pt x="0" y="177800"/>
                  </a:lnTo>
                  <a:lnTo>
                    <a:pt x="0" y="203200"/>
                  </a:lnTo>
                  <a:lnTo>
                    <a:pt x="1230884" y="203200"/>
                  </a:lnTo>
                  <a:lnTo>
                    <a:pt x="1230884" y="178168"/>
                  </a:lnTo>
                  <a:lnTo>
                    <a:pt x="1230884" y="177800"/>
                  </a:lnTo>
                  <a:lnTo>
                    <a:pt x="1230884" y="25400"/>
                  </a:lnTo>
                  <a:lnTo>
                    <a:pt x="1230884" y="25260"/>
                  </a:lnTo>
                  <a:lnTo>
                    <a:pt x="1230884" y="0"/>
                  </a:lnTo>
                  <a:close/>
                </a:path>
              </a:pathLst>
            </a:custGeom>
            <a:solidFill>
              <a:srgbClr val="1FE2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2055749" y="2319781"/>
              <a:ext cx="424180" cy="2208530"/>
            </a:xfrm>
            <a:custGeom>
              <a:avLst/>
              <a:gdLst/>
              <a:ahLst/>
              <a:cxnLst/>
              <a:rect l="l" t="t" r="r" b="b"/>
              <a:pathLst>
                <a:path w="424180" h="2208529">
                  <a:moveTo>
                    <a:pt x="25400" y="0"/>
                  </a:moveTo>
                  <a:lnTo>
                    <a:pt x="0" y="1778"/>
                  </a:lnTo>
                  <a:lnTo>
                    <a:pt x="17780" y="270891"/>
                  </a:lnTo>
                  <a:lnTo>
                    <a:pt x="26543" y="404114"/>
                  </a:lnTo>
                  <a:lnTo>
                    <a:pt x="35687" y="535940"/>
                  </a:lnTo>
                  <a:lnTo>
                    <a:pt x="44831" y="665607"/>
                  </a:lnTo>
                  <a:lnTo>
                    <a:pt x="54102" y="792734"/>
                  </a:lnTo>
                  <a:lnTo>
                    <a:pt x="63627" y="916686"/>
                  </a:lnTo>
                  <a:lnTo>
                    <a:pt x="73279" y="1036955"/>
                  </a:lnTo>
                  <a:lnTo>
                    <a:pt x="83185" y="1153160"/>
                  </a:lnTo>
                  <a:lnTo>
                    <a:pt x="93472" y="1264666"/>
                  </a:lnTo>
                  <a:lnTo>
                    <a:pt x="104140" y="1370965"/>
                  </a:lnTo>
                  <a:lnTo>
                    <a:pt x="109474" y="1421892"/>
                  </a:lnTo>
                  <a:lnTo>
                    <a:pt x="114935" y="1471549"/>
                  </a:lnTo>
                  <a:lnTo>
                    <a:pt x="120523" y="1519555"/>
                  </a:lnTo>
                  <a:lnTo>
                    <a:pt x="126238" y="1565910"/>
                  </a:lnTo>
                  <a:lnTo>
                    <a:pt x="132080" y="1610614"/>
                  </a:lnTo>
                  <a:lnTo>
                    <a:pt x="137922" y="1653540"/>
                  </a:lnTo>
                  <a:lnTo>
                    <a:pt x="144018" y="1694688"/>
                  </a:lnTo>
                  <a:lnTo>
                    <a:pt x="150241" y="1734058"/>
                  </a:lnTo>
                  <a:lnTo>
                    <a:pt x="162814" y="1806702"/>
                  </a:lnTo>
                  <a:lnTo>
                    <a:pt x="176022" y="1871345"/>
                  </a:lnTo>
                  <a:lnTo>
                    <a:pt x="189738" y="1928114"/>
                  </a:lnTo>
                  <a:lnTo>
                    <a:pt x="203835" y="1977898"/>
                  </a:lnTo>
                  <a:lnTo>
                    <a:pt x="218567" y="2020951"/>
                  </a:lnTo>
                  <a:lnTo>
                    <a:pt x="233680" y="2057781"/>
                  </a:lnTo>
                  <a:lnTo>
                    <a:pt x="257302" y="2102739"/>
                  </a:lnTo>
                  <a:lnTo>
                    <a:pt x="282067" y="2136902"/>
                  </a:lnTo>
                  <a:lnTo>
                    <a:pt x="316738" y="2168144"/>
                  </a:lnTo>
                  <a:lnTo>
                    <a:pt x="346951" y="2183498"/>
                  </a:lnTo>
                  <a:lnTo>
                    <a:pt x="341884" y="2208530"/>
                  </a:lnTo>
                  <a:lnTo>
                    <a:pt x="424180" y="2186305"/>
                  </a:lnTo>
                  <a:lnTo>
                    <a:pt x="388506" y="2158453"/>
                  </a:lnTo>
                  <a:lnTo>
                    <a:pt x="352018" y="2158453"/>
                  </a:lnTo>
                  <a:lnTo>
                    <a:pt x="345567" y="2155571"/>
                  </a:lnTo>
                  <a:lnTo>
                    <a:pt x="345737" y="2155571"/>
                  </a:lnTo>
                  <a:lnTo>
                    <a:pt x="338239" y="2151595"/>
                  </a:lnTo>
                  <a:lnTo>
                    <a:pt x="330746" y="2146909"/>
                  </a:lnTo>
                  <a:lnTo>
                    <a:pt x="323342" y="2141474"/>
                  </a:lnTo>
                  <a:lnTo>
                    <a:pt x="323516" y="2141474"/>
                  </a:lnTo>
                  <a:lnTo>
                    <a:pt x="315849" y="2135124"/>
                  </a:lnTo>
                  <a:lnTo>
                    <a:pt x="309149" y="2128647"/>
                  </a:lnTo>
                  <a:lnTo>
                    <a:pt x="308991" y="2128647"/>
                  </a:lnTo>
                  <a:lnTo>
                    <a:pt x="300990" y="2120011"/>
                  </a:lnTo>
                  <a:lnTo>
                    <a:pt x="293725" y="2110981"/>
                  </a:lnTo>
                  <a:lnTo>
                    <a:pt x="286594" y="2101215"/>
                  </a:lnTo>
                  <a:lnTo>
                    <a:pt x="278892" y="2089277"/>
                  </a:lnTo>
                  <a:lnTo>
                    <a:pt x="271699" y="2077085"/>
                  </a:lnTo>
                  <a:lnTo>
                    <a:pt x="264185" y="2062772"/>
                  </a:lnTo>
                  <a:lnTo>
                    <a:pt x="256973" y="2047494"/>
                  </a:lnTo>
                  <a:lnTo>
                    <a:pt x="249593" y="2030603"/>
                  </a:lnTo>
                  <a:lnTo>
                    <a:pt x="242462" y="2012188"/>
                  </a:lnTo>
                  <a:lnTo>
                    <a:pt x="235294" y="1992122"/>
                  </a:lnTo>
                  <a:lnTo>
                    <a:pt x="228090" y="1970532"/>
                  </a:lnTo>
                  <a:lnTo>
                    <a:pt x="221181" y="1947037"/>
                  </a:lnTo>
                  <a:lnTo>
                    <a:pt x="214317" y="1921891"/>
                  </a:lnTo>
                  <a:lnTo>
                    <a:pt x="207454" y="1894840"/>
                  </a:lnTo>
                  <a:lnTo>
                    <a:pt x="207459" y="1894586"/>
                  </a:lnTo>
                  <a:lnTo>
                    <a:pt x="200816" y="1865884"/>
                  </a:lnTo>
                  <a:lnTo>
                    <a:pt x="200886" y="1865757"/>
                  </a:lnTo>
                  <a:lnTo>
                    <a:pt x="194210" y="1835023"/>
                  </a:lnTo>
                  <a:lnTo>
                    <a:pt x="187755" y="1802130"/>
                  </a:lnTo>
                  <a:lnTo>
                    <a:pt x="187786" y="1801876"/>
                  </a:lnTo>
                  <a:lnTo>
                    <a:pt x="181379" y="1767078"/>
                  </a:lnTo>
                  <a:lnTo>
                    <a:pt x="181461" y="1766951"/>
                  </a:lnTo>
                  <a:lnTo>
                    <a:pt x="175281" y="1729994"/>
                  </a:lnTo>
                  <a:lnTo>
                    <a:pt x="169057" y="1691005"/>
                  </a:lnTo>
                  <a:lnTo>
                    <a:pt x="163068" y="1649984"/>
                  </a:lnTo>
                  <a:lnTo>
                    <a:pt x="157243" y="1607312"/>
                  </a:lnTo>
                  <a:lnTo>
                    <a:pt x="151384" y="1562735"/>
                  </a:lnTo>
                  <a:lnTo>
                    <a:pt x="145796" y="1516507"/>
                  </a:lnTo>
                  <a:lnTo>
                    <a:pt x="140222" y="1468755"/>
                  </a:lnTo>
                  <a:lnTo>
                    <a:pt x="134620" y="1419225"/>
                  </a:lnTo>
                  <a:lnTo>
                    <a:pt x="129299" y="1368425"/>
                  </a:lnTo>
                  <a:lnTo>
                    <a:pt x="129400" y="1368298"/>
                  </a:lnTo>
                  <a:lnTo>
                    <a:pt x="118733" y="1262126"/>
                  </a:lnTo>
                  <a:lnTo>
                    <a:pt x="108458" y="1150874"/>
                  </a:lnTo>
                  <a:lnTo>
                    <a:pt x="98552" y="1034796"/>
                  </a:lnTo>
                  <a:lnTo>
                    <a:pt x="88900" y="914654"/>
                  </a:lnTo>
                  <a:lnTo>
                    <a:pt x="79375" y="790829"/>
                  </a:lnTo>
                  <a:lnTo>
                    <a:pt x="70104" y="663829"/>
                  </a:lnTo>
                  <a:lnTo>
                    <a:pt x="60960" y="534162"/>
                  </a:lnTo>
                  <a:lnTo>
                    <a:pt x="51943" y="402463"/>
                  </a:lnTo>
                  <a:lnTo>
                    <a:pt x="43053" y="269240"/>
                  </a:lnTo>
                  <a:lnTo>
                    <a:pt x="25400" y="0"/>
                  </a:lnTo>
                  <a:close/>
                </a:path>
                <a:path w="424180" h="2208529">
                  <a:moveTo>
                    <a:pt x="356997" y="2133854"/>
                  </a:moveTo>
                  <a:lnTo>
                    <a:pt x="352018" y="2158453"/>
                  </a:lnTo>
                  <a:lnTo>
                    <a:pt x="388506" y="2158453"/>
                  </a:lnTo>
                  <a:lnTo>
                    <a:pt x="356997" y="2133854"/>
                  </a:lnTo>
                  <a:close/>
                </a:path>
                <a:path w="424180" h="2208529">
                  <a:moveTo>
                    <a:pt x="345737" y="2155571"/>
                  </a:moveTo>
                  <a:lnTo>
                    <a:pt x="345567" y="2155571"/>
                  </a:lnTo>
                  <a:lnTo>
                    <a:pt x="346456" y="2155952"/>
                  </a:lnTo>
                  <a:lnTo>
                    <a:pt x="345737" y="2155571"/>
                  </a:lnTo>
                  <a:close/>
                </a:path>
                <a:path w="424180" h="2208529">
                  <a:moveTo>
                    <a:pt x="323516" y="2141474"/>
                  </a:moveTo>
                  <a:lnTo>
                    <a:pt x="323342" y="2141474"/>
                  </a:lnTo>
                  <a:lnTo>
                    <a:pt x="323977" y="2141855"/>
                  </a:lnTo>
                  <a:lnTo>
                    <a:pt x="323516" y="2141474"/>
                  </a:lnTo>
                  <a:close/>
                </a:path>
                <a:path w="424180" h="2208529">
                  <a:moveTo>
                    <a:pt x="315950" y="2135124"/>
                  </a:moveTo>
                  <a:lnTo>
                    <a:pt x="316484" y="2135632"/>
                  </a:lnTo>
                  <a:lnTo>
                    <a:pt x="315950" y="2135124"/>
                  </a:lnTo>
                  <a:close/>
                </a:path>
                <a:path w="424180" h="2208529">
                  <a:moveTo>
                    <a:pt x="308483" y="2128012"/>
                  </a:moveTo>
                  <a:lnTo>
                    <a:pt x="308991" y="2128647"/>
                  </a:lnTo>
                  <a:lnTo>
                    <a:pt x="309149" y="2128647"/>
                  </a:lnTo>
                  <a:lnTo>
                    <a:pt x="308483" y="2128012"/>
                  </a:lnTo>
                  <a:close/>
                </a:path>
                <a:path w="424180" h="2208529">
                  <a:moveTo>
                    <a:pt x="301084" y="2120011"/>
                  </a:moveTo>
                  <a:lnTo>
                    <a:pt x="301498" y="2120519"/>
                  </a:lnTo>
                  <a:lnTo>
                    <a:pt x="301084" y="2120011"/>
                  </a:lnTo>
                  <a:close/>
                </a:path>
                <a:path w="424180" h="2208529">
                  <a:moveTo>
                    <a:pt x="286131" y="2100580"/>
                  </a:moveTo>
                  <a:lnTo>
                    <a:pt x="286512" y="2101215"/>
                  </a:lnTo>
                  <a:lnTo>
                    <a:pt x="286131" y="2100580"/>
                  </a:lnTo>
                  <a:close/>
                </a:path>
                <a:path w="424180" h="2208529">
                  <a:moveTo>
                    <a:pt x="278920" y="2089277"/>
                  </a:moveTo>
                  <a:lnTo>
                    <a:pt x="279146" y="2089658"/>
                  </a:lnTo>
                  <a:lnTo>
                    <a:pt x="278920" y="2089277"/>
                  </a:lnTo>
                  <a:close/>
                </a:path>
                <a:path w="424180" h="2208529">
                  <a:moveTo>
                    <a:pt x="271399" y="2076577"/>
                  </a:moveTo>
                  <a:lnTo>
                    <a:pt x="271653" y="2077085"/>
                  </a:lnTo>
                  <a:lnTo>
                    <a:pt x="271399" y="2076577"/>
                  </a:lnTo>
                  <a:close/>
                </a:path>
                <a:path w="424180" h="2208529">
                  <a:moveTo>
                    <a:pt x="256794" y="2047113"/>
                  </a:moveTo>
                  <a:lnTo>
                    <a:pt x="256921" y="2047494"/>
                  </a:lnTo>
                  <a:lnTo>
                    <a:pt x="256794" y="2047113"/>
                  </a:lnTo>
                  <a:close/>
                </a:path>
                <a:path w="424180" h="2208529">
                  <a:moveTo>
                    <a:pt x="249428" y="2030222"/>
                  </a:moveTo>
                  <a:lnTo>
                    <a:pt x="249555" y="2030603"/>
                  </a:lnTo>
                  <a:lnTo>
                    <a:pt x="249428" y="2030222"/>
                  </a:lnTo>
                  <a:close/>
                </a:path>
                <a:path w="424180" h="2208529">
                  <a:moveTo>
                    <a:pt x="242316" y="2011807"/>
                  </a:moveTo>
                  <a:lnTo>
                    <a:pt x="242443" y="2012188"/>
                  </a:lnTo>
                  <a:lnTo>
                    <a:pt x="242316" y="2011807"/>
                  </a:lnTo>
                  <a:close/>
                </a:path>
                <a:path w="424180" h="2208529">
                  <a:moveTo>
                    <a:pt x="235204" y="1991868"/>
                  </a:moveTo>
                  <a:lnTo>
                    <a:pt x="235204" y="1992122"/>
                  </a:lnTo>
                  <a:lnTo>
                    <a:pt x="235204" y="1991868"/>
                  </a:lnTo>
                  <a:close/>
                </a:path>
                <a:path w="424180" h="2208529">
                  <a:moveTo>
                    <a:pt x="227979" y="1970151"/>
                  </a:moveTo>
                  <a:lnTo>
                    <a:pt x="228092" y="1970532"/>
                  </a:lnTo>
                  <a:lnTo>
                    <a:pt x="227979" y="1970151"/>
                  </a:lnTo>
                  <a:close/>
                </a:path>
                <a:path w="424180" h="2208529">
                  <a:moveTo>
                    <a:pt x="221107" y="1946783"/>
                  </a:moveTo>
                  <a:lnTo>
                    <a:pt x="221107" y="1947037"/>
                  </a:lnTo>
                  <a:lnTo>
                    <a:pt x="221107" y="1946783"/>
                  </a:lnTo>
                  <a:close/>
                </a:path>
                <a:path w="424180" h="2208529">
                  <a:moveTo>
                    <a:pt x="214249" y="1921637"/>
                  </a:moveTo>
                  <a:lnTo>
                    <a:pt x="214249" y="1921891"/>
                  </a:lnTo>
                  <a:lnTo>
                    <a:pt x="214249" y="1921637"/>
                  </a:lnTo>
                  <a:close/>
                </a:path>
                <a:path w="424180" h="2208529">
                  <a:moveTo>
                    <a:pt x="207459" y="1894586"/>
                  </a:moveTo>
                  <a:lnTo>
                    <a:pt x="207518" y="1894840"/>
                  </a:lnTo>
                  <a:lnTo>
                    <a:pt x="207459" y="1894586"/>
                  </a:lnTo>
                  <a:close/>
                </a:path>
                <a:path w="424180" h="2208529">
                  <a:moveTo>
                    <a:pt x="200886" y="1865757"/>
                  </a:moveTo>
                  <a:lnTo>
                    <a:pt x="200914" y="1865884"/>
                  </a:lnTo>
                  <a:lnTo>
                    <a:pt x="200886" y="1865757"/>
                  </a:lnTo>
                  <a:close/>
                </a:path>
                <a:path w="424180" h="2208529">
                  <a:moveTo>
                    <a:pt x="194183" y="1834896"/>
                  </a:moveTo>
                  <a:lnTo>
                    <a:pt x="194183" y="1835023"/>
                  </a:lnTo>
                  <a:lnTo>
                    <a:pt x="194183" y="1834896"/>
                  </a:lnTo>
                  <a:close/>
                </a:path>
                <a:path w="424180" h="2208529">
                  <a:moveTo>
                    <a:pt x="187786" y="1801876"/>
                  </a:moveTo>
                  <a:lnTo>
                    <a:pt x="187833" y="1802130"/>
                  </a:lnTo>
                  <a:lnTo>
                    <a:pt x="187786" y="1801876"/>
                  </a:lnTo>
                  <a:close/>
                </a:path>
                <a:path w="424180" h="2208529">
                  <a:moveTo>
                    <a:pt x="181461" y="1766951"/>
                  </a:moveTo>
                  <a:lnTo>
                    <a:pt x="181483" y="1767078"/>
                  </a:lnTo>
                  <a:lnTo>
                    <a:pt x="181461" y="1766951"/>
                  </a:lnTo>
                  <a:close/>
                </a:path>
                <a:path w="424180" h="2208529">
                  <a:moveTo>
                    <a:pt x="175260" y="1729867"/>
                  </a:moveTo>
                  <a:lnTo>
                    <a:pt x="175260" y="1729994"/>
                  </a:lnTo>
                  <a:lnTo>
                    <a:pt x="175260" y="1729867"/>
                  </a:lnTo>
                  <a:close/>
                </a:path>
                <a:path w="424180" h="2208529">
                  <a:moveTo>
                    <a:pt x="169037" y="1690878"/>
                  </a:moveTo>
                  <a:lnTo>
                    <a:pt x="169037" y="1691005"/>
                  </a:lnTo>
                  <a:lnTo>
                    <a:pt x="169037" y="1690878"/>
                  </a:lnTo>
                  <a:close/>
                </a:path>
                <a:path w="424180" h="2208529">
                  <a:moveTo>
                    <a:pt x="157226" y="1607185"/>
                  </a:moveTo>
                  <a:lnTo>
                    <a:pt x="157226" y="1607312"/>
                  </a:lnTo>
                  <a:lnTo>
                    <a:pt x="157226" y="1607185"/>
                  </a:lnTo>
                  <a:close/>
                </a:path>
                <a:path w="424180" h="2208529">
                  <a:moveTo>
                    <a:pt x="140208" y="1468628"/>
                  </a:moveTo>
                  <a:lnTo>
                    <a:pt x="140208" y="1468755"/>
                  </a:lnTo>
                  <a:lnTo>
                    <a:pt x="140208" y="1468628"/>
                  </a:lnTo>
                  <a:close/>
                </a:path>
                <a:path w="424180" h="2208529">
                  <a:moveTo>
                    <a:pt x="129400" y="1368298"/>
                  </a:moveTo>
                  <a:lnTo>
                    <a:pt x="129413" y="1368425"/>
                  </a:lnTo>
                  <a:lnTo>
                    <a:pt x="129400" y="1368298"/>
                  </a:lnTo>
                  <a:close/>
                </a:path>
                <a:path w="424180" h="2208529">
                  <a:moveTo>
                    <a:pt x="118745" y="1262126"/>
                  </a:moveTo>
                  <a:lnTo>
                    <a:pt x="118745" y="1262253"/>
                  </a:lnTo>
                  <a:lnTo>
                    <a:pt x="118745" y="1262126"/>
                  </a:lnTo>
                  <a:close/>
                </a:path>
              </a:pathLst>
            </a:custGeom>
            <a:solidFill>
              <a:srgbClr val="1FE2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5697982" y="1272540"/>
            <a:ext cx="22987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60" dirty="0">
                <a:solidFill>
                  <a:srgbClr val="3F3F3F"/>
                </a:solidFill>
                <a:latin typeface="DejaVu Sans"/>
                <a:cs typeface="DejaVu Sans"/>
              </a:rPr>
              <a:t>Dynamic</a:t>
            </a:r>
            <a:r>
              <a:rPr sz="1800" spc="3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800" b="1" spc="-280" dirty="0">
                <a:solidFill>
                  <a:srgbClr val="3F3F3F"/>
                </a:solidFill>
                <a:latin typeface="DejaVu Sans"/>
                <a:cs typeface="DejaVu Sans"/>
              </a:rPr>
              <a:t>Top</a:t>
            </a:r>
            <a:r>
              <a:rPr sz="1800" spc="-10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800" b="1" spc="-160" dirty="0">
                <a:solidFill>
                  <a:srgbClr val="3F3F3F"/>
                </a:solidFill>
                <a:latin typeface="DejaVu Sans"/>
                <a:cs typeface="DejaVu Sans"/>
              </a:rPr>
              <a:t>N</a:t>
            </a:r>
            <a:r>
              <a:rPr sz="1800" spc="-9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800" b="1" spc="-229" dirty="0">
                <a:solidFill>
                  <a:srgbClr val="3F3F3F"/>
                </a:solidFill>
                <a:latin typeface="DejaVu Sans"/>
                <a:cs typeface="DejaVu Sans"/>
              </a:rPr>
              <a:t>Filters</a:t>
            </a:r>
            <a:r>
              <a:rPr sz="1800" spc="-229" dirty="0">
                <a:solidFill>
                  <a:srgbClr val="3F3F3F"/>
                </a:solidFill>
                <a:latin typeface="DejaVu Sans"/>
                <a:cs typeface="DejaVu Sans"/>
              </a:rPr>
              <a:t>:</a:t>
            </a:r>
            <a:endParaRPr sz="1800">
              <a:latin typeface="DejaVu Sans"/>
              <a:cs typeface="DejaVu Sans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15322" y="1299951"/>
            <a:ext cx="4836160" cy="5026660"/>
            <a:chOff x="815322" y="1299951"/>
            <a:chExt cx="4836160" cy="502666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15322" y="1299951"/>
              <a:ext cx="4835686" cy="5026193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6769" y="1311402"/>
              <a:ext cx="4766309" cy="495680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64208" y="4312958"/>
              <a:ext cx="2787396" cy="94407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89354" y="4338065"/>
              <a:ext cx="2690621" cy="847343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951731" y="2647124"/>
              <a:ext cx="1310639" cy="618807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976878" y="2672333"/>
              <a:ext cx="1213865" cy="52196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921252" y="2913888"/>
              <a:ext cx="1336548" cy="356742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3955415" y="2947682"/>
              <a:ext cx="1239520" cy="259079"/>
            </a:xfrm>
            <a:custGeom>
              <a:avLst/>
              <a:gdLst/>
              <a:ahLst/>
              <a:cxnLst/>
              <a:rect l="l" t="t" r="r" b="b"/>
              <a:pathLst>
                <a:path w="1239520" h="259080">
                  <a:moveTo>
                    <a:pt x="1239266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0" y="233680"/>
                  </a:lnTo>
                  <a:lnTo>
                    <a:pt x="0" y="259080"/>
                  </a:lnTo>
                  <a:lnTo>
                    <a:pt x="1239266" y="259080"/>
                  </a:lnTo>
                  <a:lnTo>
                    <a:pt x="1239266" y="234302"/>
                  </a:lnTo>
                  <a:lnTo>
                    <a:pt x="1239266" y="233680"/>
                  </a:lnTo>
                  <a:lnTo>
                    <a:pt x="1239266" y="25768"/>
                  </a:lnTo>
                  <a:lnTo>
                    <a:pt x="1213866" y="25768"/>
                  </a:lnTo>
                  <a:lnTo>
                    <a:pt x="1213866" y="233680"/>
                  </a:lnTo>
                  <a:lnTo>
                    <a:pt x="25400" y="233680"/>
                  </a:lnTo>
                  <a:lnTo>
                    <a:pt x="25400" y="25400"/>
                  </a:lnTo>
                  <a:lnTo>
                    <a:pt x="1239266" y="25400"/>
                  </a:lnTo>
                  <a:lnTo>
                    <a:pt x="1239266" y="0"/>
                  </a:lnTo>
                  <a:close/>
                </a:path>
              </a:pathLst>
            </a:custGeom>
            <a:solidFill>
              <a:srgbClr val="1FE2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42872" y="4305325"/>
              <a:ext cx="2813304" cy="956284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677035" y="4339602"/>
              <a:ext cx="2716530" cy="858519"/>
            </a:xfrm>
            <a:custGeom>
              <a:avLst/>
              <a:gdLst/>
              <a:ahLst/>
              <a:cxnLst/>
              <a:rect l="l" t="t" r="r" b="b"/>
              <a:pathLst>
                <a:path w="2716529" h="858520">
                  <a:moveTo>
                    <a:pt x="2716022" y="0"/>
                  </a:moveTo>
                  <a:lnTo>
                    <a:pt x="2690622" y="0"/>
                  </a:lnTo>
                  <a:lnTo>
                    <a:pt x="2690622" y="25400"/>
                  </a:lnTo>
                  <a:lnTo>
                    <a:pt x="2690622" y="833120"/>
                  </a:lnTo>
                  <a:lnTo>
                    <a:pt x="25400" y="833120"/>
                  </a:lnTo>
                  <a:lnTo>
                    <a:pt x="25400" y="25400"/>
                  </a:lnTo>
                  <a:lnTo>
                    <a:pt x="2690622" y="25400"/>
                  </a:lnTo>
                  <a:lnTo>
                    <a:pt x="2690622" y="0"/>
                  </a:lnTo>
                  <a:lnTo>
                    <a:pt x="0" y="0"/>
                  </a:lnTo>
                  <a:lnTo>
                    <a:pt x="0" y="25400"/>
                  </a:lnTo>
                  <a:lnTo>
                    <a:pt x="0" y="833120"/>
                  </a:lnTo>
                  <a:lnTo>
                    <a:pt x="0" y="858520"/>
                  </a:lnTo>
                  <a:lnTo>
                    <a:pt x="2716022" y="858520"/>
                  </a:lnTo>
                  <a:lnTo>
                    <a:pt x="2716022" y="833488"/>
                  </a:lnTo>
                  <a:lnTo>
                    <a:pt x="2716022" y="833120"/>
                  </a:lnTo>
                  <a:lnTo>
                    <a:pt x="2716022" y="25400"/>
                  </a:lnTo>
                  <a:lnTo>
                    <a:pt x="2716022" y="25260"/>
                  </a:lnTo>
                  <a:lnTo>
                    <a:pt x="2716022" y="0"/>
                  </a:lnTo>
                  <a:close/>
                </a:path>
              </a:pathLst>
            </a:custGeom>
            <a:solidFill>
              <a:srgbClr val="1FE2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645952" y="2694431"/>
              <a:ext cx="45720" cy="66040"/>
            </a:xfrm>
            <a:custGeom>
              <a:avLst/>
              <a:gdLst/>
              <a:ahLst/>
              <a:cxnLst/>
              <a:rect l="l" t="t" r="r" b="b"/>
              <a:pathLst>
                <a:path w="45720" h="66039">
                  <a:moveTo>
                    <a:pt x="38061" y="0"/>
                  </a:moveTo>
                  <a:lnTo>
                    <a:pt x="7581" y="0"/>
                  </a:lnTo>
                  <a:lnTo>
                    <a:pt x="6807" y="38"/>
                  </a:lnTo>
                  <a:lnTo>
                    <a:pt x="0" y="6845"/>
                  </a:lnTo>
                  <a:lnTo>
                    <a:pt x="0" y="58686"/>
                  </a:lnTo>
                  <a:lnTo>
                    <a:pt x="7581" y="65532"/>
                  </a:lnTo>
                  <a:lnTo>
                    <a:pt x="38061" y="65532"/>
                  </a:lnTo>
                  <a:lnTo>
                    <a:pt x="45643" y="58686"/>
                  </a:lnTo>
                  <a:lnTo>
                    <a:pt x="45643" y="6845"/>
                  </a:lnTo>
                  <a:lnTo>
                    <a:pt x="38061" y="0"/>
                  </a:lnTo>
                  <a:close/>
                </a:path>
              </a:pathLst>
            </a:custGeom>
            <a:solidFill>
              <a:srgbClr val="F0F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420999" y="3191128"/>
              <a:ext cx="972185" cy="1040765"/>
            </a:xfrm>
            <a:custGeom>
              <a:avLst/>
              <a:gdLst/>
              <a:ahLst/>
              <a:cxnLst/>
              <a:rect l="l" t="t" r="r" b="b"/>
              <a:pathLst>
                <a:path w="972185" h="1040764">
                  <a:moveTo>
                    <a:pt x="0" y="961390"/>
                  </a:moveTo>
                  <a:lnTo>
                    <a:pt x="31242" y="1040638"/>
                  </a:lnTo>
                  <a:lnTo>
                    <a:pt x="75946" y="968121"/>
                  </a:lnTo>
                  <a:lnTo>
                    <a:pt x="50634" y="965873"/>
                  </a:lnTo>
                  <a:lnTo>
                    <a:pt x="50854" y="963637"/>
                  </a:lnTo>
                  <a:lnTo>
                    <a:pt x="25336" y="963637"/>
                  </a:lnTo>
                  <a:lnTo>
                    <a:pt x="0" y="961390"/>
                  </a:lnTo>
                  <a:close/>
                </a:path>
                <a:path w="972185" h="1040764">
                  <a:moveTo>
                    <a:pt x="591410" y="400685"/>
                  </a:moveTo>
                  <a:lnTo>
                    <a:pt x="546862" y="400685"/>
                  </a:lnTo>
                  <a:lnTo>
                    <a:pt x="514223" y="422275"/>
                  </a:lnTo>
                  <a:lnTo>
                    <a:pt x="480441" y="443865"/>
                  </a:lnTo>
                  <a:lnTo>
                    <a:pt x="341122" y="530733"/>
                  </a:lnTo>
                  <a:lnTo>
                    <a:pt x="307086" y="552577"/>
                  </a:lnTo>
                  <a:lnTo>
                    <a:pt x="274193" y="574421"/>
                  </a:lnTo>
                  <a:lnTo>
                    <a:pt x="242951" y="596392"/>
                  </a:lnTo>
                  <a:lnTo>
                    <a:pt x="199517" y="629539"/>
                  </a:lnTo>
                  <a:lnTo>
                    <a:pt x="161798" y="662940"/>
                  </a:lnTo>
                  <a:lnTo>
                    <a:pt x="121793" y="707644"/>
                  </a:lnTo>
                  <a:lnTo>
                    <a:pt x="91059" y="752221"/>
                  </a:lnTo>
                  <a:lnTo>
                    <a:pt x="67437" y="796925"/>
                  </a:lnTo>
                  <a:lnTo>
                    <a:pt x="50038" y="841502"/>
                  </a:lnTo>
                  <a:lnTo>
                    <a:pt x="37846" y="886079"/>
                  </a:lnTo>
                  <a:lnTo>
                    <a:pt x="29464" y="930275"/>
                  </a:lnTo>
                  <a:lnTo>
                    <a:pt x="25336" y="963637"/>
                  </a:lnTo>
                  <a:lnTo>
                    <a:pt x="50854" y="963637"/>
                  </a:lnTo>
                  <a:lnTo>
                    <a:pt x="51638" y="955675"/>
                  </a:lnTo>
                  <a:lnTo>
                    <a:pt x="51757" y="955167"/>
                  </a:lnTo>
                  <a:lnTo>
                    <a:pt x="54558" y="934339"/>
                  </a:lnTo>
                  <a:lnTo>
                    <a:pt x="58203" y="913130"/>
                  </a:lnTo>
                  <a:lnTo>
                    <a:pt x="62532" y="891921"/>
                  </a:lnTo>
                  <a:lnTo>
                    <a:pt x="67945" y="870331"/>
                  </a:lnTo>
                  <a:lnTo>
                    <a:pt x="74105" y="849757"/>
                  </a:lnTo>
                  <a:lnTo>
                    <a:pt x="81729" y="828675"/>
                  </a:lnTo>
                  <a:lnTo>
                    <a:pt x="90361" y="807720"/>
                  </a:lnTo>
                  <a:lnTo>
                    <a:pt x="100965" y="786130"/>
                  </a:lnTo>
                  <a:lnTo>
                    <a:pt x="112826" y="765403"/>
                  </a:lnTo>
                  <a:lnTo>
                    <a:pt x="126210" y="744601"/>
                  </a:lnTo>
                  <a:lnTo>
                    <a:pt x="141736" y="723519"/>
                  </a:lnTo>
                  <a:lnTo>
                    <a:pt x="141605" y="723519"/>
                  </a:lnTo>
                  <a:lnTo>
                    <a:pt x="159217" y="702310"/>
                  </a:lnTo>
                  <a:lnTo>
                    <a:pt x="168927" y="691769"/>
                  </a:lnTo>
                  <a:lnTo>
                    <a:pt x="179578" y="680974"/>
                  </a:lnTo>
                  <a:lnTo>
                    <a:pt x="179727" y="680974"/>
                  </a:lnTo>
                  <a:lnTo>
                    <a:pt x="190881" y="670433"/>
                  </a:lnTo>
                  <a:lnTo>
                    <a:pt x="202659" y="660019"/>
                  </a:lnTo>
                  <a:lnTo>
                    <a:pt x="215646" y="649224"/>
                  </a:lnTo>
                  <a:lnTo>
                    <a:pt x="229075" y="638556"/>
                  </a:lnTo>
                  <a:lnTo>
                    <a:pt x="243037" y="627888"/>
                  </a:lnTo>
                  <a:lnTo>
                    <a:pt x="257810" y="616966"/>
                  </a:lnTo>
                  <a:lnTo>
                    <a:pt x="288490" y="595503"/>
                  </a:lnTo>
                  <a:lnTo>
                    <a:pt x="321056" y="573786"/>
                  </a:lnTo>
                  <a:lnTo>
                    <a:pt x="354838" y="552069"/>
                  </a:lnTo>
                  <a:lnTo>
                    <a:pt x="494030" y="465328"/>
                  </a:lnTo>
                  <a:lnTo>
                    <a:pt x="528193" y="443484"/>
                  </a:lnTo>
                  <a:lnTo>
                    <a:pt x="560959" y="421767"/>
                  </a:lnTo>
                  <a:lnTo>
                    <a:pt x="591410" y="400685"/>
                  </a:lnTo>
                  <a:close/>
                </a:path>
                <a:path w="972185" h="1040764">
                  <a:moveTo>
                    <a:pt x="51757" y="955167"/>
                  </a:moveTo>
                  <a:lnTo>
                    <a:pt x="51689" y="955675"/>
                  </a:lnTo>
                  <a:lnTo>
                    <a:pt x="51757" y="955167"/>
                  </a:lnTo>
                  <a:close/>
                </a:path>
                <a:path w="972185" h="1040764">
                  <a:moveTo>
                    <a:pt x="54610" y="933958"/>
                  </a:moveTo>
                  <a:lnTo>
                    <a:pt x="54483" y="934339"/>
                  </a:lnTo>
                  <a:lnTo>
                    <a:pt x="54610" y="933958"/>
                  </a:lnTo>
                  <a:close/>
                </a:path>
                <a:path w="972185" h="1040764">
                  <a:moveTo>
                    <a:pt x="58293" y="912622"/>
                  </a:moveTo>
                  <a:lnTo>
                    <a:pt x="58166" y="913130"/>
                  </a:lnTo>
                  <a:lnTo>
                    <a:pt x="58293" y="912622"/>
                  </a:lnTo>
                  <a:close/>
                </a:path>
                <a:path w="972185" h="1040764">
                  <a:moveTo>
                    <a:pt x="62611" y="891540"/>
                  </a:moveTo>
                  <a:lnTo>
                    <a:pt x="62484" y="891921"/>
                  </a:lnTo>
                  <a:lnTo>
                    <a:pt x="62611" y="891540"/>
                  </a:lnTo>
                  <a:close/>
                </a:path>
                <a:path w="972185" h="1040764">
                  <a:moveTo>
                    <a:pt x="67969" y="870331"/>
                  </a:moveTo>
                  <a:lnTo>
                    <a:pt x="67818" y="870839"/>
                  </a:lnTo>
                  <a:lnTo>
                    <a:pt x="67969" y="870331"/>
                  </a:lnTo>
                  <a:close/>
                </a:path>
                <a:path w="972185" h="1040764">
                  <a:moveTo>
                    <a:pt x="74295" y="849122"/>
                  </a:moveTo>
                  <a:lnTo>
                    <a:pt x="74041" y="849757"/>
                  </a:lnTo>
                  <a:lnTo>
                    <a:pt x="74295" y="849122"/>
                  </a:lnTo>
                  <a:close/>
                </a:path>
                <a:path w="972185" h="1040764">
                  <a:moveTo>
                    <a:pt x="81915" y="828167"/>
                  </a:moveTo>
                  <a:lnTo>
                    <a:pt x="81661" y="828675"/>
                  </a:lnTo>
                  <a:lnTo>
                    <a:pt x="81915" y="828167"/>
                  </a:lnTo>
                  <a:close/>
                </a:path>
                <a:path w="972185" h="1040764">
                  <a:moveTo>
                    <a:pt x="90678" y="806958"/>
                  </a:moveTo>
                  <a:lnTo>
                    <a:pt x="90297" y="807720"/>
                  </a:lnTo>
                  <a:lnTo>
                    <a:pt x="90678" y="806958"/>
                  </a:lnTo>
                  <a:close/>
                </a:path>
                <a:path w="972185" h="1040764">
                  <a:moveTo>
                    <a:pt x="101071" y="786130"/>
                  </a:moveTo>
                  <a:lnTo>
                    <a:pt x="100711" y="786765"/>
                  </a:lnTo>
                  <a:lnTo>
                    <a:pt x="101071" y="786130"/>
                  </a:lnTo>
                  <a:close/>
                </a:path>
                <a:path w="972185" h="1040764">
                  <a:moveTo>
                    <a:pt x="126619" y="743966"/>
                  </a:moveTo>
                  <a:lnTo>
                    <a:pt x="126111" y="744601"/>
                  </a:lnTo>
                  <a:lnTo>
                    <a:pt x="126619" y="743966"/>
                  </a:lnTo>
                  <a:close/>
                </a:path>
                <a:path w="972185" h="1040764">
                  <a:moveTo>
                    <a:pt x="142113" y="723011"/>
                  </a:moveTo>
                  <a:lnTo>
                    <a:pt x="141605" y="723519"/>
                  </a:lnTo>
                  <a:lnTo>
                    <a:pt x="141736" y="723519"/>
                  </a:lnTo>
                  <a:lnTo>
                    <a:pt x="142113" y="723011"/>
                  </a:lnTo>
                  <a:close/>
                </a:path>
                <a:path w="972185" h="1040764">
                  <a:moveTo>
                    <a:pt x="159639" y="701802"/>
                  </a:moveTo>
                  <a:lnTo>
                    <a:pt x="159131" y="702310"/>
                  </a:lnTo>
                  <a:lnTo>
                    <a:pt x="159639" y="701802"/>
                  </a:lnTo>
                  <a:close/>
                </a:path>
                <a:path w="972185" h="1040764">
                  <a:moveTo>
                    <a:pt x="179727" y="680974"/>
                  </a:moveTo>
                  <a:lnTo>
                    <a:pt x="179578" y="680974"/>
                  </a:lnTo>
                  <a:lnTo>
                    <a:pt x="179324" y="681355"/>
                  </a:lnTo>
                  <a:lnTo>
                    <a:pt x="179727" y="680974"/>
                  </a:lnTo>
                  <a:close/>
                </a:path>
                <a:path w="972185" h="1040764">
                  <a:moveTo>
                    <a:pt x="190913" y="670433"/>
                  </a:moveTo>
                  <a:lnTo>
                    <a:pt x="190627" y="670687"/>
                  </a:lnTo>
                  <a:lnTo>
                    <a:pt x="190913" y="670433"/>
                  </a:lnTo>
                  <a:close/>
                </a:path>
                <a:path w="972185" h="1040764">
                  <a:moveTo>
                    <a:pt x="202946" y="659765"/>
                  </a:moveTo>
                  <a:lnTo>
                    <a:pt x="202565" y="660019"/>
                  </a:lnTo>
                  <a:lnTo>
                    <a:pt x="202946" y="659765"/>
                  </a:lnTo>
                  <a:close/>
                </a:path>
                <a:path w="972185" h="1040764">
                  <a:moveTo>
                    <a:pt x="215678" y="649224"/>
                  </a:moveTo>
                  <a:lnTo>
                    <a:pt x="215519" y="649351"/>
                  </a:lnTo>
                  <a:lnTo>
                    <a:pt x="215678" y="649224"/>
                  </a:lnTo>
                  <a:close/>
                </a:path>
                <a:path w="972185" h="1040764">
                  <a:moveTo>
                    <a:pt x="229235" y="638429"/>
                  </a:moveTo>
                  <a:lnTo>
                    <a:pt x="228981" y="638556"/>
                  </a:lnTo>
                  <a:lnTo>
                    <a:pt x="229235" y="638429"/>
                  </a:lnTo>
                  <a:close/>
                </a:path>
                <a:path w="972185" h="1040764">
                  <a:moveTo>
                    <a:pt x="243205" y="627761"/>
                  </a:moveTo>
                  <a:lnTo>
                    <a:pt x="242951" y="627888"/>
                  </a:lnTo>
                  <a:lnTo>
                    <a:pt x="243205" y="627761"/>
                  </a:lnTo>
                  <a:close/>
                </a:path>
                <a:path w="972185" h="1040764">
                  <a:moveTo>
                    <a:pt x="257917" y="616966"/>
                  </a:moveTo>
                  <a:lnTo>
                    <a:pt x="257556" y="617220"/>
                  </a:lnTo>
                  <a:lnTo>
                    <a:pt x="257917" y="616966"/>
                  </a:lnTo>
                  <a:close/>
                </a:path>
                <a:path w="972185" h="1040764">
                  <a:moveTo>
                    <a:pt x="288671" y="595376"/>
                  </a:moveTo>
                  <a:lnTo>
                    <a:pt x="288417" y="595503"/>
                  </a:lnTo>
                  <a:lnTo>
                    <a:pt x="288671" y="595376"/>
                  </a:lnTo>
                  <a:close/>
                </a:path>
                <a:path w="972185" h="1040764">
                  <a:moveTo>
                    <a:pt x="321126" y="573786"/>
                  </a:moveTo>
                  <a:lnTo>
                    <a:pt x="320929" y="573913"/>
                  </a:lnTo>
                  <a:lnTo>
                    <a:pt x="321126" y="573786"/>
                  </a:lnTo>
                  <a:close/>
                </a:path>
                <a:path w="972185" h="1040764">
                  <a:moveTo>
                    <a:pt x="354913" y="552069"/>
                  </a:moveTo>
                  <a:lnTo>
                    <a:pt x="354711" y="552196"/>
                  </a:lnTo>
                  <a:lnTo>
                    <a:pt x="354913" y="552069"/>
                  </a:lnTo>
                  <a:close/>
                </a:path>
                <a:path w="972185" h="1040764">
                  <a:moveTo>
                    <a:pt x="480568" y="443738"/>
                  </a:moveTo>
                  <a:lnTo>
                    <a:pt x="480365" y="443865"/>
                  </a:lnTo>
                  <a:lnTo>
                    <a:pt x="480568" y="443738"/>
                  </a:lnTo>
                  <a:close/>
                </a:path>
                <a:path w="972185" h="1040764">
                  <a:moveTo>
                    <a:pt x="514350" y="422148"/>
                  </a:moveTo>
                  <a:lnTo>
                    <a:pt x="514151" y="422275"/>
                  </a:lnTo>
                  <a:lnTo>
                    <a:pt x="514350" y="422148"/>
                  </a:lnTo>
                  <a:close/>
                </a:path>
                <a:path w="972185" h="1040764">
                  <a:moveTo>
                    <a:pt x="633864" y="368681"/>
                  </a:moveTo>
                  <a:lnTo>
                    <a:pt x="592328" y="368681"/>
                  </a:lnTo>
                  <a:lnTo>
                    <a:pt x="577469" y="379476"/>
                  </a:lnTo>
                  <a:lnTo>
                    <a:pt x="546608" y="400812"/>
                  </a:lnTo>
                  <a:lnTo>
                    <a:pt x="546862" y="400685"/>
                  </a:lnTo>
                  <a:lnTo>
                    <a:pt x="591410" y="400685"/>
                  </a:lnTo>
                  <a:lnTo>
                    <a:pt x="592328" y="400050"/>
                  </a:lnTo>
                  <a:lnTo>
                    <a:pt x="607314" y="389128"/>
                  </a:lnTo>
                  <a:lnTo>
                    <a:pt x="621792" y="378206"/>
                  </a:lnTo>
                  <a:lnTo>
                    <a:pt x="633864" y="368681"/>
                  </a:lnTo>
                  <a:close/>
                </a:path>
                <a:path w="972185" h="1040764">
                  <a:moveTo>
                    <a:pt x="577723" y="379222"/>
                  </a:moveTo>
                  <a:lnTo>
                    <a:pt x="577356" y="379476"/>
                  </a:lnTo>
                  <a:lnTo>
                    <a:pt x="577723" y="379222"/>
                  </a:lnTo>
                  <a:close/>
                </a:path>
                <a:path w="972185" h="1040764">
                  <a:moveTo>
                    <a:pt x="659398" y="347472"/>
                  </a:moveTo>
                  <a:lnTo>
                    <a:pt x="619887" y="347472"/>
                  </a:lnTo>
                  <a:lnTo>
                    <a:pt x="606171" y="358140"/>
                  </a:lnTo>
                  <a:lnTo>
                    <a:pt x="592074" y="368808"/>
                  </a:lnTo>
                  <a:lnTo>
                    <a:pt x="592328" y="368681"/>
                  </a:lnTo>
                  <a:lnTo>
                    <a:pt x="633864" y="368681"/>
                  </a:lnTo>
                  <a:lnTo>
                    <a:pt x="635635" y="367284"/>
                  </a:lnTo>
                  <a:lnTo>
                    <a:pt x="648843" y="356489"/>
                  </a:lnTo>
                  <a:lnTo>
                    <a:pt x="659398" y="347472"/>
                  </a:lnTo>
                  <a:close/>
                </a:path>
                <a:path w="972185" h="1040764">
                  <a:moveTo>
                    <a:pt x="606298" y="358013"/>
                  </a:moveTo>
                  <a:lnTo>
                    <a:pt x="606130" y="358140"/>
                  </a:lnTo>
                  <a:lnTo>
                    <a:pt x="606298" y="358013"/>
                  </a:lnTo>
                  <a:close/>
                </a:path>
                <a:path w="972185" h="1040764">
                  <a:moveTo>
                    <a:pt x="671737" y="336931"/>
                  </a:moveTo>
                  <a:lnTo>
                    <a:pt x="632714" y="336931"/>
                  </a:lnTo>
                  <a:lnTo>
                    <a:pt x="619633" y="347599"/>
                  </a:lnTo>
                  <a:lnTo>
                    <a:pt x="619887" y="347472"/>
                  </a:lnTo>
                  <a:lnTo>
                    <a:pt x="659398" y="347472"/>
                  </a:lnTo>
                  <a:lnTo>
                    <a:pt x="671737" y="336931"/>
                  </a:lnTo>
                  <a:close/>
                </a:path>
                <a:path w="972185" h="1040764">
                  <a:moveTo>
                    <a:pt x="695562" y="315722"/>
                  </a:moveTo>
                  <a:lnTo>
                    <a:pt x="657479" y="315722"/>
                  </a:lnTo>
                  <a:lnTo>
                    <a:pt x="632460" y="337058"/>
                  </a:lnTo>
                  <a:lnTo>
                    <a:pt x="632714" y="336931"/>
                  </a:lnTo>
                  <a:lnTo>
                    <a:pt x="671737" y="336931"/>
                  </a:lnTo>
                  <a:lnTo>
                    <a:pt x="674116" y="334899"/>
                  </a:lnTo>
                  <a:lnTo>
                    <a:pt x="695562" y="315722"/>
                  </a:lnTo>
                  <a:close/>
                </a:path>
                <a:path w="972185" h="1040764">
                  <a:moveTo>
                    <a:pt x="803656" y="210058"/>
                  </a:moveTo>
                  <a:lnTo>
                    <a:pt x="768477" y="210058"/>
                  </a:lnTo>
                  <a:lnTo>
                    <a:pt x="747712" y="231203"/>
                  </a:lnTo>
                  <a:lnTo>
                    <a:pt x="726186" y="252349"/>
                  </a:lnTo>
                  <a:lnTo>
                    <a:pt x="703961" y="273431"/>
                  </a:lnTo>
                  <a:lnTo>
                    <a:pt x="680974" y="294640"/>
                  </a:lnTo>
                  <a:lnTo>
                    <a:pt x="657225" y="315849"/>
                  </a:lnTo>
                  <a:lnTo>
                    <a:pt x="657479" y="315722"/>
                  </a:lnTo>
                  <a:lnTo>
                    <a:pt x="695562" y="315722"/>
                  </a:lnTo>
                  <a:lnTo>
                    <a:pt x="698119" y="313436"/>
                  </a:lnTo>
                  <a:lnTo>
                    <a:pt x="721487" y="291846"/>
                  </a:lnTo>
                  <a:lnTo>
                    <a:pt x="743839" y="270510"/>
                  </a:lnTo>
                  <a:lnTo>
                    <a:pt x="765683" y="249174"/>
                  </a:lnTo>
                  <a:lnTo>
                    <a:pt x="786638" y="227711"/>
                  </a:lnTo>
                  <a:lnTo>
                    <a:pt x="803656" y="210058"/>
                  </a:lnTo>
                  <a:close/>
                </a:path>
                <a:path w="972185" h="1040764">
                  <a:moveTo>
                    <a:pt x="823254" y="188976"/>
                  </a:moveTo>
                  <a:lnTo>
                    <a:pt x="788670" y="188976"/>
                  </a:lnTo>
                  <a:lnTo>
                    <a:pt x="768350" y="210185"/>
                  </a:lnTo>
                  <a:lnTo>
                    <a:pt x="768477" y="210058"/>
                  </a:lnTo>
                  <a:lnTo>
                    <a:pt x="803656" y="210058"/>
                  </a:lnTo>
                  <a:lnTo>
                    <a:pt x="807085" y="206502"/>
                  </a:lnTo>
                  <a:lnTo>
                    <a:pt x="823254" y="188976"/>
                  </a:lnTo>
                  <a:close/>
                </a:path>
                <a:path w="972185" h="1040764">
                  <a:moveTo>
                    <a:pt x="842267" y="168021"/>
                  </a:moveTo>
                  <a:lnTo>
                    <a:pt x="808101" y="168021"/>
                  </a:lnTo>
                  <a:lnTo>
                    <a:pt x="788543" y="189103"/>
                  </a:lnTo>
                  <a:lnTo>
                    <a:pt x="788670" y="188976"/>
                  </a:lnTo>
                  <a:lnTo>
                    <a:pt x="823254" y="188976"/>
                  </a:lnTo>
                  <a:lnTo>
                    <a:pt x="826770" y="185166"/>
                  </a:lnTo>
                  <a:lnTo>
                    <a:pt x="842267" y="168021"/>
                  </a:lnTo>
                  <a:close/>
                </a:path>
                <a:path w="972185" h="1040764">
                  <a:moveTo>
                    <a:pt x="879605" y="125984"/>
                  </a:moveTo>
                  <a:lnTo>
                    <a:pt x="845947" y="125984"/>
                  </a:lnTo>
                  <a:lnTo>
                    <a:pt x="807974" y="168148"/>
                  </a:lnTo>
                  <a:lnTo>
                    <a:pt x="808101" y="168021"/>
                  </a:lnTo>
                  <a:lnTo>
                    <a:pt x="842267" y="168021"/>
                  </a:lnTo>
                  <a:lnTo>
                    <a:pt x="864997" y="142875"/>
                  </a:lnTo>
                  <a:lnTo>
                    <a:pt x="879605" y="125984"/>
                  </a:lnTo>
                  <a:close/>
                </a:path>
                <a:path w="972185" h="1040764">
                  <a:moveTo>
                    <a:pt x="952627" y="0"/>
                  </a:moveTo>
                  <a:lnTo>
                    <a:pt x="917702" y="42164"/>
                  </a:lnTo>
                  <a:lnTo>
                    <a:pt x="882269" y="84201"/>
                  </a:lnTo>
                  <a:lnTo>
                    <a:pt x="845820" y="126111"/>
                  </a:lnTo>
                  <a:lnTo>
                    <a:pt x="845947" y="125984"/>
                  </a:lnTo>
                  <a:lnTo>
                    <a:pt x="879605" y="125984"/>
                  </a:lnTo>
                  <a:lnTo>
                    <a:pt x="901573" y="100584"/>
                  </a:lnTo>
                  <a:lnTo>
                    <a:pt x="937133" y="58420"/>
                  </a:lnTo>
                  <a:lnTo>
                    <a:pt x="972185" y="16256"/>
                  </a:lnTo>
                  <a:lnTo>
                    <a:pt x="952627" y="0"/>
                  </a:lnTo>
                  <a:close/>
                </a:path>
                <a:path w="972185" h="1040764">
                  <a:moveTo>
                    <a:pt x="882269" y="84074"/>
                  </a:moveTo>
                  <a:lnTo>
                    <a:pt x="882158" y="84201"/>
                  </a:lnTo>
                  <a:lnTo>
                    <a:pt x="882269" y="84074"/>
                  </a:lnTo>
                  <a:close/>
                </a:path>
                <a:path w="972185" h="1040764">
                  <a:moveTo>
                    <a:pt x="917702" y="42037"/>
                  </a:moveTo>
                  <a:lnTo>
                    <a:pt x="917595" y="42164"/>
                  </a:lnTo>
                  <a:lnTo>
                    <a:pt x="917702" y="42037"/>
                  </a:lnTo>
                  <a:close/>
                </a:path>
              </a:pathLst>
            </a:custGeom>
            <a:solidFill>
              <a:srgbClr val="1FE2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032125">
              <a:lnSpc>
                <a:spcPct val="100000"/>
              </a:lnSpc>
              <a:spcBef>
                <a:spcPts val="100"/>
              </a:spcBef>
            </a:pPr>
            <a:r>
              <a:rPr b="1" spc="-415" dirty="0">
                <a:latin typeface="DejaVu Sans"/>
                <a:cs typeface="DejaVu Sans"/>
              </a:rPr>
              <a:t>Customizing</a:t>
            </a:r>
            <a:r>
              <a:rPr spc="-145" dirty="0"/>
              <a:t> </a:t>
            </a:r>
            <a:r>
              <a:rPr b="1" spc="-475" dirty="0">
                <a:latin typeface="DejaVu Sans"/>
                <a:cs typeface="DejaVu Sans"/>
              </a:rPr>
              <a:t>Parameters</a:t>
            </a:r>
          </a:p>
        </p:txBody>
      </p:sp>
      <p:pic>
        <p:nvPicPr>
          <p:cNvPr id="16" name="object 16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215646" y="813815"/>
            <a:ext cx="11760708" cy="45720"/>
          </a:xfrm>
          <a:prstGeom prst="rect">
            <a:avLst/>
          </a:prstGeom>
        </p:spPr>
      </p:pic>
      <p:sp>
        <p:nvSpPr>
          <p:cNvPr id="17" name="object 17"/>
          <p:cNvSpPr txBox="1"/>
          <p:nvPr/>
        </p:nvSpPr>
        <p:spPr>
          <a:xfrm>
            <a:off x="6496550" y="1324117"/>
            <a:ext cx="4658360" cy="4796155"/>
          </a:xfrm>
          <a:prstGeom prst="rect">
            <a:avLst/>
          </a:prstGeom>
        </p:spPr>
        <p:txBody>
          <a:bodyPr vert="horz" wrap="square" lIns="0" tIns="901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10"/>
              </a:spcBef>
            </a:pPr>
            <a:r>
              <a:rPr sz="1600" b="1" spc="-20" dirty="0">
                <a:solidFill>
                  <a:srgbClr val="3F3F3F"/>
                </a:solidFill>
                <a:latin typeface="DejaVu Sans"/>
                <a:cs typeface="DejaVu Sans"/>
              </a:rPr>
              <a:t>Name</a:t>
            </a:r>
            <a:endParaRPr sz="1600">
              <a:latin typeface="DejaVu Sans"/>
              <a:cs typeface="DejaVu Sans"/>
            </a:endParaRPr>
          </a:p>
          <a:p>
            <a:pPr marL="12700">
              <a:lnSpc>
                <a:spcPct val="100000"/>
              </a:lnSpc>
              <a:spcBef>
                <a:spcPts val="459"/>
              </a:spcBef>
            </a:pPr>
            <a:r>
              <a:rPr sz="1200" i="1" spc="-10" dirty="0">
                <a:solidFill>
                  <a:srgbClr val="3F3F3F"/>
                </a:solidFill>
                <a:latin typeface="Nimbus Roman No9 L"/>
                <a:cs typeface="Nimbus Roman No9 L"/>
              </a:rPr>
              <a:t>Assign</a:t>
            </a:r>
            <a:r>
              <a:rPr sz="1200" i="1" spc="15" dirty="0">
                <a:solidFill>
                  <a:srgbClr val="3F3F3F"/>
                </a:solidFill>
                <a:latin typeface="Nimbus Roman No9 L"/>
                <a:cs typeface="Nimbus Roman No9 L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a</a:t>
            </a:r>
            <a:r>
              <a:rPr sz="1200" i="1" spc="15" dirty="0">
                <a:solidFill>
                  <a:srgbClr val="3F3F3F"/>
                </a:solidFill>
                <a:latin typeface="Nimbus Roman No9 L"/>
                <a:cs typeface="Nimbus Roman No9 L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name</a:t>
            </a:r>
            <a:r>
              <a:rPr sz="1200" i="1" spc="20" dirty="0">
                <a:solidFill>
                  <a:srgbClr val="3F3F3F"/>
                </a:solidFill>
                <a:latin typeface="Nimbus Roman No9 L"/>
                <a:cs typeface="Nimbus Roman No9 L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to</a:t>
            </a:r>
            <a:r>
              <a:rPr sz="1200" i="1" spc="20" dirty="0">
                <a:solidFill>
                  <a:srgbClr val="3F3F3F"/>
                </a:solidFill>
                <a:latin typeface="Nimbus Roman No9 L"/>
                <a:cs typeface="Nimbus Roman No9 L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your</a:t>
            </a:r>
            <a:r>
              <a:rPr sz="1200" i="1" spc="20" dirty="0">
                <a:solidFill>
                  <a:srgbClr val="3F3F3F"/>
                </a:solidFill>
                <a:latin typeface="Nimbus Roman No9 L"/>
                <a:cs typeface="Nimbus Roman No9 L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parameter</a:t>
            </a:r>
            <a:r>
              <a:rPr sz="1200" i="1" spc="40" dirty="0">
                <a:solidFill>
                  <a:srgbClr val="3F3F3F"/>
                </a:solidFill>
                <a:latin typeface="Nimbus Roman No9 L"/>
                <a:cs typeface="Nimbus Roman No9 L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(make</a:t>
            </a:r>
            <a:r>
              <a:rPr sz="1200" i="1" spc="15" dirty="0">
                <a:solidFill>
                  <a:srgbClr val="3F3F3F"/>
                </a:solidFill>
                <a:latin typeface="Nimbus Roman No9 L"/>
                <a:cs typeface="Nimbus Roman No9 L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sure</a:t>
            </a:r>
            <a:r>
              <a:rPr sz="1200" i="1" spc="30" dirty="0">
                <a:solidFill>
                  <a:srgbClr val="3F3F3F"/>
                </a:solidFill>
                <a:latin typeface="Nimbus Roman No9 L"/>
                <a:cs typeface="Nimbus Roman No9 L"/>
              </a:rPr>
              <a:t> </a:t>
            </a:r>
            <a:r>
              <a:rPr sz="1200" i="1" spc="-40" dirty="0">
                <a:solidFill>
                  <a:srgbClr val="3F3F3F"/>
                </a:solidFill>
                <a:latin typeface="Nimbus Roman No9 L"/>
                <a:cs typeface="Nimbus Roman No9 L"/>
              </a:rPr>
              <a:t>it’s</a:t>
            </a:r>
            <a:r>
              <a:rPr sz="1200" i="1" spc="25" dirty="0">
                <a:solidFill>
                  <a:srgbClr val="3F3F3F"/>
                </a:solidFill>
                <a:latin typeface="Nimbus Roman No9 L"/>
                <a:cs typeface="Nimbus Roman No9 L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intuitive</a:t>
            </a:r>
            <a:r>
              <a:rPr sz="1200" i="1" spc="25" dirty="0">
                <a:solidFill>
                  <a:srgbClr val="3F3F3F"/>
                </a:solidFill>
                <a:latin typeface="Nimbus Roman No9 L"/>
                <a:cs typeface="Nimbus Roman No9 L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and</a:t>
            </a:r>
            <a:r>
              <a:rPr sz="1200" i="1" spc="30" dirty="0">
                <a:solidFill>
                  <a:srgbClr val="3F3F3F"/>
                </a:solidFill>
                <a:latin typeface="Nimbus Roman No9 L"/>
                <a:cs typeface="Nimbus Roman No9 L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easy</a:t>
            </a:r>
            <a:r>
              <a:rPr sz="1200" i="1" spc="25" dirty="0">
                <a:solidFill>
                  <a:srgbClr val="3F3F3F"/>
                </a:solidFill>
                <a:latin typeface="Nimbus Roman No9 L"/>
                <a:cs typeface="Nimbus Roman No9 L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to</a:t>
            </a:r>
            <a:r>
              <a:rPr sz="1200" i="1" spc="20" dirty="0">
                <a:solidFill>
                  <a:srgbClr val="3F3F3F"/>
                </a:solidFill>
                <a:latin typeface="Nimbus Roman No9 L"/>
                <a:cs typeface="Nimbus Roman No9 L"/>
              </a:rPr>
              <a:t> </a:t>
            </a:r>
            <a:r>
              <a:rPr sz="1200" i="1" spc="-10" dirty="0">
                <a:solidFill>
                  <a:srgbClr val="3F3F3F"/>
                </a:solidFill>
                <a:latin typeface="Nimbus Roman No9 L"/>
                <a:cs typeface="Nimbus Roman No9 L"/>
              </a:rPr>
              <a:t>find!)</a:t>
            </a:r>
            <a:endParaRPr sz="1200">
              <a:latin typeface="Nimbus Roman No9 L"/>
              <a:cs typeface="Nimbus Roman No9 L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750">
              <a:latin typeface="Nimbus Roman No9 L"/>
              <a:cs typeface="Nimbus Roman No9 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600" b="1" spc="-200" dirty="0">
                <a:solidFill>
                  <a:srgbClr val="3F3F3F"/>
                </a:solidFill>
                <a:latin typeface="DejaVu Sans"/>
                <a:cs typeface="DejaVu Sans"/>
              </a:rPr>
              <a:t>Data</a:t>
            </a:r>
            <a:r>
              <a:rPr sz="1600" spc="-6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b="1" spc="-20" dirty="0">
                <a:solidFill>
                  <a:srgbClr val="3F3F3F"/>
                </a:solidFill>
                <a:latin typeface="DejaVu Sans"/>
                <a:cs typeface="DejaVu Sans"/>
              </a:rPr>
              <a:t>Type</a:t>
            </a:r>
            <a:endParaRPr sz="1600">
              <a:latin typeface="DejaVu Sans"/>
              <a:cs typeface="DejaVu Sans"/>
            </a:endParaRPr>
          </a:p>
          <a:p>
            <a:pPr marL="12700">
              <a:lnSpc>
                <a:spcPct val="100000"/>
              </a:lnSpc>
              <a:spcBef>
                <a:spcPts val="459"/>
              </a:spcBef>
            </a:pP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Select</a:t>
            </a:r>
            <a:r>
              <a:rPr sz="1200" spc="-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spc="-20" dirty="0">
                <a:solidFill>
                  <a:srgbClr val="3F3F3F"/>
                </a:solidFill>
                <a:latin typeface="Nimbus Roman No9 L"/>
                <a:cs typeface="Nimbus Roman No9 L"/>
              </a:rPr>
              <a:t>Float,</a:t>
            </a:r>
            <a:r>
              <a:rPr sz="1200" spc="-1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spc="-10" dirty="0">
                <a:solidFill>
                  <a:srgbClr val="3F3F3F"/>
                </a:solidFill>
                <a:latin typeface="Nimbus Roman No9 L"/>
                <a:cs typeface="Nimbus Roman No9 L"/>
              </a:rPr>
              <a:t>Integer,</a:t>
            </a:r>
            <a:r>
              <a:rPr sz="1200" spc="-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spc="-20" dirty="0">
                <a:solidFill>
                  <a:srgbClr val="3F3F3F"/>
                </a:solidFill>
                <a:latin typeface="Nimbus Roman No9 L"/>
                <a:cs typeface="Nimbus Roman No9 L"/>
              </a:rPr>
              <a:t>String,</a:t>
            </a:r>
            <a:r>
              <a:rPr sz="120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spc="-10" dirty="0">
                <a:solidFill>
                  <a:srgbClr val="3F3F3F"/>
                </a:solidFill>
                <a:latin typeface="Nimbus Roman No9 L"/>
                <a:cs typeface="Nimbus Roman No9 L"/>
              </a:rPr>
              <a:t>Boolean,</a:t>
            </a:r>
            <a:r>
              <a:rPr sz="1200" spc="-2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Date,</a:t>
            </a:r>
            <a:r>
              <a:rPr sz="1200" spc="-1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Date</a:t>
            </a:r>
            <a:r>
              <a:rPr sz="120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spc="-175" dirty="0">
                <a:solidFill>
                  <a:srgbClr val="3F3F3F"/>
                </a:solidFill>
                <a:latin typeface="Nimbus Roman No9 L"/>
                <a:cs typeface="Nimbus Roman No9 L"/>
              </a:rPr>
              <a:t>&amp;</a:t>
            </a:r>
            <a:r>
              <a:rPr sz="120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Time,</a:t>
            </a:r>
            <a:r>
              <a:rPr sz="1200" spc="-1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spc="-20" dirty="0">
                <a:solidFill>
                  <a:srgbClr val="3F3F3F"/>
                </a:solidFill>
                <a:latin typeface="Nimbus Roman No9 L"/>
                <a:cs typeface="Nimbus Roman No9 L"/>
              </a:rPr>
              <a:t>etc.</a:t>
            </a:r>
            <a:endParaRPr sz="1200">
              <a:latin typeface="Nimbus Roman No9 L"/>
              <a:cs typeface="Nimbus Roman No9 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800">
              <a:latin typeface="Nimbus Roman No9 L"/>
              <a:cs typeface="Nimbus Roman No9 L"/>
            </a:endParaRPr>
          </a:p>
          <a:p>
            <a:pPr marL="12700">
              <a:lnSpc>
                <a:spcPct val="100000"/>
              </a:lnSpc>
            </a:pPr>
            <a:r>
              <a:rPr sz="1600" b="1" spc="-220" dirty="0">
                <a:solidFill>
                  <a:srgbClr val="3F3F3F"/>
                </a:solidFill>
                <a:latin typeface="DejaVu Sans"/>
                <a:cs typeface="DejaVu Sans"/>
              </a:rPr>
              <a:t>Value</a:t>
            </a:r>
            <a:r>
              <a:rPr sz="1600" spc="-5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b="1" spc="-215" dirty="0">
                <a:solidFill>
                  <a:srgbClr val="3F3F3F"/>
                </a:solidFill>
                <a:latin typeface="DejaVu Sans"/>
                <a:cs typeface="DejaVu Sans"/>
              </a:rPr>
              <a:t>When</a:t>
            </a:r>
            <a:r>
              <a:rPr sz="1600" spc="-5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b="1" spc="-190" dirty="0">
                <a:solidFill>
                  <a:srgbClr val="3F3F3F"/>
                </a:solidFill>
                <a:latin typeface="DejaVu Sans"/>
                <a:cs typeface="DejaVu Sans"/>
              </a:rPr>
              <a:t>Workbook</a:t>
            </a:r>
            <a:r>
              <a:rPr sz="1600" spc="-4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b="1" spc="-20" dirty="0">
                <a:solidFill>
                  <a:srgbClr val="3F3F3F"/>
                </a:solidFill>
                <a:latin typeface="DejaVu Sans"/>
                <a:cs typeface="DejaVu Sans"/>
              </a:rPr>
              <a:t>Opens</a:t>
            </a:r>
            <a:endParaRPr sz="1600">
              <a:latin typeface="DejaVu Sans"/>
              <a:cs typeface="DejaVu Sans"/>
            </a:endParaRPr>
          </a:p>
          <a:p>
            <a:pPr marL="12700">
              <a:lnSpc>
                <a:spcPct val="100000"/>
              </a:lnSpc>
              <a:spcBef>
                <a:spcPts val="459"/>
              </a:spcBef>
            </a:pPr>
            <a:r>
              <a:rPr sz="1200" i="1" spc="-10" dirty="0">
                <a:solidFill>
                  <a:srgbClr val="3F3F3F"/>
                </a:solidFill>
                <a:latin typeface="Nimbus Roman No9 L"/>
                <a:cs typeface="Nimbus Roman No9 L"/>
              </a:rPr>
              <a:t>Allows</a:t>
            </a:r>
            <a:r>
              <a:rPr sz="120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your</a:t>
            </a:r>
            <a:r>
              <a:rPr sz="1200" spc="2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parameter</a:t>
            </a:r>
            <a:r>
              <a:rPr sz="1200" spc="3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to</a:t>
            </a:r>
            <a:r>
              <a:rPr sz="1200" spc="1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dynamically</a:t>
            </a:r>
            <a:r>
              <a:rPr sz="1200" spc="3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update</a:t>
            </a:r>
            <a:r>
              <a:rPr sz="1200" spc="3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when</a:t>
            </a:r>
            <a:r>
              <a:rPr sz="1200" spc="1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a</a:t>
            </a:r>
            <a:r>
              <a:rPr sz="1200" spc="1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workbook</a:t>
            </a:r>
            <a:r>
              <a:rPr sz="1200" spc="-1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is</a:t>
            </a:r>
            <a:r>
              <a:rPr sz="1200" spc="1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spc="-10" dirty="0">
                <a:solidFill>
                  <a:srgbClr val="3F3F3F"/>
                </a:solidFill>
                <a:latin typeface="Nimbus Roman No9 L"/>
                <a:cs typeface="Nimbus Roman No9 L"/>
              </a:rPr>
              <a:t>opened</a:t>
            </a:r>
            <a:endParaRPr sz="1200">
              <a:latin typeface="Nimbus Roman No9 L"/>
              <a:cs typeface="Nimbus Roman No9 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750">
              <a:latin typeface="Nimbus Roman No9 L"/>
              <a:cs typeface="Nimbus Roman No9 L"/>
            </a:endParaRPr>
          </a:p>
          <a:p>
            <a:pPr marL="12700">
              <a:lnSpc>
                <a:spcPct val="100000"/>
              </a:lnSpc>
            </a:pPr>
            <a:r>
              <a:rPr sz="1600" b="1" spc="-180" dirty="0">
                <a:solidFill>
                  <a:srgbClr val="3F3F3F"/>
                </a:solidFill>
                <a:latin typeface="DejaVu Sans"/>
                <a:cs typeface="DejaVu Sans"/>
              </a:rPr>
              <a:t>Current</a:t>
            </a:r>
            <a:r>
              <a:rPr sz="1600" spc="-8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b="1" spc="-20" dirty="0">
                <a:solidFill>
                  <a:srgbClr val="3F3F3F"/>
                </a:solidFill>
                <a:latin typeface="DejaVu Sans"/>
                <a:cs typeface="DejaVu Sans"/>
              </a:rPr>
              <a:t>Value</a:t>
            </a:r>
            <a:endParaRPr sz="1600">
              <a:latin typeface="DejaVu Sans"/>
              <a:cs typeface="DejaVu Sans"/>
            </a:endParaRPr>
          </a:p>
          <a:p>
            <a:pPr marL="12700">
              <a:lnSpc>
                <a:spcPct val="100000"/>
              </a:lnSpc>
              <a:spcBef>
                <a:spcPts val="459"/>
              </a:spcBef>
            </a:pP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Default</a:t>
            </a:r>
            <a:r>
              <a:rPr sz="1200" spc="5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value</a:t>
            </a:r>
            <a:r>
              <a:rPr sz="1200" spc="3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to</a:t>
            </a:r>
            <a:r>
              <a:rPr sz="1200" spc="4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be</a:t>
            </a:r>
            <a:r>
              <a:rPr sz="1200" spc="2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selected</a:t>
            </a:r>
            <a:r>
              <a:rPr sz="1200" spc="5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in</a:t>
            </a:r>
            <a:r>
              <a:rPr sz="1200" spc="3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the</a:t>
            </a:r>
            <a:r>
              <a:rPr sz="1200" spc="4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spc="-10" dirty="0">
                <a:solidFill>
                  <a:srgbClr val="3F3F3F"/>
                </a:solidFill>
                <a:latin typeface="Nimbus Roman No9 L"/>
                <a:cs typeface="Nimbus Roman No9 L"/>
              </a:rPr>
              <a:t>parameter</a:t>
            </a:r>
            <a:endParaRPr sz="1200">
              <a:latin typeface="Nimbus Roman No9 L"/>
              <a:cs typeface="Nimbus Roman No9 L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700">
              <a:latin typeface="Nimbus Roman No9 L"/>
              <a:cs typeface="Nimbus Roman No9 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600" b="1" spc="-195" dirty="0">
                <a:solidFill>
                  <a:srgbClr val="3F3F3F"/>
                </a:solidFill>
                <a:latin typeface="DejaVu Sans"/>
                <a:cs typeface="DejaVu Sans"/>
              </a:rPr>
              <a:t>Display</a:t>
            </a:r>
            <a:r>
              <a:rPr sz="1600" spc="-7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b="1" spc="-35" dirty="0">
                <a:solidFill>
                  <a:srgbClr val="3F3F3F"/>
                </a:solidFill>
                <a:latin typeface="DejaVu Sans"/>
                <a:cs typeface="DejaVu Sans"/>
              </a:rPr>
              <a:t>format</a:t>
            </a:r>
            <a:endParaRPr sz="1600">
              <a:latin typeface="DejaVu Sans"/>
              <a:cs typeface="DejaVu Sans"/>
            </a:endParaRPr>
          </a:p>
          <a:p>
            <a:pPr marL="12700">
              <a:lnSpc>
                <a:spcPct val="100000"/>
              </a:lnSpc>
              <a:spcBef>
                <a:spcPts val="459"/>
              </a:spcBef>
            </a:pP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Control</a:t>
            </a:r>
            <a:r>
              <a:rPr sz="1200" spc="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how</a:t>
            </a:r>
            <a:r>
              <a:rPr sz="1200" spc="1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parameters</a:t>
            </a:r>
            <a:r>
              <a:rPr sz="1200" spc="3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appear</a:t>
            </a:r>
            <a:r>
              <a:rPr sz="1200" spc="3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(not</a:t>
            </a:r>
            <a:r>
              <a:rPr sz="1200" spc="2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how</a:t>
            </a:r>
            <a:r>
              <a:rPr sz="1200" spc="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the</a:t>
            </a:r>
            <a:r>
              <a:rPr sz="1200" spc="1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raw</a:t>
            </a:r>
            <a:r>
              <a:rPr sz="1200" spc="1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data</a:t>
            </a:r>
            <a:r>
              <a:rPr sz="1200" spc="2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is</a:t>
            </a:r>
            <a:r>
              <a:rPr sz="1200" spc="1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spc="-10" dirty="0">
                <a:solidFill>
                  <a:srgbClr val="3F3F3F"/>
                </a:solidFill>
                <a:latin typeface="Nimbus Roman No9 L"/>
                <a:cs typeface="Nimbus Roman No9 L"/>
              </a:rPr>
              <a:t>formatted)</a:t>
            </a:r>
            <a:endParaRPr sz="1200">
              <a:latin typeface="Nimbus Roman No9 L"/>
              <a:cs typeface="Nimbus Roman No9 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850">
              <a:latin typeface="Nimbus Roman No9 L"/>
              <a:cs typeface="Nimbus Roman No9 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600" b="1" spc="-180" dirty="0">
                <a:solidFill>
                  <a:srgbClr val="3F3F3F"/>
                </a:solidFill>
                <a:latin typeface="DejaVu Sans"/>
                <a:cs typeface="DejaVu Sans"/>
              </a:rPr>
              <a:t>Allowable</a:t>
            </a:r>
            <a:r>
              <a:rPr sz="1600" spc="-7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b="1" spc="-75" dirty="0">
                <a:solidFill>
                  <a:srgbClr val="3F3F3F"/>
                </a:solidFill>
                <a:latin typeface="DejaVu Sans"/>
                <a:cs typeface="DejaVu Sans"/>
              </a:rPr>
              <a:t>Values:</a:t>
            </a:r>
            <a:endParaRPr sz="1600">
              <a:latin typeface="DejaVu Sans"/>
              <a:cs typeface="DejaVu Sans"/>
            </a:endParaRPr>
          </a:p>
          <a:p>
            <a:pPr marL="755650" indent="-286385">
              <a:lnSpc>
                <a:spcPct val="100000"/>
              </a:lnSpc>
              <a:spcBef>
                <a:spcPts val="459"/>
              </a:spcBef>
              <a:buFont typeface="DejaVu Sans"/>
              <a:buChar char="•"/>
              <a:tabLst>
                <a:tab pos="755650" algn="l"/>
                <a:tab pos="756285" algn="l"/>
              </a:tabLst>
            </a:pPr>
            <a:r>
              <a:rPr sz="1200" i="1" spc="-75" dirty="0">
                <a:solidFill>
                  <a:srgbClr val="3F3F3F"/>
                </a:solidFill>
                <a:latin typeface="Nimbus Roman No9 L"/>
                <a:cs typeface="Nimbus Roman No9 L"/>
              </a:rPr>
              <a:t>All:</a:t>
            </a:r>
            <a:r>
              <a:rPr sz="1200" spc="-1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No</a:t>
            </a:r>
            <a:r>
              <a:rPr sz="1200" spc="-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restriction</a:t>
            </a:r>
            <a:r>
              <a:rPr sz="1200" spc="1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within</a:t>
            </a:r>
            <a:r>
              <a:rPr sz="1200" spc="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data</a:t>
            </a:r>
            <a:r>
              <a:rPr sz="1200" spc="1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spc="-20" dirty="0">
                <a:solidFill>
                  <a:srgbClr val="3F3F3F"/>
                </a:solidFill>
                <a:latin typeface="Nimbus Roman No9 L"/>
                <a:cs typeface="Nimbus Roman No9 L"/>
              </a:rPr>
              <a:t>type</a:t>
            </a:r>
            <a:endParaRPr sz="1200">
              <a:latin typeface="Nimbus Roman No9 L"/>
              <a:cs typeface="Nimbus Roman No9 L"/>
            </a:endParaRPr>
          </a:p>
          <a:p>
            <a:pPr marL="755650" indent="-286385">
              <a:lnSpc>
                <a:spcPct val="100000"/>
              </a:lnSpc>
              <a:spcBef>
                <a:spcPts val="155"/>
              </a:spcBef>
              <a:buFont typeface="DejaVu Sans"/>
              <a:buChar char="•"/>
              <a:tabLst>
                <a:tab pos="755650" algn="l"/>
                <a:tab pos="756285" algn="l"/>
              </a:tabLst>
            </a:pPr>
            <a:r>
              <a:rPr sz="1200" i="1" spc="-35" dirty="0">
                <a:solidFill>
                  <a:srgbClr val="3F3F3F"/>
                </a:solidFill>
                <a:latin typeface="Nimbus Roman No9 L"/>
                <a:cs typeface="Nimbus Roman No9 L"/>
              </a:rPr>
              <a:t>List:</a:t>
            </a:r>
            <a:r>
              <a:rPr sz="1200" spc="-2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Only</a:t>
            </a:r>
            <a:r>
              <a:rPr sz="1200" spc="1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those</a:t>
            </a:r>
            <a:r>
              <a:rPr sz="1200" spc="-1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specified</a:t>
            </a:r>
            <a:r>
              <a:rPr sz="120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in</a:t>
            </a:r>
            <a:r>
              <a:rPr sz="1200" spc="-1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a</a:t>
            </a:r>
            <a:r>
              <a:rPr sz="1200" spc="-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spc="-20" dirty="0">
                <a:solidFill>
                  <a:srgbClr val="3F3F3F"/>
                </a:solidFill>
                <a:latin typeface="Nimbus Roman No9 L"/>
                <a:cs typeface="Nimbus Roman No9 L"/>
              </a:rPr>
              <a:t>list</a:t>
            </a:r>
            <a:endParaRPr sz="1200">
              <a:latin typeface="Nimbus Roman No9 L"/>
              <a:cs typeface="Nimbus Roman No9 L"/>
            </a:endParaRPr>
          </a:p>
          <a:p>
            <a:pPr marL="755650" indent="-286385">
              <a:lnSpc>
                <a:spcPct val="100000"/>
              </a:lnSpc>
              <a:spcBef>
                <a:spcPts val="155"/>
              </a:spcBef>
              <a:buFont typeface="DejaVu Sans"/>
              <a:buChar char="•"/>
              <a:tabLst>
                <a:tab pos="755650" algn="l"/>
                <a:tab pos="756285" algn="l"/>
              </a:tabLst>
            </a:pPr>
            <a:r>
              <a:rPr sz="1200" i="1" spc="-25" dirty="0">
                <a:solidFill>
                  <a:srgbClr val="3F3F3F"/>
                </a:solidFill>
                <a:latin typeface="Nimbus Roman No9 L"/>
                <a:cs typeface="Nimbus Roman No9 L"/>
              </a:rPr>
              <a:t>Range:</a:t>
            </a:r>
            <a:r>
              <a:rPr sz="1200" spc="-4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Only</a:t>
            </a:r>
            <a:r>
              <a:rPr sz="1200" spc="-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values</a:t>
            </a:r>
            <a:r>
              <a:rPr sz="1200" spc="-2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within</a:t>
            </a:r>
            <a:r>
              <a:rPr sz="1200" spc="-2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a</a:t>
            </a:r>
            <a:r>
              <a:rPr sz="1200" spc="-1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specified</a:t>
            </a:r>
            <a:r>
              <a:rPr sz="1200" spc="-2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spc="-10" dirty="0">
                <a:solidFill>
                  <a:srgbClr val="3F3F3F"/>
                </a:solidFill>
                <a:latin typeface="Nimbus Roman No9 L"/>
                <a:cs typeface="Nimbus Roman No9 L"/>
              </a:rPr>
              <a:t>range</a:t>
            </a:r>
            <a:endParaRPr sz="1200">
              <a:latin typeface="Nimbus Roman No9 L"/>
              <a:cs typeface="Nimbus Roman No9 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5932462" y="1168145"/>
            <a:ext cx="219075" cy="5295900"/>
          </a:xfrm>
          <a:custGeom>
            <a:avLst/>
            <a:gdLst/>
            <a:ahLst/>
            <a:cxnLst/>
            <a:rect l="l" t="t" r="r" b="b"/>
            <a:pathLst>
              <a:path w="219075" h="5295900">
                <a:moveTo>
                  <a:pt x="63334" y="5283200"/>
                </a:moveTo>
                <a:lnTo>
                  <a:pt x="0" y="5283200"/>
                </a:lnTo>
                <a:lnTo>
                  <a:pt x="177" y="5295900"/>
                </a:lnTo>
                <a:lnTo>
                  <a:pt x="58458" y="5295900"/>
                </a:lnTo>
                <a:lnTo>
                  <a:pt x="63334" y="5283200"/>
                </a:lnTo>
                <a:close/>
              </a:path>
              <a:path w="219075" h="5295900">
                <a:moveTo>
                  <a:pt x="81267" y="5270500"/>
                </a:moveTo>
                <a:lnTo>
                  <a:pt x="41935" y="5270500"/>
                </a:lnTo>
                <a:lnTo>
                  <a:pt x="37388" y="5283200"/>
                </a:lnTo>
                <a:lnTo>
                  <a:pt x="77025" y="5283200"/>
                </a:lnTo>
                <a:lnTo>
                  <a:pt x="81267" y="5270500"/>
                </a:lnTo>
                <a:close/>
              </a:path>
              <a:path w="219075" h="5295900">
                <a:moveTo>
                  <a:pt x="96342" y="5257800"/>
                </a:moveTo>
                <a:lnTo>
                  <a:pt x="66319" y="5257800"/>
                </a:lnTo>
                <a:lnTo>
                  <a:pt x="62623" y="5270500"/>
                </a:lnTo>
                <a:lnTo>
                  <a:pt x="92862" y="5270500"/>
                </a:lnTo>
                <a:lnTo>
                  <a:pt x="96342" y="5257800"/>
                </a:lnTo>
                <a:close/>
              </a:path>
              <a:path w="219075" h="5295900">
                <a:moveTo>
                  <a:pt x="105460" y="5245100"/>
                </a:moveTo>
                <a:lnTo>
                  <a:pt x="82219" y="5245100"/>
                </a:lnTo>
                <a:lnTo>
                  <a:pt x="79400" y="5257800"/>
                </a:lnTo>
                <a:lnTo>
                  <a:pt x="102654" y="5257800"/>
                </a:lnTo>
                <a:lnTo>
                  <a:pt x="105460" y="5245100"/>
                </a:lnTo>
                <a:close/>
              </a:path>
              <a:path w="219075" h="5295900">
                <a:moveTo>
                  <a:pt x="112445" y="5232400"/>
                </a:moveTo>
                <a:lnTo>
                  <a:pt x="91528" y="5232400"/>
                </a:lnTo>
                <a:lnTo>
                  <a:pt x="89509" y="5245100"/>
                </a:lnTo>
                <a:lnTo>
                  <a:pt x="110375" y="5245100"/>
                </a:lnTo>
                <a:lnTo>
                  <a:pt x="112445" y="5232400"/>
                </a:lnTo>
                <a:close/>
              </a:path>
              <a:path w="219075" h="5295900">
                <a:moveTo>
                  <a:pt x="117017" y="5219700"/>
                </a:moveTo>
                <a:lnTo>
                  <a:pt x="97497" y="5219700"/>
                </a:lnTo>
                <a:lnTo>
                  <a:pt x="96329" y="5232400"/>
                </a:lnTo>
                <a:lnTo>
                  <a:pt x="115785" y="5232400"/>
                </a:lnTo>
                <a:lnTo>
                  <a:pt x="117017" y="5219700"/>
                </a:lnTo>
                <a:close/>
              </a:path>
              <a:path w="219075" h="5295900">
                <a:moveTo>
                  <a:pt x="118922" y="5207000"/>
                </a:moveTo>
                <a:lnTo>
                  <a:pt x="99631" y="5207000"/>
                </a:lnTo>
                <a:lnTo>
                  <a:pt x="99148" y="5219700"/>
                </a:lnTo>
                <a:lnTo>
                  <a:pt x="118605" y="5219700"/>
                </a:lnTo>
                <a:lnTo>
                  <a:pt x="118922" y="5207000"/>
                </a:lnTo>
                <a:close/>
              </a:path>
              <a:path w="219075" h="5295900">
                <a:moveTo>
                  <a:pt x="118960" y="2362200"/>
                </a:moveTo>
                <a:lnTo>
                  <a:pt x="99910" y="2362200"/>
                </a:lnTo>
                <a:lnTo>
                  <a:pt x="99910" y="5207000"/>
                </a:lnTo>
                <a:lnTo>
                  <a:pt x="118960" y="5207000"/>
                </a:lnTo>
                <a:lnTo>
                  <a:pt x="118960" y="2362200"/>
                </a:lnTo>
                <a:close/>
              </a:path>
              <a:path w="219075" h="5295900">
                <a:moveTo>
                  <a:pt x="119722" y="2349500"/>
                </a:moveTo>
                <a:lnTo>
                  <a:pt x="100266" y="2349500"/>
                </a:lnTo>
                <a:lnTo>
                  <a:pt x="99949" y="2362200"/>
                </a:lnTo>
                <a:lnTo>
                  <a:pt x="119240" y="2362200"/>
                </a:lnTo>
                <a:lnTo>
                  <a:pt x="119722" y="2349500"/>
                </a:lnTo>
                <a:close/>
              </a:path>
              <a:path w="219075" h="5295900">
                <a:moveTo>
                  <a:pt x="122542" y="2336800"/>
                </a:moveTo>
                <a:lnTo>
                  <a:pt x="103098" y="2336800"/>
                </a:lnTo>
                <a:lnTo>
                  <a:pt x="101854" y="2349500"/>
                </a:lnTo>
                <a:lnTo>
                  <a:pt x="121386" y="2349500"/>
                </a:lnTo>
                <a:lnTo>
                  <a:pt x="122542" y="2336800"/>
                </a:lnTo>
                <a:close/>
              </a:path>
              <a:path w="219075" h="5295900">
                <a:moveTo>
                  <a:pt x="129387" y="2324100"/>
                </a:moveTo>
                <a:lnTo>
                  <a:pt x="108521" y="2324100"/>
                </a:lnTo>
                <a:lnTo>
                  <a:pt x="106438" y="2336800"/>
                </a:lnTo>
                <a:lnTo>
                  <a:pt x="127355" y="2336800"/>
                </a:lnTo>
                <a:lnTo>
                  <a:pt x="129387" y="2324100"/>
                </a:lnTo>
                <a:close/>
              </a:path>
              <a:path w="219075" h="5295900">
                <a:moveTo>
                  <a:pt x="139509" y="2311400"/>
                </a:moveTo>
                <a:lnTo>
                  <a:pt x="116255" y="2311400"/>
                </a:lnTo>
                <a:lnTo>
                  <a:pt x="113436" y="2324100"/>
                </a:lnTo>
                <a:lnTo>
                  <a:pt x="136690" y="2324100"/>
                </a:lnTo>
                <a:lnTo>
                  <a:pt x="139509" y="2311400"/>
                </a:lnTo>
                <a:close/>
              </a:path>
              <a:path w="219075" h="5295900">
                <a:moveTo>
                  <a:pt x="156298" y="2298700"/>
                </a:moveTo>
                <a:lnTo>
                  <a:pt x="126047" y="2298700"/>
                </a:lnTo>
                <a:lnTo>
                  <a:pt x="122567" y="2311400"/>
                </a:lnTo>
                <a:lnTo>
                  <a:pt x="152603" y="2311400"/>
                </a:lnTo>
                <a:lnTo>
                  <a:pt x="156298" y="2298700"/>
                </a:lnTo>
                <a:close/>
              </a:path>
              <a:path w="219075" h="5295900">
                <a:moveTo>
                  <a:pt x="186182" y="2286000"/>
                </a:moveTo>
                <a:lnTo>
                  <a:pt x="141897" y="2286000"/>
                </a:lnTo>
                <a:lnTo>
                  <a:pt x="137668" y="2298700"/>
                </a:lnTo>
                <a:lnTo>
                  <a:pt x="181533" y="2298700"/>
                </a:lnTo>
                <a:lnTo>
                  <a:pt x="186182" y="2286000"/>
                </a:lnTo>
                <a:close/>
              </a:path>
              <a:path w="219075" h="5295900">
                <a:moveTo>
                  <a:pt x="218871" y="2273300"/>
                </a:moveTo>
                <a:lnTo>
                  <a:pt x="165481" y="2273300"/>
                </a:lnTo>
                <a:lnTo>
                  <a:pt x="160464" y="2286000"/>
                </a:lnTo>
                <a:lnTo>
                  <a:pt x="218871" y="2286000"/>
                </a:lnTo>
                <a:lnTo>
                  <a:pt x="218871" y="2273300"/>
                </a:lnTo>
                <a:close/>
              </a:path>
              <a:path w="219075" h="5295900">
                <a:moveTo>
                  <a:pt x="200761" y="2260600"/>
                </a:moveTo>
                <a:lnTo>
                  <a:pt x="141897" y="2260600"/>
                </a:lnTo>
                <a:lnTo>
                  <a:pt x="146304" y="2273300"/>
                </a:lnTo>
                <a:lnTo>
                  <a:pt x="205816" y="2273300"/>
                </a:lnTo>
                <a:lnTo>
                  <a:pt x="200761" y="2260600"/>
                </a:lnTo>
                <a:close/>
              </a:path>
              <a:path w="219075" h="5295900">
                <a:moveTo>
                  <a:pt x="160147" y="2247900"/>
                </a:moveTo>
                <a:lnTo>
                  <a:pt x="126047" y="2247900"/>
                </a:lnTo>
                <a:lnTo>
                  <a:pt x="129730" y="2260600"/>
                </a:lnTo>
                <a:lnTo>
                  <a:pt x="164147" y="2260600"/>
                </a:lnTo>
                <a:lnTo>
                  <a:pt x="160147" y="2247900"/>
                </a:lnTo>
                <a:close/>
              </a:path>
              <a:path w="219075" h="5295900">
                <a:moveTo>
                  <a:pt x="142519" y="2235200"/>
                </a:moveTo>
                <a:lnTo>
                  <a:pt x="116255" y="2235200"/>
                </a:lnTo>
                <a:lnTo>
                  <a:pt x="119303" y="2247900"/>
                </a:lnTo>
                <a:lnTo>
                  <a:pt x="145707" y="2247900"/>
                </a:lnTo>
                <a:lnTo>
                  <a:pt x="142519" y="2235200"/>
                </a:lnTo>
                <a:close/>
              </a:path>
              <a:path w="219075" h="5295900">
                <a:moveTo>
                  <a:pt x="131622" y="2222500"/>
                </a:moveTo>
                <a:lnTo>
                  <a:pt x="108521" y="2222500"/>
                </a:lnTo>
                <a:lnTo>
                  <a:pt x="110845" y="2235200"/>
                </a:lnTo>
                <a:lnTo>
                  <a:pt x="134048" y="2235200"/>
                </a:lnTo>
                <a:lnTo>
                  <a:pt x="131622" y="2222500"/>
                </a:lnTo>
                <a:close/>
              </a:path>
              <a:path w="219075" h="5295900">
                <a:moveTo>
                  <a:pt x="123939" y="2209800"/>
                </a:moveTo>
                <a:lnTo>
                  <a:pt x="103098" y="2209800"/>
                </a:lnTo>
                <a:lnTo>
                  <a:pt x="104635" y="2222500"/>
                </a:lnTo>
                <a:lnTo>
                  <a:pt x="125539" y="2222500"/>
                </a:lnTo>
                <a:lnTo>
                  <a:pt x="123939" y="2209800"/>
                </a:lnTo>
                <a:close/>
              </a:path>
              <a:path w="219075" h="5295900">
                <a:moveTo>
                  <a:pt x="119722" y="2197100"/>
                </a:moveTo>
                <a:lnTo>
                  <a:pt x="100266" y="2197100"/>
                </a:lnTo>
                <a:lnTo>
                  <a:pt x="100914" y="2209800"/>
                </a:lnTo>
                <a:lnTo>
                  <a:pt x="120434" y="2209800"/>
                </a:lnTo>
                <a:lnTo>
                  <a:pt x="119722" y="2197100"/>
                </a:lnTo>
                <a:close/>
              </a:path>
              <a:path w="219075" h="5295900">
                <a:moveTo>
                  <a:pt x="118922" y="88900"/>
                </a:moveTo>
                <a:lnTo>
                  <a:pt x="99885" y="88900"/>
                </a:lnTo>
                <a:lnTo>
                  <a:pt x="99910" y="2197100"/>
                </a:lnTo>
                <a:lnTo>
                  <a:pt x="118960" y="2197100"/>
                </a:lnTo>
                <a:lnTo>
                  <a:pt x="118922" y="88900"/>
                </a:lnTo>
                <a:close/>
              </a:path>
              <a:path w="219075" h="5295900">
                <a:moveTo>
                  <a:pt x="117017" y="76200"/>
                </a:moveTo>
                <a:lnTo>
                  <a:pt x="97497" y="76200"/>
                </a:lnTo>
                <a:lnTo>
                  <a:pt x="98437" y="88900"/>
                </a:lnTo>
                <a:lnTo>
                  <a:pt x="117970" y="88900"/>
                </a:lnTo>
                <a:lnTo>
                  <a:pt x="117017" y="76200"/>
                </a:lnTo>
                <a:close/>
              </a:path>
              <a:path w="219075" h="5295900">
                <a:moveTo>
                  <a:pt x="112445" y="63500"/>
                </a:moveTo>
                <a:lnTo>
                  <a:pt x="91528" y="63500"/>
                </a:lnTo>
                <a:lnTo>
                  <a:pt x="93345" y="76200"/>
                </a:lnTo>
                <a:lnTo>
                  <a:pt x="114249" y="76200"/>
                </a:lnTo>
                <a:lnTo>
                  <a:pt x="112445" y="63500"/>
                </a:lnTo>
                <a:close/>
              </a:path>
              <a:path w="219075" h="5295900">
                <a:moveTo>
                  <a:pt x="108038" y="50800"/>
                </a:moveTo>
                <a:lnTo>
                  <a:pt x="84848" y="50800"/>
                </a:lnTo>
                <a:lnTo>
                  <a:pt x="87274" y="63500"/>
                </a:lnTo>
                <a:lnTo>
                  <a:pt x="110375" y="63500"/>
                </a:lnTo>
                <a:lnTo>
                  <a:pt x="108038" y="50800"/>
                </a:lnTo>
                <a:close/>
              </a:path>
              <a:path w="219075" h="5295900">
                <a:moveTo>
                  <a:pt x="96342" y="38100"/>
                </a:moveTo>
                <a:lnTo>
                  <a:pt x="69850" y="38100"/>
                </a:lnTo>
                <a:lnTo>
                  <a:pt x="73215" y="50800"/>
                </a:lnTo>
                <a:lnTo>
                  <a:pt x="99606" y="50800"/>
                </a:lnTo>
                <a:lnTo>
                  <a:pt x="96342" y="38100"/>
                </a:lnTo>
                <a:close/>
              </a:path>
              <a:path w="219075" h="5295900">
                <a:moveTo>
                  <a:pt x="85318" y="25400"/>
                </a:moveTo>
                <a:lnTo>
                  <a:pt x="50634" y="25400"/>
                </a:lnTo>
                <a:lnTo>
                  <a:pt x="54775" y="38100"/>
                </a:lnTo>
                <a:lnTo>
                  <a:pt x="89192" y="38100"/>
                </a:lnTo>
                <a:lnTo>
                  <a:pt x="85318" y="25400"/>
                </a:lnTo>
                <a:close/>
              </a:path>
              <a:path w="219075" h="5295900">
                <a:moveTo>
                  <a:pt x="32118" y="0"/>
                </a:moveTo>
                <a:lnTo>
                  <a:pt x="177" y="0"/>
                </a:lnTo>
                <a:lnTo>
                  <a:pt x="0" y="25400"/>
                </a:lnTo>
                <a:lnTo>
                  <a:pt x="72618" y="25400"/>
                </a:lnTo>
                <a:lnTo>
                  <a:pt x="68059" y="12700"/>
                </a:lnTo>
                <a:lnTo>
                  <a:pt x="37630" y="12700"/>
                </a:lnTo>
                <a:lnTo>
                  <a:pt x="32118" y="0"/>
                </a:lnTo>
                <a:close/>
              </a:path>
            </a:pathLst>
          </a:custGeom>
          <a:solidFill>
            <a:srgbClr val="1FE2D7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03480" y="1581870"/>
            <a:ext cx="6294755" cy="3213735"/>
            <a:chOff x="603480" y="1581870"/>
            <a:chExt cx="6294755" cy="321373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3480" y="1581870"/>
              <a:ext cx="4819697" cy="3213437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4934" y="1593342"/>
              <a:ext cx="4750307" cy="3144011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9713" y="2118359"/>
              <a:ext cx="3198876" cy="226466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793877" y="2152662"/>
              <a:ext cx="3101975" cy="2166620"/>
            </a:xfrm>
            <a:custGeom>
              <a:avLst/>
              <a:gdLst/>
              <a:ahLst/>
              <a:cxnLst/>
              <a:rect l="l" t="t" r="r" b="b"/>
              <a:pathLst>
                <a:path w="3101975" h="2166620">
                  <a:moveTo>
                    <a:pt x="3101594" y="0"/>
                  </a:moveTo>
                  <a:lnTo>
                    <a:pt x="3076194" y="0"/>
                  </a:lnTo>
                  <a:lnTo>
                    <a:pt x="3076194" y="25400"/>
                  </a:lnTo>
                  <a:lnTo>
                    <a:pt x="3076194" y="2141220"/>
                  </a:lnTo>
                  <a:lnTo>
                    <a:pt x="25400" y="2141220"/>
                  </a:lnTo>
                  <a:lnTo>
                    <a:pt x="25400" y="25400"/>
                  </a:lnTo>
                  <a:lnTo>
                    <a:pt x="3076194" y="25400"/>
                  </a:lnTo>
                  <a:lnTo>
                    <a:pt x="3076194" y="0"/>
                  </a:lnTo>
                  <a:lnTo>
                    <a:pt x="0" y="0"/>
                  </a:lnTo>
                  <a:lnTo>
                    <a:pt x="0" y="25400"/>
                  </a:lnTo>
                  <a:lnTo>
                    <a:pt x="0" y="2141220"/>
                  </a:lnTo>
                  <a:lnTo>
                    <a:pt x="0" y="2166620"/>
                  </a:lnTo>
                  <a:lnTo>
                    <a:pt x="3101594" y="2166620"/>
                  </a:lnTo>
                  <a:lnTo>
                    <a:pt x="3101594" y="2141842"/>
                  </a:lnTo>
                  <a:lnTo>
                    <a:pt x="3101594" y="2141220"/>
                  </a:lnTo>
                  <a:lnTo>
                    <a:pt x="3101594" y="25400"/>
                  </a:lnTo>
                  <a:lnTo>
                    <a:pt x="3101594" y="25260"/>
                  </a:lnTo>
                  <a:lnTo>
                    <a:pt x="3101594" y="0"/>
                  </a:lnTo>
                  <a:close/>
                </a:path>
              </a:pathLst>
            </a:custGeom>
            <a:solidFill>
              <a:srgbClr val="1FE2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171988" y="3712463"/>
              <a:ext cx="45720" cy="66040"/>
            </a:xfrm>
            <a:custGeom>
              <a:avLst/>
              <a:gdLst/>
              <a:ahLst/>
              <a:cxnLst/>
              <a:rect l="l" t="t" r="r" b="b"/>
              <a:pathLst>
                <a:path w="45720" h="66039">
                  <a:moveTo>
                    <a:pt x="38061" y="0"/>
                  </a:moveTo>
                  <a:lnTo>
                    <a:pt x="7581" y="0"/>
                  </a:lnTo>
                  <a:lnTo>
                    <a:pt x="6807" y="38"/>
                  </a:lnTo>
                  <a:lnTo>
                    <a:pt x="0" y="6845"/>
                  </a:lnTo>
                  <a:lnTo>
                    <a:pt x="0" y="58686"/>
                  </a:lnTo>
                  <a:lnTo>
                    <a:pt x="7581" y="65532"/>
                  </a:lnTo>
                  <a:lnTo>
                    <a:pt x="38061" y="65532"/>
                  </a:lnTo>
                  <a:lnTo>
                    <a:pt x="45643" y="58686"/>
                  </a:lnTo>
                  <a:lnTo>
                    <a:pt x="45643" y="6845"/>
                  </a:lnTo>
                  <a:lnTo>
                    <a:pt x="38061" y="0"/>
                  </a:lnTo>
                  <a:close/>
                </a:path>
              </a:pathLst>
            </a:custGeom>
            <a:solidFill>
              <a:srgbClr val="F0F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915156" y="2354529"/>
              <a:ext cx="1342644" cy="306374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3949319" y="2388882"/>
              <a:ext cx="1245870" cy="208279"/>
            </a:xfrm>
            <a:custGeom>
              <a:avLst/>
              <a:gdLst/>
              <a:ahLst/>
              <a:cxnLst/>
              <a:rect l="l" t="t" r="r" b="b"/>
              <a:pathLst>
                <a:path w="1245870" h="208280">
                  <a:moveTo>
                    <a:pt x="1245362" y="0"/>
                  </a:moveTo>
                  <a:lnTo>
                    <a:pt x="1219962" y="0"/>
                  </a:lnTo>
                  <a:lnTo>
                    <a:pt x="1219962" y="25400"/>
                  </a:lnTo>
                  <a:lnTo>
                    <a:pt x="1219962" y="182880"/>
                  </a:lnTo>
                  <a:lnTo>
                    <a:pt x="25400" y="182880"/>
                  </a:lnTo>
                  <a:lnTo>
                    <a:pt x="25400" y="25400"/>
                  </a:lnTo>
                  <a:lnTo>
                    <a:pt x="1219962" y="25400"/>
                  </a:lnTo>
                  <a:lnTo>
                    <a:pt x="1219962" y="0"/>
                  </a:lnTo>
                  <a:lnTo>
                    <a:pt x="0" y="0"/>
                  </a:lnTo>
                  <a:lnTo>
                    <a:pt x="0" y="25400"/>
                  </a:lnTo>
                  <a:lnTo>
                    <a:pt x="0" y="182880"/>
                  </a:lnTo>
                  <a:lnTo>
                    <a:pt x="0" y="208280"/>
                  </a:lnTo>
                  <a:lnTo>
                    <a:pt x="1245362" y="208280"/>
                  </a:lnTo>
                  <a:lnTo>
                    <a:pt x="1245362" y="183502"/>
                  </a:lnTo>
                  <a:lnTo>
                    <a:pt x="1245362" y="182880"/>
                  </a:lnTo>
                  <a:lnTo>
                    <a:pt x="1245362" y="25400"/>
                  </a:lnTo>
                  <a:lnTo>
                    <a:pt x="1245362" y="25260"/>
                  </a:lnTo>
                  <a:lnTo>
                    <a:pt x="1245362" y="0"/>
                  </a:lnTo>
                  <a:close/>
                </a:path>
              </a:pathLst>
            </a:custGeom>
            <a:solidFill>
              <a:srgbClr val="1FE2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915156" y="2833827"/>
              <a:ext cx="1342644" cy="306374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3456178" y="1793493"/>
              <a:ext cx="3442335" cy="1283970"/>
            </a:xfrm>
            <a:custGeom>
              <a:avLst/>
              <a:gdLst/>
              <a:ahLst/>
              <a:cxnLst/>
              <a:rect l="l" t="t" r="r" b="b"/>
              <a:pathLst>
                <a:path w="3442334" h="1283970">
                  <a:moveTo>
                    <a:pt x="1738503" y="1099947"/>
                  </a:moveTo>
                  <a:lnTo>
                    <a:pt x="1713103" y="1099947"/>
                  </a:lnTo>
                  <a:lnTo>
                    <a:pt x="1713103" y="1258189"/>
                  </a:lnTo>
                  <a:lnTo>
                    <a:pt x="1738503" y="1258189"/>
                  </a:lnTo>
                  <a:lnTo>
                    <a:pt x="1738503" y="1099947"/>
                  </a:lnTo>
                  <a:close/>
                </a:path>
                <a:path w="3442334" h="1283970">
                  <a:moveTo>
                    <a:pt x="1738503" y="1074178"/>
                  </a:moveTo>
                  <a:lnTo>
                    <a:pt x="493141" y="1074178"/>
                  </a:lnTo>
                  <a:lnTo>
                    <a:pt x="493141" y="1099578"/>
                  </a:lnTo>
                  <a:lnTo>
                    <a:pt x="493141" y="1258328"/>
                  </a:lnTo>
                  <a:lnTo>
                    <a:pt x="493141" y="1283728"/>
                  </a:lnTo>
                  <a:lnTo>
                    <a:pt x="1738503" y="1283728"/>
                  </a:lnTo>
                  <a:lnTo>
                    <a:pt x="1738503" y="1258328"/>
                  </a:lnTo>
                  <a:lnTo>
                    <a:pt x="518541" y="1258328"/>
                  </a:lnTo>
                  <a:lnTo>
                    <a:pt x="518541" y="1099578"/>
                  </a:lnTo>
                  <a:lnTo>
                    <a:pt x="1738503" y="1099578"/>
                  </a:lnTo>
                  <a:lnTo>
                    <a:pt x="1738503" y="1074178"/>
                  </a:lnTo>
                  <a:close/>
                </a:path>
                <a:path w="3442334" h="1283970">
                  <a:moveTo>
                    <a:pt x="3441827" y="38100"/>
                  </a:moveTo>
                  <a:lnTo>
                    <a:pt x="3365627" y="0"/>
                  </a:lnTo>
                  <a:lnTo>
                    <a:pt x="3365627" y="25400"/>
                  </a:lnTo>
                  <a:lnTo>
                    <a:pt x="2941828" y="25781"/>
                  </a:lnTo>
                  <a:lnTo>
                    <a:pt x="2450465" y="31496"/>
                  </a:lnTo>
                  <a:lnTo>
                    <a:pt x="2210943" y="37973"/>
                  </a:lnTo>
                  <a:lnTo>
                    <a:pt x="1977009" y="47625"/>
                  </a:lnTo>
                  <a:lnTo>
                    <a:pt x="1749679" y="61341"/>
                  </a:lnTo>
                  <a:lnTo>
                    <a:pt x="1638935" y="69850"/>
                  </a:lnTo>
                  <a:lnTo>
                    <a:pt x="1530223" y="79629"/>
                  </a:lnTo>
                  <a:lnTo>
                    <a:pt x="1423543" y="90678"/>
                  </a:lnTo>
                  <a:lnTo>
                    <a:pt x="1319149" y="102997"/>
                  </a:lnTo>
                  <a:lnTo>
                    <a:pt x="1216660" y="116459"/>
                  </a:lnTo>
                  <a:lnTo>
                    <a:pt x="1116076" y="130937"/>
                  </a:lnTo>
                  <a:lnTo>
                    <a:pt x="1017143" y="146431"/>
                  </a:lnTo>
                  <a:lnTo>
                    <a:pt x="823722" y="180086"/>
                  </a:lnTo>
                  <a:lnTo>
                    <a:pt x="635381" y="216662"/>
                  </a:lnTo>
                  <a:lnTo>
                    <a:pt x="359918" y="275717"/>
                  </a:lnTo>
                  <a:lnTo>
                    <a:pt x="0" y="358648"/>
                  </a:lnTo>
                  <a:lnTo>
                    <a:pt x="5842" y="383286"/>
                  </a:lnTo>
                  <a:lnTo>
                    <a:pt x="185166" y="341630"/>
                  </a:lnTo>
                  <a:lnTo>
                    <a:pt x="185039" y="341630"/>
                  </a:lnTo>
                  <a:lnTo>
                    <a:pt x="365506" y="300482"/>
                  </a:lnTo>
                  <a:lnTo>
                    <a:pt x="365379" y="300482"/>
                  </a:lnTo>
                  <a:lnTo>
                    <a:pt x="456438" y="280416"/>
                  </a:lnTo>
                  <a:lnTo>
                    <a:pt x="456311" y="280416"/>
                  </a:lnTo>
                  <a:lnTo>
                    <a:pt x="640461" y="241554"/>
                  </a:lnTo>
                  <a:lnTo>
                    <a:pt x="640334" y="241554"/>
                  </a:lnTo>
                  <a:lnTo>
                    <a:pt x="733806" y="223012"/>
                  </a:lnTo>
                  <a:lnTo>
                    <a:pt x="733679" y="223012"/>
                  </a:lnTo>
                  <a:lnTo>
                    <a:pt x="828294" y="204978"/>
                  </a:lnTo>
                  <a:lnTo>
                    <a:pt x="828167" y="205105"/>
                  </a:lnTo>
                  <a:lnTo>
                    <a:pt x="828865" y="204978"/>
                  </a:lnTo>
                  <a:lnTo>
                    <a:pt x="924052" y="187960"/>
                  </a:lnTo>
                  <a:lnTo>
                    <a:pt x="923925" y="187960"/>
                  </a:lnTo>
                  <a:lnTo>
                    <a:pt x="1021207" y="171450"/>
                  </a:lnTo>
                  <a:lnTo>
                    <a:pt x="1021080" y="171450"/>
                  </a:lnTo>
                  <a:lnTo>
                    <a:pt x="1119886" y="156083"/>
                  </a:lnTo>
                  <a:lnTo>
                    <a:pt x="1119759" y="156083"/>
                  </a:lnTo>
                  <a:lnTo>
                    <a:pt x="1220216" y="141605"/>
                  </a:lnTo>
                  <a:lnTo>
                    <a:pt x="1220089" y="141605"/>
                  </a:lnTo>
                  <a:lnTo>
                    <a:pt x="1322324" y="128143"/>
                  </a:lnTo>
                  <a:lnTo>
                    <a:pt x="1322197" y="128270"/>
                  </a:lnTo>
                  <a:lnTo>
                    <a:pt x="1323263" y="128143"/>
                  </a:lnTo>
                  <a:lnTo>
                    <a:pt x="1426464" y="115951"/>
                  </a:lnTo>
                  <a:lnTo>
                    <a:pt x="1426337" y="115951"/>
                  </a:lnTo>
                  <a:lnTo>
                    <a:pt x="1532763" y="104902"/>
                  </a:lnTo>
                  <a:lnTo>
                    <a:pt x="1532509" y="104902"/>
                  </a:lnTo>
                  <a:lnTo>
                    <a:pt x="1641094" y="95250"/>
                  </a:lnTo>
                  <a:lnTo>
                    <a:pt x="1751584" y="86614"/>
                  </a:lnTo>
                  <a:lnTo>
                    <a:pt x="1751330" y="86614"/>
                  </a:lnTo>
                  <a:lnTo>
                    <a:pt x="1864106" y="79375"/>
                  </a:lnTo>
                  <a:lnTo>
                    <a:pt x="2094357" y="67691"/>
                  </a:lnTo>
                  <a:lnTo>
                    <a:pt x="2211832" y="63373"/>
                  </a:lnTo>
                  <a:lnTo>
                    <a:pt x="2451100" y="56896"/>
                  </a:lnTo>
                  <a:lnTo>
                    <a:pt x="2694813" y="53086"/>
                  </a:lnTo>
                  <a:lnTo>
                    <a:pt x="2941828" y="51181"/>
                  </a:lnTo>
                  <a:lnTo>
                    <a:pt x="3365627" y="50850"/>
                  </a:lnTo>
                  <a:lnTo>
                    <a:pt x="3365627" y="76200"/>
                  </a:lnTo>
                  <a:lnTo>
                    <a:pt x="3416427" y="50800"/>
                  </a:lnTo>
                  <a:lnTo>
                    <a:pt x="3441827" y="38100"/>
                  </a:lnTo>
                  <a:close/>
                </a:path>
              </a:pathLst>
            </a:custGeom>
            <a:solidFill>
              <a:srgbClr val="1FE2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599878" y="2621810"/>
              <a:ext cx="1188065" cy="71670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611368" y="2633472"/>
              <a:ext cx="1118615" cy="646937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580888" y="2573274"/>
              <a:ext cx="1241298" cy="788670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5011928" y="2580385"/>
              <a:ext cx="1747520" cy="718185"/>
            </a:xfrm>
            <a:custGeom>
              <a:avLst/>
              <a:gdLst/>
              <a:ahLst/>
              <a:cxnLst/>
              <a:rect l="l" t="t" r="r" b="b"/>
              <a:pathLst>
                <a:path w="1747520" h="718185">
                  <a:moveTo>
                    <a:pt x="548767" y="160274"/>
                  </a:moveTo>
                  <a:lnTo>
                    <a:pt x="524141" y="148209"/>
                  </a:lnTo>
                  <a:lnTo>
                    <a:pt x="472313" y="122809"/>
                  </a:lnTo>
                  <a:lnTo>
                    <a:pt x="472478" y="148158"/>
                  </a:lnTo>
                  <a:lnTo>
                    <a:pt x="463765" y="148209"/>
                  </a:lnTo>
                  <a:lnTo>
                    <a:pt x="422021" y="147701"/>
                  </a:lnTo>
                  <a:lnTo>
                    <a:pt x="381381" y="146431"/>
                  </a:lnTo>
                  <a:lnTo>
                    <a:pt x="381762" y="146431"/>
                  </a:lnTo>
                  <a:lnTo>
                    <a:pt x="341884" y="143764"/>
                  </a:lnTo>
                  <a:lnTo>
                    <a:pt x="342392" y="143764"/>
                  </a:lnTo>
                  <a:lnTo>
                    <a:pt x="305066" y="139700"/>
                  </a:lnTo>
                  <a:lnTo>
                    <a:pt x="303911" y="139573"/>
                  </a:lnTo>
                  <a:lnTo>
                    <a:pt x="304546" y="139700"/>
                  </a:lnTo>
                  <a:lnTo>
                    <a:pt x="268020" y="133756"/>
                  </a:lnTo>
                  <a:lnTo>
                    <a:pt x="250799" y="130073"/>
                  </a:lnTo>
                  <a:lnTo>
                    <a:pt x="234061" y="125730"/>
                  </a:lnTo>
                  <a:lnTo>
                    <a:pt x="234569" y="125857"/>
                  </a:lnTo>
                  <a:lnTo>
                    <a:pt x="234137" y="125730"/>
                  </a:lnTo>
                  <a:lnTo>
                    <a:pt x="218655" y="121158"/>
                  </a:lnTo>
                  <a:lnTo>
                    <a:pt x="217805" y="120904"/>
                  </a:lnTo>
                  <a:lnTo>
                    <a:pt x="218440" y="121158"/>
                  </a:lnTo>
                  <a:lnTo>
                    <a:pt x="202311" y="115443"/>
                  </a:lnTo>
                  <a:lnTo>
                    <a:pt x="203073" y="115697"/>
                  </a:lnTo>
                  <a:lnTo>
                    <a:pt x="202450" y="115443"/>
                  </a:lnTo>
                  <a:lnTo>
                    <a:pt x="172923" y="103289"/>
                  </a:lnTo>
                  <a:lnTo>
                    <a:pt x="144653" y="89154"/>
                  </a:lnTo>
                  <a:lnTo>
                    <a:pt x="116840" y="73025"/>
                  </a:lnTo>
                  <a:lnTo>
                    <a:pt x="117348" y="73279"/>
                  </a:lnTo>
                  <a:lnTo>
                    <a:pt x="116954" y="73025"/>
                  </a:lnTo>
                  <a:lnTo>
                    <a:pt x="90678" y="56007"/>
                  </a:lnTo>
                  <a:lnTo>
                    <a:pt x="91186" y="56261"/>
                  </a:lnTo>
                  <a:lnTo>
                    <a:pt x="90817" y="56007"/>
                  </a:lnTo>
                  <a:lnTo>
                    <a:pt x="65633" y="38100"/>
                  </a:lnTo>
                  <a:lnTo>
                    <a:pt x="65278" y="37846"/>
                  </a:lnTo>
                  <a:lnTo>
                    <a:pt x="65532" y="38100"/>
                  </a:lnTo>
                  <a:lnTo>
                    <a:pt x="40386" y="19177"/>
                  </a:lnTo>
                  <a:lnTo>
                    <a:pt x="40513" y="19177"/>
                  </a:lnTo>
                  <a:lnTo>
                    <a:pt x="15494" y="0"/>
                  </a:lnTo>
                  <a:lnTo>
                    <a:pt x="25019" y="39370"/>
                  </a:lnTo>
                  <a:lnTo>
                    <a:pt x="76581" y="77089"/>
                  </a:lnTo>
                  <a:lnTo>
                    <a:pt x="132207" y="111379"/>
                  </a:lnTo>
                  <a:lnTo>
                    <a:pt x="193675" y="139319"/>
                  </a:lnTo>
                  <a:lnTo>
                    <a:pt x="245110" y="154813"/>
                  </a:lnTo>
                  <a:lnTo>
                    <a:pt x="300863" y="164846"/>
                  </a:lnTo>
                  <a:lnTo>
                    <a:pt x="339852" y="169037"/>
                  </a:lnTo>
                  <a:lnTo>
                    <a:pt x="380365" y="171831"/>
                  </a:lnTo>
                  <a:lnTo>
                    <a:pt x="421640" y="173101"/>
                  </a:lnTo>
                  <a:lnTo>
                    <a:pt x="463677" y="173609"/>
                  </a:lnTo>
                  <a:lnTo>
                    <a:pt x="472655" y="173609"/>
                  </a:lnTo>
                  <a:lnTo>
                    <a:pt x="472821" y="199009"/>
                  </a:lnTo>
                  <a:lnTo>
                    <a:pt x="522719" y="173558"/>
                  </a:lnTo>
                  <a:lnTo>
                    <a:pt x="548767" y="160274"/>
                  </a:lnTo>
                  <a:close/>
                </a:path>
                <a:path w="1747520" h="718185">
                  <a:moveTo>
                    <a:pt x="1747139" y="26936"/>
                  </a:moveTo>
                  <a:lnTo>
                    <a:pt x="603123" y="26936"/>
                  </a:lnTo>
                  <a:lnTo>
                    <a:pt x="603123" y="52336"/>
                  </a:lnTo>
                  <a:lnTo>
                    <a:pt x="603123" y="692416"/>
                  </a:lnTo>
                  <a:lnTo>
                    <a:pt x="603123" y="717816"/>
                  </a:lnTo>
                  <a:lnTo>
                    <a:pt x="1747139" y="717816"/>
                  </a:lnTo>
                  <a:lnTo>
                    <a:pt x="1747139" y="693039"/>
                  </a:lnTo>
                  <a:lnTo>
                    <a:pt x="1747139" y="692416"/>
                  </a:lnTo>
                  <a:lnTo>
                    <a:pt x="1747139" y="52451"/>
                  </a:lnTo>
                  <a:lnTo>
                    <a:pt x="1721739" y="52451"/>
                  </a:lnTo>
                  <a:lnTo>
                    <a:pt x="1721739" y="692416"/>
                  </a:lnTo>
                  <a:lnTo>
                    <a:pt x="628523" y="692416"/>
                  </a:lnTo>
                  <a:lnTo>
                    <a:pt x="628523" y="52336"/>
                  </a:lnTo>
                  <a:lnTo>
                    <a:pt x="1747139" y="52336"/>
                  </a:lnTo>
                  <a:lnTo>
                    <a:pt x="1747139" y="26936"/>
                  </a:lnTo>
                  <a:close/>
                </a:path>
              </a:pathLst>
            </a:custGeom>
            <a:solidFill>
              <a:srgbClr val="1FE2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605905" y="3770843"/>
              <a:ext cx="1182143" cy="768622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617464" y="3782568"/>
              <a:ext cx="1112519" cy="698753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574030" y="3736136"/>
              <a:ext cx="1240536" cy="821385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5014087" y="3070859"/>
              <a:ext cx="1737360" cy="1424305"/>
            </a:xfrm>
            <a:custGeom>
              <a:avLst/>
              <a:gdLst/>
              <a:ahLst/>
              <a:cxnLst/>
              <a:rect l="l" t="t" r="r" b="b"/>
              <a:pathLst>
                <a:path w="1737359" h="1424304">
                  <a:moveTo>
                    <a:pt x="535178" y="789051"/>
                  </a:moveTo>
                  <a:lnTo>
                    <a:pt x="500011" y="765441"/>
                  </a:lnTo>
                  <a:lnTo>
                    <a:pt x="464439" y="741553"/>
                  </a:lnTo>
                  <a:lnTo>
                    <a:pt x="461391" y="765441"/>
                  </a:lnTo>
                  <a:lnTo>
                    <a:pt x="452615" y="763422"/>
                  </a:lnTo>
                  <a:lnTo>
                    <a:pt x="441210" y="758444"/>
                  </a:lnTo>
                  <a:lnTo>
                    <a:pt x="440055" y="757936"/>
                  </a:lnTo>
                  <a:lnTo>
                    <a:pt x="440944" y="758444"/>
                  </a:lnTo>
                  <a:lnTo>
                    <a:pt x="428269" y="751560"/>
                  </a:lnTo>
                  <a:lnTo>
                    <a:pt x="415874" y="743458"/>
                  </a:lnTo>
                  <a:lnTo>
                    <a:pt x="414909" y="742823"/>
                  </a:lnTo>
                  <a:lnTo>
                    <a:pt x="415671" y="743458"/>
                  </a:lnTo>
                  <a:lnTo>
                    <a:pt x="401701" y="732663"/>
                  </a:lnTo>
                  <a:lnTo>
                    <a:pt x="402463" y="733171"/>
                  </a:lnTo>
                  <a:lnTo>
                    <a:pt x="401891" y="732663"/>
                  </a:lnTo>
                  <a:lnTo>
                    <a:pt x="388531" y="720725"/>
                  </a:lnTo>
                  <a:lnTo>
                    <a:pt x="388112" y="720344"/>
                  </a:lnTo>
                  <a:lnTo>
                    <a:pt x="381635" y="713867"/>
                  </a:lnTo>
                  <a:lnTo>
                    <a:pt x="381254" y="713486"/>
                  </a:lnTo>
                  <a:lnTo>
                    <a:pt x="381508" y="713867"/>
                  </a:lnTo>
                  <a:lnTo>
                    <a:pt x="374269" y="706120"/>
                  </a:lnTo>
                  <a:lnTo>
                    <a:pt x="374154" y="705993"/>
                  </a:lnTo>
                  <a:lnTo>
                    <a:pt x="366776" y="697738"/>
                  </a:lnTo>
                  <a:lnTo>
                    <a:pt x="367157" y="698119"/>
                  </a:lnTo>
                  <a:lnTo>
                    <a:pt x="366839" y="697738"/>
                  </a:lnTo>
                  <a:lnTo>
                    <a:pt x="359740" y="689229"/>
                  </a:lnTo>
                  <a:lnTo>
                    <a:pt x="359537" y="688975"/>
                  </a:lnTo>
                  <a:lnTo>
                    <a:pt x="359664" y="689229"/>
                  </a:lnTo>
                  <a:lnTo>
                    <a:pt x="352132" y="679577"/>
                  </a:lnTo>
                  <a:lnTo>
                    <a:pt x="352069" y="679450"/>
                  </a:lnTo>
                  <a:lnTo>
                    <a:pt x="344170" y="669290"/>
                  </a:lnTo>
                  <a:lnTo>
                    <a:pt x="344424" y="669544"/>
                  </a:lnTo>
                  <a:lnTo>
                    <a:pt x="344233" y="669290"/>
                  </a:lnTo>
                  <a:lnTo>
                    <a:pt x="336600" y="658622"/>
                  </a:lnTo>
                  <a:lnTo>
                    <a:pt x="336423" y="658368"/>
                  </a:lnTo>
                  <a:lnTo>
                    <a:pt x="336550" y="658622"/>
                  </a:lnTo>
                  <a:lnTo>
                    <a:pt x="328625" y="646938"/>
                  </a:lnTo>
                  <a:lnTo>
                    <a:pt x="328587" y="646811"/>
                  </a:lnTo>
                  <a:lnTo>
                    <a:pt x="320294" y="634238"/>
                  </a:lnTo>
                  <a:lnTo>
                    <a:pt x="320548" y="634492"/>
                  </a:lnTo>
                  <a:lnTo>
                    <a:pt x="320382" y="634238"/>
                  </a:lnTo>
                  <a:lnTo>
                    <a:pt x="312242" y="621284"/>
                  </a:lnTo>
                  <a:lnTo>
                    <a:pt x="312204" y="621157"/>
                  </a:lnTo>
                  <a:lnTo>
                    <a:pt x="303809" y="607568"/>
                  </a:lnTo>
                  <a:lnTo>
                    <a:pt x="303657" y="607314"/>
                  </a:lnTo>
                  <a:lnTo>
                    <a:pt x="303784" y="607568"/>
                  </a:lnTo>
                  <a:lnTo>
                    <a:pt x="295338" y="592836"/>
                  </a:lnTo>
                  <a:lnTo>
                    <a:pt x="295275" y="592709"/>
                  </a:lnTo>
                  <a:lnTo>
                    <a:pt x="295275" y="592836"/>
                  </a:lnTo>
                  <a:lnTo>
                    <a:pt x="286575" y="577596"/>
                  </a:lnTo>
                  <a:lnTo>
                    <a:pt x="286562" y="577469"/>
                  </a:lnTo>
                  <a:lnTo>
                    <a:pt x="277939" y="561721"/>
                  </a:lnTo>
                  <a:lnTo>
                    <a:pt x="277926" y="561594"/>
                  </a:lnTo>
                  <a:lnTo>
                    <a:pt x="269049" y="545084"/>
                  </a:lnTo>
                  <a:lnTo>
                    <a:pt x="269036" y="544957"/>
                  </a:lnTo>
                  <a:lnTo>
                    <a:pt x="260032" y="528066"/>
                  </a:lnTo>
                  <a:lnTo>
                    <a:pt x="260019" y="527939"/>
                  </a:lnTo>
                  <a:lnTo>
                    <a:pt x="241744" y="491998"/>
                  </a:lnTo>
                  <a:lnTo>
                    <a:pt x="223062" y="454025"/>
                  </a:lnTo>
                  <a:lnTo>
                    <a:pt x="223075" y="453898"/>
                  </a:lnTo>
                  <a:lnTo>
                    <a:pt x="204139" y="414020"/>
                  </a:lnTo>
                  <a:lnTo>
                    <a:pt x="204089" y="413893"/>
                  </a:lnTo>
                  <a:lnTo>
                    <a:pt x="204089" y="414020"/>
                  </a:lnTo>
                  <a:lnTo>
                    <a:pt x="184835" y="372364"/>
                  </a:lnTo>
                  <a:lnTo>
                    <a:pt x="184785" y="372237"/>
                  </a:lnTo>
                  <a:lnTo>
                    <a:pt x="184785" y="372364"/>
                  </a:lnTo>
                  <a:lnTo>
                    <a:pt x="165277" y="329184"/>
                  </a:lnTo>
                  <a:lnTo>
                    <a:pt x="165227" y="329057"/>
                  </a:lnTo>
                  <a:lnTo>
                    <a:pt x="165227" y="329184"/>
                  </a:lnTo>
                  <a:lnTo>
                    <a:pt x="145288" y="284607"/>
                  </a:lnTo>
                  <a:lnTo>
                    <a:pt x="125399" y="239014"/>
                  </a:lnTo>
                  <a:lnTo>
                    <a:pt x="125349" y="238887"/>
                  </a:lnTo>
                  <a:lnTo>
                    <a:pt x="125349" y="239014"/>
                  </a:lnTo>
                  <a:lnTo>
                    <a:pt x="105156" y="192405"/>
                  </a:lnTo>
                  <a:lnTo>
                    <a:pt x="64389" y="97028"/>
                  </a:lnTo>
                  <a:lnTo>
                    <a:pt x="23368" y="0"/>
                  </a:lnTo>
                  <a:lnTo>
                    <a:pt x="0" y="9906"/>
                  </a:lnTo>
                  <a:lnTo>
                    <a:pt x="61468" y="154940"/>
                  </a:lnTo>
                  <a:lnTo>
                    <a:pt x="81788" y="202311"/>
                  </a:lnTo>
                  <a:lnTo>
                    <a:pt x="122047" y="294894"/>
                  </a:lnTo>
                  <a:lnTo>
                    <a:pt x="141986" y="339598"/>
                  </a:lnTo>
                  <a:lnTo>
                    <a:pt x="161671" y="382905"/>
                  </a:lnTo>
                  <a:lnTo>
                    <a:pt x="181102" y="424815"/>
                  </a:lnTo>
                  <a:lnTo>
                    <a:pt x="200152" y="465074"/>
                  </a:lnTo>
                  <a:lnTo>
                    <a:pt x="219075" y="503301"/>
                  </a:lnTo>
                  <a:lnTo>
                    <a:pt x="237490" y="539623"/>
                  </a:lnTo>
                  <a:lnTo>
                    <a:pt x="255651" y="573786"/>
                  </a:lnTo>
                  <a:lnTo>
                    <a:pt x="281940" y="620395"/>
                  </a:lnTo>
                  <a:lnTo>
                    <a:pt x="307467" y="660908"/>
                  </a:lnTo>
                  <a:lnTo>
                    <a:pt x="331978" y="695071"/>
                  </a:lnTo>
                  <a:lnTo>
                    <a:pt x="363220" y="731393"/>
                  </a:lnTo>
                  <a:lnTo>
                    <a:pt x="400558" y="763905"/>
                  </a:lnTo>
                  <a:lnTo>
                    <a:pt x="443992" y="787400"/>
                  </a:lnTo>
                  <a:lnTo>
                    <a:pt x="458152" y="790740"/>
                  </a:lnTo>
                  <a:lnTo>
                    <a:pt x="454787" y="817118"/>
                  </a:lnTo>
                  <a:lnTo>
                    <a:pt x="535178" y="789051"/>
                  </a:lnTo>
                  <a:close/>
                </a:path>
                <a:path w="1737359" h="1424304">
                  <a:moveTo>
                    <a:pt x="1737360" y="699782"/>
                  </a:moveTo>
                  <a:lnTo>
                    <a:pt x="594106" y="699782"/>
                  </a:lnTo>
                  <a:lnTo>
                    <a:pt x="594106" y="725182"/>
                  </a:lnTo>
                  <a:lnTo>
                    <a:pt x="594106" y="1398282"/>
                  </a:lnTo>
                  <a:lnTo>
                    <a:pt x="594106" y="1423682"/>
                  </a:lnTo>
                  <a:lnTo>
                    <a:pt x="1737360" y="1423682"/>
                  </a:lnTo>
                  <a:lnTo>
                    <a:pt x="1737360" y="1398282"/>
                  </a:lnTo>
                  <a:lnTo>
                    <a:pt x="619506" y="1398282"/>
                  </a:lnTo>
                  <a:lnTo>
                    <a:pt x="619506" y="725182"/>
                  </a:lnTo>
                  <a:lnTo>
                    <a:pt x="1711960" y="725182"/>
                  </a:lnTo>
                  <a:lnTo>
                    <a:pt x="1711960" y="1398143"/>
                  </a:lnTo>
                  <a:lnTo>
                    <a:pt x="1737360" y="1398143"/>
                  </a:lnTo>
                  <a:lnTo>
                    <a:pt x="1737360" y="725182"/>
                  </a:lnTo>
                  <a:lnTo>
                    <a:pt x="1737360" y="724789"/>
                  </a:lnTo>
                  <a:lnTo>
                    <a:pt x="1737360" y="699782"/>
                  </a:lnTo>
                  <a:close/>
                </a:path>
              </a:pathLst>
            </a:custGeom>
            <a:solidFill>
              <a:srgbClr val="1FE2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032125">
              <a:lnSpc>
                <a:spcPct val="100000"/>
              </a:lnSpc>
              <a:spcBef>
                <a:spcPts val="100"/>
              </a:spcBef>
            </a:pPr>
            <a:r>
              <a:rPr b="1" spc="-415" dirty="0">
                <a:latin typeface="DejaVu Sans"/>
                <a:cs typeface="DejaVu Sans"/>
              </a:rPr>
              <a:t>Customizing</a:t>
            </a:r>
            <a:r>
              <a:rPr spc="-145" dirty="0"/>
              <a:t> </a:t>
            </a:r>
            <a:r>
              <a:rPr b="1" spc="-475" dirty="0">
                <a:latin typeface="DejaVu Sans"/>
                <a:cs typeface="DejaVu Sans"/>
              </a:rPr>
              <a:t>Parameters</a:t>
            </a:r>
          </a:p>
        </p:txBody>
      </p:sp>
      <p:pic>
        <p:nvPicPr>
          <p:cNvPr id="21" name="object 21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215646" y="813815"/>
            <a:ext cx="11760708" cy="45720"/>
          </a:xfrm>
          <a:prstGeom prst="rect">
            <a:avLst/>
          </a:prstGeom>
        </p:spPr>
      </p:pic>
      <p:sp>
        <p:nvSpPr>
          <p:cNvPr id="22" name="object 22"/>
          <p:cNvSpPr txBox="1"/>
          <p:nvPr/>
        </p:nvSpPr>
        <p:spPr>
          <a:xfrm>
            <a:off x="7013447" y="1609907"/>
            <a:ext cx="4604385" cy="3978275"/>
          </a:xfrm>
          <a:prstGeom prst="rect">
            <a:avLst/>
          </a:prstGeom>
        </p:spPr>
        <p:txBody>
          <a:bodyPr vert="horz" wrap="square" lIns="0" tIns="908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15"/>
              </a:spcBef>
            </a:pPr>
            <a:r>
              <a:rPr sz="1600" b="1" spc="-20" dirty="0">
                <a:solidFill>
                  <a:srgbClr val="3F3F3F"/>
                </a:solidFill>
                <a:latin typeface="DejaVu Sans"/>
                <a:cs typeface="DejaVu Sans"/>
              </a:rPr>
              <a:t>List</a:t>
            </a:r>
            <a:endParaRPr sz="1600">
              <a:latin typeface="DejaVu Sans"/>
              <a:cs typeface="DejaVu Sans"/>
            </a:endParaRPr>
          </a:p>
          <a:p>
            <a:pPr marL="12700">
              <a:lnSpc>
                <a:spcPct val="100000"/>
              </a:lnSpc>
              <a:spcBef>
                <a:spcPts val="459"/>
              </a:spcBef>
            </a:pP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Includes</a:t>
            </a:r>
            <a:r>
              <a:rPr sz="1200" spc="-1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a</a:t>
            </a:r>
            <a:r>
              <a:rPr sz="1200" spc="-3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list</a:t>
            </a:r>
            <a:r>
              <a:rPr sz="1200" spc="-3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of</a:t>
            </a:r>
            <a:r>
              <a:rPr sz="1200" spc="-2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Values</a:t>
            </a:r>
            <a:r>
              <a:rPr sz="1200" spc="-4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spc="-20" dirty="0">
                <a:solidFill>
                  <a:srgbClr val="3F3F3F"/>
                </a:solidFill>
                <a:latin typeface="Nimbus Roman No9 L"/>
                <a:cs typeface="Nimbus Roman No9 L"/>
              </a:rPr>
              <a:t>(raw</a:t>
            </a:r>
            <a:r>
              <a:rPr sz="1200" spc="-1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spc="-20" dirty="0">
                <a:solidFill>
                  <a:srgbClr val="3F3F3F"/>
                </a:solidFill>
                <a:latin typeface="Nimbus Roman No9 L"/>
                <a:cs typeface="Nimbus Roman No9 L"/>
              </a:rPr>
              <a:t>fields)</a:t>
            </a:r>
            <a:r>
              <a:rPr sz="1200" spc="-3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and</a:t>
            </a:r>
            <a:r>
              <a:rPr sz="1200" spc="-1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spc="-20" dirty="0">
                <a:solidFill>
                  <a:srgbClr val="3F3F3F"/>
                </a:solidFill>
                <a:latin typeface="Nimbus Roman No9 L"/>
                <a:cs typeface="Nimbus Roman No9 L"/>
              </a:rPr>
              <a:t>Display</a:t>
            </a:r>
            <a:r>
              <a:rPr sz="1200" spc="-4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As</a:t>
            </a:r>
            <a:r>
              <a:rPr sz="1200" spc="-3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spc="-10" dirty="0">
                <a:solidFill>
                  <a:srgbClr val="3F3F3F"/>
                </a:solidFill>
                <a:latin typeface="Nimbus Roman No9 L"/>
                <a:cs typeface="Nimbus Roman No9 L"/>
              </a:rPr>
              <a:t>(aliases)</a:t>
            </a:r>
            <a:endParaRPr sz="1200">
              <a:latin typeface="Nimbus Roman No9 L"/>
              <a:cs typeface="Nimbus Roman No9 L"/>
            </a:endParaRPr>
          </a:p>
          <a:p>
            <a:pPr>
              <a:lnSpc>
                <a:spcPct val="100000"/>
              </a:lnSpc>
            </a:pPr>
            <a:endParaRPr sz="1400">
              <a:latin typeface="Nimbus Roman No9 L"/>
              <a:cs typeface="Nimbus Roman No9 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1500">
              <a:latin typeface="Nimbus Roman No9 L"/>
              <a:cs typeface="Nimbus Roman No9 L"/>
            </a:endParaRPr>
          </a:p>
          <a:p>
            <a:pPr marL="17145">
              <a:lnSpc>
                <a:spcPct val="100000"/>
              </a:lnSpc>
              <a:spcBef>
                <a:spcPts val="5"/>
              </a:spcBef>
            </a:pPr>
            <a:r>
              <a:rPr sz="1600" b="1" spc="-10" dirty="0">
                <a:solidFill>
                  <a:srgbClr val="3F3F3F"/>
                </a:solidFill>
                <a:latin typeface="DejaVu Sans"/>
                <a:cs typeface="DejaVu Sans"/>
              </a:rPr>
              <a:t>Fixed</a:t>
            </a:r>
            <a:endParaRPr sz="1600">
              <a:latin typeface="DejaVu Sans"/>
              <a:cs typeface="DejaVu Sans"/>
            </a:endParaRPr>
          </a:p>
          <a:p>
            <a:pPr marL="17145" marR="5080">
              <a:lnSpc>
                <a:spcPts val="1300"/>
              </a:lnSpc>
              <a:spcBef>
                <a:spcPts val="620"/>
              </a:spcBef>
            </a:pP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Adds</a:t>
            </a:r>
            <a:r>
              <a:rPr sz="1200" spc="1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values</a:t>
            </a:r>
            <a:r>
              <a:rPr sz="1200" spc="1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from</a:t>
            </a:r>
            <a:r>
              <a:rPr sz="1200" spc="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an</a:t>
            </a:r>
            <a:r>
              <a:rPr sz="1200" spc="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spc="-10" dirty="0">
                <a:solidFill>
                  <a:srgbClr val="3F3F3F"/>
                </a:solidFill>
                <a:latin typeface="Nimbus Roman No9 L"/>
                <a:cs typeface="Nimbus Roman No9 L"/>
              </a:rPr>
              <a:t>existing</a:t>
            </a:r>
            <a:r>
              <a:rPr sz="1200" spc="1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spc="-10" dirty="0">
                <a:solidFill>
                  <a:srgbClr val="3F3F3F"/>
                </a:solidFill>
                <a:latin typeface="Nimbus Roman No9 L"/>
                <a:cs typeface="Nimbus Roman No9 L"/>
              </a:rPr>
              <a:t>field,</a:t>
            </a:r>
            <a:r>
              <a:rPr sz="120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parameter</a:t>
            </a:r>
            <a:r>
              <a:rPr sz="1200" spc="2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or</a:t>
            </a:r>
            <a:r>
              <a:rPr sz="1200" spc="1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from</a:t>
            </a:r>
            <a:r>
              <a:rPr sz="1200" spc="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the</a:t>
            </a:r>
            <a:r>
              <a:rPr sz="1200" spc="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spc="-20" dirty="0">
                <a:solidFill>
                  <a:srgbClr val="3F3F3F"/>
                </a:solidFill>
                <a:latin typeface="Nimbus Roman No9 L"/>
                <a:cs typeface="Nimbus Roman No9 L"/>
              </a:rPr>
              <a:t>clipboard,</a:t>
            </a:r>
            <a:r>
              <a:rPr sz="1200" spc="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spc="-150" dirty="0">
                <a:solidFill>
                  <a:srgbClr val="3F3F3F"/>
                </a:solidFill>
                <a:latin typeface="Nimbus Roman No9 L"/>
                <a:cs typeface="Nimbus Roman No9 L"/>
              </a:rPr>
              <a:t>which</a:t>
            </a:r>
            <a:r>
              <a:rPr sz="1200" spc="-15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spc="-45" dirty="0">
                <a:solidFill>
                  <a:srgbClr val="3F3F3F"/>
                </a:solidFill>
                <a:latin typeface="Nimbus Roman No9 L"/>
                <a:cs typeface="Nimbus Roman No9 L"/>
              </a:rPr>
              <a:t>will</a:t>
            </a:r>
            <a:r>
              <a:rPr sz="1200" spc="3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NOT</a:t>
            </a:r>
            <a:r>
              <a:rPr sz="1200" spc="1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change</a:t>
            </a:r>
            <a:r>
              <a:rPr sz="1200" spc="3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or</a:t>
            </a:r>
            <a:r>
              <a:rPr sz="1200" spc="3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update</a:t>
            </a:r>
            <a:r>
              <a:rPr sz="1200" spc="5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without</a:t>
            </a:r>
            <a:r>
              <a:rPr sz="1200" spc="3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manual</a:t>
            </a:r>
            <a:r>
              <a:rPr sz="1200" spc="4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spc="-10" dirty="0">
                <a:solidFill>
                  <a:srgbClr val="3F3F3F"/>
                </a:solidFill>
                <a:latin typeface="Nimbus Roman No9 L"/>
                <a:cs typeface="Nimbus Roman No9 L"/>
              </a:rPr>
              <a:t>intervention</a:t>
            </a:r>
            <a:endParaRPr sz="1200">
              <a:latin typeface="Nimbus Roman No9 L"/>
              <a:cs typeface="Nimbus Roman No9 L"/>
            </a:endParaRPr>
          </a:p>
          <a:p>
            <a:pPr>
              <a:lnSpc>
                <a:spcPct val="100000"/>
              </a:lnSpc>
            </a:pPr>
            <a:endParaRPr sz="1400">
              <a:latin typeface="Nimbus Roman No9 L"/>
              <a:cs typeface="Nimbus Roman No9 L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000">
              <a:latin typeface="Nimbus Roman No9 L"/>
              <a:cs typeface="Nimbus Roman No9 L"/>
            </a:endParaRPr>
          </a:p>
          <a:p>
            <a:pPr marL="17780">
              <a:lnSpc>
                <a:spcPct val="100000"/>
              </a:lnSpc>
            </a:pPr>
            <a:r>
              <a:rPr sz="1600" b="1" spc="-210" dirty="0">
                <a:solidFill>
                  <a:srgbClr val="3F3F3F"/>
                </a:solidFill>
                <a:latin typeface="DejaVu Sans"/>
                <a:cs typeface="DejaVu Sans"/>
              </a:rPr>
              <a:t>When</a:t>
            </a:r>
            <a:r>
              <a:rPr sz="1600" spc="-7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b="1" spc="-190" dirty="0">
                <a:solidFill>
                  <a:srgbClr val="3F3F3F"/>
                </a:solidFill>
                <a:latin typeface="DejaVu Sans"/>
                <a:cs typeface="DejaVu Sans"/>
              </a:rPr>
              <a:t>Workbook</a:t>
            </a:r>
            <a:r>
              <a:rPr sz="1600" spc="-6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b="1" spc="-20" dirty="0">
                <a:solidFill>
                  <a:srgbClr val="3F3F3F"/>
                </a:solidFill>
                <a:latin typeface="DejaVu Sans"/>
                <a:cs typeface="DejaVu Sans"/>
              </a:rPr>
              <a:t>Opens</a:t>
            </a:r>
            <a:endParaRPr sz="1600">
              <a:latin typeface="DejaVu Sans"/>
              <a:cs typeface="DejaVu Sans"/>
            </a:endParaRPr>
          </a:p>
          <a:p>
            <a:pPr marL="17780">
              <a:lnSpc>
                <a:spcPct val="100000"/>
              </a:lnSpc>
              <a:spcBef>
                <a:spcPts val="459"/>
              </a:spcBef>
            </a:pP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Automatically</a:t>
            </a:r>
            <a:r>
              <a:rPr sz="1200" spc="5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updates</a:t>
            </a:r>
            <a:r>
              <a:rPr sz="1200" spc="7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the</a:t>
            </a:r>
            <a:r>
              <a:rPr sz="1200" spc="4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parameter</a:t>
            </a:r>
            <a:r>
              <a:rPr sz="1200" spc="7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value</a:t>
            </a:r>
            <a:r>
              <a:rPr sz="1200" spc="4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based</a:t>
            </a:r>
            <a:r>
              <a:rPr sz="1200" spc="4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on</a:t>
            </a:r>
            <a:r>
              <a:rPr sz="1200" spc="5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specified</a:t>
            </a:r>
            <a:r>
              <a:rPr sz="1200" spc="5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spc="-10" dirty="0">
                <a:solidFill>
                  <a:srgbClr val="3F3F3F"/>
                </a:solidFill>
                <a:latin typeface="Nimbus Roman No9 L"/>
                <a:cs typeface="Nimbus Roman No9 L"/>
              </a:rPr>
              <a:t>fields</a:t>
            </a:r>
            <a:endParaRPr sz="1200">
              <a:latin typeface="Nimbus Roman No9 L"/>
              <a:cs typeface="Nimbus Roman No9 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150">
              <a:latin typeface="Nimbus Roman No9 L"/>
              <a:cs typeface="Nimbus Roman No9 L"/>
            </a:endParaRPr>
          </a:p>
          <a:p>
            <a:pPr marL="189230" indent="-171450">
              <a:lnSpc>
                <a:spcPct val="100000"/>
              </a:lnSpc>
              <a:buFont typeface="DejaVu Sans"/>
              <a:buChar char="•"/>
              <a:tabLst>
                <a:tab pos="189230" algn="l"/>
              </a:tabLst>
            </a:pPr>
            <a:r>
              <a:rPr sz="1100" i="1" spc="-30" dirty="0">
                <a:solidFill>
                  <a:srgbClr val="3F3F3F"/>
                </a:solidFill>
                <a:latin typeface="Nimbus Roman No9 L"/>
                <a:cs typeface="Nimbus Roman No9 L"/>
              </a:rPr>
              <a:t>NOTE:</a:t>
            </a:r>
            <a:r>
              <a:rPr sz="110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100" i="1" dirty="0">
                <a:solidFill>
                  <a:srgbClr val="3F3F3F"/>
                </a:solidFill>
                <a:latin typeface="Nimbus Roman No9 L"/>
                <a:cs typeface="Nimbus Roman No9 L"/>
              </a:rPr>
              <a:t>Parameter</a:t>
            </a:r>
            <a:r>
              <a:rPr sz="1100" spc="2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100" i="1" dirty="0">
                <a:solidFill>
                  <a:srgbClr val="3F3F3F"/>
                </a:solidFill>
                <a:latin typeface="Nimbus Roman No9 L"/>
                <a:cs typeface="Nimbus Roman No9 L"/>
              </a:rPr>
              <a:t>values</a:t>
            </a:r>
            <a:r>
              <a:rPr sz="1100" spc="2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100" i="1" spc="-50" dirty="0">
                <a:solidFill>
                  <a:srgbClr val="3F3F3F"/>
                </a:solidFill>
                <a:latin typeface="Nimbus Roman No9 L"/>
                <a:cs typeface="Nimbus Roman No9 L"/>
              </a:rPr>
              <a:t>will</a:t>
            </a:r>
            <a:r>
              <a:rPr sz="1100" spc="1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100" i="1" dirty="0">
                <a:solidFill>
                  <a:srgbClr val="3F3F3F"/>
                </a:solidFill>
                <a:latin typeface="Nimbus Roman No9 L"/>
                <a:cs typeface="Nimbus Roman No9 L"/>
              </a:rPr>
              <a:t>not</a:t>
            </a:r>
            <a:r>
              <a:rPr sz="1100" spc="1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100" i="1" dirty="0">
                <a:solidFill>
                  <a:srgbClr val="3F3F3F"/>
                </a:solidFill>
                <a:latin typeface="Nimbus Roman No9 L"/>
                <a:cs typeface="Nimbus Roman No9 L"/>
              </a:rPr>
              <a:t>update</a:t>
            </a:r>
            <a:r>
              <a:rPr sz="1100" spc="2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100" i="1" dirty="0">
                <a:solidFill>
                  <a:srgbClr val="3F3F3F"/>
                </a:solidFill>
                <a:latin typeface="Nimbus Roman No9 L"/>
                <a:cs typeface="Nimbus Roman No9 L"/>
              </a:rPr>
              <a:t>under</a:t>
            </a:r>
            <a:r>
              <a:rPr sz="1100" spc="1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100" i="1" dirty="0">
                <a:solidFill>
                  <a:srgbClr val="3F3F3F"/>
                </a:solidFill>
                <a:latin typeface="Nimbus Roman No9 L"/>
                <a:cs typeface="Nimbus Roman No9 L"/>
              </a:rPr>
              <a:t>the</a:t>
            </a:r>
            <a:r>
              <a:rPr sz="1100" spc="1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100" i="1" spc="-20" dirty="0">
                <a:solidFill>
                  <a:srgbClr val="3F3F3F"/>
                </a:solidFill>
                <a:latin typeface="Nimbus Roman No9 L"/>
                <a:cs typeface="Nimbus Roman No9 L"/>
              </a:rPr>
              <a:t>following</a:t>
            </a:r>
            <a:r>
              <a:rPr sz="1100" spc="2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100" i="1" spc="-10" dirty="0">
                <a:solidFill>
                  <a:srgbClr val="3F3F3F"/>
                </a:solidFill>
                <a:latin typeface="Nimbus Roman No9 L"/>
                <a:cs typeface="Nimbus Roman No9 L"/>
              </a:rPr>
              <a:t>conditions:</a:t>
            </a:r>
            <a:endParaRPr sz="1100">
              <a:latin typeface="Nimbus Roman No9 L"/>
              <a:cs typeface="Nimbus Roman No9 L"/>
            </a:endParaRPr>
          </a:p>
          <a:p>
            <a:pPr>
              <a:lnSpc>
                <a:spcPct val="100000"/>
              </a:lnSpc>
              <a:buClr>
                <a:srgbClr val="3F3F3F"/>
              </a:buClr>
              <a:buFont typeface="DejaVu Sans"/>
              <a:buChar char="•"/>
            </a:pPr>
            <a:endParaRPr sz="1000">
              <a:latin typeface="Nimbus Roman No9 L"/>
              <a:cs typeface="Nimbus Roman No9 L"/>
            </a:endParaRPr>
          </a:p>
          <a:p>
            <a:pPr marL="646430" lvl="1" indent="-171450">
              <a:lnSpc>
                <a:spcPct val="100000"/>
              </a:lnSpc>
              <a:buFont typeface="DejaVu Sans"/>
              <a:buChar char="•"/>
              <a:tabLst>
                <a:tab pos="646430" algn="l"/>
              </a:tabLst>
            </a:pPr>
            <a:r>
              <a:rPr sz="1100" i="1" dirty="0">
                <a:solidFill>
                  <a:srgbClr val="3F3F3F"/>
                </a:solidFill>
                <a:latin typeface="Nimbus Roman No9 L"/>
                <a:cs typeface="Nimbus Roman No9 L"/>
              </a:rPr>
              <a:t>Data</a:t>
            </a:r>
            <a:r>
              <a:rPr sz="1100" spc="-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100" i="1" dirty="0">
                <a:solidFill>
                  <a:srgbClr val="3F3F3F"/>
                </a:solidFill>
                <a:latin typeface="Nimbus Roman No9 L"/>
                <a:cs typeface="Nimbus Roman No9 L"/>
              </a:rPr>
              <a:t>in</a:t>
            </a:r>
            <a:r>
              <a:rPr sz="1100" spc="-1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100" i="1" spc="-10" dirty="0">
                <a:solidFill>
                  <a:srgbClr val="3F3F3F"/>
                </a:solidFill>
                <a:latin typeface="Nimbus Roman No9 L"/>
                <a:cs typeface="Nimbus Roman No9 L"/>
              </a:rPr>
              <a:t>field</a:t>
            </a:r>
            <a:r>
              <a:rPr sz="1100" spc="-1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100" i="1" dirty="0">
                <a:solidFill>
                  <a:srgbClr val="3F3F3F"/>
                </a:solidFill>
                <a:latin typeface="Nimbus Roman No9 L"/>
                <a:cs typeface="Nimbus Roman No9 L"/>
              </a:rPr>
              <a:t>is</a:t>
            </a:r>
            <a:r>
              <a:rPr sz="1100" spc="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100" i="1" dirty="0">
                <a:solidFill>
                  <a:srgbClr val="3F3F3F"/>
                </a:solidFill>
                <a:latin typeface="Nimbus Roman No9 L"/>
                <a:cs typeface="Nimbus Roman No9 L"/>
              </a:rPr>
              <a:t>not</a:t>
            </a:r>
            <a:r>
              <a:rPr sz="1100" spc="-2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100" i="1" spc="-10" dirty="0">
                <a:solidFill>
                  <a:srgbClr val="3F3F3F"/>
                </a:solidFill>
                <a:latin typeface="Nimbus Roman No9 L"/>
                <a:cs typeface="Nimbus Roman No9 L"/>
              </a:rPr>
              <a:t>compatible</a:t>
            </a:r>
            <a:endParaRPr sz="1100">
              <a:latin typeface="Nimbus Roman No9 L"/>
              <a:cs typeface="Nimbus Roman No9 L"/>
            </a:endParaRPr>
          </a:p>
          <a:p>
            <a:pPr marL="646430" lvl="1" indent="-171450">
              <a:lnSpc>
                <a:spcPct val="100000"/>
              </a:lnSpc>
              <a:spcBef>
                <a:spcPts val="300"/>
              </a:spcBef>
              <a:buFont typeface="DejaVu Sans"/>
              <a:buChar char="•"/>
              <a:tabLst>
                <a:tab pos="646430" algn="l"/>
              </a:tabLst>
            </a:pPr>
            <a:r>
              <a:rPr sz="1100" i="1" dirty="0">
                <a:solidFill>
                  <a:srgbClr val="3F3F3F"/>
                </a:solidFill>
                <a:latin typeface="Nimbus Roman No9 L"/>
                <a:cs typeface="Nimbus Roman No9 L"/>
              </a:rPr>
              <a:t>Data</a:t>
            </a:r>
            <a:r>
              <a:rPr sz="1100" spc="-3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100" i="1" dirty="0">
                <a:solidFill>
                  <a:srgbClr val="3F3F3F"/>
                </a:solidFill>
                <a:latin typeface="Nimbus Roman No9 L"/>
                <a:cs typeface="Nimbus Roman No9 L"/>
              </a:rPr>
              <a:t>in</a:t>
            </a:r>
            <a:r>
              <a:rPr sz="1100" spc="-3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100" i="1" spc="-10" dirty="0">
                <a:solidFill>
                  <a:srgbClr val="3F3F3F"/>
                </a:solidFill>
                <a:latin typeface="Nimbus Roman No9 L"/>
                <a:cs typeface="Nimbus Roman No9 L"/>
              </a:rPr>
              <a:t>field</a:t>
            </a:r>
            <a:r>
              <a:rPr sz="1100" spc="-4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100" i="1" dirty="0">
                <a:solidFill>
                  <a:srgbClr val="3F3F3F"/>
                </a:solidFill>
                <a:latin typeface="Nimbus Roman No9 L"/>
                <a:cs typeface="Nimbus Roman No9 L"/>
              </a:rPr>
              <a:t>returns</a:t>
            </a:r>
            <a:r>
              <a:rPr sz="1100" spc="-3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100" i="1" dirty="0">
                <a:solidFill>
                  <a:srgbClr val="3F3F3F"/>
                </a:solidFill>
                <a:latin typeface="Nimbus Roman No9 L"/>
                <a:cs typeface="Nimbus Roman No9 L"/>
              </a:rPr>
              <a:t>multiple</a:t>
            </a:r>
            <a:r>
              <a:rPr sz="1100" spc="-6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100" i="1" spc="-10" dirty="0">
                <a:solidFill>
                  <a:srgbClr val="3F3F3F"/>
                </a:solidFill>
                <a:latin typeface="Nimbus Roman No9 L"/>
                <a:cs typeface="Nimbus Roman No9 L"/>
              </a:rPr>
              <a:t>values</a:t>
            </a:r>
            <a:endParaRPr sz="1100">
              <a:latin typeface="Nimbus Roman No9 L"/>
              <a:cs typeface="Nimbus Roman No9 L"/>
            </a:endParaRPr>
          </a:p>
          <a:p>
            <a:pPr marL="646430" lvl="1" indent="-172085">
              <a:lnSpc>
                <a:spcPct val="100000"/>
              </a:lnSpc>
              <a:spcBef>
                <a:spcPts val="300"/>
              </a:spcBef>
              <a:buFont typeface="DejaVu Sans"/>
              <a:buChar char="•"/>
              <a:tabLst>
                <a:tab pos="646430" algn="l"/>
              </a:tabLst>
            </a:pPr>
            <a:r>
              <a:rPr sz="1100" i="1" dirty="0">
                <a:solidFill>
                  <a:srgbClr val="3F3F3F"/>
                </a:solidFill>
                <a:latin typeface="Nimbus Roman No9 L"/>
                <a:cs typeface="Nimbus Roman No9 L"/>
              </a:rPr>
              <a:t>Data</a:t>
            </a:r>
            <a:r>
              <a:rPr sz="1100" spc="-3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100" i="1" dirty="0">
                <a:solidFill>
                  <a:srgbClr val="3F3F3F"/>
                </a:solidFill>
                <a:latin typeface="Nimbus Roman No9 L"/>
                <a:cs typeface="Nimbus Roman No9 L"/>
              </a:rPr>
              <a:t>in</a:t>
            </a:r>
            <a:r>
              <a:rPr sz="1100" spc="-3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100" i="1" spc="-10" dirty="0">
                <a:solidFill>
                  <a:srgbClr val="3F3F3F"/>
                </a:solidFill>
                <a:latin typeface="Nimbus Roman No9 L"/>
                <a:cs typeface="Nimbus Roman No9 L"/>
              </a:rPr>
              <a:t>field</a:t>
            </a:r>
            <a:r>
              <a:rPr sz="1100" spc="-4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100" i="1" dirty="0">
                <a:solidFill>
                  <a:srgbClr val="3F3F3F"/>
                </a:solidFill>
                <a:latin typeface="Nimbus Roman No9 L"/>
                <a:cs typeface="Nimbus Roman No9 L"/>
              </a:rPr>
              <a:t>is</a:t>
            </a:r>
            <a:r>
              <a:rPr sz="1100" spc="-2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100" i="1" spc="-20" dirty="0">
                <a:solidFill>
                  <a:srgbClr val="3F3F3F"/>
                </a:solidFill>
                <a:latin typeface="Nimbus Roman No9 L"/>
                <a:cs typeface="Nimbus Roman No9 L"/>
              </a:rPr>
              <a:t>null</a:t>
            </a:r>
            <a:endParaRPr sz="1100">
              <a:latin typeface="Nimbus Roman No9 L"/>
              <a:cs typeface="Nimbus Roman No9 L"/>
            </a:endParaRPr>
          </a:p>
          <a:p>
            <a:pPr marL="646430" lvl="1" indent="-171450">
              <a:lnSpc>
                <a:spcPct val="100000"/>
              </a:lnSpc>
              <a:spcBef>
                <a:spcPts val="300"/>
              </a:spcBef>
              <a:buFont typeface="DejaVu Sans"/>
              <a:buChar char="•"/>
              <a:tabLst>
                <a:tab pos="646430" algn="l"/>
              </a:tabLst>
            </a:pPr>
            <a:r>
              <a:rPr sz="1100" i="1" spc="-40" dirty="0">
                <a:solidFill>
                  <a:srgbClr val="3F3F3F"/>
                </a:solidFill>
                <a:latin typeface="Nimbus Roman No9 L"/>
                <a:cs typeface="Nimbus Roman No9 L"/>
              </a:rPr>
              <a:t>Field</a:t>
            </a:r>
            <a:r>
              <a:rPr sz="1100" spc="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100" i="1" dirty="0">
                <a:solidFill>
                  <a:srgbClr val="3F3F3F"/>
                </a:solidFill>
                <a:latin typeface="Nimbus Roman No9 L"/>
                <a:cs typeface="Nimbus Roman No9 L"/>
              </a:rPr>
              <a:t>is</a:t>
            </a:r>
            <a:r>
              <a:rPr sz="1100" spc="1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100" i="1" dirty="0">
                <a:solidFill>
                  <a:srgbClr val="3F3F3F"/>
                </a:solidFill>
                <a:latin typeface="Nimbus Roman No9 L"/>
                <a:cs typeface="Nimbus Roman No9 L"/>
              </a:rPr>
              <a:t>not</a:t>
            </a:r>
            <a:r>
              <a:rPr sz="110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100" i="1" dirty="0">
                <a:solidFill>
                  <a:srgbClr val="3F3F3F"/>
                </a:solidFill>
                <a:latin typeface="Nimbus Roman No9 L"/>
                <a:cs typeface="Nimbus Roman No9 L"/>
              </a:rPr>
              <a:t>present</a:t>
            </a:r>
            <a:r>
              <a:rPr sz="1100" spc="-1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100" i="1" dirty="0">
                <a:solidFill>
                  <a:srgbClr val="3F3F3F"/>
                </a:solidFill>
                <a:latin typeface="Nimbus Roman No9 L"/>
                <a:cs typeface="Nimbus Roman No9 L"/>
              </a:rPr>
              <a:t>in</a:t>
            </a:r>
            <a:r>
              <a:rPr sz="1100" spc="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100" i="1" dirty="0">
                <a:solidFill>
                  <a:srgbClr val="3F3F3F"/>
                </a:solidFill>
                <a:latin typeface="Nimbus Roman No9 L"/>
                <a:cs typeface="Nimbus Roman No9 L"/>
              </a:rPr>
              <a:t>data</a:t>
            </a:r>
            <a:r>
              <a:rPr sz="1100" spc="2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100" i="1" dirty="0">
                <a:solidFill>
                  <a:srgbClr val="3F3F3F"/>
                </a:solidFill>
                <a:latin typeface="Nimbus Roman No9 L"/>
                <a:cs typeface="Nimbus Roman No9 L"/>
              </a:rPr>
              <a:t>source</a:t>
            </a:r>
            <a:r>
              <a:rPr sz="1100" spc="1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100" i="1" spc="-10" dirty="0">
                <a:solidFill>
                  <a:srgbClr val="3F3F3F"/>
                </a:solidFill>
                <a:latin typeface="Nimbus Roman No9 L"/>
                <a:cs typeface="Nimbus Roman No9 L"/>
              </a:rPr>
              <a:t>(removed)</a:t>
            </a:r>
            <a:endParaRPr sz="1100">
              <a:latin typeface="Nimbus Roman No9 L"/>
              <a:cs typeface="Nimbus Roman No9 L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8415">
              <a:lnSpc>
                <a:spcPct val="100000"/>
              </a:lnSpc>
              <a:spcBef>
                <a:spcPts val="95"/>
              </a:spcBef>
            </a:pPr>
            <a:r>
              <a:rPr spc="-50" dirty="0"/>
              <a:t>HOMEWORK:</a:t>
            </a:r>
            <a:r>
              <a:rPr spc="-200" dirty="0"/>
              <a:t> </a:t>
            </a:r>
            <a:r>
              <a:rPr spc="-220" dirty="0"/>
              <a:t>Calculated</a:t>
            </a:r>
            <a:r>
              <a:rPr spc="-30" dirty="0"/>
              <a:t> </a:t>
            </a:r>
            <a:r>
              <a:rPr spc="-190" dirty="0"/>
              <a:t>Fields,</a:t>
            </a:r>
            <a:r>
              <a:rPr spc="-65" dirty="0"/>
              <a:t> </a:t>
            </a:r>
            <a:r>
              <a:rPr spc="-210" dirty="0"/>
              <a:t>Table</a:t>
            </a:r>
            <a:r>
              <a:rPr spc="-40" dirty="0"/>
              <a:t> </a:t>
            </a:r>
            <a:r>
              <a:rPr spc="-225" dirty="0"/>
              <a:t>Calcs</a:t>
            </a:r>
            <a:r>
              <a:rPr spc="-30" dirty="0"/>
              <a:t> </a:t>
            </a:r>
            <a:r>
              <a:rPr dirty="0"/>
              <a:t>&amp;</a:t>
            </a:r>
            <a:r>
              <a:rPr spc="-65" dirty="0"/>
              <a:t> </a:t>
            </a:r>
            <a:r>
              <a:rPr spc="-380" dirty="0"/>
              <a:t>Parameters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5646" y="830579"/>
            <a:ext cx="11760708" cy="4572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193288" y="1597660"/>
            <a:ext cx="7217409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600" spc="-130" dirty="0">
                <a:solidFill>
                  <a:srgbClr val="252525"/>
                </a:solidFill>
                <a:latin typeface="DejaVu Sans"/>
                <a:cs typeface="DejaVu Sans"/>
              </a:rPr>
              <a:t>You’ve</a:t>
            </a:r>
            <a:r>
              <a:rPr sz="1600" spc="-75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165" dirty="0">
                <a:solidFill>
                  <a:srgbClr val="252525"/>
                </a:solidFill>
                <a:latin typeface="DejaVu Sans"/>
                <a:cs typeface="DejaVu Sans"/>
              </a:rPr>
              <a:t>begun</a:t>
            </a:r>
            <a:r>
              <a:rPr sz="1600" spc="-55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95" dirty="0">
                <a:solidFill>
                  <a:srgbClr val="252525"/>
                </a:solidFill>
                <a:latin typeface="DejaVu Sans"/>
                <a:cs typeface="DejaVu Sans"/>
              </a:rPr>
              <a:t>to</a:t>
            </a:r>
            <a:r>
              <a:rPr sz="1600" spc="-50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135" dirty="0">
                <a:solidFill>
                  <a:srgbClr val="252525"/>
                </a:solidFill>
                <a:latin typeface="DejaVu Sans"/>
                <a:cs typeface="DejaVu Sans"/>
              </a:rPr>
              <a:t>develop</a:t>
            </a:r>
            <a:r>
              <a:rPr sz="1600" spc="-55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130" dirty="0">
                <a:solidFill>
                  <a:srgbClr val="252525"/>
                </a:solidFill>
                <a:latin typeface="DejaVu Sans"/>
                <a:cs typeface="DejaVu Sans"/>
              </a:rPr>
              <a:t>quite</a:t>
            </a:r>
            <a:r>
              <a:rPr sz="1600" spc="-60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215" dirty="0">
                <a:solidFill>
                  <a:srgbClr val="252525"/>
                </a:solidFill>
                <a:latin typeface="DejaVu Sans"/>
                <a:cs typeface="DejaVu Sans"/>
              </a:rPr>
              <a:t>a</a:t>
            </a:r>
            <a:r>
              <a:rPr sz="1600" spc="-55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125" dirty="0">
                <a:solidFill>
                  <a:srgbClr val="252525"/>
                </a:solidFill>
                <a:latin typeface="DejaVu Sans"/>
                <a:cs typeface="DejaVu Sans"/>
              </a:rPr>
              <a:t>reputation</a:t>
            </a:r>
            <a:r>
              <a:rPr sz="1600" spc="-65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140" dirty="0">
                <a:solidFill>
                  <a:srgbClr val="252525"/>
                </a:solidFill>
                <a:latin typeface="DejaVu Sans"/>
                <a:cs typeface="DejaVu Sans"/>
              </a:rPr>
              <a:t>around</a:t>
            </a:r>
            <a:r>
              <a:rPr sz="1600" spc="-65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110" dirty="0">
                <a:solidFill>
                  <a:srgbClr val="252525"/>
                </a:solidFill>
                <a:latin typeface="DejaVu Sans"/>
                <a:cs typeface="DejaVu Sans"/>
              </a:rPr>
              <a:t>town</a:t>
            </a:r>
            <a:r>
              <a:rPr sz="1600" spc="-65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75" dirty="0">
                <a:solidFill>
                  <a:srgbClr val="252525"/>
                </a:solidFill>
                <a:latin typeface="DejaVu Sans"/>
                <a:cs typeface="DejaVu Sans"/>
              </a:rPr>
              <a:t>for</a:t>
            </a:r>
            <a:r>
              <a:rPr sz="1600" spc="-50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125" dirty="0">
                <a:solidFill>
                  <a:srgbClr val="252525"/>
                </a:solidFill>
                <a:latin typeface="DejaVu Sans"/>
                <a:cs typeface="DejaVu Sans"/>
              </a:rPr>
              <a:t>your</a:t>
            </a:r>
            <a:r>
              <a:rPr sz="1600" spc="-65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145" dirty="0">
                <a:solidFill>
                  <a:srgbClr val="252525"/>
                </a:solidFill>
                <a:latin typeface="DejaVu Sans"/>
                <a:cs typeface="DejaVu Sans"/>
              </a:rPr>
              <a:t>analytics</a:t>
            </a:r>
            <a:r>
              <a:rPr sz="1600" spc="-75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10" dirty="0">
                <a:solidFill>
                  <a:srgbClr val="252525"/>
                </a:solidFill>
                <a:latin typeface="DejaVu Sans"/>
                <a:cs typeface="DejaVu Sans"/>
              </a:rPr>
              <a:t>skills, </a:t>
            </a:r>
            <a:r>
              <a:rPr sz="1600" spc="-160" dirty="0">
                <a:solidFill>
                  <a:srgbClr val="252525"/>
                </a:solidFill>
                <a:latin typeface="DejaVu Sans"/>
                <a:cs typeface="DejaVu Sans"/>
              </a:rPr>
              <a:t>and</a:t>
            </a:r>
            <a:r>
              <a:rPr sz="1600" spc="30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110" dirty="0">
                <a:solidFill>
                  <a:srgbClr val="252525"/>
                </a:solidFill>
                <a:latin typeface="DejaVu Sans"/>
                <a:cs typeface="DejaVu Sans"/>
              </a:rPr>
              <a:t>just</a:t>
            </a:r>
            <a:r>
              <a:rPr sz="1600" spc="-15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150" dirty="0">
                <a:solidFill>
                  <a:srgbClr val="252525"/>
                </a:solidFill>
                <a:latin typeface="DejaVu Sans"/>
                <a:cs typeface="DejaVu Sans"/>
              </a:rPr>
              <a:t>landed</a:t>
            </a:r>
            <a:r>
              <a:rPr sz="1600" spc="20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210" dirty="0">
                <a:solidFill>
                  <a:srgbClr val="252525"/>
                </a:solidFill>
                <a:latin typeface="DejaVu Sans"/>
                <a:cs typeface="DejaVu Sans"/>
              </a:rPr>
              <a:t>a</a:t>
            </a:r>
            <a:r>
              <a:rPr sz="1600" spc="35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125" dirty="0">
                <a:solidFill>
                  <a:srgbClr val="252525"/>
                </a:solidFill>
                <a:latin typeface="DejaVu Sans"/>
                <a:cs typeface="DejaVu Sans"/>
              </a:rPr>
              <a:t>contract</a:t>
            </a:r>
            <a:r>
              <a:rPr sz="1600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85" dirty="0">
                <a:solidFill>
                  <a:srgbClr val="252525"/>
                </a:solidFill>
                <a:latin typeface="DejaVu Sans"/>
                <a:cs typeface="DejaVu Sans"/>
              </a:rPr>
              <a:t>with</a:t>
            </a:r>
            <a:r>
              <a:rPr sz="1600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b="1" spc="-185" dirty="0">
                <a:solidFill>
                  <a:srgbClr val="252525"/>
                </a:solidFill>
                <a:latin typeface="DejaVu Sans"/>
                <a:cs typeface="DejaVu Sans"/>
              </a:rPr>
              <a:t>Risky</a:t>
            </a:r>
            <a:r>
              <a:rPr sz="1600" spc="-90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b="1" spc="-225" dirty="0">
                <a:solidFill>
                  <a:srgbClr val="252525"/>
                </a:solidFill>
                <a:latin typeface="DejaVu Sans"/>
                <a:cs typeface="DejaVu Sans"/>
              </a:rPr>
              <a:t>Business</a:t>
            </a:r>
            <a:r>
              <a:rPr sz="1600" spc="-100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b="1" spc="-215" dirty="0">
                <a:solidFill>
                  <a:srgbClr val="252525"/>
                </a:solidFill>
                <a:latin typeface="DejaVu Sans"/>
                <a:cs typeface="DejaVu Sans"/>
              </a:rPr>
              <a:t>Insurance</a:t>
            </a:r>
            <a:r>
              <a:rPr sz="1600" spc="-110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b="1" spc="-190" dirty="0">
                <a:solidFill>
                  <a:srgbClr val="252525"/>
                </a:solidFill>
                <a:latin typeface="DejaVu Sans"/>
                <a:cs typeface="DejaVu Sans"/>
              </a:rPr>
              <a:t>Co.</a:t>
            </a:r>
            <a:r>
              <a:rPr sz="1600" spc="35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20" dirty="0">
                <a:solidFill>
                  <a:srgbClr val="252525"/>
                </a:solidFill>
                <a:latin typeface="DejaVu Sans"/>
                <a:cs typeface="DejaVu Sans"/>
              </a:rPr>
              <a:t>to</a:t>
            </a:r>
            <a:r>
              <a:rPr sz="1600" spc="25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135" dirty="0">
                <a:solidFill>
                  <a:srgbClr val="252525"/>
                </a:solidFill>
                <a:latin typeface="DejaVu Sans"/>
                <a:cs typeface="DejaVu Sans"/>
              </a:rPr>
              <a:t>help</a:t>
            </a:r>
            <a:r>
              <a:rPr sz="1600" spc="20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125" dirty="0">
                <a:solidFill>
                  <a:srgbClr val="252525"/>
                </a:solidFill>
                <a:latin typeface="DejaVu Sans"/>
                <a:cs typeface="DejaVu Sans"/>
              </a:rPr>
              <a:t>shore</a:t>
            </a:r>
            <a:r>
              <a:rPr sz="1600" spc="5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125" dirty="0">
                <a:solidFill>
                  <a:srgbClr val="252525"/>
                </a:solidFill>
                <a:latin typeface="DejaVu Sans"/>
                <a:cs typeface="DejaVu Sans"/>
              </a:rPr>
              <a:t>up</a:t>
            </a:r>
            <a:r>
              <a:rPr sz="1600" spc="25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650" dirty="0">
                <a:solidFill>
                  <a:srgbClr val="252525"/>
                </a:solidFill>
                <a:latin typeface="DejaVu Sans"/>
                <a:cs typeface="DejaVu Sans"/>
              </a:rPr>
              <a:t>the</a:t>
            </a:r>
            <a:r>
              <a:rPr sz="1600" spc="-185" dirty="0">
                <a:solidFill>
                  <a:srgbClr val="252525"/>
                </a:solidFill>
                <a:latin typeface="DejaVu Sans"/>
                <a:cs typeface="DejaVu Sans"/>
              </a:rPr>
              <a:t> team’s</a:t>
            </a:r>
            <a:r>
              <a:rPr sz="1600" spc="-20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150" dirty="0">
                <a:solidFill>
                  <a:srgbClr val="252525"/>
                </a:solidFill>
                <a:latin typeface="DejaVu Sans"/>
                <a:cs typeface="DejaVu Sans"/>
              </a:rPr>
              <a:t>business</a:t>
            </a:r>
            <a:r>
              <a:rPr sz="1600" spc="-50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135" dirty="0">
                <a:solidFill>
                  <a:srgbClr val="252525"/>
                </a:solidFill>
                <a:latin typeface="DejaVu Sans"/>
                <a:cs typeface="DejaVu Sans"/>
              </a:rPr>
              <a:t>intelligence</a:t>
            </a:r>
            <a:r>
              <a:rPr sz="1600" spc="-35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55" dirty="0">
                <a:solidFill>
                  <a:srgbClr val="252525"/>
                </a:solidFill>
                <a:latin typeface="DejaVu Sans"/>
                <a:cs typeface="DejaVu Sans"/>
              </a:rPr>
              <a:t>capabilities.</a:t>
            </a:r>
            <a:endParaRPr sz="1600">
              <a:latin typeface="DejaVu Sans"/>
              <a:cs typeface="DejaVu San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01595" y="1605534"/>
            <a:ext cx="1670685" cy="6216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24130" algn="r">
              <a:lnSpc>
                <a:spcPts val="1985"/>
              </a:lnSpc>
              <a:spcBef>
                <a:spcPts val="100"/>
              </a:spcBef>
            </a:pPr>
            <a:r>
              <a:rPr sz="1800" spc="-25" dirty="0">
                <a:solidFill>
                  <a:srgbClr val="3F3F3F"/>
                </a:solidFill>
                <a:latin typeface="DejaVu Sans"/>
                <a:cs typeface="DejaVu Sans"/>
              </a:rPr>
              <a:t>THE</a:t>
            </a:r>
            <a:endParaRPr sz="1800">
              <a:latin typeface="DejaVu Sans"/>
              <a:cs typeface="DejaVu Sans"/>
            </a:endParaRPr>
          </a:p>
          <a:p>
            <a:pPr marL="12700">
              <a:lnSpc>
                <a:spcPts val="2705"/>
              </a:lnSpc>
            </a:pPr>
            <a:r>
              <a:rPr sz="2400" b="1" spc="-190" dirty="0">
                <a:solidFill>
                  <a:srgbClr val="1FE2D7"/>
                </a:solidFill>
                <a:latin typeface="DejaVu Sans"/>
                <a:cs typeface="DejaVu Sans"/>
              </a:rPr>
              <a:t>SITUATION</a:t>
            </a:r>
            <a:endParaRPr sz="2400">
              <a:latin typeface="DejaVu Sans"/>
              <a:cs typeface="DejaVu San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919412" y="1442846"/>
            <a:ext cx="9525" cy="1088390"/>
          </a:xfrm>
          <a:custGeom>
            <a:avLst/>
            <a:gdLst/>
            <a:ahLst/>
            <a:cxnLst/>
            <a:rect l="l" t="t" r="r" b="b"/>
            <a:pathLst>
              <a:path w="9525" h="1088389">
                <a:moveTo>
                  <a:pt x="9525" y="0"/>
                </a:moveTo>
                <a:lnTo>
                  <a:pt x="0" y="0"/>
                </a:lnTo>
                <a:lnTo>
                  <a:pt x="0" y="1088390"/>
                </a:lnTo>
                <a:lnTo>
                  <a:pt x="9525" y="1088390"/>
                </a:lnTo>
                <a:lnTo>
                  <a:pt x="9525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193288" y="3166363"/>
            <a:ext cx="7480934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600" spc="-75" dirty="0">
                <a:solidFill>
                  <a:srgbClr val="252525"/>
                </a:solidFill>
                <a:latin typeface="DejaVu Sans"/>
                <a:cs typeface="DejaVu Sans"/>
              </a:rPr>
              <a:t>For</a:t>
            </a:r>
            <a:r>
              <a:rPr sz="1600" spc="-60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125" dirty="0">
                <a:solidFill>
                  <a:srgbClr val="252525"/>
                </a:solidFill>
                <a:latin typeface="DejaVu Sans"/>
                <a:cs typeface="DejaVu Sans"/>
              </a:rPr>
              <a:t>your</a:t>
            </a:r>
            <a:r>
              <a:rPr sz="1600" spc="-60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100" dirty="0">
                <a:solidFill>
                  <a:srgbClr val="252525"/>
                </a:solidFill>
                <a:latin typeface="DejaVu Sans"/>
                <a:cs typeface="DejaVu Sans"/>
              </a:rPr>
              <a:t>first</a:t>
            </a:r>
            <a:r>
              <a:rPr sz="1600" spc="-60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120" dirty="0">
                <a:solidFill>
                  <a:srgbClr val="252525"/>
                </a:solidFill>
                <a:latin typeface="DejaVu Sans"/>
                <a:cs typeface="DejaVu Sans"/>
              </a:rPr>
              <a:t>project,</a:t>
            </a:r>
            <a:r>
              <a:rPr sz="1600" spc="-55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150" dirty="0">
                <a:solidFill>
                  <a:srgbClr val="252525"/>
                </a:solidFill>
                <a:latin typeface="DejaVu Sans"/>
                <a:cs typeface="DejaVu Sans"/>
              </a:rPr>
              <a:t>you’ve</a:t>
            </a:r>
            <a:r>
              <a:rPr sz="1600" spc="-60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160" dirty="0">
                <a:solidFill>
                  <a:srgbClr val="252525"/>
                </a:solidFill>
                <a:latin typeface="DejaVu Sans"/>
                <a:cs typeface="DejaVu Sans"/>
              </a:rPr>
              <a:t>been</a:t>
            </a:r>
            <a:r>
              <a:rPr sz="1600" spc="-40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180" dirty="0">
                <a:solidFill>
                  <a:srgbClr val="252525"/>
                </a:solidFill>
                <a:latin typeface="DejaVu Sans"/>
                <a:cs typeface="DejaVu Sans"/>
              </a:rPr>
              <a:t>asked</a:t>
            </a:r>
            <a:r>
              <a:rPr sz="1600" spc="-45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95" dirty="0">
                <a:solidFill>
                  <a:srgbClr val="252525"/>
                </a:solidFill>
                <a:latin typeface="DejaVu Sans"/>
                <a:cs typeface="DejaVu Sans"/>
              </a:rPr>
              <a:t>to</a:t>
            </a:r>
            <a:r>
              <a:rPr sz="1600" spc="-55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160" dirty="0">
                <a:solidFill>
                  <a:srgbClr val="252525"/>
                </a:solidFill>
                <a:latin typeface="DejaVu Sans"/>
                <a:cs typeface="DejaVu Sans"/>
              </a:rPr>
              <a:t>analyze</a:t>
            </a:r>
            <a:r>
              <a:rPr sz="1600" spc="-55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145" dirty="0">
                <a:solidFill>
                  <a:srgbClr val="252525"/>
                </a:solidFill>
                <a:latin typeface="DejaVu Sans"/>
                <a:cs typeface="DejaVu Sans"/>
              </a:rPr>
              <a:t>customer</a:t>
            </a:r>
            <a:r>
              <a:rPr sz="1600" spc="-70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165" dirty="0">
                <a:solidFill>
                  <a:srgbClr val="252525"/>
                </a:solidFill>
                <a:latin typeface="DejaVu Sans"/>
                <a:cs typeface="DejaVu Sans"/>
              </a:rPr>
              <a:t>data</a:t>
            </a:r>
            <a:r>
              <a:rPr sz="1600" spc="-40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125" dirty="0">
                <a:solidFill>
                  <a:srgbClr val="252525"/>
                </a:solidFill>
                <a:latin typeface="DejaVu Sans"/>
                <a:cs typeface="DejaVu Sans"/>
              </a:rPr>
              <a:t>from</a:t>
            </a:r>
            <a:r>
              <a:rPr sz="1600" spc="-55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215" dirty="0">
                <a:solidFill>
                  <a:srgbClr val="252525"/>
                </a:solidFill>
                <a:latin typeface="DejaVu Sans"/>
                <a:cs typeface="DejaVu Sans"/>
              </a:rPr>
              <a:t>a</a:t>
            </a:r>
            <a:r>
              <a:rPr sz="1600" spc="-45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10" dirty="0">
                <a:solidFill>
                  <a:srgbClr val="252525"/>
                </a:solidFill>
                <a:latin typeface="DejaVu Sans"/>
                <a:cs typeface="DejaVu Sans"/>
              </a:rPr>
              <a:t>recent </a:t>
            </a:r>
            <a:r>
              <a:rPr sz="1600" spc="-135" dirty="0">
                <a:solidFill>
                  <a:srgbClr val="252525"/>
                </a:solidFill>
                <a:latin typeface="DejaVu Sans"/>
                <a:cs typeface="DejaVu Sans"/>
              </a:rPr>
              <a:t>acquisition.</a:t>
            </a:r>
            <a:r>
              <a:rPr sz="1600" spc="-70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114" dirty="0">
                <a:solidFill>
                  <a:srgbClr val="252525"/>
                </a:solidFill>
                <a:latin typeface="DejaVu Sans"/>
                <a:cs typeface="DejaVu Sans"/>
              </a:rPr>
              <a:t>You’ll</a:t>
            </a:r>
            <a:r>
              <a:rPr sz="1600" spc="-50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160" dirty="0">
                <a:solidFill>
                  <a:srgbClr val="252525"/>
                </a:solidFill>
                <a:latin typeface="DejaVu Sans"/>
                <a:cs typeface="DejaVu Sans"/>
              </a:rPr>
              <a:t>need</a:t>
            </a:r>
            <a:r>
              <a:rPr sz="1600" spc="-50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95" dirty="0">
                <a:solidFill>
                  <a:srgbClr val="252525"/>
                </a:solidFill>
                <a:latin typeface="DejaVu Sans"/>
                <a:cs typeface="DejaVu Sans"/>
              </a:rPr>
              <a:t>to</a:t>
            </a:r>
            <a:r>
              <a:rPr sz="1600" spc="-50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145" dirty="0">
                <a:solidFill>
                  <a:srgbClr val="252525"/>
                </a:solidFill>
                <a:latin typeface="DejaVu Sans"/>
                <a:cs typeface="DejaVu Sans"/>
              </a:rPr>
              <a:t>calculate</a:t>
            </a:r>
            <a:r>
              <a:rPr sz="1600" spc="-55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140" dirty="0">
                <a:solidFill>
                  <a:srgbClr val="252525"/>
                </a:solidFill>
                <a:latin typeface="DejaVu Sans"/>
                <a:cs typeface="DejaVu Sans"/>
              </a:rPr>
              <a:t>new</a:t>
            </a:r>
            <a:r>
              <a:rPr sz="1600" spc="-45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95" dirty="0">
                <a:solidFill>
                  <a:srgbClr val="252525"/>
                </a:solidFill>
                <a:latin typeface="DejaVu Sans"/>
                <a:cs typeface="DejaVu Sans"/>
              </a:rPr>
              <a:t>KPIs,</a:t>
            </a:r>
            <a:r>
              <a:rPr sz="1600" spc="-65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145" dirty="0">
                <a:solidFill>
                  <a:srgbClr val="252525"/>
                </a:solidFill>
                <a:latin typeface="DejaVu Sans"/>
                <a:cs typeface="DejaVu Sans"/>
              </a:rPr>
              <a:t>create</a:t>
            </a:r>
            <a:r>
              <a:rPr sz="1600" spc="-35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165" dirty="0">
                <a:solidFill>
                  <a:srgbClr val="252525"/>
                </a:solidFill>
                <a:latin typeface="DejaVu Sans"/>
                <a:cs typeface="DejaVu Sans"/>
              </a:rPr>
              <a:t>dynamic</a:t>
            </a:r>
            <a:r>
              <a:rPr sz="1600" spc="-65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135" dirty="0">
                <a:solidFill>
                  <a:srgbClr val="252525"/>
                </a:solidFill>
                <a:latin typeface="DejaVu Sans"/>
                <a:cs typeface="DejaVu Sans"/>
              </a:rPr>
              <a:t>views,</a:t>
            </a:r>
            <a:r>
              <a:rPr sz="1600" spc="-55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175" dirty="0">
                <a:solidFill>
                  <a:srgbClr val="252525"/>
                </a:solidFill>
                <a:latin typeface="DejaVu Sans"/>
                <a:cs typeface="DejaVu Sans"/>
              </a:rPr>
              <a:t>and</a:t>
            </a:r>
            <a:r>
              <a:rPr sz="1600" spc="-45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140" dirty="0">
                <a:solidFill>
                  <a:srgbClr val="252525"/>
                </a:solidFill>
                <a:latin typeface="DejaVu Sans"/>
                <a:cs typeface="DejaVu Sans"/>
              </a:rPr>
              <a:t>visualize</a:t>
            </a:r>
            <a:r>
              <a:rPr sz="1600" spc="-55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25" dirty="0">
                <a:solidFill>
                  <a:srgbClr val="252525"/>
                </a:solidFill>
                <a:latin typeface="DejaVu Sans"/>
                <a:cs typeface="DejaVu Sans"/>
              </a:rPr>
              <a:t>the </a:t>
            </a:r>
            <a:r>
              <a:rPr sz="1600" spc="-160" dirty="0">
                <a:solidFill>
                  <a:srgbClr val="252525"/>
                </a:solidFill>
                <a:latin typeface="DejaVu Sans"/>
                <a:cs typeface="DejaVu Sans"/>
              </a:rPr>
              <a:t>data</a:t>
            </a:r>
            <a:r>
              <a:rPr sz="1600" spc="30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20" dirty="0">
                <a:solidFill>
                  <a:srgbClr val="252525"/>
                </a:solidFill>
                <a:latin typeface="DejaVu Sans"/>
                <a:cs typeface="DejaVu Sans"/>
              </a:rPr>
              <a:t>to</a:t>
            </a:r>
            <a:r>
              <a:rPr sz="1600" spc="-35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105" dirty="0">
                <a:solidFill>
                  <a:srgbClr val="252525"/>
                </a:solidFill>
                <a:latin typeface="DejaVu Sans"/>
                <a:cs typeface="DejaVu Sans"/>
              </a:rPr>
              <a:t>effectively</a:t>
            </a:r>
            <a:r>
              <a:rPr sz="1600" spc="15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140" dirty="0">
                <a:solidFill>
                  <a:srgbClr val="252525"/>
                </a:solidFill>
                <a:latin typeface="DejaVu Sans"/>
                <a:cs typeface="DejaVu Sans"/>
              </a:rPr>
              <a:t>highlight</a:t>
            </a:r>
            <a:r>
              <a:rPr sz="1600" spc="15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165" dirty="0">
                <a:solidFill>
                  <a:srgbClr val="252525"/>
                </a:solidFill>
                <a:latin typeface="DejaVu Sans"/>
                <a:cs typeface="DejaVu Sans"/>
              </a:rPr>
              <a:t>key</a:t>
            </a:r>
            <a:r>
              <a:rPr sz="1600" spc="35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135" dirty="0">
                <a:solidFill>
                  <a:srgbClr val="252525"/>
                </a:solidFill>
                <a:latin typeface="DejaVu Sans"/>
                <a:cs typeface="DejaVu Sans"/>
              </a:rPr>
              <a:t>patterns</a:t>
            </a:r>
            <a:r>
              <a:rPr sz="1600" spc="20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160" dirty="0">
                <a:solidFill>
                  <a:srgbClr val="252525"/>
                </a:solidFill>
                <a:latin typeface="DejaVu Sans"/>
                <a:cs typeface="DejaVu Sans"/>
              </a:rPr>
              <a:t>and</a:t>
            </a:r>
            <a:r>
              <a:rPr sz="1600" spc="30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10" dirty="0">
                <a:solidFill>
                  <a:srgbClr val="252525"/>
                </a:solidFill>
                <a:latin typeface="DejaVu Sans"/>
                <a:cs typeface="DejaVu Sans"/>
              </a:rPr>
              <a:t>trends.</a:t>
            </a:r>
            <a:endParaRPr sz="1600">
              <a:latin typeface="DejaVu Sans"/>
              <a:cs typeface="DejaVu San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895348" y="3156458"/>
            <a:ext cx="866140" cy="6216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08305">
              <a:lnSpc>
                <a:spcPts val="1985"/>
              </a:lnSpc>
              <a:spcBef>
                <a:spcPts val="100"/>
              </a:spcBef>
            </a:pPr>
            <a:r>
              <a:rPr sz="1800" spc="-25" dirty="0">
                <a:solidFill>
                  <a:srgbClr val="3F3F3F"/>
                </a:solidFill>
                <a:latin typeface="DejaVu Sans"/>
                <a:cs typeface="DejaVu Sans"/>
              </a:rPr>
              <a:t>THE</a:t>
            </a:r>
            <a:endParaRPr sz="1800">
              <a:latin typeface="DejaVu Sans"/>
              <a:cs typeface="DejaVu Sans"/>
            </a:endParaRPr>
          </a:p>
          <a:p>
            <a:pPr marL="12700">
              <a:lnSpc>
                <a:spcPts val="2705"/>
              </a:lnSpc>
            </a:pPr>
            <a:r>
              <a:rPr sz="2400" b="1" spc="-265" dirty="0">
                <a:solidFill>
                  <a:srgbClr val="1FE2D7"/>
                </a:solidFill>
                <a:latin typeface="DejaVu Sans"/>
                <a:cs typeface="DejaVu Sans"/>
              </a:rPr>
              <a:t>BRIEF</a:t>
            </a:r>
            <a:endParaRPr sz="2400">
              <a:latin typeface="DejaVu Sans"/>
              <a:cs typeface="DejaVu San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919412" y="2998850"/>
            <a:ext cx="9525" cy="1308735"/>
          </a:xfrm>
          <a:custGeom>
            <a:avLst/>
            <a:gdLst/>
            <a:ahLst/>
            <a:cxnLst/>
            <a:rect l="l" t="t" r="r" b="b"/>
            <a:pathLst>
              <a:path w="9525" h="1308735">
                <a:moveTo>
                  <a:pt x="9525" y="0"/>
                </a:moveTo>
                <a:lnTo>
                  <a:pt x="0" y="0"/>
                </a:lnTo>
                <a:lnTo>
                  <a:pt x="0" y="1308354"/>
                </a:lnTo>
                <a:lnTo>
                  <a:pt x="9525" y="1308354"/>
                </a:lnTo>
                <a:lnTo>
                  <a:pt x="9525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101089" y="4873752"/>
            <a:ext cx="1651635" cy="6216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r">
              <a:lnSpc>
                <a:spcPts val="1985"/>
              </a:lnSpc>
              <a:spcBef>
                <a:spcPts val="100"/>
              </a:spcBef>
            </a:pPr>
            <a:r>
              <a:rPr sz="1800" spc="-25" dirty="0">
                <a:solidFill>
                  <a:srgbClr val="3F3F3F"/>
                </a:solidFill>
                <a:latin typeface="DejaVu Sans"/>
                <a:cs typeface="DejaVu Sans"/>
              </a:rPr>
              <a:t>THE</a:t>
            </a:r>
            <a:endParaRPr sz="1800">
              <a:latin typeface="DejaVu Sans"/>
              <a:cs typeface="DejaVu Sans"/>
            </a:endParaRPr>
          </a:p>
          <a:p>
            <a:pPr marL="12700">
              <a:lnSpc>
                <a:spcPts val="2705"/>
              </a:lnSpc>
            </a:pPr>
            <a:r>
              <a:rPr sz="2400" b="1" spc="-155" dirty="0">
                <a:solidFill>
                  <a:srgbClr val="1FE2D7"/>
                </a:solidFill>
                <a:latin typeface="DejaVu Sans"/>
                <a:cs typeface="DejaVu Sans"/>
              </a:rPr>
              <a:t>OBJECTIVE</a:t>
            </a:r>
            <a:endParaRPr sz="2400">
              <a:latin typeface="DejaVu Sans"/>
              <a:cs typeface="DejaVu San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919412" y="4712589"/>
            <a:ext cx="9525" cy="1560830"/>
          </a:xfrm>
          <a:custGeom>
            <a:avLst/>
            <a:gdLst/>
            <a:ahLst/>
            <a:cxnLst/>
            <a:rect l="l" t="t" r="r" b="b"/>
            <a:pathLst>
              <a:path w="9525" h="1560829">
                <a:moveTo>
                  <a:pt x="9525" y="0"/>
                </a:moveTo>
                <a:lnTo>
                  <a:pt x="0" y="0"/>
                </a:lnTo>
                <a:lnTo>
                  <a:pt x="0" y="1560830"/>
                </a:lnTo>
                <a:lnTo>
                  <a:pt x="9525" y="1560830"/>
                </a:lnTo>
                <a:lnTo>
                  <a:pt x="9525" y="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3193288" y="4789982"/>
            <a:ext cx="4716780" cy="1306195"/>
          </a:xfrm>
          <a:prstGeom prst="rect">
            <a:avLst/>
          </a:prstGeom>
        </p:spPr>
        <p:txBody>
          <a:bodyPr vert="horz" wrap="square" lIns="0" tIns="88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00"/>
              </a:spcBef>
            </a:pPr>
            <a:r>
              <a:rPr sz="1600" spc="-125" dirty="0">
                <a:solidFill>
                  <a:srgbClr val="252525"/>
                </a:solidFill>
                <a:latin typeface="DejaVu Sans"/>
                <a:cs typeface="DejaVu Sans"/>
              </a:rPr>
              <a:t>Use</a:t>
            </a:r>
            <a:r>
              <a:rPr sz="1600" spc="35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160" dirty="0">
                <a:solidFill>
                  <a:srgbClr val="252525"/>
                </a:solidFill>
                <a:latin typeface="DejaVu Sans"/>
                <a:cs typeface="DejaVu Sans"/>
              </a:rPr>
              <a:t>Tableau</a:t>
            </a:r>
            <a:r>
              <a:rPr sz="1600" spc="35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140" dirty="0">
                <a:solidFill>
                  <a:srgbClr val="252525"/>
                </a:solidFill>
                <a:latin typeface="DejaVu Sans"/>
                <a:cs typeface="DejaVu Sans"/>
              </a:rPr>
              <a:t>Desktop</a:t>
            </a:r>
            <a:r>
              <a:rPr sz="1600" spc="30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25" dirty="0">
                <a:solidFill>
                  <a:srgbClr val="252525"/>
                </a:solidFill>
                <a:latin typeface="DejaVu Sans"/>
                <a:cs typeface="DejaVu Sans"/>
              </a:rPr>
              <a:t>to:</a:t>
            </a:r>
            <a:endParaRPr sz="1600">
              <a:latin typeface="DejaVu Sans"/>
              <a:cs typeface="DejaVu Sans"/>
            </a:endParaRPr>
          </a:p>
          <a:p>
            <a:pPr marL="298450" indent="-286385">
              <a:lnSpc>
                <a:spcPct val="100000"/>
              </a:lnSpc>
              <a:spcBef>
                <a:spcPts val="600"/>
              </a:spcBef>
              <a:buChar char="•"/>
              <a:tabLst>
                <a:tab pos="298450" algn="l"/>
                <a:tab pos="299085" algn="l"/>
              </a:tabLst>
            </a:pPr>
            <a:r>
              <a:rPr sz="1600" spc="-120" dirty="0">
                <a:solidFill>
                  <a:srgbClr val="252525"/>
                </a:solidFill>
                <a:latin typeface="DejaVu Sans"/>
                <a:cs typeface="DejaVu Sans"/>
              </a:rPr>
              <a:t>Create</a:t>
            </a:r>
            <a:r>
              <a:rPr sz="1600" spc="-10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145" dirty="0">
                <a:solidFill>
                  <a:srgbClr val="252525"/>
                </a:solidFill>
                <a:latin typeface="DejaVu Sans"/>
                <a:cs typeface="DejaVu Sans"/>
              </a:rPr>
              <a:t>calculations,</a:t>
            </a:r>
            <a:r>
              <a:rPr sz="1600" spc="15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130" dirty="0">
                <a:solidFill>
                  <a:srgbClr val="252525"/>
                </a:solidFill>
                <a:latin typeface="DejaVu Sans"/>
                <a:cs typeface="DejaVu Sans"/>
              </a:rPr>
              <a:t>table</a:t>
            </a:r>
            <a:r>
              <a:rPr sz="1600" spc="5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145" dirty="0">
                <a:solidFill>
                  <a:srgbClr val="252525"/>
                </a:solidFill>
                <a:latin typeface="DejaVu Sans"/>
                <a:cs typeface="DejaVu Sans"/>
              </a:rPr>
              <a:t>calcs</a:t>
            </a:r>
            <a:r>
              <a:rPr sz="1600" spc="15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dirty="0">
                <a:solidFill>
                  <a:srgbClr val="252525"/>
                </a:solidFill>
                <a:latin typeface="DejaVu Sans"/>
                <a:cs typeface="DejaVu Sans"/>
              </a:rPr>
              <a:t>&amp;</a:t>
            </a:r>
            <a:r>
              <a:rPr sz="1600" spc="-65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dirty="0">
                <a:solidFill>
                  <a:srgbClr val="252525"/>
                </a:solidFill>
                <a:latin typeface="DejaVu Sans"/>
                <a:cs typeface="DejaVu Sans"/>
              </a:rPr>
              <a:t>LOD</a:t>
            </a:r>
            <a:r>
              <a:rPr sz="1600" spc="-10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165" dirty="0">
                <a:solidFill>
                  <a:srgbClr val="252525"/>
                </a:solidFill>
                <a:latin typeface="DejaVu Sans"/>
                <a:cs typeface="DejaVu Sans"/>
              </a:rPr>
              <a:t>calculations</a:t>
            </a:r>
            <a:endParaRPr sz="1600">
              <a:latin typeface="DejaVu Sans"/>
              <a:cs typeface="DejaVu Sans"/>
            </a:endParaRPr>
          </a:p>
          <a:p>
            <a:pPr marL="298450" indent="-286385">
              <a:lnSpc>
                <a:spcPct val="100000"/>
              </a:lnSpc>
              <a:spcBef>
                <a:spcPts val="600"/>
              </a:spcBef>
              <a:buChar char="•"/>
              <a:tabLst>
                <a:tab pos="298450" algn="l"/>
                <a:tab pos="299085" algn="l"/>
              </a:tabLst>
            </a:pPr>
            <a:r>
              <a:rPr sz="1600" spc="-155" dirty="0">
                <a:solidFill>
                  <a:srgbClr val="252525"/>
                </a:solidFill>
                <a:latin typeface="DejaVu Sans"/>
                <a:cs typeface="DejaVu Sans"/>
              </a:rPr>
              <a:t>Leverage</a:t>
            </a:r>
            <a:r>
              <a:rPr sz="1600" spc="30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165" dirty="0">
                <a:solidFill>
                  <a:srgbClr val="252525"/>
                </a:solidFill>
                <a:latin typeface="DejaVu Sans"/>
                <a:cs typeface="DejaVu Sans"/>
              </a:rPr>
              <a:t>parameters</a:t>
            </a:r>
            <a:r>
              <a:rPr sz="1600" spc="35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30" dirty="0">
                <a:solidFill>
                  <a:srgbClr val="252525"/>
                </a:solidFill>
                <a:latin typeface="DejaVu Sans"/>
                <a:cs typeface="DejaVu Sans"/>
              </a:rPr>
              <a:t>for</a:t>
            </a:r>
            <a:r>
              <a:rPr sz="1600" spc="30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170" dirty="0">
                <a:solidFill>
                  <a:srgbClr val="252525"/>
                </a:solidFill>
                <a:latin typeface="DejaVu Sans"/>
                <a:cs typeface="DejaVu Sans"/>
              </a:rPr>
              <a:t>dynamic</a:t>
            </a:r>
            <a:r>
              <a:rPr sz="1600" spc="20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10" dirty="0">
                <a:solidFill>
                  <a:srgbClr val="252525"/>
                </a:solidFill>
                <a:latin typeface="DejaVu Sans"/>
                <a:cs typeface="DejaVu Sans"/>
              </a:rPr>
              <a:t>views</a:t>
            </a:r>
            <a:endParaRPr sz="1600">
              <a:latin typeface="DejaVu Sans"/>
              <a:cs typeface="DejaVu Sans"/>
            </a:endParaRPr>
          </a:p>
          <a:p>
            <a:pPr marL="298450" indent="-286385">
              <a:lnSpc>
                <a:spcPct val="100000"/>
              </a:lnSpc>
              <a:spcBef>
                <a:spcPts val="600"/>
              </a:spcBef>
              <a:buChar char="•"/>
              <a:tabLst>
                <a:tab pos="298450" algn="l"/>
                <a:tab pos="299085" algn="l"/>
              </a:tabLst>
            </a:pPr>
            <a:r>
              <a:rPr sz="1600" spc="-90" dirty="0">
                <a:solidFill>
                  <a:srgbClr val="252525"/>
                </a:solidFill>
                <a:latin typeface="DejaVu Sans"/>
                <a:cs typeface="DejaVu Sans"/>
              </a:rPr>
              <a:t>Use</a:t>
            </a:r>
            <a:r>
              <a:rPr sz="1600" spc="-40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110" dirty="0">
                <a:solidFill>
                  <a:srgbClr val="252525"/>
                </a:solidFill>
                <a:latin typeface="DejaVu Sans"/>
                <a:cs typeface="DejaVu Sans"/>
              </a:rPr>
              <a:t>the</a:t>
            </a:r>
            <a:r>
              <a:rPr sz="1600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150" dirty="0">
                <a:solidFill>
                  <a:srgbClr val="252525"/>
                </a:solidFill>
                <a:latin typeface="DejaVu Sans"/>
                <a:cs typeface="DejaVu Sans"/>
              </a:rPr>
              <a:t>analytics</a:t>
            </a:r>
            <a:r>
              <a:rPr sz="1600" spc="20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165" dirty="0">
                <a:solidFill>
                  <a:srgbClr val="252525"/>
                </a:solidFill>
                <a:latin typeface="DejaVu Sans"/>
                <a:cs typeface="DejaVu Sans"/>
              </a:rPr>
              <a:t>pane</a:t>
            </a:r>
            <a:r>
              <a:rPr sz="1600" spc="20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20" dirty="0">
                <a:solidFill>
                  <a:srgbClr val="252525"/>
                </a:solidFill>
                <a:latin typeface="DejaVu Sans"/>
                <a:cs typeface="DejaVu Sans"/>
              </a:rPr>
              <a:t>to</a:t>
            </a:r>
            <a:r>
              <a:rPr sz="1600" spc="10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140" dirty="0">
                <a:solidFill>
                  <a:srgbClr val="252525"/>
                </a:solidFill>
                <a:latin typeface="DejaVu Sans"/>
                <a:cs typeface="DejaVu Sans"/>
              </a:rPr>
              <a:t>highlight</a:t>
            </a:r>
            <a:r>
              <a:rPr sz="1600" spc="10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600" spc="-10" dirty="0">
                <a:solidFill>
                  <a:srgbClr val="252525"/>
                </a:solidFill>
                <a:latin typeface="DejaVu Sans"/>
                <a:cs typeface="DejaVu Sans"/>
              </a:rPr>
              <a:t>trends</a:t>
            </a:r>
            <a:endParaRPr sz="1600">
              <a:latin typeface="DejaVu Sans"/>
              <a:cs typeface="DejaVu Sans"/>
            </a:endParaRPr>
          </a:p>
        </p:txBody>
      </p:sp>
      <p:pic>
        <p:nvPicPr>
          <p:cNvPr id="13" name="object 1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157922" y="4932426"/>
            <a:ext cx="2065422" cy="1162021"/>
          </a:xfrm>
          <a:prstGeom prst="rect">
            <a:avLst/>
          </a:prstGeom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9DBEFB9-4144-DE10-80CE-C02C2F46F19F}"/>
              </a:ext>
            </a:extLst>
          </p:cNvPr>
          <p:cNvSpPr/>
          <p:nvPr/>
        </p:nvSpPr>
        <p:spPr>
          <a:xfrm>
            <a:off x="1371600" y="2819400"/>
            <a:ext cx="9906000" cy="1219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Dashboards &amp; Story Panels</a:t>
            </a:r>
          </a:p>
        </p:txBody>
      </p:sp>
    </p:spTree>
    <p:extLst>
      <p:ext uri="{BB962C8B-B14F-4D97-AF65-F5344CB8AC3E}">
        <p14:creationId xmlns:p14="http://schemas.microsoft.com/office/powerpoint/2010/main" val="15850069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87111" y="4556013"/>
            <a:ext cx="1219199" cy="167674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92225">
              <a:lnSpc>
                <a:spcPct val="100000"/>
              </a:lnSpc>
              <a:spcBef>
                <a:spcPts val="95"/>
              </a:spcBef>
            </a:pPr>
            <a:r>
              <a:rPr b="1" spc="-475" dirty="0">
                <a:latin typeface="DejaVu Sans"/>
                <a:cs typeface="DejaVu Sans"/>
              </a:rPr>
              <a:t>Tableau</a:t>
            </a:r>
            <a:r>
              <a:rPr spc="-175" dirty="0"/>
              <a:t> </a:t>
            </a:r>
            <a:r>
              <a:rPr b="1" spc="-365" dirty="0">
                <a:latin typeface="DejaVu Sans"/>
                <a:cs typeface="DejaVu Sans"/>
              </a:rPr>
              <a:t>Public</a:t>
            </a:r>
            <a:r>
              <a:rPr spc="-170" dirty="0"/>
              <a:t> </a:t>
            </a:r>
            <a:r>
              <a:rPr b="1" spc="-365" dirty="0">
                <a:latin typeface="DejaVu Sans"/>
                <a:cs typeface="DejaVu Sans"/>
              </a:rPr>
              <a:t>Installation</a:t>
            </a:r>
            <a:r>
              <a:rPr spc="-160" dirty="0"/>
              <a:t> </a:t>
            </a:r>
            <a:r>
              <a:rPr b="1" spc="-400" dirty="0">
                <a:latin typeface="DejaVu Sans"/>
                <a:cs typeface="DejaVu Sans"/>
              </a:rPr>
              <a:t>Guide</a:t>
            </a:r>
            <a:r>
              <a:rPr spc="-165" dirty="0"/>
              <a:t> </a:t>
            </a:r>
            <a:r>
              <a:rPr spc="-295" dirty="0"/>
              <a:t>(Windows)</a:t>
            </a: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15646" y="830579"/>
            <a:ext cx="11760708" cy="45720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525780" y="1616202"/>
            <a:ext cx="7233284" cy="3445510"/>
            <a:chOff x="525780" y="1616202"/>
            <a:chExt cx="7233284" cy="3445510"/>
          </a:xfrm>
        </p:grpSpPr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25780" y="1616202"/>
              <a:ext cx="6375653" cy="2661665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54580" y="3522700"/>
              <a:ext cx="2705862" cy="662203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2388743" y="3557282"/>
              <a:ext cx="2608580" cy="563880"/>
            </a:xfrm>
            <a:custGeom>
              <a:avLst/>
              <a:gdLst/>
              <a:ahLst/>
              <a:cxnLst/>
              <a:rect l="l" t="t" r="r" b="b"/>
              <a:pathLst>
                <a:path w="2608579" h="563879">
                  <a:moveTo>
                    <a:pt x="2608580" y="0"/>
                  </a:moveTo>
                  <a:lnTo>
                    <a:pt x="2583180" y="0"/>
                  </a:lnTo>
                  <a:lnTo>
                    <a:pt x="2583180" y="25400"/>
                  </a:lnTo>
                  <a:lnTo>
                    <a:pt x="2583180" y="538480"/>
                  </a:lnTo>
                  <a:lnTo>
                    <a:pt x="25400" y="538480"/>
                  </a:lnTo>
                  <a:lnTo>
                    <a:pt x="25400" y="25400"/>
                  </a:lnTo>
                  <a:lnTo>
                    <a:pt x="2583180" y="25400"/>
                  </a:lnTo>
                  <a:lnTo>
                    <a:pt x="2583180" y="0"/>
                  </a:lnTo>
                  <a:lnTo>
                    <a:pt x="0" y="0"/>
                  </a:lnTo>
                  <a:lnTo>
                    <a:pt x="0" y="25400"/>
                  </a:lnTo>
                  <a:lnTo>
                    <a:pt x="0" y="538480"/>
                  </a:lnTo>
                  <a:lnTo>
                    <a:pt x="0" y="563880"/>
                  </a:lnTo>
                  <a:lnTo>
                    <a:pt x="2608580" y="563880"/>
                  </a:lnTo>
                  <a:lnTo>
                    <a:pt x="2608580" y="539102"/>
                  </a:lnTo>
                  <a:lnTo>
                    <a:pt x="2608580" y="538480"/>
                  </a:lnTo>
                  <a:lnTo>
                    <a:pt x="2608580" y="25400"/>
                  </a:lnTo>
                  <a:lnTo>
                    <a:pt x="2608580" y="25006"/>
                  </a:lnTo>
                  <a:lnTo>
                    <a:pt x="2608580" y="0"/>
                  </a:lnTo>
                  <a:close/>
                </a:path>
              </a:pathLst>
            </a:custGeom>
            <a:solidFill>
              <a:srgbClr val="1FE2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455797" y="1868423"/>
              <a:ext cx="4303395" cy="3193415"/>
            </a:xfrm>
            <a:custGeom>
              <a:avLst/>
              <a:gdLst/>
              <a:ahLst/>
              <a:cxnLst/>
              <a:rect l="l" t="t" r="r" b="b"/>
              <a:pathLst>
                <a:path w="4303395" h="3193415">
                  <a:moveTo>
                    <a:pt x="341630" y="2818257"/>
                  </a:moveTo>
                  <a:lnTo>
                    <a:pt x="341388" y="2818003"/>
                  </a:lnTo>
                  <a:lnTo>
                    <a:pt x="341630" y="2818257"/>
                  </a:lnTo>
                  <a:close/>
                </a:path>
                <a:path w="4303395" h="3193415">
                  <a:moveTo>
                    <a:pt x="1563116" y="3159633"/>
                  </a:moveTo>
                  <a:lnTo>
                    <a:pt x="1533093" y="3142196"/>
                  </a:lnTo>
                  <a:lnTo>
                    <a:pt x="1489456" y="3116834"/>
                  </a:lnTo>
                  <a:lnTo>
                    <a:pt x="1487843" y="3142196"/>
                  </a:lnTo>
                  <a:lnTo>
                    <a:pt x="1340904" y="3132455"/>
                  </a:lnTo>
                  <a:lnTo>
                    <a:pt x="1339088" y="3132328"/>
                  </a:lnTo>
                  <a:lnTo>
                    <a:pt x="1339215" y="3132455"/>
                  </a:lnTo>
                  <a:lnTo>
                    <a:pt x="1265301" y="3126740"/>
                  </a:lnTo>
                  <a:lnTo>
                    <a:pt x="1192276" y="3120263"/>
                  </a:lnTo>
                  <a:lnTo>
                    <a:pt x="1120394" y="3112897"/>
                  </a:lnTo>
                  <a:lnTo>
                    <a:pt x="1120521" y="3112897"/>
                  </a:lnTo>
                  <a:lnTo>
                    <a:pt x="1050709" y="3104515"/>
                  </a:lnTo>
                  <a:lnTo>
                    <a:pt x="1049655" y="3104388"/>
                  </a:lnTo>
                  <a:lnTo>
                    <a:pt x="1049909" y="3104515"/>
                  </a:lnTo>
                  <a:lnTo>
                    <a:pt x="981456" y="3094863"/>
                  </a:lnTo>
                  <a:lnTo>
                    <a:pt x="980567" y="3094736"/>
                  </a:lnTo>
                  <a:lnTo>
                    <a:pt x="980948" y="3094863"/>
                  </a:lnTo>
                  <a:lnTo>
                    <a:pt x="914006" y="3083687"/>
                  </a:lnTo>
                  <a:lnTo>
                    <a:pt x="913257" y="3083560"/>
                  </a:lnTo>
                  <a:lnTo>
                    <a:pt x="913511" y="3083687"/>
                  </a:lnTo>
                  <a:lnTo>
                    <a:pt x="848360" y="3070860"/>
                  </a:lnTo>
                  <a:lnTo>
                    <a:pt x="847725" y="3070733"/>
                  </a:lnTo>
                  <a:lnTo>
                    <a:pt x="848106" y="3070860"/>
                  </a:lnTo>
                  <a:lnTo>
                    <a:pt x="815975" y="3063748"/>
                  </a:lnTo>
                  <a:lnTo>
                    <a:pt x="816229" y="3063748"/>
                  </a:lnTo>
                  <a:lnTo>
                    <a:pt x="784606" y="3056128"/>
                  </a:lnTo>
                  <a:lnTo>
                    <a:pt x="784733" y="3056128"/>
                  </a:lnTo>
                  <a:lnTo>
                    <a:pt x="753745" y="3048127"/>
                  </a:lnTo>
                  <a:lnTo>
                    <a:pt x="753999" y="3048127"/>
                  </a:lnTo>
                  <a:lnTo>
                    <a:pt x="723646" y="3039618"/>
                  </a:lnTo>
                  <a:lnTo>
                    <a:pt x="723900" y="3039618"/>
                  </a:lnTo>
                  <a:lnTo>
                    <a:pt x="694055" y="3030474"/>
                  </a:lnTo>
                  <a:lnTo>
                    <a:pt x="694309" y="3030474"/>
                  </a:lnTo>
                  <a:lnTo>
                    <a:pt x="665594" y="3020949"/>
                  </a:lnTo>
                  <a:lnTo>
                    <a:pt x="637501" y="3010662"/>
                  </a:lnTo>
                  <a:lnTo>
                    <a:pt x="637159" y="3010535"/>
                  </a:lnTo>
                  <a:lnTo>
                    <a:pt x="637413" y="3010662"/>
                  </a:lnTo>
                  <a:lnTo>
                    <a:pt x="609727" y="2999740"/>
                  </a:lnTo>
                  <a:lnTo>
                    <a:pt x="610108" y="2999867"/>
                  </a:lnTo>
                  <a:lnTo>
                    <a:pt x="609803" y="2999740"/>
                  </a:lnTo>
                  <a:lnTo>
                    <a:pt x="583641" y="2988437"/>
                  </a:lnTo>
                  <a:lnTo>
                    <a:pt x="583057" y="2988183"/>
                  </a:lnTo>
                  <a:lnTo>
                    <a:pt x="583438" y="2988437"/>
                  </a:lnTo>
                  <a:lnTo>
                    <a:pt x="557149" y="2976118"/>
                  </a:lnTo>
                  <a:lnTo>
                    <a:pt x="557530" y="2976245"/>
                  </a:lnTo>
                  <a:lnTo>
                    <a:pt x="557276" y="2976118"/>
                  </a:lnTo>
                  <a:lnTo>
                    <a:pt x="532625" y="2963545"/>
                  </a:lnTo>
                  <a:lnTo>
                    <a:pt x="532130" y="2963291"/>
                  </a:lnTo>
                  <a:lnTo>
                    <a:pt x="532511" y="2963545"/>
                  </a:lnTo>
                  <a:lnTo>
                    <a:pt x="508317" y="2950083"/>
                  </a:lnTo>
                  <a:lnTo>
                    <a:pt x="507873" y="2949829"/>
                  </a:lnTo>
                  <a:lnTo>
                    <a:pt x="508254" y="2950083"/>
                  </a:lnTo>
                  <a:lnTo>
                    <a:pt x="484797" y="2935986"/>
                  </a:lnTo>
                  <a:lnTo>
                    <a:pt x="484378" y="2935732"/>
                  </a:lnTo>
                  <a:lnTo>
                    <a:pt x="484759" y="2935986"/>
                  </a:lnTo>
                  <a:lnTo>
                    <a:pt x="462343" y="2921127"/>
                  </a:lnTo>
                  <a:lnTo>
                    <a:pt x="461772" y="2920746"/>
                  </a:lnTo>
                  <a:lnTo>
                    <a:pt x="462153" y="2921127"/>
                  </a:lnTo>
                  <a:lnTo>
                    <a:pt x="439928" y="2905252"/>
                  </a:lnTo>
                  <a:lnTo>
                    <a:pt x="440309" y="2905506"/>
                  </a:lnTo>
                  <a:lnTo>
                    <a:pt x="439978" y="2905252"/>
                  </a:lnTo>
                  <a:lnTo>
                    <a:pt x="419341" y="2889377"/>
                  </a:lnTo>
                  <a:lnTo>
                    <a:pt x="418846" y="2888996"/>
                  </a:lnTo>
                  <a:lnTo>
                    <a:pt x="419227" y="2889377"/>
                  </a:lnTo>
                  <a:lnTo>
                    <a:pt x="398830" y="2872486"/>
                  </a:lnTo>
                  <a:lnTo>
                    <a:pt x="398526" y="2872232"/>
                  </a:lnTo>
                  <a:lnTo>
                    <a:pt x="398780" y="2872486"/>
                  </a:lnTo>
                  <a:lnTo>
                    <a:pt x="379133" y="2855087"/>
                  </a:lnTo>
                  <a:lnTo>
                    <a:pt x="378714" y="2854706"/>
                  </a:lnTo>
                  <a:lnTo>
                    <a:pt x="379095" y="2855087"/>
                  </a:lnTo>
                  <a:lnTo>
                    <a:pt x="359664" y="2836672"/>
                  </a:lnTo>
                  <a:lnTo>
                    <a:pt x="360045" y="2836926"/>
                  </a:lnTo>
                  <a:lnTo>
                    <a:pt x="359791" y="2836672"/>
                  </a:lnTo>
                  <a:lnTo>
                    <a:pt x="341376" y="2818003"/>
                  </a:lnTo>
                  <a:lnTo>
                    <a:pt x="323824" y="2799207"/>
                  </a:lnTo>
                  <a:lnTo>
                    <a:pt x="323469" y="2798826"/>
                  </a:lnTo>
                  <a:lnTo>
                    <a:pt x="323723" y="2799207"/>
                  </a:lnTo>
                  <a:lnTo>
                    <a:pt x="306324" y="2779141"/>
                  </a:lnTo>
                  <a:lnTo>
                    <a:pt x="306578" y="2779395"/>
                  </a:lnTo>
                  <a:lnTo>
                    <a:pt x="306362" y="2779141"/>
                  </a:lnTo>
                  <a:lnTo>
                    <a:pt x="289560" y="2758948"/>
                  </a:lnTo>
                  <a:lnTo>
                    <a:pt x="289814" y="2759202"/>
                  </a:lnTo>
                  <a:lnTo>
                    <a:pt x="289610" y="2758948"/>
                  </a:lnTo>
                  <a:lnTo>
                    <a:pt x="273558" y="2738247"/>
                  </a:lnTo>
                  <a:lnTo>
                    <a:pt x="273812" y="2738501"/>
                  </a:lnTo>
                  <a:lnTo>
                    <a:pt x="273621" y="2738247"/>
                  </a:lnTo>
                  <a:lnTo>
                    <a:pt x="242697" y="2695321"/>
                  </a:lnTo>
                  <a:lnTo>
                    <a:pt x="243078" y="2695829"/>
                  </a:lnTo>
                  <a:lnTo>
                    <a:pt x="242735" y="2695321"/>
                  </a:lnTo>
                  <a:lnTo>
                    <a:pt x="213741" y="2650871"/>
                  </a:lnTo>
                  <a:lnTo>
                    <a:pt x="213995" y="2651252"/>
                  </a:lnTo>
                  <a:lnTo>
                    <a:pt x="213766" y="2650871"/>
                  </a:lnTo>
                  <a:lnTo>
                    <a:pt x="186436" y="2604770"/>
                  </a:lnTo>
                  <a:lnTo>
                    <a:pt x="186690" y="2605151"/>
                  </a:lnTo>
                  <a:lnTo>
                    <a:pt x="186474" y="2604770"/>
                  </a:lnTo>
                  <a:lnTo>
                    <a:pt x="160528" y="2557526"/>
                  </a:lnTo>
                  <a:lnTo>
                    <a:pt x="160782" y="2557780"/>
                  </a:lnTo>
                  <a:lnTo>
                    <a:pt x="160642" y="2557526"/>
                  </a:lnTo>
                  <a:lnTo>
                    <a:pt x="136080" y="2509266"/>
                  </a:lnTo>
                  <a:lnTo>
                    <a:pt x="135890" y="2508885"/>
                  </a:lnTo>
                  <a:lnTo>
                    <a:pt x="136017" y="2509266"/>
                  </a:lnTo>
                  <a:lnTo>
                    <a:pt x="112141" y="2459482"/>
                  </a:lnTo>
                  <a:lnTo>
                    <a:pt x="89395" y="2409444"/>
                  </a:lnTo>
                  <a:lnTo>
                    <a:pt x="89281" y="2409190"/>
                  </a:lnTo>
                  <a:lnTo>
                    <a:pt x="89281" y="2409444"/>
                  </a:lnTo>
                  <a:lnTo>
                    <a:pt x="67106" y="2358517"/>
                  </a:lnTo>
                  <a:lnTo>
                    <a:pt x="67056" y="2358390"/>
                  </a:lnTo>
                  <a:lnTo>
                    <a:pt x="67056" y="2358517"/>
                  </a:lnTo>
                  <a:lnTo>
                    <a:pt x="23368" y="2255520"/>
                  </a:lnTo>
                  <a:lnTo>
                    <a:pt x="0" y="2265426"/>
                  </a:lnTo>
                  <a:lnTo>
                    <a:pt x="43688" y="2368423"/>
                  </a:lnTo>
                  <a:lnTo>
                    <a:pt x="66040" y="2419731"/>
                  </a:lnTo>
                  <a:lnTo>
                    <a:pt x="89281" y="2470404"/>
                  </a:lnTo>
                  <a:lnTo>
                    <a:pt x="113157" y="2520315"/>
                  </a:lnTo>
                  <a:lnTo>
                    <a:pt x="138176" y="2569464"/>
                  </a:lnTo>
                  <a:lnTo>
                    <a:pt x="164465" y="2617597"/>
                  </a:lnTo>
                  <a:lnTo>
                    <a:pt x="192405" y="2664460"/>
                  </a:lnTo>
                  <a:lnTo>
                    <a:pt x="221869" y="2709926"/>
                  </a:lnTo>
                  <a:lnTo>
                    <a:pt x="253365" y="2753614"/>
                  </a:lnTo>
                  <a:lnTo>
                    <a:pt x="287147" y="2795651"/>
                  </a:lnTo>
                  <a:lnTo>
                    <a:pt x="323088" y="2835656"/>
                  </a:lnTo>
                  <a:lnTo>
                    <a:pt x="361696" y="2873629"/>
                  </a:lnTo>
                  <a:lnTo>
                    <a:pt x="403098" y="2909062"/>
                  </a:lnTo>
                  <a:lnTo>
                    <a:pt x="447675" y="2941955"/>
                  </a:lnTo>
                  <a:lnTo>
                    <a:pt x="495300" y="2971927"/>
                  </a:lnTo>
                  <a:lnTo>
                    <a:pt x="546227" y="2998978"/>
                  </a:lnTo>
                  <a:lnTo>
                    <a:pt x="600202" y="3023235"/>
                  </a:lnTo>
                  <a:lnTo>
                    <a:pt x="656971" y="3044825"/>
                  </a:lnTo>
                  <a:lnTo>
                    <a:pt x="716534" y="3064002"/>
                  </a:lnTo>
                  <a:lnTo>
                    <a:pt x="778510" y="3080766"/>
                  </a:lnTo>
                  <a:lnTo>
                    <a:pt x="842772" y="3095625"/>
                  </a:lnTo>
                  <a:lnTo>
                    <a:pt x="908812" y="3108579"/>
                  </a:lnTo>
                  <a:lnTo>
                    <a:pt x="976884" y="3119882"/>
                  </a:lnTo>
                  <a:lnTo>
                    <a:pt x="1046607" y="3129661"/>
                  </a:lnTo>
                  <a:lnTo>
                    <a:pt x="1117600" y="3138170"/>
                  </a:lnTo>
                  <a:lnTo>
                    <a:pt x="1189990" y="3145536"/>
                  </a:lnTo>
                  <a:lnTo>
                    <a:pt x="1263269" y="3152013"/>
                  </a:lnTo>
                  <a:lnTo>
                    <a:pt x="1337310" y="3157728"/>
                  </a:lnTo>
                  <a:lnTo>
                    <a:pt x="1486242" y="3167494"/>
                  </a:lnTo>
                  <a:lnTo>
                    <a:pt x="1484630" y="3192907"/>
                  </a:lnTo>
                  <a:lnTo>
                    <a:pt x="1563116" y="3159633"/>
                  </a:lnTo>
                  <a:close/>
                </a:path>
                <a:path w="4303395" h="3193415">
                  <a:moveTo>
                    <a:pt x="4303014" y="25400"/>
                  </a:moveTo>
                  <a:lnTo>
                    <a:pt x="4220337" y="0"/>
                  </a:lnTo>
                  <a:lnTo>
                    <a:pt x="4225963" y="25400"/>
                  </a:lnTo>
                  <a:lnTo>
                    <a:pt x="4223004" y="25400"/>
                  </a:lnTo>
                  <a:lnTo>
                    <a:pt x="4211193" y="38100"/>
                  </a:lnTo>
                  <a:lnTo>
                    <a:pt x="4188206" y="38100"/>
                  </a:lnTo>
                  <a:lnTo>
                    <a:pt x="4176776" y="50800"/>
                  </a:lnTo>
                  <a:lnTo>
                    <a:pt x="4165346" y="50800"/>
                  </a:lnTo>
                  <a:lnTo>
                    <a:pt x="4153916" y="63500"/>
                  </a:lnTo>
                  <a:lnTo>
                    <a:pt x="4131310" y="88900"/>
                  </a:lnTo>
                  <a:lnTo>
                    <a:pt x="4120134" y="101600"/>
                  </a:lnTo>
                  <a:lnTo>
                    <a:pt x="4109085" y="114300"/>
                  </a:lnTo>
                  <a:lnTo>
                    <a:pt x="4098163" y="127000"/>
                  </a:lnTo>
                  <a:lnTo>
                    <a:pt x="4087114" y="139700"/>
                  </a:lnTo>
                  <a:lnTo>
                    <a:pt x="4076319" y="152400"/>
                  </a:lnTo>
                  <a:lnTo>
                    <a:pt x="4065524" y="177800"/>
                  </a:lnTo>
                  <a:lnTo>
                    <a:pt x="4054856" y="190500"/>
                  </a:lnTo>
                  <a:lnTo>
                    <a:pt x="4044188" y="215900"/>
                  </a:lnTo>
                  <a:lnTo>
                    <a:pt x="4033774" y="241300"/>
                  </a:lnTo>
                  <a:lnTo>
                    <a:pt x="4023233" y="266700"/>
                  </a:lnTo>
                  <a:lnTo>
                    <a:pt x="4012946" y="292100"/>
                  </a:lnTo>
                  <a:lnTo>
                    <a:pt x="4002532" y="317500"/>
                  </a:lnTo>
                  <a:lnTo>
                    <a:pt x="3992372" y="355600"/>
                  </a:lnTo>
                  <a:lnTo>
                    <a:pt x="3982212" y="381000"/>
                  </a:lnTo>
                  <a:lnTo>
                    <a:pt x="3977132" y="406400"/>
                  </a:lnTo>
                  <a:lnTo>
                    <a:pt x="3972179" y="419100"/>
                  </a:lnTo>
                  <a:lnTo>
                    <a:pt x="3967099" y="431800"/>
                  </a:lnTo>
                  <a:lnTo>
                    <a:pt x="3962019" y="457200"/>
                  </a:lnTo>
                  <a:lnTo>
                    <a:pt x="3957066" y="469900"/>
                  </a:lnTo>
                  <a:lnTo>
                    <a:pt x="3952113" y="495300"/>
                  </a:lnTo>
                  <a:lnTo>
                    <a:pt x="3942334" y="533400"/>
                  </a:lnTo>
                  <a:lnTo>
                    <a:pt x="3933063" y="584200"/>
                  </a:lnTo>
                  <a:lnTo>
                    <a:pt x="3923919" y="635000"/>
                  </a:lnTo>
                  <a:lnTo>
                    <a:pt x="3915283" y="698500"/>
                  </a:lnTo>
                  <a:lnTo>
                    <a:pt x="3906774" y="762000"/>
                  </a:lnTo>
                  <a:lnTo>
                    <a:pt x="3898519" y="812800"/>
                  </a:lnTo>
                  <a:lnTo>
                    <a:pt x="3890518" y="889000"/>
                  </a:lnTo>
                  <a:lnTo>
                    <a:pt x="3882644" y="952500"/>
                  </a:lnTo>
                  <a:lnTo>
                    <a:pt x="3875024" y="1028700"/>
                  </a:lnTo>
                  <a:lnTo>
                    <a:pt x="3867404" y="1092200"/>
                  </a:lnTo>
                  <a:lnTo>
                    <a:pt x="3859657" y="1168400"/>
                  </a:lnTo>
                  <a:lnTo>
                    <a:pt x="3852291" y="1244600"/>
                  </a:lnTo>
                  <a:lnTo>
                    <a:pt x="3837178" y="1409700"/>
                  </a:lnTo>
                  <a:lnTo>
                    <a:pt x="3821938" y="1562100"/>
                  </a:lnTo>
                  <a:lnTo>
                    <a:pt x="3806063" y="1727200"/>
                  </a:lnTo>
                  <a:lnTo>
                    <a:pt x="3789553" y="1879600"/>
                  </a:lnTo>
                  <a:lnTo>
                    <a:pt x="3780917" y="1955800"/>
                  </a:lnTo>
                  <a:lnTo>
                    <a:pt x="3771900" y="2032000"/>
                  </a:lnTo>
                  <a:lnTo>
                    <a:pt x="3762629" y="2108200"/>
                  </a:lnTo>
                  <a:lnTo>
                    <a:pt x="3752977" y="2184400"/>
                  </a:lnTo>
                  <a:lnTo>
                    <a:pt x="3743071" y="2247900"/>
                  </a:lnTo>
                  <a:lnTo>
                    <a:pt x="3732530" y="2311400"/>
                  </a:lnTo>
                  <a:lnTo>
                    <a:pt x="3721735" y="2374900"/>
                  </a:lnTo>
                  <a:lnTo>
                    <a:pt x="3710305" y="2438400"/>
                  </a:lnTo>
                  <a:lnTo>
                    <a:pt x="3710432" y="2438400"/>
                  </a:lnTo>
                  <a:lnTo>
                    <a:pt x="3698621" y="2489200"/>
                  </a:lnTo>
                  <a:lnTo>
                    <a:pt x="3686175" y="2540000"/>
                  </a:lnTo>
                  <a:lnTo>
                    <a:pt x="3686302" y="2540000"/>
                  </a:lnTo>
                  <a:lnTo>
                    <a:pt x="3673221" y="2590800"/>
                  </a:lnTo>
                  <a:lnTo>
                    <a:pt x="3673348" y="2590800"/>
                  </a:lnTo>
                  <a:lnTo>
                    <a:pt x="3659797" y="2641600"/>
                  </a:lnTo>
                  <a:lnTo>
                    <a:pt x="3652774" y="2654300"/>
                  </a:lnTo>
                  <a:lnTo>
                    <a:pt x="3652901" y="2654300"/>
                  </a:lnTo>
                  <a:lnTo>
                    <a:pt x="3645662" y="2679700"/>
                  </a:lnTo>
                  <a:lnTo>
                    <a:pt x="3645789" y="2679700"/>
                  </a:lnTo>
                  <a:lnTo>
                    <a:pt x="3638550" y="2692400"/>
                  </a:lnTo>
                  <a:lnTo>
                    <a:pt x="3631311" y="2717800"/>
                  </a:lnTo>
                  <a:lnTo>
                    <a:pt x="3631438" y="2717800"/>
                  </a:lnTo>
                  <a:lnTo>
                    <a:pt x="3616325" y="2755900"/>
                  </a:lnTo>
                  <a:lnTo>
                    <a:pt x="3616452" y="2743200"/>
                  </a:lnTo>
                  <a:lnTo>
                    <a:pt x="3600958" y="2781300"/>
                  </a:lnTo>
                  <a:lnTo>
                    <a:pt x="3601212" y="2781300"/>
                  </a:lnTo>
                  <a:lnTo>
                    <a:pt x="3585337" y="2819400"/>
                  </a:lnTo>
                  <a:lnTo>
                    <a:pt x="3585591" y="2819400"/>
                  </a:lnTo>
                  <a:lnTo>
                    <a:pt x="3569335" y="2844800"/>
                  </a:lnTo>
                  <a:lnTo>
                    <a:pt x="3569589" y="2844800"/>
                  </a:lnTo>
                  <a:lnTo>
                    <a:pt x="3553079" y="2870200"/>
                  </a:lnTo>
                  <a:lnTo>
                    <a:pt x="3553333" y="2870200"/>
                  </a:lnTo>
                  <a:lnTo>
                    <a:pt x="3536315" y="2895600"/>
                  </a:lnTo>
                  <a:lnTo>
                    <a:pt x="3536696" y="2895600"/>
                  </a:lnTo>
                  <a:lnTo>
                    <a:pt x="3519424" y="2921000"/>
                  </a:lnTo>
                  <a:lnTo>
                    <a:pt x="3519678" y="2921000"/>
                  </a:lnTo>
                  <a:lnTo>
                    <a:pt x="3502025" y="2946400"/>
                  </a:lnTo>
                  <a:lnTo>
                    <a:pt x="3502406" y="2946400"/>
                  </a:lnTo>
                  <a:lnTo>
                    <a:pt x="3484499" y="2959100"/>
                  </a:lnTo>
                  <a:lnTo>
                    <a:pt x="3484880" y="2959100"/>
                  </a:lnTo>
                  <a:lnTo>
                    <a:pt x="3466719" y="2984500"/>
                  </a:lnTo>
                  <a:lnTo>
                    <a:pt x="3467227" y="2984500"/>
                  </a:lnTo>
                  <a:lnTo>
                    <a:pt x="3448685" y="2997200"/>
                  </a:lnTo>
                  <a:lnTo>
                    <a:pt x="3449193" y="2997200"/>
                  </a:lnTo>
                  <a:lnTo>
                    <a:pt x="3430397" y="3009900"/>
                  </a:lnTo>
                  <a:lnTo>
                    <a:pt x="3430905" y="3009900"/>
                  </a:lnTo>
                  <a:lnTo>
                    <a:pt x="3412198" y="3022600"/>
                  </a:lnTo>
                  <a:lnTo>
                    <a:pt x="3393059" y="3035300"/>
                  </a:lnTo>
                  <a:lnTo>
                    <a:pt x="3393567" y="3035300"/>
                  </a:lnTo>
                  <a:lnTo>
                    <a:pt x="3374009" y="3048000"/>
                  </a:lnTo>
                  <a:lnTo>
                    <a:pt x="3374517" y="3048000"/>
                  </a:lnTo>
                  <a:lnTo>
                    <a:pt x="3354959" y="3060700"/>
                  </a:lnTo>
                  <a:lnTo>
                    <a:pt x="3355467" y="3060700"/>
                  </a:lnTo>
                  <a:lnTo>
                    <a:pt x="3335883" y="3073400"/>
                  </a:lnTo>
                  <a:lnTo>
                    <a:pt x="3315970" y="3086100"/>
                  </a:lnTo>
                  <a:lnTo>
                    <a:pt x="3296539" y="3086100"/>
                  </a:lnTo>
                  <a:lnTo>
                    <a:pt x="3276269" y="3098800"/>
                  </a:lnTo>
                  <a:lnTo>
                    <a:pt x="3256407" y="3098800"/>
                  </a:lnTo>
                  <a:lnTo>
                    <a:pt x="3235706" y="3111500"/>
                  </a:lnTo>
                  <a:lnTo>
                    <a:pt x="3215640" y="3111500"/>
                  </a:lnTo>
                  <a:lnTo>
                    <a:pt x="3194812" y="3124200"/>
                  </a:lnTo>
                  <a:lnTo>
                    <a:pt x="3153410" y="3124200"/>
                  </a:lnTo>
                  <a:lnTo>
                    <a:pt x="3111246" y="3136900"/>
                  </a:lnTo>
                  <a:lnTo>
                    <a:pt x="3111500" y="3136900"/>
                  </a:lnTo>
                  <a:lnTo>
                    <a:pt x="3069082" y="3149600"/>
                  </a:lnTo>
                  <a:lnTo>
                    <a:pt x="3073146" y="3162300"/>
                  </a:lnTo>
                  <a:lnTo>
                    <a:pt x="3115691" y="3162300"/>
                  </a:lnTo>
                  <a:lnTo>
                    <a:pt x="3158109" y="3149600"/>
                  </a:lnTo>
                  <a:lnTo>
                    <a:pt x="3200527" y="3149600"/>
                  </a:lnTo>
                  <a:lnTo>
                    <a:pt x="3221609" y="3136900"/>
                  </a:lnTo>
                  <a:lnTo>
                    <a:pt x="3242818" y="3136900"/>
                  </a:lnTo>
                  <a:lnTo>
                    <a:pt x="3263773" y="3124200"/>
                  </a:lnTo>
                  <a:lnTo>
                    <a:pt x="3284728" y="3124200"/>
                  </a:lnTo>
                  <a:lnTo>
                    <a:pt x="3305556" y="3111500"/>
                  </a:lnTo>
                  <a:lnTo>
                    <a:pt x="3326257" y="3111500"/>
                  </a:lnTo>
                  <a:lnTo>
                    <a:pt x="3387471" y="3073400"/>
                  </a:lnTo>
                  <a:lnTo>
                    <a:pt x="3427222" y="3048000"/>
                  </a:lnTo>
                  <a:lnTo>
                    <a:pt x="3446780" y="3035300"/>
                  </a:lnTo>
                  <a:lnTo>
                    <a:pt x="3465957" y="3009900"/>
                  </a:lnTo>
                  <a:lnTo>
                    <a:pt x="3503549" y="2984500"/>
                  </a:lnTo>
                  <a:lnTo>
                    <a:pt x="3539744" y="2933700"/>
                  </a:lnTo>
                  <a:lnTo>
                    <a:pt x="3574669" y="2882900"/>
                  </a:lnTo>
                  <a:lnTo>
                    <a:pt x="3607943" y="2819400"/>
                  </a:lnTo>
                  <a:lnTo>
                    <a:pt x="3623945" y="2794000"/>
                  </a:lnTo>
                  <a:lnTo>
                    <a:pt x="3639693" y="2755900"/>
                  </a:lnTo>
                  <a:lnTo>
                    <a:pt x="3654806" y="2717800"/>
                  </a:lnTo>
                  <a:lnTo>
                    <a:pt x="3662299" y="2705100"/>
                  </a:lnTo>
                  <a:lnTo>
                    <a:pt x="3669538" y="2679700"/>
                  </a:lnTo>
                  <a:lnTo>
                    <a:pt x="3676777" y="2667000"/>
                  </a:lnTo>
                  <a:lnTo>
                    <a:pt x="3683889" y="2641600"/>
                  </a:lnTo>
                  <a:lnTo>
                    <a:pt x="3697732" y="2603500"/>
                  </a:lnTo>
                  <a:lnTo>
                    <a:pt x="3710813" y="2552700"/>
                  </a:lnTo>
                  <a:lnTo>
                    <a:pt x="3723386" y="2501900"/>
                  </a:lnTo>
                  <a:lnTo>
                    <a:pt x="3735324" y="2438400"/>
                  </a:lnTo>
                  <a:lnTo>
                    <a:pt x="3746754" y="2387600"/>
                  </a:lnTo>
                  <a:lnTo>
                    <a:pt x="3757676" y="2324100"/>
                  </a:lnTo>
                  <a:lnTo>
                    <a:pt x="3768090" y="2247900"/>
                  </a:lnTo>
                  <a:lnTo>
                    <a:pt x="3778123" y="2184400"/>
                  </a:lnTo>
                  <a:lnTo>
                    <a:pt x="3787775" y="2108200"/>
                  </a:lnTo>
                  <a:lnTo>
                    <a:pt x="3797173" y="2032000"/>
                  </a:lnTo>
                  <a:lnTo>
                    <a:pt x="3806063" y="1955800"/>
                  </a:lnTo>
                  <a:lnTo>
                    <a:pt x="3814826" y="1879600"/>
                  </a:lnTo>
                  <a:lnTo>
                    <a:pt x="3831336" y="1727200"/>
                  </a:lnTo>
                  <a:lnTo>
                    <a:pt x="3847211" y="1562100"/>
                  </a:lnTo>
                  <a:lnTo>
                    <a:pt x="3862451" y="1409700"/>
                  </a:lnTo>
                  <a:lnTo>
                    <a:pt x="3877564" y="1257300"/>
                  </a:lnTo>
                  <a:lnTo>
                    <a:pt x="3885057" y="1181100"/>
                  </a:lnTo>
                  <a:lnTo>
                    <a:pt x="3884930" y="1181100"/>
                  </a:lnTo>
                  <a:lnTo>
                    <a:pt x="3900170" y="1028700"/>
                  </a:lnTo>
                  <a:lnTo>
                    <a:pt x="3907917" y="952500"/>
                  </a:lnTo>
                  <a:lnTo>
                    <a:pt x="3915791" y="889000"/>
                  </a:lnTo>
                  <a:lnTo>
                    <a:pt x="3923792" y="825500"/>
                  </a:lnTo>
                  <a:lnTo>
                    <a:pt x="3923665" y="825500"/>
                  </a:lnTo>
                  <a:lnTo>
                    <a:pt x="3931920" y="762000"/>
                  </a:lnTo>
                  <a:lnTo>
                    <a:pt x="3940302" y="698500"/>
                  </a:lnTo>
                  <a:lnTo>
                    <a:pt x="3949065" y="647700"/>
                  </a:lnTo>
                  <a:lnTo>
                    <a:pt x="3948938" y="647700"/>
                  </a:lnTo>
                  <a:lnTo>
                    <a:pt x="3958082" y="596900"/>
                  </a:lnTo>
                  <a:lnTo>
                    <a:pt x="3957955" y="596900"/>
                  </a:lnTo>
                  <a:lnTo>
                    <a:pt x="3967226" y="546100"/>
                  </a:lnTo>
                  <a:lnTo>
                    <a:pt x="3967099" y="546100"/>
                  </a:lnTo>
                  <a:lnTo>
                    <a:pt x="3976878" y="495300"/>
                  </a:lnTo>
                  <a:lnTo>
                    <a:pt x="3976751" y="508000"/>
                  </a:lnTo>
                  <a:lnTo>
                    <a:pt x="3979227" y="495300"/>
                  </a:lnTo>
                  <a:lnTo>
                    <a:pt x="3986657" y="457200"/>
                  </a:lnTo>
                  <a:lnTo>
                    <a:pt x="3991610" y="444500"/>
                  </a:lnTo>
                  <a:lnTo>
                    <a:pt x="3996563" y="419100"/>
                  </a:lnTo>
                  <a:lnTo>
                    <a:pt x="4001516" y="406400"/>
                  </a:lnTo>
                  <a:lnTo>
                    <a:pt x="4006596" y="393700"/>
                  </a:lnTo>
                  <a:lnTo>
                    <a:pt x="4006469" y="393700"/>
                  </a:lnTo>
                  <a:lnTo>
                    <a:pt x="4016629" y="355600"/>
                  </a:lnTo>
                  <a:lnTo>
                    <a:pt x="4016502" y="355600"/>
                  </a:lnTo>
                  <a:lnTo>
                    <a:pt x="4026662" y="330200"/>
                  </a:lnTo>
                  <a:lnTo>
                    <a:pt x="4026535" y="330200"/>
                  </a:lnTo>
                  <a:lnTo>
                    <a:pt x="4036822" y="304800"/>
                  </a:lnTo>
                  <a:lnTo>
                    <a:pt x="4036695" y="304800"/>
                  </a:lnTo>
                  <a:lnTo>
                    <a:pt x="4046855" y="266700"/>
                  </a:lnTo>
                  <a:lnTo>
                    <a:pt x="4046728" y="266700"/>
                  </a:lnTo>
                  <a:lnTo>
                    <a:pt x="4057142" y="254000"/>
                  </a:lnTo>
                  <a:lnTo>
                    <a:pt x="4057015" y="254000"/>
                  </a:lnTo>
                  <a:lnTo>
                    <a:pt x="4067302" y="228600"/>
                  </a:lnTo>
                  <a:lnTo>
                    <a:pt x="4067048" y="228600"/>
                  </a:lnTo>
                  <a:lnTo>
                    <a:pt x="4077589" y="203200"/>
                  </a:lnTo>
                  <a:lnTo>
                    <a:pt x="4077462" y="203200"/>
                  </a:lnTo>
                  <a:lnTo>
                    <a:pt x="4087749" y="190500"/>
                  </a:lnTo>
                  <a:lnTo>
                    <a:pt x="4087495" y="190500"/>
                  </a:lnTo>
                  <a:lnTo>
                    <a:pt x="4098036" y="165100"/>
                  </a:lnTo>
                  <a:lnTo>
                    <a:pt x="4097782" y="165100"/>
                  </a:lnTo>
                  <a:lnTo>
                    <a:pt x="4108323" y="152400"/>
                  </a:lnTo>
                  <a:lnTo>
                    <a:pt x="4107942" y="152400"/>
                  </a:lnTo>
                  <a:lnTo>
                    <a:pt x="4118610" y="139700"/>
                  </a:lnTo>
                  <a:lnTo>
                    <a:pt x="4118356" y="139700"/>
                  </a:lnTo>
                  <a:lnTo>
                    <a:pt x="4128897" y="127000"/>
                  </a:lnTo>
                  <a:lnTo>
                    <a:pt x="4128516" y="127000"/>
                  </a:lnTo>
                  <a:lnTo>
                    <a:pt x="4139184" y="114300"/>
                  </a:lnTo>
                  <a:lnTo>
                    <a:pt x="4138676" y="114300"/>
                  </a:lnTo>
                  <a:lnTo>
                    <a:pt x="4148963" y="101600"/>
                  </a:lnTo>
                  <a:lnTo>
                    <a:pt x="4159504" y="88900"/>
                  </a:lnTo>
                  <a:lnTo>
                    <a:pt x="4169295" y="88900"/>
                  </a:lnTo>
                  <a:lnTo>
                    <a:pt x="4179951" y="76200"/>
                  </a:lnTo>
                  <a:lnTo>
                    <a:pt x="4189793" y="76200"/>
                  </a:lnTo>
                  <a:lnTo>
                    <a:pt x="4200271" y="63500"/>
                  </a:lnTo>
                  <a:lnTo>
                    <a:pt x="4209923" y="63500"/>
                  </a:lnTo>
                  <a:lnTo>
                    <a:pt x="4220718" y="50800"/>
                  </a:lnTo>
                  <a:lnTo>
                    <a:pt x="4231538" y="50800"/>
                  </a:lnTo>
                  <a:lnTo>
                    <a:pt x="4237101" y="76200"/>
                  </a:lnTo>
                  <a:lnTo>
                    <a:pt x="4303014" y="25400"/>
                  </a:lnTo>
                  <a:close/>
                </a:path>
              </a:pathLst>
            </a:custGeom>
            <a:solidFill>
              <a:srgbClr val="1FE2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530354" y="1252219"/>
            <a:ext cx="6084570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b="1" spc="-200" dirty="0">
                <a:solidFill>
                  <a:srgbClr val="3F3F3F"/>
                </a:solidFill>
                <a:latin typeface="DejaVu Sans"/>
                <a:cs typeface="DejaVu Sans"/>
              </a:rPr>
              <a:t>1)</a:t>
            </a:r>
            <a:r>
              <a:rPr sz="1400" spc="-7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spc="-10" dirty="0">
                <a:solidFill>
                  <a:srgbClr val="3F3F3F"/>
                </a:solidFill>
                <a:latin typeface="DejaVu Sans"/>
                <a:cs typeface="DejaVu Sans"/>
              </a:rPr>
              <a:t>Go</a:t>
            </a:r>
            <a:r>
              <a:rPr sz="1400" spc="-45" dirty="0">
                <a:solidFill>
                  <a:srgbClr val="3F3F3F"/>
                </a:solidFill>
                <a:latin typeface="DejaVu Sans"/>
                <a:cs typeface="DejaVu Sans"/>
              </a:rPr>
              <a:t> to</a:t>
            </a:r>
            <a:r>
              <a:rPr sz="1400" spc="-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b="1" spc="-195" dirty="0">
                <a:solidFill>
                  <a:srgbClr val="3F3F3F"/>
                </a:solidFill>
                <a:latin typeface="DejaVu Sans"/>
                <a:cs typeface="DejaVu Sans"/>
              </a:rPr>
              <a:t>public.tableau.com</a:t>
            </a:r>
            <a:r>
              <a:rPr sz="1400" spc="-6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spc="-150" dirty="0">
                <a:solidFill>
                  <a:srgbClr val="3F3F3F"/>
                </a:solidFill>
                <a:latin typeface="DejaVu Sans"/>
                <a:cs typeface="DejaVu Sans"/>
              </a:rPr>
              <a:t>and</a:t>
            </a:r>
            <a:r>
              <a:rPr sz="1400" spc="3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spc="-105" dirty="0">
                <a:solidFill>
                  <a:srgbClr val="3F3F3F"/>
                </a:solidFill>
                <a:latin typeface="DejaVu Sans"/>
                <a:cs typeface="DejaVu Sans"/>
              </a:rPr>
              <a:t>enter</a:t>
            </a:r>
            <a:r>
              <a:rPr sz="1400" spc="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spc="-165" dirty="0">
                <a:solidFill>
                  <a:srgbClr val="3F3F3F"/>
                </a:solidFill>
                <a:latin typeface="DejaVu Sans"/>
                <a:cs typeface="DejaVu Sans"/>
              </a:rPr>
              <a:t>an</a:t>
            </a:r>
            <a:r>
              <a:rPr sz="1400" spc="3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spc="-150" dirty="0">
                <a:solidFill>
                  <a:srgbClr val="3F3F3F"/>
                </a:solidFill>
                <a:latin typeface="DejaVu Sans"/>
                <a:cs typeface="DejaVu Sans"/>
              </a:rPr>
              <a:t>email</a:t>
            </a:r>
            <a:r>
              <a:rPr sz="1400" spc="1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spc="-135" dirty="0">
                <a:solidFill>
                  <a:srgbClr val="3F3F3F"/>
                </a:solidFill>
                <a:latin typeface="DejaVu Sans"/>
                <a:cs typeface="DejaVu Sans"/>
              </a:rPr>
              <a:t>address</a:t>
            </a:r>
            <a:r>
              <a:rPr sz="1400" spc="3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spc="-30" dirty="0">
                <a:solidFill>
                  <a:srgbClr val="3F3F3F"/>
                </a:solidFill>
                <a:latin typeface="DejaVu Sans"/>
                <a:cs typeface="DejaVu Sans"/>
              </a:rPr>
              <a:t>to</a:t>
            </a:r>
            <a:r>
              <a:rPr sz="1400" spc="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spc="-105" dirty="0">
                <a:solidFill>
                  <a:srgbClr val="3F3F3F"/>
                </a:solidFill>
                <a:latin typeface="DejaVu Sans"/>
                <a:cs typeface="DejaVu Sans"/>
              </a:rPr>
              <a:t>start</a:t>
            </a:r>
            <a:r>
              <a:rPr sz="1400" spc="2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spc="-105" dirty="0">
                <a:solidFill>
                  <a:srgbClr val="3F3F3F"/>
                </a:solidFill>
                <a:latin typeface="DejaVu Sans"/>
                <a:cs typeface="DejaVu Sans"/>
              </a:rPr>
              <a:t>your</a:t>
            </a:r>
            <a:r>
              <a:rPr sz="1400" spc="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spc="-215" dirty="0">
                <a:solidFill>
                  <a:srgbClr val="3F3F3F"/>
                </a:solidFill>
                <a:latin typeface="DejaVu Sans"/>
                <a:cs typeface="DejaVu Sans"/>
              </a:rPr>
              <a:t>download</a:t>
            </a:r>
            <a:endParaRPr sz="1400">
              <a:latin typeface="DejaVu Sans"/>
              <a:cs typeface="DejaVu San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30354" y="4897627"/>
            <a:ext cx="244919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400" b="1" spc="-200" dirty="0">
                <a:solidFill>
                  <a:srgbClr val="3F3F3F"/>
                </a:solidFill>
                <a:latin typeface="DejaVu Sans"/>
                <a:cs typeface="DejaVu Sans"/>
              </a:rPr>
              <a:t>2)</a:t>
            </a:r>
            <a:r>
              <a:rPr sz="1400" spc="-7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spc="-90" dirty="0">
                <a:solidFill>
                  <a:srgbClr val="3F3F3F"/>
                </a:solidFill>
                <a:latin typeface="DejaVu Sans"/>
                <a:cs typeface="DejaVu Sans"/>
              </a:rPr>
              <a:t>Double</a:t>
            </a:r>
            <a:r>
              <a:rPr sz="140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spc="-105" dirty="0">
                <a:solidFill>
                  <a:srgbClr val="3F3F3F"/>
                </a:solidFill>
                <a:latin typeface="DejaVu Sans"/>
                <a:cs typeface="DejaVu Sans"/>
              </a:rPr>
              <a:t>click</a:t>
            </a:r>
            <a:r>
              <a:rPr sz="1400" spc="1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spc="-100" dirty="0">
                <a:solidFill>
                  <a:srgbClr val="3F3F3F"/>
                </a:solidFill>
                <a:latin typeface="DejaVu Sans"/>
                <a:cs typeface="DejaVu Sans"/>
              </a:rPr>
              <a:t>the</a:t>
            </a:r>
            <a:r>
              <a:rPr sz="1400" spc="1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spc="-150" dirty="0">
                <a:solidFill>
                  <a:srgbClr val="3F3F3F"/>
                </a:solidFill>
                <a:latin typeface="DejaVu Sans"/>
                <a:cs typeface="DejaVu Sans"/>
              </a:rPr>
              <a:t>downloaded </a:t>
            </a:r>
            <a:r>
              <a:rPr sz="1400" spc="-130" dirty="0">
                <a:solidFill>
                  <a:srgbClr val="3F3F3F"/>
                </a:solidFill>
                <a:latin typeface="DejaVu Sans"/>
                <a:cs typeface="DejaVu Sans"/>
              </a:rPr>
              <a:t>Tableau</a:t>
            </a:r>
            <a:r>
              <a:rPr sz="1400" spc="3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spc="-85" dirty="0">
                <a:solidFill>
                  <a:srgbClr val="3F3F3F"/>
                </a:solidFill>
                <a:latin typeface="DejaVu Sans"/>
                <a:cs typeface="DejaVu Sans"/>
              </a:rPr>
              <a:t>Public</a:t>
            </a:r>
            <a:r>
              <a:rPr sz="1400" spc="4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spc="-105" dirty="0">
                <a:solidFill>
                  <a:srgbClr val="3F3F3F"/>
                </a:solidFill>
                <a:latin typeface="DejaVu Sans"/>
                <a:cs typeface="DejaVu Sans"/>
              </a:rPr>
              <a:t>Desktop</a:t>
            </a:r>
            <a:r>
              <a:rPr sz="1400" spc="2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spc="-165" dirty="0">
                <a:solidFill>
                  <a:srgbClr val="3F3F3F"/>
                </a:solidFill>
                <a:latin typeface="DejaVu Sans"/>
                <a:cs typeface="DejaVu Sans"/>
              </a:rPr>
              <a:t>exe</a:t>
            </a:r>
            <a:r>
              <a:rPr sz="1400" spc="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spc="-110" dirty="0">
                <a:solidFill>
                  <a:srgbClr val="3F3F3F"/>
                </a:solidFill>
                <a:latin typeface="DejaVu Sans"/>
                <a:cs typeface="DejaVu Sans"/>
              </a:rPr>
              <a:t>file</a:t>
            </a:r>
            <a:endParaRPr sz="1400">
              <a:latin typeface="DejaVu Sans"/>
              <a:cs typeface="DejaVu San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938261" y="1613662"/>
            <a:ext cx="342392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b="1" spc="-200" dirty="0">
                <a:solidFill>
                  <a:srgbClr val="3F3F3F"/>
                </a:solidFill>
                <a:latin typeface="DejaVu Sans"/>
                <a:cs typeface="DejaVu Sans"/>
              </a:rPr>
              <a:t>3)</a:t>
            </a:r>
            <a:r>
              <a:rPr sz="1400" spc="-7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spc="-120" dirty="0">
                <a:solidFill>
                  <a:srgbClr val="3F3F3F"/>
                </a:solidFill>
                <a:latin typeface="DejaVu Sans"/>
                <a:cs typeface="DejaVu Sans"/>
              </a:rPr>
              <a:t>Launch</a:t>
            </a:r>
            <a:r>
              <a:rPr sz="1400" spc="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spc="-105" dirty="0">
                <a:solidFill>
                  <a:srgbClr val="3F3F3F"/>
                </a:solidFill>
                <a:latin typeface="DejaVu Sans"/>
                <a:cs typeface="DejaVu Sans"/>
              </a:rPr>
              <a:t>the</a:t>
            </a:r>
            <a:r>
              <a:rPr sz="1400" spc="-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spc="-150" dirty="0">
                <a:solidFill>
                  <a:srgbClr val="3F3F3F"/>
                </a:solidFill>
                <a:latin typeface="DejaVu Sans"/>
                <a:cs typeface="DejaVu Sans"/>
              </a:rPr>
              <a:t>pkg</a:t>
            </a:r>
            <a:r>
              <a:rPr sz="1400" spc="2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spc="-60" dirty="0">
                <a:solidFill>
                  <a:srgbClr val="3F3F3F"/>
                </a:solidFill>
                <a:latin typeface="DejaVu Sans"/>
                <a:cs typeface="DejaVu Sans"/>
              </a:rPr>
              <a:t>file</a:t>
            </a:r>
            <a:r>
              <a:rPr sz="1400" spc="-30" dirty="0">
                <a:solidFill>
                  <a:srgbClr val="3F3F3F"/>
                </a:solidFill>
                <a:latin typeface="DejaVu Sans"/>
                <a:cs typeface="DejaVu Sans"/>
              </a:rPr>
              <a:t> to</a:t>
            </a:r>
            <a:r>
              <a:rPr sz="1400" spc="-1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spc="-110" dirty="0">
                <a:solidFill>
                  <a:srgbClr val="3F3F3F"/>
                </a:solidFill>
                <a:latin typeface="DejaVu Sans"/>
                <a:cs typeface="DejaVu Sans"/>
              </a:rPr>
              <a:t>install</a:t>
            </a:r>
            <a:r>
              <a:rPr sz="1400" spc="1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spc="-100" dirty="0">
                <a:solidFill>
                  <a:srgbClr val="3F3F3F"/>
                </a:solidFill>
                <a:latin typeface="DejaVu Sans"/>
                <a:cs typeface="DejaVu Sans"/>
              </a:rPr>
              <a:t>the</a:t>
            </a:r>
            <a:r>
              <a:rPr sz="1400" spc="-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spc="-175" dirty="0">
                <a:solidFill>
                  <a:srgbClr val="3F3F3F"/>
                </a:solidFill>
                <a:latin typeface="DejaVu Sans"/>
                <a:cs typeface="DejaVu Sans"/>
              </a:rPr>
              <a:t>software,</a:t>
            </a:r>
            <a:endParaRPr sz="1400">
              <a:latin typeface="DejaVu Sans"/>
              <a:cs typeface="DejaVu Sans"/>
            </a:endParaRPr>
          </a:p>
          <a:p>
            <a:pPr marL="12700">
              <a:lnSpc>
                <a:spcPct val="100000"/>
              </a:lnSpc>
            </a:pPr>
            <a:r>
              <a:rPr sz="1400" spc="-145" dirty="0">
                <a:solidFill>
                  <a:srgbClr val="3F3F3F"/>
                </a:solidFill>
                <a:latin typeface="DejaVu Sans"/>
                <a:cs typeface="DejaVu Sans"/>
              </a:rPr>
              <a:t>and</a:t>
            </a:r>
            <a:r>
              <a:rPr sz="1400" spc="2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spc="-65" dirty="0">
                <a:solidFill>
                  <a:srgbClr val="3F3F3F"/>
                </a:solidFill>
                <a:latin typeface="DejaVu Sans"/>
                <a:cs typeface="DejaVu Sans"/>
              </a:rPr>
              <a:t>follow</a:t>
            </a:r>
            <a:r>
              <a:rPr sz="1400" spc="1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spc="-114" dirty="0">
                <a:solidFill>
                  <a:srgbClr val="3F3F3F"/>
                </a:solidFill>
                <a:latin typeface="DejaVu Sans"/>
                <a:cs typeface="DejaVu Sans"/>
              </a:rPr>
              <a:t>the</a:t>
            </a:r>
            <a:r>
              <a:rPr sz="1400" spc="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spc="-120" dirty="0">
                <a:solidFill>
                  <a:srgbClr val="3F3F3F"/>
                </a:solidFill>
                <a:latin typeface="DejaVu Sans"/>
                <a:cs typeface="DejaVu Sans"/>
              </a:rPr>
              <a:t>steps</a:t>
            </a:r>
            <a:r>
              <a:rPr sz="1400" spc="2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dirty="0">
                <a:solidFill>
                  <a:srgbClr val="3F3F3F"/>
                </a:solidFill>
                <a:latin typeface="Nimbus Roman No9 L"/>
                <a:cs typeface="Nimbus Roman No9 L"/>
              </a:rPr>
              <a:t>(default</a:t>
            </a:r>
            <a:r>
              <a:rPr sz="1400" spc="-1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dirty="0">
                <a:solidFill>
                  <a:srgbClr val="3F3F3F"/>
                </a:solidFill>
                <a:latin typeface="Nimbus Roman No9 L"/>
                <a:cs typeface="Nimbus Roman No9 L"/>
              </a:rPr>
              <a:t>settings</a:t>
            </a:r>
            <a:r>
              <a:rPr sz="1400" spc="-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dirty="0">
                <a:solidFill>
                  <a:srgbClr val="3F3F3F"/>
                </a:solidFill>
                <a:latin typeface="Nimbus Roman No9 L"/>
                <a:cs typeface="Nimbus Roman No9 L"/>
              </a:rPr>
              <a:t>are</a:t>
            </a:r>
            <a:r>
              <a:rPr sz="1400" spc="-1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spc="-105" dirty="0">
                <a:solidFill>
                  <a:srgbClr val="3F3F3F"/>
                </a:solidFill>
                <a:latin typeface="Nimbus Roman No9 L"/>
                <a:cs typeface="Nimbus Roman No9 L"/>
              </a:rPr>
              <a:t>OK)</a:t>
            </a:r>
            <a:endParaRPr sz="1400">
              <a:latin typeface="Nimbus Roman No9 L"/>
              <a:cs typeface="Nimbus Roman No9 L"/>
            </a:endParaRPr>
          </a:p>
        </p:txBody>
      </p:sp>
      <p:pic>
        <p:nvPicPr>
          <p:cNvPr id="13" name="object 1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1447526" y="224790"/>
            <a:ext cx="514309" cy="454891"/>
          </a:xfrm>
          <a:prstGeom prst="rect">
            <a:avLst/>
          </a:prstGeom>
        </p:spPr>
      </p:pic>
      <p:grpSp>
        <p:nvGrpSpPr>
          <p:cNvPr id="14" name="object 14"/>
          <p:cNvGrpSpPr/>
          <p:nvPr/>
        </p:nvGrpSpPr>
        <p:grpSpPr>
          <a:xfrm>
            <a:off x="7925510" y="2556480"/>
            <a:ext cx="3580129" cy="3151505"/>
            <a:chOff x="7925510" y="2556480"/>
            <a:chExt cx="3580129" cy="3151505"/>
          </a:xfrm>
        </p:grpSpPr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925510" y="2556480"/>
              <a:ext cx="3579979" cy="3150902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936992" y="2567940"/>
              <a:ext cx="3510533" cy="308152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26460">
              <a:lnSpc>
                <a:spcPct val="100000"/>
              </a:lnSpc>
              <a:spcBef>
                <a:spcPts val="100"/>
              </a:spcBef>
            </a:pPr>
            <a:r>
              <a:rPr b="1" spc="-480" dirty="0">
                <a:latin typeface="DejaVu Sans"/>
                <a:cs typeface="DejaVu Sans"/>
              </a:rPr>
              <a:t>Tableau</a:t>
            </a:r>
            <a:r>
              <a:rPr spc="-155" dirty="0"/>
              <a:t> </a:t>
            </a:r>
            <a:r>
              <a:rPr b="1" spc="-470" dirty="0">
                <a:latin typeface="DejaVu Sans"/>
                <a:cs typeface="DejaVu Sans"/>
              </a:rPr>
              <a:t>Dashboards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5646" y="813815"/>
            <a:ext cx="11760708" cy="4572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739390" y="1149603"/>
            <a:ext cx="10519410" cy="977265"/>
          </a:xfrm>
          <a:prstGeom prst="rect">
            <a:avLst/>
          </a:prstGeom>
        </p:spPr>
        <p:txBody>
          <a:bodyPr vert="horz" wrap="square" lIns="0" tIns="46990" rIns="0" bIns="0" rtlCol="0">
            <a:spAutoFit/>
          </a:bodyPr>
          <a:lstStyle/>
          <a:p>
            <a:pPr marL="12700" marR="5080">
              <a:lnSpc>
                <a:spcPts val="2160"/>
              </a:lnSpc>
              <a:spcBef>
                <a:spcPts val="370"/>
              </a:spcBef>
            </a:pPr>
            <a:r>
              <a:rPr sz="2000" b="1" spc="-280" dirty="0">
                <a:solidFill>
                  <a:srgbClr val="3F3F3F"/>
                </a:solidFill>
                <a:latin typeface="DejaVu Sans"/>
                <a:cs typeface="DejaVu Sans"/>
              </a:rPr>
              <a:t>Dashboards</a:t>
            </a:r>
            <a:r>
              <a:rPr sz="2000" spc="5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200" dirty="0">
                <a:solidFill>
                  <a:srgbClr val="3F3F3F"/>
                </a:solidFill>
                <a:latin typeface="DejaVu Sans"/>
                <a:cs typeface="DejaVu Sans"/>
              </a:rPr>
              <a:t>are</a:t>
            </a:r>
            <a:r>
              <a:rPr sz="2000" spc="4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270" dirty="0">
                <a:solidFill>
                  <a:srgbClr val="3F3F3F"/>
                </a:solidFill>
                <a:latin typeface="DejaVu Sans"/>
                <a:cs typeface="DejaVu Sans"/>
              </a:rPr>
              <a:t>a</a:t>
            </a:r>
            <a:r>
              <a:rPr sz="2000" spc="3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155" dirty="0">
                <a:solidFill>
                  <a:srgbClr val="3F3F3F"/>
                </a:solidFill>
                <a:latin typeface="DejaVu Sans"/>
                <a:cs typeface="DejaVu Sans"/>
              </a:rPr>
              <a:t>collection</a:t>
            </a:r>
            <a:r>
              <a:rPr sz="2000" spc="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dirty="0">
                <a:solidFill>
                  <a:srgbClr val="3F3F3F"/>
                </a:solidFill>
                <a:latin typeface="DejaVu Sans"/>
                <a:cs typeface="DejaVu Sans"/>
              </a:rPr>
              <a:t>of</a:t>
            </a:r>
            <a:r>
              <a:rPr sz="2000" spc="4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175" dirty="0">
                <a:solidFill>
                  <a:srgbClr val="3F3F3F"/>
                </a:solidFill>
                <a:latin typeface="DejaVu Sans"/>
                <a:cs typeface="DejaVu Sans"/>
              </a:rPr>
              <a:t>views</a:t>
            </a:r>
            <a:r>
              <a:rPr sz="2000" spc="1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204" dirty="0">
                <a:solidFill>
                  <a:srgbClr val="3F3F3F"/>
                </a:solidFill>
                <a:latin typeface="DejaVu Sans"/>
                <a:cs typeface="DejaVu Sans"/>
              </a:rPr>
              <a:t>(sheets)</a:t>
            </a:r>
            <a:r>
              <a:rPr sz="2000" spc="3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204" dirty="0">
                <a:solidFill>
                  <a:srgbClr val="3F3F3F"/>
                </a:solidFill>
                <a:latin typeface="DejaVu Sans"/>
                <a:cs typeface="DejaVu Sans"/>
              </a:rPr>
              <a:t>and</a:t>
            </a:r>
            <a:r>
              <a:rPr sz="2000" spc="3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165" dirty="0">
                <a:solidFill>
                  <a:srgbClr val="3F3F3F"/>
                </a:solidFill>
                <a:latin typeface="DejaVu Sans"/>
                <a:cs typeface="DejaVu Sans"/>
              </a:rPr>
              <a:t>objects</a:t>
            </a:r>
            <a:r>
              <a:rPr sz="2000" spc="1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240" dirty="0">
                <a:solidFill>
                  <a:srgbClr val="3F3F3F"/>
                </a:solidFill>
                <a:latin typeface="DejaVu Sans"/>
                <a:cs typeface="DejaVu Sans"/>
              </a:rPr>
              <a:t>(images,</a:t>
            </a:r>
            <a:r>
              <a:rPr sz="2000" spc="4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170" dirty="0">
                <a:solidFill>
                  <a:srgbClr val="3F3F3F"/>
                </a:solidFill>
                <a:latin typeface="DejaVu Sans"/>
                <a:cs typeface="DejaVu Sans"/>
              </a:rPr>
              <a:t>containers,</a:t>
            </a:r>
            <a:r>
              <a:rPr sz="2000" spc="4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155" dirty="0">
                <a:solidFill>
                  <a:srgbClr val="3F3F3F"/>
                </a:solidFill>
                <a:latin typeface="DejaVu Sans"/>
                <a:cs typeface="DejaVu Sans"/>
              </a:rPr>
              <a:t>web</a:t>
            </a:r>
            <a:r>
              <a:rPr sz="2000" spc="3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150" dirty="0">
                <a:solidFill>
                  <a:srgbClr val="3F3F3F"/>
                </a:solidFill>
                <a:latin typeface="DejaVu Sans"/>
                <a:cs typeface="DejaVu Sans"/>
              </a:rPr>
              <a:t>content,</a:t>
            </a:r>
            <a:r>
              <a:rPr sz="2000" spc="4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525" dirty="0">
                <a:solidFill>
                  <a:srgbClr val="3F3F3F"/>
                </a:solidFill>
                <a:latin typeface="DejaVu Sans"/>
                <a:cs typeface="DejaVu Sans"/>
              </a:rPr>
              <a:t>etc.)</a:t>
            </a:r>
            <a:r>
              <a:rPr sz="2000" spc="-140" dirty="0">
                <a:solidFill>
                  <a:srgbClr val="3F3F3F"/>
                </a:solidFill>
                <a:latin typeface="DejaVu Sans"/>
                <a:cs typeface="DejaVu Sans"/>
              </a:rPr>
              <a:t> which</a:t>
            </a:r>
            <a:r>
              <a:rPr sz="2000" spc="-1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155" dirty="0">
                <a:solidFill>
                  <a:srgbClr val="3F3F3F"/>
                </a:solidFill>
                <a:latin typeface="DejaVu Sans"/>
                <a:cs typeface="DejaVu Sans"/>
              </a:rPr>
              <a:t>together</a:t>
            </a:r>
            <a:r>
              <a:rPr sz="2000" spc="2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155" dirty="0">
                <a:solidFill>
                  <a:srgbClr val="3F3F3F"/>
                </a:solidFill>
                <a:latin typeface="DejaVu Sans"/>
                <a:cs typeface="DejaVu Sans"/>
              </a:rPr>
              <a:t>provide</a:t>
            </a:r>
            <a:r>
              <a:rPr sz="2000" spc="1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270" dirty="0">
                <a:solidFill>
                  <a:srgbClr val="3F3F3F"/>
                </a:solidFill>
                <a:latin typeface="DejaVu Sans"/>
                <a:cs typeface="DejaVu Sans"/>
              </a:rPr>
              <a:t>a</a:t>
            </a:r>
            <a:r>
              <a:rPr sz="2000" spc="3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130" dirty="0">
                <a:solidFill>
                  <a:srgbClr val="3F3F3F"/>
                </a:solidFill>
                <a:latin typeface="DejaVu Sans"/>
                <a:cs typeface="DejaVu Sans"/>
              </a:rPr>
              <a:t>holistic</a:t>
            </a:r>
            <a:r>
              <a:rPr sz="2000" spc="1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145" dirty="0">
                <a:solidFill>
                  <a:srgbClr val="3F3F3F"/>
                </a:solidFill>
                <a:latin typeface="DejaVu Sans"/>
                <a:cs typeface="DejaVu Sans"/>
              </a:rPr>
              <a:t>view</a:t>
            </a:r>
            <a:r>
              <a:rPr sz="2000" spc="1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170" dirty="0">
                <a:solidFill>
                  <a:srgbClr val="3F3F3F"/>
                </a:solidFill>
                <a:latin typeface="DejaVu Sans"/>
                <a:cs typeface="DejaVu Sans"/>
              </a:rPr>
              <a:t>across</a:t>
            </a:r>
            <a:r>
              <a:rPr sz="2000" spc="1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10" dirty="0">
                <a:solidFill>
                  <a:srgbClr val="3F3F3F"/>
                </a:solidFill>
                <a:latin typeface="DejaVu Sans"/>
                <a:cs typeface="DejaVu Sans"/>
              </a:rPr>
              <a:t>sources</a:t>
            </a:r>
            <a:endParaRPr sz="2000">
              <a:latin typeface="DejaVu Sans"/>
              <a:cs typeface="DejaVu Sans"/>
            </a:endParaRPr>
          </a:p>
          <a:p>
            <a:pPr marL="755650" indent="-286385">
              <a:lnSpc>
                <a:spcPct val="100000"/>
              </a:lnSpc>
              <a:spcBef>
                <a:spcPts val="980"/>
              </a:spcBef>
              <a:buChar char="•"/>
              <a:tabLst>
                <a:tab pos="755650" algn="l"/>
                <a:tab pos="756285" algn="l"/>
              </a:tabLst>
            </a:pPr>
            <a:r>
              <a:rPr sz="1600" spc="-105" dirty="0">
                <a:solidFill>
                  <a:srgbClr val="3F3F3F"/>
                </a:solidFill>
                <a:latin typeface="DejaVu Sans"/>
                <a:cs typeface="DejaVu Sans"/>
              </a:rPr>
              <a:t>When</a:t>
            </a:r>
            <a:r>
              <a:rPr sz="1600" spc="-6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155" dirty="0">
                <a:solidFill>
                  <a:srgbClr val="3F3F3F"/>
                </a:solidFill>
                <a:latin typeface="DejaVu Sans"/>
                <a:cs typeface="DejaVu Sans"/>
              </a:rPr>
              <a:t>designing</a:t>
            </a:r>
            <a:r>
              <a:rPr sz="1600" spc="-5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150" dirty="0">
                <a:solidFill>
                  <a:srgbClr val="3F3F3F"/>
                </a:solidFill>
                <a:latin typeface="DejaVu Sans"/>
                <a:cs typeface="DejaVu Sans"/>
              </a:rPr>
              <a:t>dashboards,</a:t>
            </a:r>
            <a:r>
              <a:rPr sz="1600" spc="-5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135" dirty="0">
                <a:solidFill>
                  <a:srgbClr val="3F3F3F"/>
                </a:solidFill>
                <a:latin typeface="DejaVu Sans"/>
                <a:cs typeface="DejaVu Sans"/>
              </a:rPr>
              <a:t>it’s</a:t>
            </a:r>
            <a:r>
              <a:rPr sz="1600" spc="-4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140" dirty="0">
                <a:solidFill>
                  <a:srgbClr val="3F3F3F"/>
                </a:solidFill>
                <a:latin typeface="DejaVu Sans"/>
                <a:cs typeface="DejaVu Sans"/>
              </a:rPr>
              <a:t>important</a:t>
            </a:r>
            <a:r>
              <a:rPr sz="1600" spc="-6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95" dirty="0">
                <a:solidFill>
                  <a:srgbClr val="3F3F3F"/>
                </a:solidFill>
                <a:latin typeface="DejaVu Sans"/>
                <a:cs typeface="DejaVu Sans"/>
              </a:rPr>
              <a:t>to</a:t>
            </a:r>
            <a:r>
              <a:rPr sz="1600" spc="-4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130" dirty="0">
                <a:solidFill>
                  <a:srgbClr val="3F3F3F"/>
                </a:solidFill>
                <a:latin typeface="DejaVu Sans"/>
                <a:cs typeface="DejaVu Sans"/>
              </a:rPr>
              <a:t>consider</a:t>
            </a:r>
            <a:r>
              <a:rPr sz="1600" spc="-4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140" dirty="0">
                <a:solidFill>
                  <a:srgbClr val="3F3F3F"/>
                </a:solidFill>
                <a:latin typeface="DejaVu Sans"/>
                <a:cs typeface="DejaVu Sans"/>
              </a:rPr>
              <a:t>the</a:t>
            </a:r>
            <a:r>
              <a:rPr sz="1600" spc="-4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155" dirty="0">
                <a:solidFill>
                  <a:srgbClr val="3F3F3F"/>
                </a:solidFill>
                <a:latin typeface="DejaVu Sans"/>
                <a:cs typeface="DejaVu Sans"/>
              </a:rPr>
              <a:t>purpose,</a:t>
            </a:r>
            <a:r>
              <a:rPr sz="1600" spc="5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170" dirty="0">
                <a:solidFill>
                  <a:srgbClr val="3F3F3F"/>
                </a:solidFill>
                <a:latin typeface="DejaVu Sans"/>
                <a:cs typeface="DejaVu Sans"/>
              </a:rPr>
              <a:t>audience,</a:t>
            </a:r>
            <a:r>
              <a:rPr sz="1600" spc="6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160" dirty="0">
                <a:solidFill>
                  <a:srgbClr val="3F3F3F"/>
                </a:solidFill>
                <a:latin typeface="DejaVu Sans"/>
                <a:cs typeface="DejaVu Sans"/>
              </a:rPr>
              <a:t>and</a:t>
            </a:r>
            <a:r>
              <a:rPr sz="1600" spc="7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160" dirty="0">
                <a:solidFill>
                  <a:srgbClr val="3F3F3F"/>
                </a:solidFill>
                <a:latin typeface="DejaVu Sans"/>
                <a:cs typeface="DejaVu Sans"/>
              </a:rPr>
              <a:t>consumption</a:t>
            </a:r>
            <a:r>
              <a:rPr sz="1600" spc="5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spc="-20" dirty="0">
                <a:solidFill>
                  <a:srgbClr val="3F3F3F"/>
                </a:solidFill>
                <a:latin typeface="DejaVu Sans"/>
                <a:cs typeface="DejaVu Sans"/>
              </a:rPr>
              <a:t>mode</a:t>
            </a:r>
            <a:endParaRPr sz="1600">
              <a:latin typeface="DejaVu Sans"/>
              <a:cs typeface="DejaVu San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877066" y="2655062"/>
            <a:ext cx="965835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b="1" spc="-280" dirty="0">
                <a:solidFill>
                  <a:srgbClr val="3F3F3F"/>
                </a:solidFill>
                <a:latin typeface="DejaVu Sans"/>
                <a:cs typeface="DejaVu Sans"/>
              </a:rPr>
              <a:t>Purpose</a:t>
            </a:r>
            <a:endParaRPr sz="2000">
              <a:latin typeface="DejaVu Sans"/>
              <a:cs typeface="DejaVu San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249168" y="4766817"/>
            <a:ext cx="2199640" cy="967105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298450" marR="5080" indent="-285750">
              <a:lnSpc>
                <a:spcPts val="1510"/>
              </a:lnSpc>
              <a:spcBef>
                <a:spcPts val="290"/>
              </a:spcBef>
              <a:buFont typeface="DejaVu Sans"/>
              <a:buChar char="•"/>
              <a:tabLst>
                <a:tab pos="297815" algn="l"/>
                <a:tab pos="299085" algn="l"/>
              </a:tabLst>
            </a:pPr>
            <a:r>
              <a:rPr sz="1400" i="1" dirty="0">
                <a:solidFill>
                  <a:srgbClr val="3F3F3F"/>
                </a:solidFill>
                <a:latin typeface="Nimbus Roman No9 L"/>
                <a:cs typeface="Nimbus Roman No9 L"/>
              </a:rPr>
              <a:t>What’s</a:t>
            </a:r>
            <a:r>
              <a:rPr sz="1400" i="1" spc="35" dirty="0">
                <a:solidFill>
                  <a:srgbClr val="3F3F3F"/>
                </a:solidFill>
                <a:latin typeface="Nimbus Roman No9 L"/>
                <a:cs typeface="Nimbus Roman No9 L"/>
              </a:rPr>
              <a:t> </a:t>
            </a:r>
            <a:r>
              <a:rPr sz="1400" i="1" dirty="0">
                <a:solidFill>
                  <a:srgbClr val="3F3F3F"/>
                </a:solidFill>
                <a:latin typeface="Nimbus Roman No9 L"/>
                <a:cs typeface="Nimbus Roman No9 L"/>
              </a:rPr>
              <a:t>the</a:t>
            </a:r>
            <a:r>
              <a:rPr sz="1400" i="1" spc="45" dirty="0">
                <a:solidFill>
                  <a:srgbClr val="3F3F3F"/>
                </a:solidFill>
                <a:latin typeface="Nimbus Roman No9 L"/>
                <a:cs typeface="Nimbus Roman No9 L"/>
              </a:rPr>
              <a:t> </a:t>
            </a:r>
            <a:r>
              <a:rPr sz="1400" i="1" dirty="0">
                <a:solidFill>
                  <a:srgbClr val="3F3F3F"/>
                </a:solidFill>
                <a:latin typeface="Nimbus Roman No9 L"/>
                <a:cs typeface="Nimbus Roman No9 L"/>
              </a:rPr>
              <a:t>end</a:t>
            </a:r>
            <a:r>
              <a:rPr sz="1400" spc="5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spc="-20" dirty="0">
                <a:solidFill>
                  <a:srgbClr val="3F3F3F"/>
                </a:solidFill>
                <a:latin typeface="Nimbus Roman No9 L"/>
                <a:cs typeface="Nimbus Roman No9 L"/>
              </a:rPr>
              <a:t>goal</a:t>
            </a:r>
            <a:r>
              <a:rPr sz="1400" spc="5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spc="-25" dirty="0">
                <a:solidFill>
                  <a:srgbClr val="3F3F3F"/>
                </a:solidFill>
                <a:latin typeface="Nimbus Roman No9 L"/>
                <a:cs typeface="Nimbus Roman No9 L"/>
              </a:rPr>
              <a:t>or</a:t>
            </a:r>
            <a:r>
              <a:rPr sz="1400" spc="-2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dirty="0">
                <a:solidFill>
                  <a:srgbClr val="3F3F3F"/>
                </a:solidFill>
                <a:latin typeface="Nimbus Roman No9 L"/>
                <a:cs typeface="Nimbus Roman No9 L"/>
              </a:rPr>
              <a:t>intention</a:t>
            </a:r>
            <a:r>
              <a:rPr sz="1400" spc="3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dirty="0">
                <a:solidFill>
                  <a:srgbClr val="3F3F3F"/>
                </a:solidFill>
                <a:latin typeface="Nimbus Roman No9 L"/>
                <a:cs typeface="Nimbus Roman No9 L"/>
              </a:rPr>
              <a:t>of</a:t>
            </a:r>
            <a:r>
              <a:rPr sz="1400" spc="3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dirty="0">
                <a:solidFill>
                  <a:srgbClr val="3F3F3F"/>
                </a:solidFill>
                <a:latin typeface="Nimbus Roman No9 L"/>
                <a:cs typeface="Nimbus Roman No9 L"/>
              </a:rPr>
              <a:t>your</a:t>
            </a:r>
            <a:r>
              <a:rPr sz="1400" spc="4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spc="-70" dirty="0">
                <a:solidFill>
                  <a:srgbClr val="3F3F3F"/>
                </a:solidFill>
                <a:latin typeface="Nimbus Roman No9 L"/>
                <a:cs typeface="Nimbus Roman No9 L"/>
              </a:rPr>
              <a:t>analysis?</a:t>
            </a:r>
            <a:endParaRPr sz="1400">
              <a:latin typeface="Nimbus Roman No9 L"/>
              <a:cs typeface="Nimbus Roman No9 L"/>
            </a:endParaRPr>
          </a:p>
          <a:p>
            <a:pPr marL="298450" marR="63500" indent="-285750">
              <a:lnSpc>
                <a:spcPts val="1510"/>
              </a:lnSpc>
              <a:spcBef>
                <a:spcPts val="1205"/>
              </a:spcBef>
              <a:buFont typeface="DejaVu Sans"/>
              <a:buChar char="•"/>
              <a:tabLst>
                <a:tab pos="297815" algn="l"/>
                <a:tab pos="299085" algn="l"/>
              </a:tabLst>
            </a:pPr>
            <a:r>
              <a:rPr sz="1400" i="1" dirty="0">
                <a:solidFill>
                  <a:srgbClr val="3F3F3F"/>
                </a:solidFill>
                <a:latin typeface="Nimbus Roman No9 L"/>
                <a:cs typeface="Nimbus Roman No9 L"/>
              </a:rPr>
              <a:t>Are</a:t>
            </a:r>
            <a:r>
              <a:rPr sz="1400" spc="-2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dirty="0">
                <a:solidFill>
                  <a:srgbClr val="3F3F3F"/>
                </a:solidFill>
                <a:latin typeface="Nimbus Roman No9 L"/>
                <a:cs typeface="Nimbus Roman No9 L"/>
              </a:rPr>
              <a:t>you</a:t>
            </a:r>
            <a:r>
              <a:rPr sz="1400" spc="-1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dirty="0">
                <a:solidFill>
                  <a:srgbClr val="3F3F3F"/>
                </a:solidFill>
                <a:latin typeface="Nimbus Roman No9 L"/>
                <a:cs typeface="Nimbus Roman No9 L"/>
              </a:rPr>
              <a:t>presenting</a:t>
            </a:r>
            <a:r>
              <a:rPr sz="1400" spc="-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spc="-50" dirty="0">
                <a:solidFill>
                  <a:srgbClr val="3F3F3F"/>
                </a:solidFill>
                <a:latin typeface="Nimbus Roman No9 L"/>
                <a:cs typeface="Nimbus Roman No9 L"/>
              </a:rPr>
              <a:t>a</a:t>
            </a:r>
            <a:r>
              <a:rPr sz="1400" spc="-5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dirty="0">
                <a:solidFill>
                  <a:srgbClr val="3F3F3F"/>
                </a:solidFill>
                <a:latin typeface="Nimbus Roman No9 L"/>
                <a:cs typeface="Nimbus Roman No9 L"/>
              </a:rPr>
              <a:t>conclusion</a:t>
            </a:r>
            <a:r>
              <a:rPr sz="1400" spc="-5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dirty="0">
                <a:solidFill>
                  <a:srgbClr val="3F3F3F"/>
                </a:solidFill>
                <a:latin typeface="Nimbus Roman No9 L"/>
                <a:cs typeface="Nimbus Roman No9 L"/>
              </a:rPr>
              <a:t>or</a:t>
            </a:r>
            <a:r>
              <a:rPr sz="1400" spc="-5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dirty="0">
                <a:solidFill>
                  <a:srgbClr val="3F3F3F"/>
                </a:solidFill>
                <a:latin typeface="Nimbus Roman No9 L"/>
                <a:cs typeface="Nimbus Roman No9 L"/>
              </a:rPr>
              <a:t>a</a:t>
            </a:r>
            <a:r>
              <a:rPr sz="1400" spc="-4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spc="-35" dirty="0">
                <a:solidFill>
                  <a:srgbClr val="3F3F3F"/>
                </a:solidFill>
                <a:latin typeface="Nimbus Roman No9 L"/>
                <a:cs typeface="Nimbus Roman No9 L"/>
              </a:rPr>
              <a:t>question?</a:t>
            </a:r>
            <a:endParaRPr sz="1400">
              <a:latin typeface="Nimbus Roman No9 L"/>
              <a:cs typeface="Nimbus Roman No9 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467350" y="2655063"/>
            <a:ext cx="109982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b="1" spc="-265" dirty="0">
                <a:solidFill>
                  <a:srgbClr val="3F3F3F"/>
                </a:solidFill>
                <a:latin typeface="DejaVu Sans"/>
                <a:cs typeface="DejaVu Sans"/>
              </a:rPr>
              <a:t>Audience</a:t>
            </a:r>
            <a:endParaRPr sz="2000">
              <a:latin typeface="DejaVu Sans"/>
              <a:cs typeface="DejaVu San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618990" y="4766819"/>
            <a:ext cx="2668270" cy="1311910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298450" marR="5080" indent="-285750">
              <a:lnSpc>
                <a:spcPts val="1510"/>
              </a:lnSpc>
              <a:spcBef>
                <a:spcPts val="290"/>
              </a:spcBef>
              <a:buFont typeface="DejaVu Sans"/>
              <a:buChar char="•"/>
              <a:tabLst>
                <a:tab pos="297815" algn="l"/>
                <a:tab pos="298450" algn="l"/>
              </a:tabLst>
            </a:pPr>
            <a:r>
              <a:rPr sz="1400" i="1" spc="55" dirty="0">
                <a:solidFill>
                  <a:srgbClr val="3F3F3F"/>
                </a:solidFill>
                <a:latin typeface="Nimbus Roman No9 L"/>
                <a:cs typeface="Nimbus Roman No9 L"/>
              </a:rPr>
              <a:t>Who</a:t>
            </a:r>
            <a:r>
              <a:rPr sz="1400" spc="1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spc="-55" dirty="0">
                <a:solidFill>
                  <a:srgbClr val="3F3F3F"/>
                </a:solidFill>
                <a:latin typeface="Nimbus Roman No9 L"/>
                <a:cs typeface="Nimbus Roman No9 L"/>
              </a:rPr>
              <a:t>will</a:t>
            </a:r>
            <a:r>
              <a:rPr sz="1400" spc="1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dirty="0">
                <a:solidFill>
                  <a:srgbClr val="3F3F3F"/>
                </a:solidFill>
                <a:latin typeface="Nimbus Roman No9 L"/>
                <a:cs typeface="Nimbus Roman No9 L"/>
              </a:rPr>
              <a:t>be</a:t>
            </a:r>
            <a:r>
              <a:rPr sz="1400" spc="1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spc="-10" dirty="0">
                <a:solidFill>
                  <a:srgbClr val="3F3F3F"/>
                </a:solidFill>
                <a:latin typeface="Nimbus Roman No9 L"/>
                <a:cs typeface="Nimbus Roman No9 L"/>
              </a:rPr>
              <a:t>using</a:t>
            </a:r>
            <a:r>
              <a:rPr sz="1400" spc="3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dirty="0">
                <a:solidFill>
                  <a:srgbClr val="3F3F3F"/>
                </a:solidFill>
                <a:latin typeface="Nimbus Roman No9 L"/>
                <a:cs typeface="Nimbus Roman No9 L"/>
              </a:rPr>
              <a:t>the</a:t>
            </a:r>
            <a:r>
              <a:rPr sz="1400" spc="1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spc="-55" dirty="0">
                <a:solidFill>
                  <a:srgbClr val="3F3F3F"/>
                </a:solidFill>
                <a:latin typeface="Nimbus Roman No9 L"/>
                <a:cs typeface="Nimbus Roman No9 L"/>
              </a:rPr>
              <a:t>dashboard</a:t>
            </a:r>
            <a:r>
              <a:rPr sz="1400" spc="-5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spc="-10" dirty="0">
                <a:solidFill>
                  <a:srgbClr val="3F3F3F"/>
                </a:solidFill>
                <a:latin typeface="Nimbus Roman No9 L"/>
                <a:cs typeface="Nimbus Roman No9 L"/>
              </a:rPr>
              <a:t>(analysts,</a:t>
            </a:r>
            <a:r>
              <a:rPr sz="1400" spc="-2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dirty="0">
                <a:solidFill>
                  <a:srgbClr val="3F3F3F"/>
                </a:solidFill>
                <a:latin typeface="Nimbus Roman No9 L"/>
                <a:cs typeface="Nimbus Roman No9 L"/>
              </a:rPr>
              <a:t>execs,</a:t>
            </a:r>
            <a:r>
              <a:rPr sz="1400" spc="-3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spc="-20" dirty="0">
                <a:solidFill>
                  <a:srgbClr val="3F3F3F"/>
                </a:solidFill>
                <a:latin typeface="Nimbus Roman No9 L"/>
                <a:cs typeface="Nimbus Roman No9 L"/>
              </a:rPr>
              <a:t>general</a:t>
            </a:r>
            <a:r>
              <a:rPr sz="1400" spc="-4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spc="-35" dirty="0">
                <a:solidFill>
                  <a:srgbClr val="3F3F3F"/>
                </a:solidFill>
                <a:latin typeface="Nimbus Roman No9 L"/>
                <a:cs typeface="Nimbus Roman No9 L"/>
              </a:rPr>
              <a:t>public)?</a:t>
            </a:r>
            <a:endParaRPr sz="1400">
              <a:latin typeface="Nimbus Roman No9 L"/>
              <a:cs typeface="Nimbus Roman No9 L"/>
            </a:endParaRPr>
          </a:p>
          <a:p>
            <a:pPr marL="298450" indent="-285750">
              <a:lnSpc>
                <a:spcPct val="100000"/>
              </a:lnSpc>
              <a:spcBef>
                <a:spcPts val="1010"/>
              </a:spcBef>
              <a:buFont typeface="DejaVu Sans"/>
              <a:buChar char="•"/>
              <a:tabLst>
                <a:tab pos="297815" algn="l"/>
                <a:tab pos="298450" algn="l"/>
              </a:tabLst>
            </a:pPr>
            <a:r>
              <a:rPr sz="1400" i="1" dirty="0">
                <a:solidFill>
                  <a:srgbClr val="3F3F3F"/>
                </a:solidFill>
                <a:latin typeface="Nimbus Roman No9 L"/>
                <a:cs typeface="Nimbus Roman No9 L"/>
              </a:rPr>
              <a:t>How</a:t>
            </a:r>
            <a:r>
              <a:rPr sz="1400" spc="10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dirty="0">
                <a:solidFill>
                  <a:srgbClr val="3F3F3F"/>
                </a:solidFill>
                <a:latin typeface="Nimbus Roman No9 L"/>
                <a:cs typeface="Nimbus Roman No9 L"/>
              </a:rPr>
              <a:t>recent</a:t>
            </a:r>
            <a:r>
              <a:rPr sz="1400" spc="114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dirty="0">
                <a:solidFill>
                  <a:srgbClr val="3F3F3F"/>
                </a:solidFill>
                <a:latin typeface="Nimbus Roman No9 L"/>
                <a:cs typeface="Nimbus Roman No9 L"/>
              </a:rPr>
              <a:t>must</a:t>
            </a:r>
            <a:r>
              <a:rPr sz="1400" spc="10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dirty="0">
                <a:solidFill>
                  <a:srgbClr val="3F3F3F"/>
                </a:solidFill>
                <a:latin typeface="Nimbus Roman No9 L"/>
                <a:cs typeface="Nimbus Roman No9 L"/>
              </a:rPr>
              <a:t>the</a:t>
            </a:r>
            <a:r>
              <a:rPr sz="1400" spc="10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dirty="0">
                <a:solidFill>
                  <a:srgbClr val="3F3F3F"/>
                </a:solidFill>
                <a:latin typeface="Nimbus Roman No9 L"/>
                <a:cs typeface="Nimbus Roman No9 L"/>
              </a:rPr>
              <a:t>data</a:t>
            </a:r>
            <a:r>
              <a:rPr sz="1400" spc="114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spc="-25" dirty="0">
                <a:solidFill>
                  <a:srgbClr val="3F3F3F"/>
                </a:solidFill>
                <a:latin typeface="Nimbus Roman No9 L"/>
                <a:cs typeface="Nimbus Roman No9 L"/>
              </a:rPr>
              <a:t>be?</a:t>
            </a:r>
            <a:endParaRPr sz="1400">
              <a:latin typeface="Nimbus Roman No9 L"/>
              <a:cs typeface="Nimbus Roman No9 L"/>
            </a:endParaRPr>
          </a:p>
          <a:p>
            <a:pPr marL="297815" marR="318135" indent="-285750">
              <a:lnSpc>
                <a:spcPts val="1510"/>
              </a:lnSpc>
              <a:spcBef>
                <a:spcPts val="1225"/>
              </a:spcBef>
              <a:buFont typeface="DejaVu Sans"/>
              <a:buChar char="•"/>
              <a:tabLst>
                <a:tab pos="297815" algn="l"/>
                <a:tab pos="298450" algn="l"/>
              </a:tabLst>
            </a:pPr>
            <a:r>
              <a:rPr sz="1400" i="1" dirty="0">
                <a:solidFill>
                  <a:srgbClr val="3F3F3F"/>
                </a:solidFill>
                <a:latin typeface="Nimbus Roman No9 L"/>
                <a:cs typeface="Nimbus Roman No9 L"/>
              </a:rPr>
              <a:t>How</a:t>
            </a:r>
            <a:r>
              <a:rPr sz="1400" spc="8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dirty="0">
                <a:solidFill>
                  <a:srgbClr val="3F3F3F"/>
                </a:solidFill>
                <a:latin typeface="Nimbus Roman No9 L"/>
                <a:cs typeface="Nimbus Roman No9 L"/>
              </a:rPr>
              <a:t>much</a:t>
            </a:r>
            <a:r>
              <a:rPr sz="1400" spc="8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dirty="0">
                <a:solidFill>
                  <a:srgbClr val="3F3F3F"/>
                </a:solidFill>
                <a:latin typeface="Nimbus Roman No9 L"/>
                <a:cs typeface="Nimbus Roman No9 L"/>
              </a:rPr>
              <a:t>data</a:t>
            </a:r>
            <a:r>
              <a:rPr sz="1400" spc="10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dirty="0">
                <a:solidFill>
                  <a:srgbClr val="3F3F3F"/>
                </a:solidFill>
                <a:latin typeface="Nimbus Roman No9 L"/>
                <a:cs typeface="Nimbus Roman No9 L"/>
              </a:rPr>
              <a:t>needs</a:t>
            </a:r>
            <a:r>
              <a:rPr sz="1400" spc="8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dirty="0">
                <a:solidFill>
                  <a:srgbClr val="3F3F3F"/>
                </a:solidFill>
                <a:latin typeface="Nimbus Roman No9 L"/>
                <a:cs typeface="Nimbus Roman No9 L"/>
              </a:rPr>
              <a:t>to</a:t>
            </a:r>
            <a:r>
              <a:rPr sz="1400" spc="8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spc="-190" dirty="0">
                <a:solidFill>
                  <a:srgbClr val="3F3F3F"/>
                </a:solidFill>
                <a:latin typeface="Nimbus Roman No9 L"/>
                <a:cs typeface="Nimbus Roman No9 L"/>
              </a:rPr>
              <a:t>be</a:t>
            </a:r>
            <a:r>
              <a:rPr sz="1400" spc="-19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dirty="0">
                <a:solidFill>
                  <a:srgbClr val="3F3F3F"/>
                </a:solidFill>
                <a:latin typeface="Nimbus Roman No9 L"/>
                <a:cs typeface="Nimbus Roman No9 L"/>
              </a:rPr>
              <a:t>included</a:t>
            </a:r>
            <a:r>
              <a:rPr sz="140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dirty="0">
                <a:solidFill>
                  <a:srgbClr val="3F3F3F"/>
                </a:solidFill>
                <a:latin typeface="Nimbus Roman No9 L"/>
                <a:cs typeface="Nimbus Roman No9 L"/>
              </a:rPr>
              <a:t>in</a:t>
            </a:r>
            <a:r>
              <a:rPr sz="1400" spc="-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dirty="0">
                <a:solidFill>
                  <a:srgbClr val="3F3F3F"/>
                </a:solidFill>
                <a:latin typeface="Nimbus Roman No9 L"/>
                <a:cs typeface="Nimbus Roman No9 L"/>
              </a:rPr>
              <a:t>the</a:t>
            </a:r>
            <a:r>
              <a:rPr sz="1400" spc="-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spc="-10" dirty="0">
                <a:solidFill>
                  <a:srgbClr val="3F3F3F"/>
                </a:solidFill>
                <a:latin typeface="Nimbus Roman No9 L"/>
                <a:cs typeface="Nimbus Roman No9 L"/>
              </a:rPr>
              <a:t>dashboard?</a:t>
            </a:r>
            <a:endParaRPr sz="1400">
              <a:latin typeface="Nimbus Roman No9 L"/>
              <a:cs typeface="Nimbus Roman No9 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820655" y="2655062"/>
            <a:ext cx="155067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b="1" spc="-280" dirty="0">
                <a:solidFill>
                  <a:srgbClr val="3F3F3F"/>
                </a:solidFill>
                <a:latin typeface="DejaVu Sans"/>
                <a:cs typeface="DejaVu Sans"/>
              </a:rPr>
              <a:t>Consumption</a:t>
            </a:r>
            <a:endParaRPr sz="2000">
              <a:latin typeface="DejaVu Sans"/>
              <a:cs typeface="DejaVu San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273790" y="4766817"/>
            <a:ext cx="3028950" cy="967105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298450" marR="40005" indent="-285750">
              <a:lnSpc>
                <a:spcPts val="1510"/>
              </a:lnSpc>
              <a:spcBef>
                <a:spcPts val="290"/>
              </a:spcBef>
              <a:buFont typeface="DejaVu Sans"/>
              <a:buChar char="•"/>
              <a:tabLst>
                <a:tab pos="297815" algn="l"/>
                <a:tab pos="298450" algn="l"/>
              </a:tabLst>
            </a:pPr>
            <a:r>
              <a:rPr sz="1400" i="1" dirty="0">
                <a:solidFill>
                  <a:srgbClr val="3F3F3F"/>
                </a:solidFill>
                <a:latin typeface="Nimbus Roman No9 L"/>
                <a:cs typeface="Nimbus Roman No9 L"/>
              </a:rPr>
              <a:t>How</a:t>
            </a:r>
            <a:r>
              <a:rPr sz="1400" spc="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spc="-55" dirty="0">
                <a:solidFill>
                  <a:srgbClr val="3F3F3F"/>
                </a:solidFill>
                <a:latin typeface="Nimbus Roman No9 L"/>
                <a:cs typeface="Nimbus Roman No9 L"/>
              </a:rPr>
              <a:t>will</a:t>
            </a:r>
            <a:r>
              <a:rPr sz="1400" spc="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dirty="0">
                <a:solidFill>
                  <a:srgbClr val="3F3F3F"/>
                </a:solidFill>
                <a:latin typeface="Nimbus Roman No9 L"/>
                <a:cs typeface="Nimbus Roman No9 L"/>
              </a:rPr>
              <a:t>users</a:t>
            </a:r>
            <a:r>
              <a:rPr sz="1400" spc="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dirty="0">
                <a:solidFill>
                  <a:srgbClr val="3F3F3F"/>
                </a:solidFill>
                <a:latin typeface="Nimbus Roman No9 L"/>
                <a:cs typeface="Nimbus Roman No9 L"/>
              </a:rPr>
              <a:t>access</a:t>
            </a:r>
            <a:r>
              <a:rPr sz="140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spc="-20" dirty="0">
                <a:solidFill>
                  <a:srgbClr val="3F3F3F"/>
                </a:solidFill>
                <a:latin typeface="Nimbus Roman No9 L"/>
                <a:cs typeface="Nimbus Roman No9 L"/>
              </a:rPr>
              <a:t>your</a:t>
            </a:r>
            <a:r>
              <a:rPr sz="1400" spc="-2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dirty="0">
                <a:solidFill>
                  <a:srgbClr val="3F3F3F"/>
                </a:solidFill>
                <a:latin typeface="Nimbus Roman No9 L"/>
                <a:cs typeface="Nimbus Roman No9 L"/>
              </a:rPr>
              <a:t>dashboards</a:t>
            </a:r>
            <a:r>
              <a:rPr sz="1400" spc="2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spc="-10" dirty="0">
                <a:solidFill>
                  <a:srgbClr val="3F3F3F"/>
                </a:solidFill>
                <a:latin typeface="Nimbus Roman No9 L"/>
                <a:cs typeface="Nimbus Roman No9 L"/>
              </a:rPr>
              <a:t>(laptop,</a:t>
            </a:r>
            <a:r>
              <a:rPr sz="1400" spc="1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dirty="0">
                <a:solidFill>
                  <a:srgbClr val="3F3F3F"/>
                </a:solidFill>
                <a:latin typeface="Nimbus Roman No9 L"/>
                <a:cs typeface="Nimbus Roman No9 L"/>
              </a:rPr>
              <a:t>desktop,</a:t>
            </a:r>
            <a:r>
              <a:rPr sz="1400" spc="1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spc="-60" dirty="0">
                <a:solidFill>
                  <a:srgbClr val="3F3F3F"/>
                </a:solidFill>
                <a:latin typeface="Nimbus Roman No9 L"/>
                <a:cs typeface="Nimbus Roman No9 L"/>
              </a:rPr>
              <a:t>phone)?</a:t>
            </a:r>
            <a:endParaRPr sz="1400">
              <a:latin typeface="Nimbus Roman No9 L"/>
              <a:cs typeface="Nimbus Roman No9 L"/>
            </a:endParaRPr>
          </a:p>
          <a:p>
            <a:pPr marL="298450" marR="5080" indent="-286385">
              <a:lnSpc>
                <a:spcPts val="1510"/>
              </a:lnSpc>
              <a:spcBef>
                <a:spcPts val="1205"/>
              </a:spcBef>
              <a:buFont typeface="DejaVu Sans"/>
              <a:buChar char="•"/>
              <a:tabLst>
                <a:tab pos="297815" algn="l"/>
                <a:tab pos="298450" algn="l"/>
              </a:tabLst>
            </a:pPr>
            <a:r>
              <a:rPr sz="1400" i="1" dirty="0">
                <a:solidFill>
                  <a:srgbClr val="3F3F3F"/>
                </a:solidFill>
                <a:latin typeface="Nimbus Roman No9 L"/>
                <a:cs typeface="Nimbus Roman No9 L"/>
              </a:rPr>
              <a:t>Where</a:t>
            </a:r>
            <a:r>
              <a:rPr sz="1400" spc="3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spc="-55" dirty="0">
                <a:solidFill>
                  <a:srgbClr val="3F3F3F"/>
                </a:solidFill>
                <a:latin typeface="Nimbus Roman No9 L"/>
                <a:cs typeface="Nimbus Roman No9 L"/>
              </a:rPr>
              <a:t>will</a:t>
            </a:r>
            <a:r>
              <a:rPr sz="1400" spc="2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dirty="0">
                <a:solidFill>
                  <a:srgbClr val="3F3F3F"/>
                </a:solidFill>
                <a:latin typeface="Nimbus Roman No9 L"/>
                <a:cs typeface="Nimbus Roman No9 L"/>
              </a:rPr>
              <a:t>users</a:t>
            </a:r>
            <a:r>
              <a:rPr sz="1400" spc="3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dirty="0">
                <a:solidFill>
                  <a:srgbClr val="3F3F3F"/>
                </a:solidFill>
                <a:latin typeface="Nimbus Roman No9 L"/>
                <a:cs typeface="Nimbus Roman No9 L"/>
              </a:rPr>
              <a:t>interact</a:t>
            </a:r>
            <a:r>
              <a:rPr sz="1400" spc="3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dirty="0">
                <a:solidFill>
                  <a:srgbClr val="3F3F3F"/>
                </a:solidFill>
                <a:latin typeface="Nimbus Roman No9 L"/>
                <a:cs typeface="Nimbus Roman No9 L"/>
              </a:rPr>
              <a:t>with</a:t>
            </a:r>
            <a:r>
              <a:rPr sz="1400" spc="4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spc="-25" dirty="0">
                <a:solidFill>
                  <a:srgbClr val="3F3F3F"/>
                </a:solidFill>
                <a:latin typeface="Nimbus Roman No9 L"/>
                <a:cs typeface="Nimbus Roman No9 L"/>
              </a:rPr>
              <a:t>the</a:t>
            </a:r>
            <a:r>
              <a:rPr sz="1400" spc="-2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dirty="0">
                <a:solidFill>
                  <a:srgbClr val="3F3F3F"/>
                </a:solidFill>
                <a:latin typeface="Nimbus Roman No9 L"/>
                <a:cs typeface="Nimbus Roman No9 L"/>
              </a:rPr>
              <a:t>dashboard</a:t>
            </a:r>
            <a:r>
              <a:rPr sz="1400" spc="-2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spc="-50" dirty="0">
                <a:solidFill>
                  <a:srgbClr val="3F3F3F"/>
                </a:solidFill>
                <a:latin typeface="Nimbus Roman No9 L"/>
                <a:cs typeface="Nimbus Roman No9 L"/>
              </a:rPr>
              <a:t>(local</a:t>
            </a:r>
            <a:r>
              <a:rPr sz="1400" spc="-6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spc="-25" dirty="0">
                <a:solidFill>
                  <a:srgbClr val="3F3F3F"/>
                </a:solidFill>
                <a:latin typeface="Nimbus Roman No9 L"/>
                <a:cs typeface="Nimbus Roman No9 L"/>
              </a:rPr>
              <a:t>file,</a:t>
            </a:r>
            <a:r>
              <a:rPr sz="1400" spc="-5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dirty="0">
                <a:solidFill>
                  <a:srgbClr val="3F3F3F"/>
                </a:solidFill>
                <a:latin typeface="Nimbus Roman No9 L"/>
                <a:cs typeface="Nimbus Roman No9 L"/>
              </a:rPr>
              <a:t>Tableau</a:t>
            </a:r>
            <a:r>
              <a:rPr sz="1400" spc="-3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spc="-85" dirty="0">
                <a:solidFill>
                  <a:srgbClr val="3F3F3F"/>
                </a:solidFill>
                <a:latin typeface="Nimbus Roman No9 L"/>
                <a:cs typeface="Nimbus Roman No9 L"/>
              </a:rPr>
              <a:t>Server)?</a:t>
            </a:r>
            <a:endParaRPr sz="1400">
              <a:latin typeface="Nimbus Roman No9 L"/>
              <a:cs typeface="Nimbus Roman No9 L"/>
            </a:endParaRPr>
          </a:p>
        </p:txBody>
      </p:sp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71014" y="3162820"/>
            <a:ext cx="1186192" cy="1189786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259463" y="3222789"/>
            <a:ext cx="1494828" cy="1074420"/>
          </a:xfrm>
          <a:prstGeom prst="rect">
            <a:avLst/>
          </a:prstGeom>
        </p:spPr>
      </p:pic>
      <p:sp>
        <p:nvSpPr>
          <p:cNvPr id="13" name="object 13"/>
          <p:cNvSpPr/>
          <p:nvPr/>
        </p:nvSpPr>
        <p:spPr>
          <a:xfrm>
            <a:off x="8922131" y="3202215"/>
            <a:ext cx="1209675" cy="821055"/>
          </a:xfrm>
          <a:custGeom>
            <a:avLst/>
            <a:gdLst/>
            <a:ahLst/>
            <a:cxnLst/>
            <a:rect l="l" t="t" r="r" b="b"/>
            <a:pathLst>
              <a:path w="1209675" h="821054">
                <a:moveTo>
                  <a:pt x="1138377" y="0"/>
                </a:moveTo>
                <a:lnTo>
                  <a:pt x="71158" y="0"/>
                </a:lnTo>
                <a:lnTo>
                  <a:pt x="69329" y="25"/>
                </a:lnTo>
                <a:lnTo>
                  <a:pt x="32880" y="11277"/>
                </a:lnTo>
                <a:lnTo>
                  <a:pt x="6311" y="42062"/>
                </a:lnTo>
                <a:lnTo>
                  <a:pt x="0" y="820661"/>
                </a:lnTo>
                <a:lnTo>
                  <a:pt x="1209535" y="820661"/>
                </a:lnTo>
                <a:lnTo>
                  <a:pt x="1209535" y="713613"/>
                </a:lnTo>
                <a:lnTo>
                  <a:pt x="106730" y="713613"/>
                </a:lnTo>
                <a:lnTo>
                  <a:pt x="106730" y="107035"/>
                </a:lnTo>
                <a:lnTo>
                  <a:pt x="1209535" y="107035"/>
                </a:lnTo>
                <a:lnTo>
                  <a:pt x="1209509" y="69532"/>
                </a:lnTo>
                <a:lnTo>
                  <a:pt x="1198283" y="32969"/>
                </a:lnTo>
                <a:lnTo>
                  <a:pt x="1167599" y="6324"/>
                </a:lnTo>
                <a:lnTo>
                  <a:pt x="1140206" y="25"/>
                </a:lnTo>
                <a:lnTo>
                  <a:pt x="1138377" y="0"/>
                </a:lnTo>
                <a:close/>
              </a:path>
              <a:path w="1209675" h="821054">
                <a:moveTo>
                  <a:pt x="1209535" y="107035"/>
                </a:moveTo>
                <a:lnTo>
                  <a:pt x="1102804" y="107035"/>
                </a:lnTo>
                <a:lnTo>
                  <a:pt x="1102804" y="713613"/>
                </a:lnTo>
                <a:lnTo>
                  <a:pt x="1209535" y="713613"/>
                </a:lnTo>
                <a:lnTo>
                  <a:pt x="1209535" y="107035"/>
                </a:lnTo>
                <a:close/>
              </a:path>
            </a:pathLst>
          </a:custGeom>
          <a:solidFill>
            <a:srgbClr val="1FE2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708694" y="4094226"/>
            <a:ext cx="1637030" cy="107314"/>
          </a:xfrm>
          <a:custGeom>
            <a:avLst/>
            <a:gdLst/>
            <a:ahLst/>
            <a:cxnLst/>
            <a:rect l="l" t="t" r="r" b="b"/>
            <a:pathLst>
              <a:path w="1637029" h="107314">
                <a:moveTo>
                  <a:pt x="711479" y="0"/>
                </a:moveTo>
                <a:lnTo>
                  <a:pt x="0" y="0"/>
                </a:lnTo>
                <a:lnTo>
                  <a:pt x="25" y="37515"/>
                </a:lnTo>
                <a:lnTo>
                  <a:pt x="11252" y="74079"/>
                </a:lnTo>
                <a:lnTo>
                  <a:pt x="41935" y="100723"/>
                </a:lnTo>
                <a:lnTo>
                  <a:pt x="71145" y="107048"/>
                </a:lnTo>
                <a:lnTo>
                  <a:pt x="1565262" y="107048"/>
                </a:lnTo>
                <a:lnTo>
                  <a:pt x="1603540" y="95758"/>
                </a:lnTo>
                <a:lnTo>
                  <a:pt x="1630095" y="64985"/>
                </a:lnTo>
                <a:lnTo>
                  <a:pt x="1636407" y="35687"/>
                </a:lnTo>
                <a:lnTo>
                  <a:pt x="729272" y="35687"/>
                </a:lnTo>
                <a:lnTo>
                  <a:pt x="728281" y="35661"/>
                </a:lnTo>
                <a:lnTo>
                  <a:pt x="711504" y="18846"/>
                </a:lnTo>
                <a:lnTo>
                  <a:pt x="711479" y="0"/>
                </a:lnTo>
                <a:close/>
              </a:path>
              <a:path w="1637029" h="107314">
                <a:moveTo>
                  <a:pt x="1636407" y="0"/>
                </a:moveTo>
                <a:lnTo>
                  <a:pt x="924928" y="0"/>
                </a:lnTo>
                <a:lnTo>
                  <a:pt x="924902" y="18846"/>
                </a:lnTo>
                <a:lnTo>
                  <a:pt x="924737" y="20764"/>
                </a:lnTo>
                <a:lnTo>
                  <a:pt x="907148" y="35687"/>
                </a:lnTo>
                <a:lnTo>
                  <a:pt x="1636407" y="35687"/>
                </a:lnTo>
                <a:lnTo>
                  <a:pt x="1636407" y="0"/>
                </a:lnTo>
                <a:close/>
              </a:path>
            </a:pathLst>
          </a:custGeom>
          <a:solidFill>
            <a:srgbClr val="1FE2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0238244" y="3190633"/>
            <a:ext cx="295910" cy="543560"/>
          </a:xfrm>
          <a:custGeom>
            <a:avLst/>
            <a:gdLst/>
            <a:ahLst/>
            <a:cxnLst/>
            <a:rect l="l" t="t" r="r" b="b"/>
            <a:pathLst>
              <a:path w="295909" h="543560">
                <a:moveTo>
                  <a:pt x="282994" y="0"/>
                </a:moveTo>
                <a:lnTo>
                  <a:pt x="12242" y="0"/>
                </a:lnTo>
                <a:lnTo>
                  <a:pt x="10985" y="63"/>
                </a:lnTo>
                <a:lnTo>
                  <a:pt x="0" y="11087"/>
                </a:lnTo>
                <a:lnTo>
                  <a:pt x="0" y="532041"/>
                </a:lnTo>
                <a:lnTo>
                  <a:pt x="12242" y="543140"/>
                </a:lnTo>
                <a:lnTo>
                  <a:pt x="282994" y="543140"/>
                </a:lnTo>
                <a:lnTo>
                  <a:pt x="295300" y="518452"/>
                </a:lnTo>
                <a:lnTo>
                  <a:pt x="122999" y="518452"/>
                </a:lnTo>
                <a:lnTo>
                  <a:pt x="121742" y="518388"/>
                </a:lnTo>
                <a:lnTo>
                  <a:pt x="110756" y="507365"/>
                </a:lnTo>
                <a:lnTo>
                  <a:pt x="110756" y="504850"/>
                </a:lnTo>
                <a:lnTo>
                  <a:pt x="122999" y="493763"/>
                </a:lnTo>
                <a:lnTo>
                  <a:pt x="295300" y="493763"/>
                </a:lnTo>
                <a:lnTo>
                  <a:pt x="295300" y="469074"/>
                </a:lnTo>
                <a:lnTo>
                  <a:pt x="36855" y="469074"/>
                </a:lnTo>
                <a:lnTo>
                  <a:pt x="36855" y="74066"/>
                </a:lnTo>
                <a:lnTo>
                  <a:pt x="295300" y="74066"/>
                </a:lnTo>
                <a:lnTo>
                  <a:pt x="295236" y="11087"/>
                </a:lnTo>
                <a:lnTo>
                  <a:pt x="284251" y="63"/>
                </a:lnTo>
                <a:lnTo>
                  <a:pt x="282994" y="0"/>
                </a:lnTo>
                <a:close/>
              </a:path>
              <a:path w="295909" h="543560">
                <a:moveTo>
                  <a:pt x="295300" y="493763"/>
                </a:moveTo>
                <a:lnTo>
                  <a:pt x="172237" y="493763"/>
                </a:lnTo>
                <a:lnTo>
                  <a:pt x="173494" y="493826"/>
                </a:lnTo>
                <a:lnTo>
                  <a:pt x="175882" y="494322"/>
                </a:lnTo>
                <a:lnTo>
                  <a:pt x="184480" y="504850"/>
                </a:lnTo>
                <a:lnTo>
                  <a:pt x="184480" y="507365"/>
                </a:lnTo>
                <a:lnTo>
                  <a:pt x="172237" y="518452"/>
                </a:lnTo>
                <a:lnTo>
                  <a:pt x="295300" y="518452"/>
                </a:lnTo>
                <a:lnTo>
                  <a:pt x="295300" y="493763"/>
                </a:lnTo>
                <a:close/>
              </a:path>
              <a:path w="295909" h="543560">
                <a:moveTo>
                  <a:pt x="295300" y="74066"/>
                </a:moveTo>
                <a:lnTo>
                  <a:pt x="258381" y="74066"/>
                </a:lnTo>
                <a:lnTo>
                  <a:pt x="258381" y="469074"/>
                </a:lnTo>
                <a:lnTo>
                  <a:pt x="295300" y="469074"/>
                </a:lnTo>
                <a:lnTo>
                  <a:pt x="295300" y="74066"/>
                </a:lnTo>
                <a:close/>
              </a:path>
            </a:pathLst>
          </a:custGeom>
          <a:solidFill>
            <a:srgbClr val="1FE2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115435" y="2441447"/>
            <a:ext cx="6350" cy="4097020"/>
          </a:xfrm>
          <a:custGeom>
            <a:avLst/>
            <a:gdLst/>
            <a:ahLst/>
            <a:cxnLst/>
            <a:rect l="l" t="t" r="r" b="b"/>
            <a:pathLst>
              <a:path w="6350" h="4097020">
                <a:moveTo>
                  <a:pt x="6350" y="0"/>
                </a:moveTo>
                <a:lnTo>
                  <a:pt x="0" y="0"/>
                </a:lnTo>
                <a:lnTo>
                  <a:pt x="0" y="4096512"/>
                </a:lnTo>
                <a:lnTo>
                  <a:pt x="6350" y="4096512"/>
                </a:lnTo>
                <a:lnTo>
                  <a:pt x="6350" y="0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751698" y="2441447"/>
            <a:ext cx="6350" cy="4097020"/>
          </a:xfrm>
          <a:custGeom>
            <a:avLst/>
            <a:gdLst/>
            <a:ahLst/>
            <a:cxnLst/>
            <a:rect l="l" t="t" r="r" b="b"/>
            <a:pathLst>
              <a:path w="6350" h="4097020">
                <a:moveTo>
                  <a:pt x="6350" y="0"/>
                </a:moveTo>
                <a:lnTo>
                  <a:pt x="0" y="0"/>
                </a:lnTo>
                <a:lnTo>
                  <a:pt x="0" y="4096512"/>
                </a:lnTo>
                <a:lnTo>
                  <a:pt x="6350" y="4096512"/>
                </a:lnTo>
                <a:lnTo>
                  <a:pt x="6350" y="0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696337" y="1733803"/>
            <a:ext cx="3616960" cy="4295140"/>
            <a:chOff x="2696337" y="1733803"/>
            <a:chExt cx="3616960" cy="429514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04555" y="1930885"/>
              <a:ext cx="2908674" cy="409805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16046" y="1942338"/>
              <a:ext cx="2839211" cy="4028693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356610" y="2212911"/>
              <a:ext cx="1136116" cy="518858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3390773" y="2246642"/>
              <a:ext cx="1038860" cy="421640"/>
            </a:xfrm>
            <a:custGeom>
              <a:avLst/>
              <a:gdLst/>
              <a:ahLst/>
              <a:cxnLst/>
              <a:rect l="l" t="t" r="r" b="b"/>
              <a:pathLst>
                <a:path w="1038860" h="421639">
                  <a:moveTo>
                    <a:pt x="1038860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0" y="396240"/>
                  </a:lnTo>
                  <a:lnTo>
                    <a:pt x="0" y="421640"/>
                  </a:lnTo>
                  <a:lnTo>
                    <a:pt x="1038860" y="421640"/>
                  </a:lnTo>
                  <a:lnTo>
                    <a:pt x="1038860" y="396608"/>
                  </a:lnTo>
                  <a:lnTo>
                    <a:pt x="1038860" y="396240"/>
                  </a:lnTo>
                  <a:lnTo>
                    <a:pt x="1038860" y="25768"/>
                  </a:lnTo>
                  <a:lnTo>
                    <a:pt x="1013460" y="25768"/>
                  </a:lnTo>
                  <a:lnTo>
                    <a:pt x="1013460" y="396240"/>
                  </a:lnTo>
                  <a:lnTo>
                    <a:pt x="25400" y="396240"/>
                  </a:lnTo>
                  <a:lnTo>
                    <a:pt x="25400" y="25400"/>
                  </a:lnTo>
                  <a:lnTo>
                    <a:pt x="1038860" y="25400"/>
                  </a:lnTo>
                  <a:lnTo>
                    <a:pt x="1038860" y="0"/>
                  </a:lnTo>
                  <a:close/>
                </a:path>
              </a:pathLst>
            </a:custGeom>
            <a:solidFill>
              <a:srgbClr val="1FE2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356610" y="2609062"/>
              <a:ext cx="1136116" cy="361975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3390773" y="2642882"/>
              <a:ext cx="1038860" cy="265430"/>
            </a:xfrm>
            <a:custGeom>
              <a:avLst/>
              <a:gdLst/>
              <a:ahLst/>
              <a:cxnLst/>
              <a:rect l="l" t="t" r="r" b="b"/>
              <a:pathLst>
                <a:path w="1038860" h="265430">
                  <a:moveTo>
                    <a:pt x="1038860" y="25768"/>
                  </a:moveTo>
                  <a:lnTo>
                    <a:pt x="1013460" y="25768"/>
                  </a:lnTo>
                  <a:lnTo>
                    <a:pt x="1013460" y="239636"/>
                  </a:lnTo>
                  <a:lnTo>
                    <a:pt x="1038860" y="239636"/>
                  </a:lnTo>
                  <a:lnTo>
                    <a:pt x="1038860" y="25768"/>
                  </a:lnTo>
                  <a:close/>
                </a:path>
                <a:path w="1038860" h="265430">
                  <a:moveTo>
                    <a:pt x="1038860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0" y="240030"/>
                  </a:lnTo>
                  <a:lnTo>
                    <a:pt x="0" y="265430"/>
                  </a:lnTo>
                  <a:lnTo>
                    <a:pt x="1038860" y="265430"/>
                  </a:lnTo>
                  <a:lnTo>
                    <a:pt x="1038860" y="240030"/>
                  </a:lnTo>
                  <a:lnTo>
                    <a:pt x="25400" y="240030"/>
                  </a:lnTo>
                  <a:lnTo>
                    <a:pt x="25400" y="25400"/>
                  </a:lnTo>
                  <a:lnTo>
                    <a:pt x="1038860" y="25400"/>
                  </a:lnTo>
                  <a:lnTo>
                    <a:pt x="1038860" y="0"/>
                  </a:lnTo>
                  <a:close/>
                </a:path>
              </a:pathLst>
            </a:custGeom>
            <a:solidFill>
              <a:srgbClr val="1FE2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356610" y="2962655"/>
              <a:ext cx="2210562" cy="1479041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3390773" y="2997212"/>
              <a:ext cx="2113280" cy="1381760"/>
            </a:xfrm>
            <a:custGeom>
              <a:avLst/>
              <a:gdLst/>
              <a:ahLst/>
              <a:cxnLst/>
              <a:rect l="l" t="t" r="r" b="b"/>
              <a:pathLst>
                <a:path w="2113279" h="1381760">
                  <a:moveTo>
                    <a:pt x="2113280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0" y="1356360"/>
                  </a:lnTo>
                  <a:lnTo>
                    <a:pt x="0" y="1381760"/>
                  </a:lnTo>
                  <a:lnTo>
                    <a:pt x="2113280" y="1381760"/>
                  </a:lnTo>
                  <a:lnTo>
                    <a:pt x="2113280" y="1356360"/>
                  </a:lnTo>
                  <a:lnTo>
                    <a:pt x="25400" y="1356360"/>
                  </a:lnTo>
                  <a:lnTo>
                    <a:pt x="25400" y="25400"/>
                  </a:lnTo>
                  <a:lnTo>
                    <a:pt x="2087880" y="25400"/>
                  </a:lnTo>
                  <a:lnTo>
                    <a:pt x="2087880" y="1355966"/>
                  </a:lnTo>
                  <a:lnTo>
                    <a:pt x="2113280" y="1355966"/>
                  </a:lnTo>
                  <a:lnTo>
                    <a:pt x="2113280" y="25400"/>
                  </a:lnTo>
                  <a:lnTo>
                    <a:pt x="2113280" y="25006"/>
                  </a:lnTo>
                  <a:lnTo>
                    <a:pt x="2113280" y="0"/>
                  </a:lnTo>
                  <a:close/>
                </a:path>
              </a:pathLst>
            </a:custGeom>
            <a:solidFill>
              <a:srgbClr val="1FE2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356610" y="4758728"/>
              <a:ext cx="1136116" cy="765009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3390773" y="4792992"/>
              <a:ext cx="1038860" cy="668020"/>
            </a:xfrm>
            <a:custGeom>
              <a:avLst/>
              <a:gdLst/>
              <a:ahLst/>
              <a:cxnLst/>
              <a:rect l="l" t="t" r="r" b="b"/>
              <a:pathLst>
                <a:path w="1038860" h="668020">
                  <a:moveTo>
                    <a:pt x="1038860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0" y="642620"/>
                  </a:lnTo>
                  <a:lnTo>
                    <a:pt x="0" y="668020"/>
                  </a:lnTo>
                  <a:lnTo>
                    <a:pt x="1038860" y="668020"/>
                  </a:lnTo>
                  <a:lnTo>
                    <a:pt x="1038860" y="642620"/>
                  </a:lnTo>
                  <a:lnTo>
                    <a:pt x="25400" y="642620"/>
                  </a:lnTo>
                  <a:lnTo>
                    <a:pt x="25400" y="25400"/>
                  </a:lnTo>
                  <a:lnTo>
                    <a:pt x="1013460" y="25400"/>
                  </a:lnTo>
                  <a:lnTo>
                    <a:pt x="1013460" y="642226"/>
                  </a:lnTo>
                  <a:lnTo>
                    <a:pt x="1038860" y="642226"/>
                  </a:lnTo>
                  <a:lnTo>
                    <a:pt x="1038860" y="25400"/>
                  </a:lnTo>
                  <a:lnTo>
                    <a:pt x="1038860" y="25260"/>
                  </a:lnTo>
                  <a:lnTo>
                    <a:pt x="1038860" y="0"/>
                  </a:lnTo>
                  <a:close/>
                </a:path>
              </a:pathLst>
            </a:custGeom>
            <a:solidFill>
              <a:srgbClr val="1FE2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356610" y="5401055"/>
              <a:ext cx="1136116" cy="449516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3390773" y="5435612"/>
              <a:ext cx="1038860" cy="351790"/>
            </a:xfrm>
            <a:custGeom>
              <a:avLst/>
              <a:gdLst/>
              <a:ahLst/>
              <a:cxnLst/>
              <a:rect l="l" t="t" r="r" b="b"/>
              <a:pathLst>
                <a:path w="1038860" h="351789">
                  <a:moveTo>
                    <a:pt x="1038860" y="0"/>
                  </a:moveTo>
                  <a:lnTo>
                    <a:pt x="1013460" y="0"/>
                  </a:lnTo>
                  <a:lnTo>
                    <a:pt x="1013460" y="25400"/>
                  </a:lnTo>
                  <a:lnTo>
                    <a:pt x="1013460" y="326390"/>
                  </a:lnTo>
                  <a:lnTo>
                    <a:pt x="25400" y="326390"/>
                  </a:lnTo>
                  <a:lnTo>
                    <a:pt x="25400" y="25400"/>
                  </a:lnTo>
                  <a:lnTo>
                    <a:pt x="1013460" y="25400"/>
                  </a:lnTo>
                  <a:lnTo>
                    <a:pt x="1013460" y="0"/>
                  </a:lnTo>
                  <a:lnTo>
                    <a:pt x="0" y="0"/>
                  </a:lnTo>
                  <a:lnTo>
                    <a:pt x="0" y="25400"/>
                  </a:lnTo>
                  <a:lnTo>
                    <a:pt x="0" y="326390"/>
                  </a:lnTo>
                  <a:lnTo>
                    <a:pt x="0" y="351790"/>
                  </a:lnTo>
                  <a:lnTo>
                    <a:pt x="1038860" y="351790"/>
                  </a:lnTo>
                  <a:lnTo>
                    <a:pt x="1038860" y="326504"/>
                  </a:lnTo>
                  <a:lnTo>
                    <a:pt x="1038860" y="25400"/>
                  </a:lnTo>
                  <a:lnTo>
                    <a:pt x="1038860" y="25006"/>
                  </a:lnTo>
                  <a:lnTo>
                    <a:pt x="1038860" y="0"/>
                  </a:lnTo>
                  <a:close/>
                </a:path>
              </a:pathLst>
            </a:custGeom>
            <a:solidFill>
              <a:srgbClr val="1FE2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696337" y="1733803"/>
              <a:ext cx="713105" cy="4112260"/>
            </a:xfrm>
            <a:custGeom>
              <a:avLst/>
              <a:gdLst/>
              <a:ahLst/>
              <a:cxnLst/>
              <a:rect l="l" t="t" r="r" b="b"/>
              <a:pathLst>
                <a:path w="713104" h="4112260">
                  <a:moveTo>
                    <a:pt x="689952" y="3885654"/>
                  </a:moveTo>
                  <a:lnTo>
                    <a:pt x="624420" y="3885666"/>
                  </a:lnTo>
                  <a:lnTo>
                    <a:pt x="524256" y="3927360"/>
                  </a:lnTo>
                  <a:lnTo>
                    <a:pt x="428498" y="3966375"/>
                  </a:lnTo>
                  <a:lnTo>
                    <a:pt x="397891" y="3978440"/>
                  </a:lnTo>
                  <a:lnTo>
                    <a:pt x="398018" y="3978414"/>
                  </a:lnTo>
                  <a:lnTo>
                    <a:pt x="368300" y="3990035"/>
                  </a:lnTo>
                  <a:lnTo>
                    <a:pt x="339725" y="4001058"/>
                  </a:lnTo>
                  <a:lnTo>
                    <a:pt x="312166" y="4011358"/>
                  </a:lnTo>
                  <a:lnTo>
                    <a:pt x="285623" y="4020972"/>
                  </a:lnTo>
                  <a:lnTo>
                    <a:pt x="236855" y="4037761"/>
                  </a:lnTo>
                  <a:lnTo>
                    <a:pt x="193802" y="4050538"/>
                  </a:lnTo>
                  <a:lnTo>
                    <a:pt x="153835" y="4057853"/>
                  </a:lnTo>
                  <a:lnTo>
                    <a:pt x="116586" y="4060914"/>
                  </a:lnTo>
                  <a:lnTo>
                    <a:pt x="116967" y="4060888"/>
                  </a:lnTo>
                  <a:lnTo>
                    <a:pt x="99809" y="4061358"/>
                  </a:lnTo>
                  <a:lnTo>
                    <a:pt x="82931" y="4061358"/>
                  </a:lnTo>
                  <a:lnTo>
                    <a:pt x="74206" y="4061930"/>
                  </a:lnTo>
                  <a:lnTo>
                    <a:pt x="71120" y="4036047"/>
                  </a:lnTo>
                  <a:lnTo>
                    <a:pt x="0" y="4082923"/>
                  </a:lnTo>
                  <a:lnTo>
                    <a:pt x="80137" y="4111701"/>
                  </a:lnTo>
                  <a:lnTo>
                    <a:pt x="77216" y="4087190"/>
                  </a:lnTo>
                  <a:lnTo>
                    <a:pt x="83832" y="4086758"/>
                  </a:lnTo>
                  <a:lnTo>
                    <a:pt x="99949" y="4086758"/>
                  </a:lnTo>
                  <a:lnTo>
                    <a:pt x="117856" y="4086275"/>
                  </a:lnTo>
                  <a:lnTo>
                    <a:pt x="157099" y="4083050"/>
                  </a:lnTo>
                  <a:lnTo>
                    <a:pt x="199517" y="4075265"/>
                  </a:lnTo>
                  <a:lnTo>
                    <a:pt x="244627" y="4061930"/>
                  </a:lnTo>
                  <a:lnTo>
                    <a:pt x="294259" y="4044886"/>
                  </a:lnTo>
                  <a:lnTo>
                    <a:pt x="313893" y="4037761"/>
                  </a:lnTo>
                  <a:lnTo>
                    <a:pt x="320929" y="4035209"/>
                  </a:lnTo>
                  <a:lnTo>
                    <a:pt x="335495" y="4029748"/>
                  </a:lnTo>
                  <a:lnTo>
                    <a:pt x="348742" y="4024782"/>
                  </a:lnTo>
                  <a:lnTo>
                    <a:pt x="383463" y="4011358"/>
                  </a:lnTo>
                  <a:lnTo>
                    <a:pt x="437692" y="3990009"/>
                  </a:lnTo>
                  <a:lnTo>
                    <a:pt x="496100" y="3966337"/>
                  </a:lnTo>
                  <a:lnTo>
                    <a:pt x="590473" y="3927335"/>
                  </a:lnTo>
                  <a:lnTo>
                    <a:pt x="689952" y="3885654"/>
                  </a:lnTo>
                  <a:close/>
                </a:path>
                <a:path w="713104" h="4112260">
                  <a:moveTo>
                    <a:pt x="701929" y="1951990"/>
                  </a:moveTo>
                  <a:lnTo>
                    <a:pt x="692531" y="1928368"/>
                  </a:lnTo>
                  <a:lnTo>
                    <a:pt x="570611" y="1977517"/>
                  </a:lnTo>
                  <a:lnTo>
                    <a:pt x="570738" y="1977517"/>
                  </a:lnTo>
                  <a:lnTo>
                    <a:pt x="511175" y="2000885"/>
                  </a:lnTo>
                  <a:lnTo>
                    <a:pt x="511302" y="2000885"/>
                  </a:lnTo>
                  <a:lnTo>
                    <a:pt x="453390" y="2023110"/>
                  </a:lnTo>
                  <a:lnTo>
                    <a:pt x="453517" y="2023110"/>
                  </a:lnTo>
                  <a:lnTo>
                    <a:pt x="425450" y="2033524"/>
                  </a:lnTo>
                  <a:lnTo>
                    <a:pt x="425577" y="2033524"/>
                  </a:lnTo>
                  <a:lnTo>
                    <a:pt x="398018" y="2043557"/>
                  </a:lnTo>
                  <a:lnTo>
                    <a:pt x="398145" y="2043430"/>
                  </a:lnTo>
                  <a:lnTo>
                    <a:pt x="371221" y="2052828"/>
                  </a:lnTo>
                  <a:lnTo>
                    <a:pt x="371348" y="2052828"/>
                  </a:lnTo>
                  <a:lnTo>
                    <a:pt x="345313" y="2061718"/>
                  </a:lnTo>
                  <a:lnTo>
                    <a:pt x="345440" y="2061591"/>
                  </a:lnTo>
                  <a:lnTo>
                    <a:pt x="320167" y="2069973"/>
                  </a:lnTo>
                  <a:lnTo>
                    <a:pt x="320421" y="2069846"/>
                  </a:lnTo>
                  <a:lnTo>
                    <a:pt x="296164" y="2077339"/>
                  </a:lnTo>
                  <a:lnTo>
                    <a:pt x="296291" y="2077212"/>
                  </a:lnTo>
                  <a:lnTo>
                    <a:pt x="272923" y="2083943"/>
                  </a:lnTo>
                  <a:lnTo>
                    <a:pt x="273177" y="2083943"/>
                  </a:lnTo>
                  <a:lnTo>
                    <a:pt x="250825" y="2089912"/>
                  </a:lnTo>
                  <a:lnTo>
                    <a:pt x="251079" y="2089912"/>
                  </a:lnTo>
                  <a:lnTo>
                    <a:pt x="229870" y="2094992"/>
                  </a:lnTo>
                  <a:lnTo>
                    <a:pt x="230251" y="2094865"/>
                  </a:lnTo>
                  <a:lnTo>
                    <a:pt x="210058" y="2099183"/>
                  </a:lnTo>
                  <a:lnTo>
                    <a:pt x="210312" y="2099183"/>
                  </a:lnTo>
                  <a:lnTo>
                    <a:pt x="191135" y="2102739"/>
                  </a:lnTo>
                  <a:lnTo>
                    <a:pt x="191516" y="2102739"/>
                  </a:lnTo>
                  <a:lnTo>
                    <a:pt x="173101" y="2105533"/>
                  </a:lnTo>
                  <a:lnTo>
                    <a:pt x="173482" y="2105533"/>
                  </a:lnTo>
                  <a:lnTo>
                    <a:pt x="155956" y="2107692"/>
                  </a:lnTo>
                  <a:lnTo>
                    <a:pt x="156337" y="2107692"/>
                  </a:lnTo>
                  <a:lnTo>
                    <a:pt x="139700" y="2109216"/>
                  </a:lnTo>
                  <a:lnTo>
                    <a:pt x="139954" y="2109216"/>
                  </a:lnTo>
                  <a:lnTo>
                    <a:pt x="123825" y="2110359"/>
                  </a:lnTo>
                  <a:lnTo>
                    <a:pt x="124333" y="2110359"/>
                  </a:lnTo>
                  <a:lnTo>
                    <a:pt x="108839" y="2110994"/>
                  </a:lnTo>
                  <a:lnTo>
                    <a:pt x="109347" y="2110867"/>
                  </a:lnTo>
                  <a:lnTo>
                    <a:pt x="80137" y="2110867"/>
                  </a:lnTo>
                  <a:lnTo>
                    <a:pt x="81026" y="2110994"/>
                  </a:lnTo>
                  <a:lnTo>
                    <a:pt x="76923" y="2110714"/>
                  </a:lnTo>
                  <a:lnTo>
                    <a:pt x="78867" y="2085467"/>
                  </a:lnTo>
                  <a:lnTo>
                    <a:pt x="0" y="2117598"/>
                  </a:lnTo>
                  <a:lnTo>
                    <a:pt x="73025" y="2161413"/>
                  </a:lnTo>
                  <a:lnTo>
                    <a:pt x="74980" y="2135962"/>
                  </a:lnTo>
                  <a:lnTo>
                    <a:pt x="79629" y="2136267"/>
                  </a:lnTo>
                  <a:lnTo>
                    <a:pt x="109601" y="2136267"/>
                  </a:lnTo>
                  <a:lnTo>
                    <a:pt x="119126" y="2135962"/>
                  </a:lnTo>
                  <a:lnTo>
                    <a:pt x="125476" y="2135759"/>
                  </a:lnTo>
                  <a:lnTo>
                    <a:pt x="176784" y="2130679"/>
                  </a:lnTo>
                  <a:lnTo>
                    <a:pt x="215138" y="2124075"/>
                  </a:lnTo>
                  <a:lnTo>
                    <a:pt x="257302" y="2114550"/>
                  </a:lnTo>
                  <a:lnTo>
                    <a:pt x="270408" y="2110994"/>
                  </a:lnTo>
                  <a:lnTo>
                    <a:pt x="279781" y="2108454"/>
                  </a:lnTo>
                  <a:lnTo>
                    <a:pt x="303403" y="2101596"/>
                  </a:lnTo>
                  <a:lnTo>
                    <a:pt x="325005" y="2094992"/>
                  </a:lnTo>
                  <a:lnTo>
                    <a:pt x="327914" y="2094103"/>
                  </a:lnTo>
                  <a:lnTo>
                    <a:pt x="378104" y="2077339"/>
                  </a:lnTo>
                  <a:lnTo>
                    <a:pt x="422351" y="2061718"/>
                  </a:lnTo>
                  <a:lnTo>
                    <a:pt x="462407" y="2046859"/>
                  </a:lnTo>
                  <a:lnTo>
                    <a:pt x="471017" y="2043557"/>
                  </a:lnTo>
                  <a:lnTo>
                    <a:pt x="520446" y="2024634"/>
                  </a:lnTo>
                  <a:lnTo>
                    <a:pt x="701929" y="1951990"/>
                  </a:lnTo>
                  <a:close/>
                </a:path>
                <a:path w="713104" h="4112260">
                  <a:moveTo>
                    <a:pt x="702183" y="3880510"/>
                  </a:moveTo>
                  <a:lnTo>
                    <a:pt x="692277" y="3857091"/>
                  </a:lnTo>
                  <a:lnTo>
                    <a:pt x="624332" y="3885666"/>
                  </a:lnTo>
                  <a:lnTo>
                    <a:pt x="624459" y="3885654"/>
                  </a:lnTo>
                  <a:lnTo>
                    <a:pt x="689952" y="3885654"/>
                  </a:lnTo>
                  <a:lnTo>
                    <a:pt x="702183" y="3880510"/>
                  </a:lnTo>
                  <a:close/>
                </a:path>
                <a:path w="713104" h="4112260">
                  <a:moveTo>
                    <a:pt x="704342" y="3392678"/>
                  </a:moveTo>
                  <a:lnTo>
                    <a:pt x="533019" y="3277616"/>
                  </a:lnTo>
                  <a:lnTo>
                    <a:pt x="510641" y="3263011"/>
                  </a:lnTo>
                  <a:lnTo>
                    <a:pt x="484378" y="3245866"/>
                  </a:lnTo>
                  <a:lnTo>
                    <a:pt x="478155" y="3241802"/>
                  </a:lnTo>
                  <a:lnTo>
                    <a:pt x="433565" y="3213354"/>
                  </a:lnTo>
                  <a:lnTo>
                    <a:pt x="399288" y="3191764"/>
                  </a:lnTo>
                  <a:lnTo>
                    <a:pt x="386143" y="3183763"/>
                  </a:lnTo>
                  <a:lnTo>
                    <a:pt x="374269" y="3176524"/>
                  </a:lnTo>
                  <a:lnTo>
                    <a:pt x="349885" y="3161919"/>
                  </a:lnTo>
                  <a:lnTo>
                    <a:pt x="326263" y="3148203"/>
                  </a:lnTo>
                  <a:lnTo>
                    <a:pt x="303530" y="3135376"/>
                  </a:lnTo>
                  <a:lnTo>
                    <a:pt x="285572" y="3125724"/>
                  </a:lnTo>
                  <a:lnTo>
                    <a:pt x="281559" y="3123565"/>
                  </a:lnTo>
                  <a:lnTo>
                    <a:pt x="268884" y="3116961"/>
                  </a:lnTo>
                  <a:lnTo>
                    <a:pt x="260604" y="3112643"/>
                  </a:lnTo>
                  <a:lnTo>
                    <a:pt x="253250" y="3109087"/>
                  </a:lnTo>
                  <a:lnTo>
                    <a:pt x="240411" y="3102864"/>
                  </a:lnTo>
                  <a:lnTo>
                    <a:pt x="238518" y="3101975"/>
                  </a:lnTo>
                  <a:lnTo>
                    <a:pt x="221234" y="3093847"/>
                  </a:lnTo>
                  <a:lnTo>
                    <a:pt x="211963" y="3089783"/>
                  </a:lnTo>
                  <a:lnTo>
                    <a:pt x="202692" y="3085719"/>
                  </a:lnTo>
                  <a:lnTo>
                    <a:pt x="184912" y="3078480"/>
                  </a:lnTo>
                  <a:lnTo>
                    <a:pt x="178117" y="3075813"/>
                  </a:lnTo>
                  <a:lnTo>
                    <a:pt x="172097" y="3073450"/>
                  </a:lnTo>
                  <a:lnTo>
                    <a:pt x="167767" y="3071749"/>
                  </a:lnTo>
                  <a:lnTo>
                    <a:pt x="151257" y="3065907"/>
                  </a:lnTo>
                  <a:lnTo>
                    <a:pt x="135128" y="3060446"/>
                  </a:lnTo>
                  <a:lnTo>
                    <a:pt x="104521" y="3051175"/>
                  </a:lnTo>
                  <a:lnTo>
                    <a:pt x="94589" y="3048724"/>
                  </a:lnTo>
                  <a:lnTo>
                    <a:pt x="100457" y="3023870"/>
                  </a:lnTo>
                  <a:lnTo>
                    <a:pt x="17526" y="3043555"/>
                  </a:lnTo>
                  <a:lnTo>
                    <a:pt x="82931" y="3098038"/>
                  </a:lnTo>
                  <a:lnTo>
                    <a:pt x="88734" y="3073450"/>
                  </a:lnTo>
                  <a:lnTo>
                    <a:pt x="98171" y="3075813"/>
                  </a:lnTo>
                  <a:lnTo>
                    <a:pt x="97536" y="3075686"/>
                  </a:lnTo>
                  <a:lnTo>
                    <a:pt x="127584" y="3084690"/>
                  </a:lnTo>
                  <a:lnTo>
                    <a:pt x="143002" y="3089910"/>
                  </a:lnTo>
                  <a:lnTo>
                    <a:pt x="142748" y="3089783"/>
                  </a:lnTo>
                  <a:lnTo>
                    <a:pt x="158750" y="3095498"/>
                  </a:lnTo>
                  <a:lnTo>
                    <a:pt x="159067" y="3095625"/>
                  </a:lnTo>
                  <a:lnTo>
                    <a:pt x="175641" y="3102102"/>
                  </a:lnTo>
                  <a:lnTo>
                    <a:pt x="210947" y="3117088"/>
                  </a:lnTo>
                  <a:lnTo>
                    <a:pt x="249148" y="3135426"/>
                  </a:lnTo>
                  <a:lnTo>
                    <a:pt x="269748" y="3146044"/>
                  </a:lnTo>
                  <a:lnTo>
                    <a:pt x="269621" y="3146044"/>
                  </a:lnTo>
                  <a:lnTo>
                    <a:pt x="291084" y="3157601"/>
                  </a:lnTo>
                  <a:lnTo>
                    <a:pt x="291299" y="3157728"/>
                  </a:lnTo>
                  <a:lnTo>
                    <a:pt x="313690" y="3170301"/>
                  </a:lnTo>
                  <a:lnTo>
                    <a:pt x="313563" y="3170301"/>
                  </a:lnTo>
                  <a:lnTo>
                    <a:pt x="337058" y="3183890"/>
                  </a:lnTo>
                  <a:lnTo>
                    <a:pt x="336931" y="3183763"/>
                  </a:lnTo>
                  <a:lnTo>
                    <a:pt x="361188" y="3198241"/>
                  </a:lnTo>
                  <a:lnTo>
                    <a:pt x="361061" y="3198241"/>
                  </a:lnTo>
                  <a:lnTo>
                    <a:pt x="385953" y="3213481"/>
                  </a:lnTo>
                  <a:lnTo>
                    <a:pt x="385953" y="3213354"/>
                  </a:lnTo>
                  <a:lnTo>
                    <a:pt x="437642" y="3245993"/>
                  </a:lnTo>
                  <a:lnTo>
                    <a:pt x="437515" y="3245866"/>
                  </a:lnTo>
                  <a:lnTo>
                    <a:pt x="464312" y="3263138"/>
                  </a:lnTo>
                  <a:lnTo>
                    <a:pt x="464312" y="3263011"/>
                  </a:lnTo>
                  <a:lnTo>
                    <a:pt x="519049" y="3298825"/>
                  </a:lnTo>
                  <a:lnTo>
                    <a:pt x="518922" y="3298825"/>
                  </a:lnTo>
                  <a:lnTo>
                    <a:pt x="690118" y="3413760"/>
                  </a:lnTo>
                  <a:lnTo>
                    <a:pt x="704342" y="3392678"/>
                  </a:lnTo>
                  <a:close/>
                </a:path>
                <a:path w="713104" h="4112260">
                  <a:moveTo>
                    <a:pt x="707898" y="1054481"/>
                  </a:moveTo>
                  <a:lnTo>
                    <a:pt x="706247" y="1029081"/>
                  </a:lnTo>
                  <a:lnTo>
                    <a:pt x="92748" y="1069759"/>
                  </a:lnTo>
                  <a:lnTo>
                    <a:pt x="91059" y="1044448"/>
                  </a:lnTo>
                  <a:lnTo>
                    <a:pt x="17526" y="1087501"/>
                  </a:lnTo>
                  <a:lnTo>
                    <a:pt x="96139" y="1120521"/>
                  </a:lnTo>
                  <a:lnTo>
                    <a:pt x="94449" y="1095171"/>
                  </a:lnTo>
                  <a:lnTo>
                    <a:pt x="477558" y="1069759"/>
                  </a:lnTo>
                  <a:lnTo>
                    <a:pt x="707898" y="1054481"/>
                  </a:lnTo>
                  <a:close/>
                </a:path>
                <a:path w="713104" h="4112260">
                  <a:moveTo>
                    <a:pt x="712978" y="690118"/>
                  </a:moveTo>
                  <a:lnTo>
                    <a:pt x="659384" y="612267"/>
                  </a:lnTo>
                  <a:lnTo>
                    <a:pt x="606044" y="535432"/>
                  </a:lnTo>
                  <a:lnTo>
                    <a:pt x="553212" y="460883"/>
                  </a:lnTo>
                  <a:lnTo>
                    <a:pt x="527177" y="424815"/>
                  </a:lnTo>
                  <a:lnTo>
                    <a:pt x="501269" y="389636"/>
                  </a:lnTo>
                  <a:lnTo>
                    <a:pt x="487235" y="370840"/>
                  </a:lnTo>
                  <a:lnTo>
                    <a:pt x="475869" y="355600"/>
                  </a:lnTo>
                  <a:lnTo>
                    <a:pt x="450596" y="322707"/>
                  </a:lnTo>
                  <a:lnTo>
                    <a:pt x="425831" y="291211"/>
                  </a:lnTo>
                  <a:lnTo>
                    <a:pt x="401447" y="261239"/>
                  </a:lnTo>
                  <a:lnTo>
                    <a:pt x="354076" y="206502"/>
                  </a:lnTo>
                  <a:lnTo>
                    <a:pt x="347319" y="199263"/>
                  </a:lnTo>
                  <a:lnTo>
                    <a:pt x="331089" y="181864"/>
                  </a:lnTo>
                  <a:lnTo>
                    <a:pt x="326936" y="177673"/>
                  </a:lnTo>
                  <a:lnTo>
                    <a:pt x="308737" y="159258"/>
                  </a:lnTo>
                  <a:lnTo>
                    <a:pt x="288124" y="140081"/>
                  </a:lnTo>
                  <a:lnTo>
                    <a:pt x="286766" y="138811"/>
                  </a:lnTo>
                  <a:lnTo>
                    <a:pt x="270192" y="124714"/>
                  </a:lnTo>
                  <a:lnTo>
                    <a:pt x="265430" y="120650"/>
                  </a:lnTo>
                  <a:lnTo>
                    <a:pt x="253072" y="110871"/>
                  </a:lnTo>
                  <a:lnTo>
                    <a:pt x="244729" y="104267"/>
                  </a:lnTo>
                  <a:lnTo>
                    <a:pt x="236550" y="98425"/>
                  </a:lnTo>
                  <a:lnTo>
                    <a:pt x="224282" y="89662"/>
                  </a:lnTo>
                  <a:lnTo>
                    <a:pt x="221107" y="87630"/>
                  </a:lnTo>
                  <a:lnTo>
                    <a:pt x="206844" y="78486"/>
                  </a:lnTo>
                  <a:lnTo>
                    <a:pt x="204470" y="76962"/>
                  </a:lnTo>
                  <a:lnTo>
                    <a:pt x="185039" y="65532"/>
                  </a:lnTo>
                  <a:lnTo>
                    <a:pt x="168846" y="57277"/>
                  </a:lnTo>
                  <a:lnTo>
                    <a:pt x="165862" y="55753"/>
                  </a:lnTo>
                  <a:lnTo>
                    <a:pt x="158394" y="52324"/>
                  </a:lnTo>
                  <a:lnTo>
                    <a:pt x="153035" y="49860"/>
                  </a:lnTo>
                  <a:lnTo>
                    <a:pt x="147066" y="47117"/>
                  </a:lnTo>
                  <a:lnTo>
                    <a:pt x="128651" y="39751"/>
                  </a:lnTo>
                  <a:lnTo>
                    <a:pt x="110617" y="33274"/>
                  </a:lnTo>
                  <a:lnTo>
                    <a:pt x="92583" y="27813"/>
                  </a:lnTo>
                  <a:lnTo>
                    <a:pt x="81686" y="25107"/>
                  </a:lnTo>
                  <a:lnTo>
                    <a:pt x="87249" y="0"/>
                  </a:lnTo>
                  <a:lnTo>
                    <a:pt x="4572" y="20701"/>
                  </a:lnTo>
                  <a:lnTo>
                    <a:pt x="70739" y="74422"/>
                  </a:lnTo>
                  <a:lnTo>
                    <a:pt x="76187" y="49860"/>
                  </a:lnTo>
                  <a:lnTo>
                    <a:pt x="86233" y="52324"/>
                  </a:lnTo>
                  <a:lnTo>
                    <a:pt x="85471" y="52197"/>
                  </a:lnTo>
                  <a:lnTo>
                    <a:pt x="102870" y="57531"/>
                  </a:lnTo>
                  <a:lnTo>
                    <a:pt x="102362" y="57277"/>
                  </a:lnTo>
                  <a:lnTo>
                    <a:pt x="119507" y="63500"/>
                  </a:lnTo>
                  <a:lnTo>
                    <a:pt x="119824" y="63627"/>
                  </a:lnTo>
                  <a:lnTo>
                    <a:pt x="136804" y="70370"/>
                  </a:lnTo>
                  <a:lnTo>
                    <a:pt x="154940" y="78740"/>
                  </a:lnTo>
                  <a:lnTo>
                    <a:pt x="154559" y="78486"/>
                  </a:lnTo>
                  <a:lnTo>
                    <a:pt x="173101" y="88011"/>
                  </a:lnTo>
                  <a:lnTo>
                    <a:pt x="191389" y="98679"/>
                  </a:lnTo>
                  <a:lnTo>
                    <a:pt x="210312" y="110871"/>
                  </a:lnTo>
                  <a:lnTo>
                    <a:pt x="209804" y="110617"/>
                  </a:lnTo>
                  <a:lnTo>
                    <a:pt x="229743" y="124714"/>
                  </a:lnTo>
                  <a:lnTo>
                    <a:pt x="229235" y="124460"/>
                  </a:lnTo>
                  <a:lnTo>
                    <a:pt x="249555" y="140462"/>
                  </a:lnTo>
                  <a:lnTo>
                    <a:pt x="249174" y="140081"/>
                  </a:lnTo>
                  <a:lnTo>
                    <a:pt x="270129" y="157988"/>
                  </a:lnTo>
                  <a:lnTo>
                    <a:pt x="269621" y="157607"/>
                  </a:lnTo>
                  <a:lnTo>
                    <a:pt x="270027" y="157988"/>
                  </a:lnTo>
                  <a:lnTo>
                    <a:pt x="291211" y="177673"/>
                  </a:lnTo>
                  <a:lnTo>
                    <a:pt x="290830" y="177419"/>
                  </a:lnTo>
                  <a:lnTo>
                    <a:pt x="312928" y="199644"/>
                  </a:lnTo>
                  <a:lnTo>
                    <a:pt x="312674" y="199263"/>
                  </a:lnTo>
                  <a:lnTo>
                    <a:pt x="335153" y="223393"/>
                  </a:lnTo>
                  <a:lnTo>
                    <a:pt x="335368" y="223647"/>
                  </a:lnTo>
                  <a:lnTo>
                    <a:pt x="358267" y="249555"/>
                  </a:lnTo>
                  <a:lnTo>
                    <a:pt x="358368" y="249682"/>
                  </a:lnTo>
                  <a:lnTo>
                    <a:pt x="382016" y="277622"/>
                  </a:lnTo>
                  <a:lnTo>
                    <a:pt x="381762" y="277368"/>
                  </a:lnTo>
                  <a:lnTo>
                    <a:pt x="381965" y="277622"/>
                  </a:lnTo>
                  <a:lnTo>
                    <a:pt x="406146" y="307213"/>
                  </a:lnTo>
                  <a:lnTo>
                    <a:pt x="406019" y="307086"/>
                  </a:lnTo>
                  <a:lnTo>
                    <a:pt x="406107" y="307213"/>
                  </a:lnTo>
                  <a:lnTo>
                    <a:pt x="430657" y="338328"/>
                  </a:lnTo>
                  <a:lnTo>
                    <a:pt x="430530" y="338201"/>
                  </a:lnTo>
                  <a:lnTo>
                    <a:pt x="430618" y="338328"/>
                  </a:lnTo>
                  <a:lnTo>
                    <a:pt x="455549" y="370967"/>
                  </a:lnTo>
                  <a:lnTo>
                    <a:pt x="455549" y="370840"/>
                  </a:lnTo>
                  <a:lnTo>
                    <a:pt x="480949" y="404876"/>
                  </a:lnTo>
                  <a:lnTo>
                    <a:pt x="480822" y="404749"/>
                  </a:lnTo>
                  <a:lnTo>
                    <a:pt x="480910" y="404876"/>
                  </a:lnTo>
                  <a:lnTo>
                    <a:pt x="506730" y="439801"/>
                  </a:lnTo>
                  <a:lnTo>
                    <a:pt x="506603" y="439674"/>
                  </a:lnTo>
                  <a:lnTo>
                    <a:pt x="506691" y="439801"/>
                  </a:lnTo>
                  <a:lnTo>
                    <a:pt x="532638" y="475742"/>
                  </a:lnTo>
                  <a:lnTo>
                    <a:pt x="532511" y="475615"/>
                  </a:lnTo>
                  <a:lnTo>
                    <a:pt x="532599" y="475742"/>
                  </a:lnTo>
                  <a:lnTo>
                    <a:pt x="558800" y="512572"/>
                  </a:lnTo>
                  <a:lnTo>
                    <a:pt x="585216" y="550037"/>
                  </a:lnTo>
                  <a:lnTo>
                    <a:pt x="638556" y="626745"/>
                  </a:lnTo>
                  <a:lnTo>
                    <a:pt x="638429" y="626745"/>
                  </a:lnTo>
                  <a:lnTo>
                    <a:pt x="692150" y="704596"/>
                  </a:lnTo>
                  <a:lnTo>
                    <a:pt x="712978" y="690118"/>
                  </a:lnTo>
                  <a:close/>
                </a:path>
              </a:pathLst>
            </a:custGeom>
            <a:solidFill>
              <a:srgbClr val="1FE2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96004">
              <a:lnSpc>
                <a:spcPct val="100000"/>
              </a:lnSpc>
              <a:spcBef>
                <a:spcPts val="100"/>
              </a:spcBef>
            </a:pPr>
            <a:r>
              <a:rPr b="1" spc="-440" dirty="0">
                <a:latin typeface="DejaVu Sans"/>
                <a:cs typeface="DejaVu Sans"/>
              </a:rPr>
              <a:t>Dashboard</a:t>
            </a:r>
            <a:r>
              <a:rPr spc="-135" dirty="0"/>
              <a:t> </a:t>
            </a:r>
            <a:r>
              <a:rPr b="1" spc="-470" dirty="0">
                <a:latin typeface="DejaVu Sans"/>
                <a:cs typeface="DejaVu Sans"/>
              </a:rPr>
              <a:t>Layout</a:t>
            </a:r>
          </a:p>
        </p:txBody>
      </p:sp>
      <p:pic>
        <p:nvPicPr>
          <p:cNvPr id="17" name="object 17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215646" y="813815"/>
            <a:ext cx="11760708" cy="45720"/>
          </a:xfrm>
          <a:prstGeom prst="rect">
            <a:avLst/>
          </a:prstGeom>
        </p:spPr>
      </p:pic>
      <p:sp>
        <p:nvSpPr>
          <p:cNvPr id="18" name="object 18"/>
          <p:cNvSpPr txBox="1"/>
          <p:nvPr/>
        </p:nvSpPr>
        <p:spPr>
          <a:xfrm>
            <a:off x="1195575" y="1506728"/>
            <a:ext cx="1384935" cy="537845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36830" marR="5080" indent="-24765" algn="r">
              <a:lnSpc>
                <a:spcPts val="1300"/>
              </a:lnSpc>
              <a:spcBef>
                <a:spcPts val="260"/>
              </a:spcBef>
            </a:pP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Use</a:t>
            </a:r>
            <a:r>
              <a:rPr sz="1200" spc="-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device</a:t>
            </a:r>
            <a:r>
              <a:rPr sz="1200" spc="-2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preview</a:t>
            </a:r>
            <a:r>
              <a:rPr sz="120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spc="-65" dirty="0">
                <a:solidFill>
                  <a:srgbClr val="3F3F3F"/>
                </a:solidFill>
                <a:latin typeface="Nimbus Roman No9 L"/>
                <a:cs typeface="Nimbus Roman No9 L"/>
              </a:rPr>
              <a:t>to</a:t>
            </a:r>
            <a:r>
              <a:rPr sz="1200" spc="-6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view</a:t>
            </a:r>
            <a:r>
              <a:rPr sz="1200" spc="-1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dashboards</a:t>
            </a:r>
            <a:r>
              <a:rPr sz="120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spc="-25" dirty="0">
                <a:solidFill>
                  <a:srgbClr val="3F3F3F"/>
                </a:solidFill>
                <a:latin typeface="Nimbus Roman No9 L"/>
                <a:cs typeface="Nimbus Roman No9 L"/>
              </a:rPr>
              <a:t>on</a:t>
            </a:r>
            <a:r>
              <a:rPr sz="1200" spc="-2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different</a:t>
            </a:r>
            <a:r>
              <a:rPr sz="1200" spc="6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device</a:t>
            </a:r>
            <a:r>
              <a:rPr sz="1200" spc="4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spc="-10" dirty="0">
                <a:solidFill>
                  <a:srgbClr val="3F3F3F"/>
                </a:solidFill>
                <a:latin typeface="Nimbus Roman No9 L"/>
                <a:cs typeface="Nimbus Roman No9 L"/>
              </a:rPr>
              <a:t>types</a:t>
            </a:r>
            <a:endParaRPr sz="1200">
              <a:latin typeface="Nimbus Roman No9 L"/>
              <a:cs typeface="Nimbus Roman No9 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338329" y="2553715"/>
            <a:ext cx="1245235" cy="537845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12700" marR="5080" indent="3810" algn="r">
              <a:lnSpc>
                <a:spcPts val="1300"/>
              </a:lnSpc>
              <a:spcBef>
                <a:spcPts val="260"/>
              </a:spcBef>
            </a:pP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Dashboard</a:t>
            </a:r>
            <a:r>
              <a:rPr sz="1200" spc="-3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size</a:t>
            </a:r>
            <a:r>
              <a:rPr sz="1200" spc="-2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spc="-45" dirty="0">
                <a:solidFill>
                  <a:srgbClr val="3F3F3F"/>
                </a:solidFill>
                <a:latin typeface="Nimbus Roman No9 L"/>
                <a:cs typeface="Nimbus Roman No9 L"/>
              </a:rPr>
              <a:t>can</a:t>
            </a:r>
            <a:r>
              <a:rPr sz="1200" spc="-4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be</a:t>
            </a:r>
            <a:r>
              <a:rPr sz="1200" spc="1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either</a:t>
            </a:r>
            <a:r>
              <a:rPr sz="1200" spc="1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spc="-10" dirty="0">
                <a:solidFill>
                  <a:srgbClr val="3F3F3F"/>
                </a:solidFill>
                <a:latin typeface="Nimbus Roman No9 L"/>
                <a:cs typeface="Nimbus Roman No9 L"/>
              </a:rPr>
              <a:t>fixed,</a:t>
            </a:r>
            <a:r>
              <a:rPr sz="1200" spc="-1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automatic,</a:t>
            </a:r>
            <a:r>
              <a:rPr sz="1200" spc="3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or</a:t>
            </a:r>
            <a:r>
              <a:rPr sz="1200" spc="3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spc="-55" dirty="0">
                <a:solidFill>
                  <a:srgbClr val="3F3F3F"/>
                </a:solidFill>
                <a:latin typeface="Nimbus Roman No9 L"/>
                <a:cs typeface="Nimbus Roman No9 L"/>
              </a:rPr>
              <a:t>range</a:t>
            </a:r>
            <a:endParaRPr sz="1200">
              <a:latin typeface="Nimbus Roman No9 L"/>
              <a:cs typeface="Nimbus Roman No9 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974598" y="5533897"/>
            <a:ext cx="1607185" cy="537845"/>
          </a:xfrm>
          <a:prstGeom prst="rect">
            <a:avLst/>
          </a:prstGeom>
        </p:spPr>
        <p:txBody>
          <a:bodyPr vert="horz" wrap="square" lIns="0" tIns="33019" rIns="0" bIns="0" rtlCol="0">
            <a:spAutoFit/>
          </a:bodyPr>
          <a:lstStyle/>
          <a:p>
            <a:pPr marL="12700" marR="5080" indent="121920" algn="just">
              <a:lnSpc>
                <a:spcPts val="1300"/>
              </a:lnSpc>
              <a:spcBef>
                <a:spcPts val="259"/>
              </a:spcBef>
            </a:pP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Sheets</a:t>
            </a:r>
            <a:r>
              <a:rPr sz="1200" spc="7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and</a:t>
            </a:r>
            <a:r>
              <a:rPr sz="1200" spc="8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Objects</a:t>
            </a:r>
            <a:r>
              <a:rPr sz="1200" spc="8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spc="-75" dirty="0">
                <a:solidFill>
                  <a:srgbClr val="3F3F3F"/>
                </a:solidFill>
                <a:latin typeface="Nimbus Roman No9 L"/>
                <a:cs typeface="Nimbus Roman No9 L"/>
              </a:rPr>
              <a:t>can</a:t>
            </a:r>
            <a:r>
              <a:rPr sz="1200" spc="-7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be</a:t>
            </a:r>
            <a:r>
              <a:rPr sz="1200" spc="-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positioned</a:t>
            </a:r>
            <a:r>
              <a:rPr sz="1200" spc="1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spc="-10" dirty="0">
                <a:solidFill>
                  <a:srgbClr val="3F3F3F"/>
                </a:solidFill>
                <a:latin typeface="Nimbus Roman No9 L"/>
                <a:cs typeface="Nimbus Roman No9 L"/>
              </a:rPr>
              <a:t>using</a:t>
            </a:r>
            <a:r>
              <a:rPr sz="1200" spc="-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spc="-45" dirty="0">
                <a:solidFill>
                  <a:srgbClr val="3F3F3F"/>
                </a:solidFill>
                <a:latin typeface="Nimbus Roman No9 L"/>
                <a:cs typeface="Nimbus Roman No9 L"/>
              </a:rPr>
              <a:t>either</a:t>
            </a:r>
            <a:r>
              <a:rPr sz="1200" spc="-4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spc="-20" dirty="0">
                <a:solidFill>
                  <a:srgbClr val="3F3F3F"/>
                </a:solidFill>
                <a:latin typeface="Nimbus Roman No9 L"/>
                <a:cs typeface="Nimbus Roman No9 L"/>
              </a:rPr>
              <a:t>Tiled</a:t>
            </a:r>
            <a:r>
              <a:rPr sz="1200" spc="-6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or</a:t>
            </a:r>
            <a:r>
              <a:rPr sz="1200" spc="-5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spc="-20" dirty="0">
                <a:solidFill>
                  <a:srgbClr val="3F3F3F"/>
                </a:solidFill>
                <a:latin typeface="Nimbus Roman No9 L"/>
                <a:cs typeface="Nimbus Roman No9 L"/>
              </a:rPr>
              <a:t>Floating</a:t>
            </a:r>
            <a:r>
              <a:rPr sz="1200" spc="-7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spc="-10" dirty="0">
                <a:solidFill>
                  <a:srgbClr val="3F3F3F"/>
                </a:solidFill>
                <a:latin typeface="Nimbus Roman No9 L"/>
                <a:cs typeface="Nimbus Roman No9 L"/>
              </a:rPr>
              <a:t>methods</a:t>
            </a:r>
            <a:endParaRPr sz="1200">
              <a:latin typeface="Nimbus Roman No9 L"/>
              <a:cs typeface="Nimbus Roman No9 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992886" y="3570226"/>
            <a:ext cx="1588770" cy="537845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12700" marR="5080" algn="r">
              <a:lnSpc>
                <a:spcPts val="1300"/>
              </a:lnSpc>
              <a:spcBef>
                <a:spcPts val="260"/>
              </a:spcBef>
            </a:pPr>
            <a:r>
              <a:rPr sz="1200" i="1" spc="-10" dirty="0">
                <a:solidFill>
                  <a:srgbClr val="3F3F3F"/>
                </a:solidFill>
                <a:latin typeface="Nimbus Roman No9 L"/>
                <a:cs typeface="Nimbus Roman No9 L"/>
              </a:rPr>
              <a:t>Preview</a:t>
            </a:r>
            <a:r>
              <a:rPr sz="1200" spc="-3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workbook</a:t>
            </a:r>
            <a:r>
              <a:rPr sz="1200" spc="-6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spc="-10" dirty="0">
                <a:solidFill>
                  <a:srgbClr val="3F3F3F"/>
                </a:solidFill>
                <a:latin typeface="Nimbus Roman No9 L"/>
                <a:cs typeface="Nimbus Roman No9 L"/>
              </a:rPr>
              <a:t>sheets</a:t>
            </a:r>
            <a:r>
              <a:rPr sz="1200" spc="-1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before</a:t>
            </a:r>
            <a:r>
              <a:rPr sz="1200" spc="6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spc="-35" dirty="0">
                <a:solidFill>
                  <a:srgbClr val="3F3F3F"/>
                </a:solidFill>
                <a:latin typeface="Nimbus Roman No9 L"/>
                <a:cs typeface="Nimbus Roman No9 L"/>
              </a:rPr>
              <a:t>bringing</a:t>
            </a:r>
            <a:r>
              <a:rPr sz="1200" spc="6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them</a:t>
            </a:r>
            <a:r>
              <a:rPr sz="1200" spc="5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spc="-50" dirty="0">
                <a:solidFill>
                  <a:srgbClr val="3F3F3F"/>
                </a:solidFill>
                <a:latin typeface="Nimbus Roman No9 L"/>
                <a:cs typeface="Nimbus Roman No9 L"/>
              </a:rPr>
              <a:t>into</a:t>
            </a:r>
            <a:endParaRPr sz="1200">
              <a:latin typeface="Nimbus Roman No9 L"/>
              <a:cs typeface="Nimbus Roman No9 L"/>
            </a:endParaRPr>
          </a:p>
          <a:p>
            <a:pPr marR="5080" algn="r">
              <a:lnSpc>
                <a:spcPts val="1270"/>
              </a:lnSpc>
            </a:pP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the</a:t>
            </a:r>
            <a:r>
              <a:rPr sz="1200" spc="114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spc="-10" dirty="0">
                <a:solidFill>
                  <a:srgbClr val="3F3F3F"/>
                </a:solidFill>
                <a:latin typeface="Nimbus Roman No9 L"/>
                <a:cs typeface="Nimbus Roman No9 L"/>
              </a:rPr>
              <a:t>dashboard</a:t>
            </a:r>
            <a:endParaRPr sz="1200">
              <a:latin typeface="Nimbus Roman No9 L"/>
              <a:cs typeface="Nimbus Roman No9 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091942" y="4515866"/>
            <a:ext cx="1489710" cy="537845"/>
          </a:xfrm>
          <a:prstGeom prst="rect">
            <a:avLst/>
          </a:prstGeom>
        </p:spPr>
        <p:txBody>
          <a:bodyPr vert="horz" wrap="square" lIns="0" tIns="33019" rIns="0" bIns="0" rtlCol="0">
            <a:spAutoFit/>
          </a:bodyPr>
          <a:lstStyle/>
          <a:p>
            <a:pPr marL="12700" marR="5080" indent="293370" algn="r">
              <a:lnSpc>
                <a:spcPts val="1300"/>
              </a:lnSpc>
              <a:spcBef>
                <a:spcPts val="259"/>
              </a:spcBef>
            </a:pP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Dashboard</a:t>
            </a:r>
            <a:r>
              <a:rPr sz="1200" spc="-3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spc="-10" dirty="0">
                <a:solidFill>
                  <a:srgbClr val="3F3F3F"/>
                </a:solidFill>
                <a:latin typeface="Nimbus Roman No9 L"/>
                <a:cs typeface="Nimbus Roman No9 L"/>
              </a:rPr>
              <a:t>objects</a:t>
            </a:r>
            <a:r>
              <a:rPr sz="1200" spc="-1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enable</a:t>
            </a:r>
            <a:r>
              <a:rPr sz="1200" spc="-1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spc="-10" dirty="0">
                <a:solidFill>
                  <a:srgbClr val="3F3F3F"/>
                </a:solidFill>
                <a:latin typeface="Nimbus Roman No9 L"/>
                <a:cs typeface="Nimbus Roman No9 L"/>
              </a:rPr>
              <a:t>organization,</a:t>
            </a:r>
            <a:r>
              <a:rPr sz="1200" spc="-1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spc="-10" dirty="0">
                <a:solidFill>
                  <a:srgbClr val="3F3F3F"/>
                </a:solidFill>
                <a:latin typeface="Nimbus Roman No9 L"/>
                <a:cs typeface="Nimbus Roman No9 L"/>
              </a:rPr>
              <a:t>extensibility,</a:t>
            </a:r>
            <a:r>
              <a:rPr sz="1200" spc="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and</a:t>
            </a:r>
            <a:r>
              <a:rPr sz="1200" spc="2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spc="-40" dirty="0">
                <a:solidFill>
                  <a:srgbClr val="3F3F3F"/>
                </a:solidFill>
                <a:latin typeface="Nimbus Roman No9 L"/>
                <a:cs typeface="Nimbus Roman No9 L"/>
              </a:rPr>
              <a:t>design</a:t>
            </a:r>
            <a:endParaRPr sz="1200">
              <a:latin typeface="Nimbus Roman No9 L"/>
              <a:cs typeface="Nimbus Roman No9 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240021" y="1565655"/>
            <a:ext cx="163131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75" dirty="0">
                <a:solidFill>
                  <a:srgbClr val="3F3F3F"/>
                </a:solidFill>
                <a:latin typeface="DejaVu Sans"/>
                <a:cs typeface="DejaVu Sans"/>
              </a:rPr>
              <a:t>Dashboard</a:t>
            </a:r>
            <a:r>
              <a:rPr sz="1800" spc="4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800" spc="-155" dirty="0">
                <a:solidFill>
                  <a:srgbClr val="3F3F3F"/>
                </a:solidFill>
                <a:latin typeface="DejaVu Sans"/>
                <a:cs typeface="DejaVu Sans"/>
              </a:rPr>
              <a:t>Pane</a:t>
            </a:r>
            <a:endParaRPr sz="1800">
              <a:latin typeface="DejaVu Sans"/>
              <a:cs typeface="DejaVu Sans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7013193" y="1545590"/>
            <a:ext cx="12331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65" dirty="0">
                <a:solidFill>
                  <a:srgbClr val="3F3F3F"/>
                </a:solidFill>
                <a:latin typeface="DejaVu Sans"/>
                <a:cs typeface="DejaVu Sans"/>
              </a:rPr>
              <a:t>Layout</a:t>
            </a:r>
            <a:r>
              <a:rPr sz="1800" spc="3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800" spc="-160" dirty="0">
                <a:solidFill>
                  <a:srgbClr val="3F3F3F"/>
                </a:solidFill>
                <a:latin typeface="DejaVu Sans"/>
                <a:cs typeface="DejaVu Sans"/>
              </a:rPr>
              <a:t>Pane</a:t>
            </a:r>
            <a:endParaRPr sz="1800">
              <a:latin typeface="DejaVu Sans"/>
              <a:cs typeface="DejaVu Sans"/>
            </a:endParaRPr>
          </a:p>
        </p:txBody>
      </p:sp>
      <p:graphicFrame>
        <p:nvGraphicFramePr>
          <p:cNvPr id="25" name="object 25"/>
          <p:cNvGraphicFramePr>
            <a:graphicFrameLocks noGrp="1"/>
          </p:cNvGraphicFramePr>
          <p:nvPr/>
        </p:nvGraphicFramePr>
        <p:xfrm>
          <a:off x="6933310" y="2292350"/>
          <a:ext cx="1298575" cy="358393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98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283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DejaVu Sans"/>
                        <a:cs typeface="DejaVu Sans"/>
                      </a:endParaRPr>
                    </a:p>
                  </a:txBody>
                  <a:tcPr marL="0" marR="0" marT="0" marB="0">
                    <a:lnL w="28575">
                      <a:solidFill>
                        <a:srgbClr val="1FE2D7"/>
                      </a:solidFill>
                      <a:prstDash val="solid"/>
                    </a:lnL>
                    <a:lnR w="28575">
                      <a:solidFill>
                        <a:srgbClr val="1FE2D7"/>
                      </a:solidFill>
                      <a:prstDash val="solid"/>
                    </a:lnR>
                    <a:lnT w="28575">
                      <a:solidFill>
                        <a:srgbClr val="1FE2D7"/>
                      </a:solidFill>
                      <a:prstDash val="solid"/>
                    </a:lnT>
                    <a:lnB w="28575">
                      <a:solidFill>
                        <a:srgbClr val="1FE2D7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707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DejaVu Sans"/>
                        <a:cs typeface="DejaVu Sans"/>
                      </a:endParaRPr>
                    </a:p>
                  </a:txBody>
                  <a:tcPr marL="0" marR="0" marT="0" marB="0">
                    <a:lnL w="28575">
                      <a:solidFill>
                        <a:srgbClr val="1FE2D7"/>
                      </a:solidFill>
                      <a:prstDash val="solid"/>
                    </a:lnL>
                    <a:lnR w="28575">
                      <a:solidFill>
                        <a:srgbClr val="1FE2D7"/>
                      </a:solidFill>
                      <a:prstDash val="solid"/>
                    </a:lnR>
                    <a:lnT w="28575">
                      <a:solidFill>
                        <a:srgbClr val="1FE2D7"/>
                      </a:solidFill>
                      <a:prstDash val="solid"/>
                    </a:lnT>
                    <a:lnB w="28575">
                      <a:solidFill>
                        <a:srgbClr val="1FE2D7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785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DejaVu Sans"/>
                        <a:cs typeface="DejaVu Sans"/>
                      </a:endParaRPr>
                    </a:p>
                  </a:txBody>
                  <a:tcPr marL="0" marR="0" marT="0" marB="0">
                    <a:lnL w="28575">
                      <a:solidFill>
                        <a:srgbClr val="1FE2D7"/>
                      </a:solidFill>
                      <a:prstDash val="solid"/>
                    </a:lnL>
                    <a:lnR w="28575">
                      <a:solidFill>
                        <a:srgbClr val="1FE2D7"/>
                      </a:solidFill>
                      <a:prstDash val="solid"/>
                    </a:lnR>
                    <a:lnT w="28575">
                      <a:solidFill>
                        <a:srgbClr val="1FE2D7"/>
                      </a:solidFill>
                      <a:prstDash val="solid"/>
                    </a:lnT>
                    <a:lnB w="28575">
                      <a:solidFill>
                        <a:srgbClr val="1FE2D7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93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DejaVu Sans"/>
                        <a:cs typeface="DejaVu Sans"/>
                      </a:endParaRPr>
                    </a:p>
                  </a:txBody>
                  <a:tcPr marL="0" marR="0" marT="0" marB="0">
                    <a:lnL w="28575">
                      <a:solidFill>
                        <a:srgbClr val="1FE2D7"/>
                      </a:solidFill>
                      <a:prstDash val="solid"/>
                    </a:lnL>
                    <a:lnR w="28575">
                      <a:solidFill>
                        <a:srgbClr val="1FE2D7"/>
                      </a:solidFill>
                      <a:prstDash val="solid"/>
                    </a:lnR>
                    <a:lnT w="28575">
                      <a:solidFill>
                        <a:srgbClr val="1FE2D7"/>
                      </a:solidFill>
                      <a:prstDash val="solid"/>
                    </a:lnT>
                    <a:lnB w="28575">
                      <a:solidFill>
                        <a:srgbClr val="1FE2D7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0139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DejaVu Sans"/>
                        <a:cs typeface="DejaVu Sans"/>
                      </a:endParaRPr>
                    </a:p>
                  </a:txBody>
                  <a:tcPr marL="0" marR="0" marT="0" marB="0">
                    <a:lnL w="28575">
                      <a:solidFill>
                        <a:srgbClr val="1FE2D7"/>
                      </a:solidFill>
                      <a:prstDash val="solid"/>
                    </a:lnL>
                    <a:lnR w="28575">
                      <a:solidFill>
                        <a:srgbClr val="1FE2D7"/>
                      </a:solidFill>
                      <a:prstDash val="solid"/>
                    </a:lnR>
                    <a:lnT w="28575">
                      <a:solidFill>
                        <a:srgbClr val="1FE2D7"/>
                      </a:solidFill>
                      <a:prstDash val="solid"/>
                    </a:lnT>
                    <a:lnB w="28575">
                      <a:solidFill>
                        <a:srgbClr val="1FE2D7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26" name="object 26"/>
          <p:cNvGrpSpPr/>
          <p:nvPr/>
        </p:nvGrpSpPr>
        <p:grpSpPr>
          <a:xfrm>
            <a:off x="6899147" y="1828799"/>
            <a:ext cx="2309495" cy="4168775"/>
            <a:chOff x="6899147" y="1828799"/>
            <a:chExt cx="2309495" cy="4168775"/>
          </a:xfrm>
        </p:grpSpPr>
        <p:pic>
          <p:nvPicPr>
            <p:cNvPr id="27" name="object 2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930968" y="1930882"/>
              <a:ext cx="1474714" cy="4066082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946010" y="1942337"/>
              <a:ext cx="1401699" cy="3987507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899147" y="2257755"/>
              <a:ext cx="1421129" cy="633272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899147" y="2805633"/>
              <a:ext cx="1421129" cy="768908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899147" y="3496868"/>
              <a:ext cx="1421129" cy="698830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899147" y="4111028"/>
              <a:ext cx="1421129" cy="834351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899147" y="4861560"/>
              <a:ext cx="1421129" cy="1104899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8237220" y="1828799"/>
              <a:ext cx="971550" cy="3819525"/>
            </a:xfrm>
            <a:custGeom>
              <a:avLst/>
              <a:gdLst/>
              <a:ahLst/>
              <a:cxnLst/>
              <a:rect l="l" t="t" r="r" b="b"/>
              <a:pathLst>
                <a:path w="971550" h="3819525">
                  <a:moveTo>
                    <a:pt x="164465" y="3609594"/>
                  </a:moveTo>
                  <a:lnTo>
                    <a:pt x="164236" y="3609467"/>
                  </a:lnTo>
                  <a:lnTo>
                    <a:pt x="164465" y="3609594"/>
                  </a:lnTo>
                  <a:close/>
                </a:path>
                <a:path w="971550" h="3819525">
                  <a:moveTo>
                    <a:pt x="350393" y="3696843"/>
                  </a:moveTo>
                  <a:lnTo>
                    <a:pt x="350050" y="3696716"/>
                  </a:lnTo>
                  <a:lnTo>
                    <a:pt x="350393" y="3696843"/>
                  </a:lnTo>
                  <a:close/>
                </a:path>
                <a:path w="971550" h="3819525">
                  <a:moveTo>
                    <a:pt x="967359" y="3782187"/>
                  </a:moveTo>
                  <a:lnTo>
                    <a:pt x="940816" y="3768471"/>
                  </a:lnTo>
                  <a:lnTo>
                    <a:pt x="891667" y="3743071"/>
                  </a:lnTo>
                  <a:lnTo>
                    <a:pt x="891324" y="3768471"/>
                  </a:lnTo>
                  <a:lnTo>
                    <a:pt x="828395" y="3767404"/>
                  </a:lnTo>
                  <a:lnTo>
                    <a:pt x="827913" y="3767404"/>
                  </a:lnTo>
                  <a:lnTo>
                    <a:pt x="758698" y="3765118"/>
                  </a:lnTo>
                  <a:lnTo>
                    <a:pt x="758952" y="3765118"/>
                  </a:lnTo>
                  <a:lnTo>
                    <a:pt x="691349" y="3761524"/>
                  </a:lnTo>
                  <a:lnTo>
                    <a:pt x="691134" y="3761524"/>
                  </a:lnTo>
                  <a:lnTo>
                    <a:pt x="657352" y="3759073"/>
                  </a:lnTo>
                  <a:lnTo>
                    <a:pt x="657606" y="3759073"/>
                  </a:lnTo>
                  <a:lnTo>
                    <a:pt x="624332" y="3756025"/>
                  </a:lnTo>
                  <a:lnTo>
                    <a:pt x="624586" y="3756025"/>
                  </a:lnTo>
                  <a:lnTo>
                    <a:pt x="592861" y="3752596"/>
                  </a:lnTo>
                  <a:lnTo>
                    <a:pt x="591693" y="3752469"/>
                  </a:lnTo>
                  <a:lnTo>
                    <a:pt x="592074" y="3752596"/>
                  </a:lnTo>
                  <a:lnTo>
                    <a:pt x="559562" y="3748278"/>
                  </a:lnTo>
                  <a:lnTo>
                    <a:pt x="559816" y="3748278"/>
                  </a:lnTo>
                  <a:lnTo>
                    <a:pt x="528624" y="3743452"/>
                  </a:lnTo>
                  <a:lnTo>
                    <a:pt x="527812" y="3743325"/>
                  </a:lnTo>
                  <a:lnTo>
                    <a:pt x="528193" y="3743452"/>
                  </a:lnTo>
                  <a:lnTo>
                    <a:pt x="496697" y="3737737"/>
                  </a:lnTo>
                  <a:lnTo>
                    <a:pt x="497078" y="3737737"/>
                  </a:lnTo>
                  <a:lnTo>
                    <a:pt x="466686" y="3731387"/>
                  </a:lnTo>
                  <a:lnTo>
                    <a:pt x="466090" y="3731260"/>
                  </a:lnTo>
                  <a:lnTo>
                    <a:pt x="466471" y="3731387"/>
                  </a:lnTo>
                  <a:lnTo>
                    <a:pt x="436753" y="3724021"/>
                  </a:lnTo>
                  <a:lnTo>
                    <a:pt x="436245" y="3723894"/>
                  </a:lnTo>
                  <a:lnTo>
                    <a:pt x="436626" y="3724021"/>
                  </a:lnTo>
                  <a:lnTo>
                    <a:pt x="407365" y="3715893"/>
                  </a:lnTo>
                  <a:lnTo>
                    <a:pt x="406908" y="3715766"/>
                  </a:lnTo>
                  <a:lnTo>
                    <a:pt x="407289" y="3715893"/>
                  </a:lnTo>
                  <a:lnTo>
                    <a:pt x="378726" y="3706749"/>
                  </a:lnTo>
                  <a:lnTo>
                    <a:pt x="378333" y="3706622"/>
                  </a:lnTo>
                  <a:lnTo>
                    <a:pt x="378587" y="3706749"/>
                  </a:lnTo>
                  <a:lnTo>
                    <a:pt x="350012" y="3696716"/>
                  </a:lnTo>
                  <a:lnTo>
                    <a:pt x="322783" y="3686302"/>
                  </a:lnTo>
                  <a:lnTo>
                    <a:pt x="322453" y="3686175"/>
                  </a:lnTo>
                  <a:lnTo>
                    <a:pt x="322707" y="3686302"/>
                  </a:lnTo>
                  <a:lnTo>
                    <a:pt x="295148" y="3674872"/>
                  </a:lnTo>
                  <a:lnTo>
                    <a:pt x="295529" y="3674999"/>
                  </a:lnTo>
                  <a:lnTo>
                    <a:pt x="295236" y="3674872"/>
                  </a:lnTo>
                  <a:lnTo>
                    <a:pt x="268630" y="3662934"/>
                  </a:lnTo>
                  <a:lnTo>
                    <a:pt x="268351" y="3662807"/>
                  </a:lnTo>
                  <a:lnTo>
                    <a:pt x="241833" y="3650246"/>
                  </a:lnTo>
                  <a:lnTo>
                    <a:pt x="215773" y="3637153"/>
                  </a:lnTo>
                  <a:lnTo>
                    <a:pt x="216154" y="3637280"/>
                  </a:lnTo>
                  <a:lnTo>
                    <a:pt x="215912" y="3637153"/>
                  </a:lnTo>
                  <a:lnTo>
                    <a:pt x="164211" y="3609467"/>
                  </a:lnTo>
                  <a:lnTo>
                    <a:pt x="113665" y="3580511"/>
                  </a:lnTo>
                  <a:lnTo>
                    <a:pt x="113919" y="3580638"/>
                  </a:lnTo>
                  <a:lnTo>
                    <a:pt x="113703" y="3580511"/>
                  </a:lnTo>
                  <a:lnTo>
                    <a:pt x="13843" y="3519932"/>
                  </a:lnTo>
                  <a:lnTo>
                    <a:pt x="635" y="3541522"/>
                  </a:lnTo>
                  <a:lnTo>
                    <a:pt x="50546" y="3572129"/>
                  </a:lnTo>
                  <a:lnTo>
                    <a:pt x="100965" y="3602482"/>
                  </a:lnTo>
                  <a:lnTo>
                    <a:pt x="152019" y="3631692"/>
                  </a:lnTo>
                  <a:lnTo>
                    <a:pt x="204216" y="3659759"/>
                  </a:lnTo>
                  <a:lnTo>
                    <a:pt x="257810" y="3685921"/>
                  </a:lnTo>
                  <a:lnTo>
                    <a:pt x="313182" y="3709797"/>
                  </a:lnTo>
                  <a:lnTo>
                    <a:pt x="370459" y="3730752"/>
                  </a:lnTo>
                  <a:lnTo>
                    <a:pt x="430022" y="3748532"/>
                  </a:lnTo>
                  <a:lnTo>
                    <a:pt x="491998" y="3762654"/>
                  </a:lnTo>
                  <a:lnTo>
                    <a:pt x="556133" y="3773424"/>
                  </a:lnTo>
                  <a:lnTo>
                    <a:pt x="621919" y="3781298"/>
                  </a:lnTo>
                  <a:lnTo>
                    <a:pt x="689356" y="3786860"/>
                  </a:lnTo>
                  <a:lnTo>
                    <a:pt x="757682" y="3790492"/>
                  </a:lnTo>
                  <a:lnTo>
                    <a:pt x="827151" y="3792791"/>
                  </a:lnTo>
                  <a:lnTo>
                    <a:pt x="890993" y="3793871"/>
                  </a:lnTo>
                  <a:lnTo>
                    <a:pt x="890651" y="3819321"/>
                  </a:lnTo>
                  <a:lnTo>
                    <a:pt x="967359" y="3782187"/>
                  </a:lnTo>
                  <a:close/>
                </a:path>
                <a:path w="971550" h="3819525">
                  <a:moveTo>
                    <a:pt x="967359" y="2847213"/>
                  </a:moveTo>
                  <a:lnTo>
                    <a:pt x="941374" y="2834005"/>
                  </a:lnTo>
                  <a:lnTo>
                    <a:pt x="891413" y="2808605"/>
                  </a:lnTo>
                  <a:lnTo>
                    <a:pt x="891247" y="2834005"/>
                  </a:lnTo>
                  <a:lnTo>
                    <a:pt x="827659" y="2833370"/>
                  </a:lnTo>
                  <a:lnTo>
                    <a:pt x="758571" y="2832100"/>
                  </a:lnTo>
                  <a:lnTo>
                    <a:pt x="690499" y="2830195"/>
                  </a:lnTo>
                  <a:lnTo>
                    <a:pt x="623824" y="2827147"/>
                  </a:lnTo>
                  <a:lnTo>
                    <a:pt x="624078" y="2827147"/>
                  </a:lnTo>
                  <a:lnTo>
                    <a:pt x="560654" y="2823083"/>
                  </a:lnTo>
                  <a:lnTo>
                    <a:pt x="558673" y="2822956"/>
                  </a:lnTo>
                  <a:lnTo>
                    <a:pt x="559054" y="2823083"/>
                  </a:lnTo>
                  <a:lnTo>
                    <a:pt x="495554" y="2817241"/>
                  </a:lnTo>
                  <a:lnTo>
                    <a:pt x="495935" y="2817241"/>
                  </a:lnTo>
                  <a:lnTo>
                    <a:pt x="466051" y="2813812"/>
                  </a:lnTo>
                  <a:lnTo>
                    <a:pt x="464947" y="2813685"/>
                  </a:lnTo>
                  <a:lnTo>
                    <a:pt x="465201" y="2813812"/>
                  </a:lnTo>
                  <a:lnTo>
                    <a:pt x="434848" y="2809748"/>
                  </a:lnTo>
                  <a:lnTo>
                    <a:pt x="435102" y="2809748"/>
                  </a:lnTo>
                  <a:lnTo>
                    <a:pt x="405384" y="2805303"/>
                  </a:lnTo>
                  <a:lnTo>
                    <a:pt x="405638" y="2805303"/>
                  </a:lnTo>
                  <a:lnTo>
                    <a:pt x="376555" y="2800350"/>
                  </a:lnTo>
                  <a:lnTo>
                    <a:pt x="376936" y="2800350"/>
                  </a:lnTo>
                  <a:lnTo>
                    <a:pt x="320294" y="2789174"/>
                  </a:lnTo>
                  <a:lnTo>
                    <a:pt x="320802" y="2789174"/>
                  </a:lnTo>
                  <a:lnTo>
                    <a:pt x="266598" y="2776474"/>
                  </a:lnTo>
                  <a:lnTo>
                    <a:pt x="266065" y="2776347"/>
                  </a:lnTo>
                  <a:lnTo>
                    <a:pt x="266446" y="2776474"/>
                  </a:lnTo>
                  <a:lnTo>
                    <a:pt x="213360" y="2762504"/>
                  </a:lnTo>
                  <a:lnTo>
                    <a:pt x="213614" y="2762504"/>
                  </a:lnTo>
                  <a:lnTo>
                    <a:pt x="162229" y="2747518"/>
                  </a:lnTo>
                  <a:lnTo>
                    <a:pt x="161798" y="2747391"/>
                  </a:lnTo>
                  <a:lnTo>
                    <a:pt x="161925" y="2747518"/>
                  </a:lnTo>
                  <a:lnTo>
                    <a:pt x="111125" y="2731643"/>
                  </a:lnTo>
                  <a:lnTo>
                    <a:pt x="111252" y="2731643"/>
                  </a:lnTo>
                  <a:lnTo>
                    <a:pt x="61468" y="2715387"/>
                  </a:lnTo>
                  <a:lnTo>
                    <a:pt x="61087" y="2715260"/>
                  </a:lnTo>
                  <a:lnTo>
                    <a:pt x="61214" y="2715387"/>
                  </a:lnTo>
                  <a:lnTo>
                    <a:pt x="11303" y="2698750"/>
                  </a:lnTo>
                  <a:lnTo>
                    <a:pt x="103505" y="2755900"/>
                  </a:lnTo>
                  <a:lnTo>
                    <a:pt x="154559" y="2771775"/>
                  </a:lnTo>
                  <a:lnTo>
                    <a:pt x="206756" y="2787015"/>
                  </a:lnTo>
                  <a:lnTo>
                    <a:pt x="260096" y="2801112"/>
                  </a:lnTo>
                  <a:lnTo>
                    <a:pt x="315214" y="2814066"/>
                  </a:lnTo>
                  <a:lnTo>
                    <a:pt x="372110" y="2825369"/>
                  </a:lnTo>
                  <a:lnTo>
                    <a:pt x="431419" y="2834894"/>
                  </a:lnTo>
                  <a:lnTo>
                    <a:pt x="493141" y="2842514"/>
                  </a:lnTo>
                  <a:lnTo>
                    <a:pt x="556895" y="2848356"/>
                  </a:lnTo>
                  <a:lnTo>
                    <a:pt x="622554" y="2852547"/>
                  </a:lnTo>
                  <a:lnTo>
                    <a:pt x="689737" y="2855595"/>
                  </a:lnTo>
                  <a:lnTo>
                    <a:pt x="757936" y="2857500"/>
                  </a:lnTo>
                  <a:lnTo>
                    <a:pt x="891070" y="2859303"/>
                  </a:lnTo>
                  <a:lnTo>
                    <a:pt x="890905" y="2884805"/>
                  </a:lnTo>
                  <a:lnTo>
                    <a:pt x="967359" y="2847213"/>
                  </a:lnTo>
                  <a:close/>
                </a:path>
                <a:path w="971550" h="3819525">
                  <a:moveTo>
                    <a:pt x="971169" y="1873377"/>
                  </a:moveTo>
                  <a:lnTo>
                    <a:pt x="894715" y="1835785"/>
                  </a:lnTo>
                  <a:lnTo>
                    <a:pt x="894880" y="1861312"/>
                  </a:lnTo>
                  <a:lnTo>
                    <a:pt x="761746" y="1863090"/>
                  </a:lnTo>
                  <a:lnTo>
                    <a:pt x="693547" y="1865122"/>
                  </a:lnTo>
                  <a:lnTo>
                    <a:pt x="626364" y="1868170"/>
                  </a:lnTo>
                  <a:lnTo>
                    <a:pt x="560705" y="1872361"/>
                  </a:lnTo>
                  <a:lnTo>
                    <a:pt x="496951" y="1878203"/>
                  </a:lnTo>
                  <a:lnTo>
                    <a:pt x="435229" y="1885696"/>
                  </a:lnTo>
                  <a:lnTo>
                    <a:pt x="375920" y="1895348"/>
                  </a:lnTo>
                  <a:lnTo>
                    <a:pt x="319024" y="1906651"/>
                  </a:lnTo>
                  <a:lnTo>
                    <a:pt x="263906" y="1919605"/>
                  </a:lnTo>
                  <a:lnTo>
                    <a:pt x="210566" y="1933702"/>
                  </a:lnTo>
                  <a:lnTo>
                    <a:pt x="158369" y="1948815"/>
                  </a:lnTo>
                  <a:lnTo>
                    <a:pt x="107315" y="1964817"/>
                  </a:lnTo>
                  <a:lnTo>
                    <a:pt x="6985" y="1997710"/>
                  </a:lnTo>
                  <a:lnTo>
                    <a:pt x="15113" y="2021840"/>
                  </a:lnTo>
                  <a:lnTo>
                    <a:pt x="65024" y="2005203"/>
                  </a:lnTo>
                  <a:lnTo>
                    <a:pt x="64897" y="2005330"/>
                  </a:lnTo>
                  <a:lnTo>
                    <a:pt x="65278" y="2005203"/>
                  </a:lnTo>
                  <a:lnTo>
                    <a:pt x="115062" y="1988947"/>
                  </a:lnTo>
                  <a:lnTo>
                    <a:pt x="114935" y="1989074"/>
                  </a:lnTo>
                  <a:lnTo>
                    <a:pt x="115328" y="1988947"/>
                  </a:lnTo>
                  <a:lnTo>
                    <a:pt x="165862" y="1973072"/>
                  </a:lnTo>
                  <a:lnTo>
                    <a:pt x="165608" y="1973199"/>
                  </a:lnTo>
                  <a:lnTo>
                    <a:pt x="166039" y="1973072"/>
                  </a:lnTo>
                  <a:lnTo>
                    <a:pt x="217424" y="1958213"/>
                  </a:lnTo>
                  <a:lnTo>
                    <a:pt x="217170" y="1958213"/>
                  </a:lnTo>
                  <a:lnTo>
                    <a:pt x="270256" y="1944243"/>
                  </a:lnTo>
                  <a:lnTo>
                    <a:pt x="269875" y="1944370"/>
                  </a:lnTo>
                  <a:lnTo>
                    <a:pt x="270408" y="1944243"/>
                  </a:lnTo>
                  <a:lnTo>
                    <a:pt x="324104" y="1931543"/>
                  </a:lnTo>
                  <a:lnTo>
                    <a:pt x="324739" y="1931416"/>
                  </a:lnTo>
                  <a:lnTo>
                    <a:pt x="380746" y="1920367"/>
                  </a:lnTo>
                  <a:lnTo>
                    <a:pt x="380365" y="1920367"/>
                  </a:lnTo>
                  <a:lnTo>
                    <a:pt x="409448" y="1915287"/>
                  </a:lnTo>
                  <a:lnTo>
                    <a:pt x="409194" y="1915414"/>
                  </a:lnTo>
                  <a:lnTo>
                    <a:pt x="410019" y="1915287"/>
                  </a:lnTo>
                  <a:lnTo>
                    <a:pt x="438912" y="1910842"/>
                  </a:lnTo>
                  <a:lnTo>
                    <a:pt x="438658" y="1910969"/>
                  </a:lnTo>
                  <a:lnTo>
                    <a:pt x="439597" y="1910842"/>
                  </a:lnTo>
                  <a:lnTo>
                    <a:pt x="469011" y="1906905"/>
                  </a:lnTo>
                  <a:lnTo>
                    <a:pt x="468757" y="1906905"/>
                  </a:lnTo>
                  <a:lnTo>
                    <a:pt x="499745" y="1903476"/>
                  </a:lnTo>
                  <a:lnTo>
                    <a:pt x="499364" y="1903476"/>
                  </a:lnTo>
                  <a:lnTo>
                    <a:pt x="562864" y="1897634"/>
                  </a:lnTo>
                  <a:lnTo>
                    <a:pt x="562483" y="1897634"/>
                  </a:lnTo>
                  <a:lnTo>
                    <a:pt x="627888" y="1893443"/>
                  </a:lnTo>
                  <a:lnTo>
                    <a:pt x="694563" y="1890395"/>
                  </a:lnTo>
                  <a:lnTo>
                    <a:pt x="762508" y="1888490"/>
                  </a:lnTo>
                  <a:lnTo>
                    <a:pt x="831469" y="1887347"/>
                  </a:lnTo>
                  <a:lnTo>
                    <a:pt x="895057" y="1886991"/>
                  </a:lnTo>
                  <a:lnTo>
                    <a:pt x="895223" y="1911985"/>
                  </a:lnTo>
                  <a:lnTo>
                    <a:pt x="944930" y="1886712"/>
                  </a:lnTo>
                  <a:lnTo>
                    <a:pt x="971169" y="1873377"/>
                  </a:lnTo>
                  <a:close/>
                </a:path>
                <a:path w="971550" h="3819525">
                  <a:moveTo>
                    <a:pt x="971169" y="932307"/>
                  </a:moveTo>
                  <a:lnTo>
                    <a:pt x="894207" y="895731"/>
                  </a:lnTo>
                  <a:lnTo>
                    <a:pt x="894715" y="921232"/>
                  </a:lnTo>
                  <a:lnTo>
                    <a:pt x="830707" y="923036"/>
                  </a:lnTo>
                  <a:lnTo>
                    <a:pt x="761238" y="926719"/>
                  </a:lnTo>
                  <a:lnTo>
                    <a:pt x="692658" y="932561"/>
                  </a:lnTo>
                  <a:lnTo>
                    <a:pt x="624967" y="941324"/>
                  </a:lnTo>
                  <a:lnTo>
                    <a:pt x="558927" y="954024"/>
                  </a:lnTo>
                  <a:lnTo>
                    <a:pt x="494411" y="971169"/>
                  </a:lnTo>
                  <a:lnTo>
                    <a:pt x="432054" y="993775"/>
                  </a:lnTo>
                  <a:lnTo>
                    <a:pt x="372237" y="1022096"/>
                  </a:lnTo>
                  <a:lnTo>
                    <a:pt x="314833" y="1055751"/>
                  </a:lnTo>
                  <a:lnTo>
                    <a:pt x="259461" y="1093724"/>
                  </a:lnTo>
                  <a:lnTo>
                    <a:pt x="205867" y="1135380"/>
                  </a:lnTo>
                  <a:lnTo>
                    <a:pt x="153543" y="1179957"/>
                  </a:lnTo>
                  <a:lnTo>
                    <a:pt x="102489" y="1226439"/>
                  </a:lnTo>
                  <a:lnTo>
                    <a:pt x="52197" y="1274572"/>
                  </a:lnTo>
                  <a:lnTo>
                    <a:pt x="2159" y="1323213"/>
                  </a:lnTo>
                  <a:lnTo>
                    <a:pt x="19939" y="1341501"/>
                  </a:lnTo>
                  <a:lnTo>
                    <a:pt x="69850" y="1292733"/>
                  </a:lnTo>
                  <a:lnTo>
                    <a:pt x="119888" y="1244981"/>
                  </a:lnTo>
                  <a:lnTo>
                    <a:pt x="170561" y="1198753"/>
                  </a:lnTo>
                  <a:lnTo>
                    <a:pt x="170307" y="1199007"/>
                  </a:lnTo>
                  <a:lnTo>
                    <a:pt x="170599" y="1198753"/>
                  </a:lnTo>
                  <a:lnTo>
                    <a:pt x="196062" y="1176782"/>
                  </a:lnTo>
                  <a:lnTo>
                    <a:pt x="196215" y="1176655"/>
                  </a:lnTo>
                  <a:lnTo>
                    <a:pt x="195961" y="1176782"/>
                  </a:lnTo>
                  <a:lnTo>
                    <a:pt x="221970" y="1155065"/>
                  </a:lnTo>
                  <a:lnTo>
                    <a:pt x="222123" y="1154938"/>
                  </a:lnTo>
                  <a:lnTo>
                    <a:pt x="221869" y="1155065"/>
                  </a:lnTo>
                  <a:lnTo>
                    <a:pt x="247992" y="1134237"/>
                  </a:lnTo>
                  <a:lnTo>
                    <a:pt x="248158" y="1134110"/>
                  </a:lnTo>
                  <a:lnTo>
                    <a:pt x="247904" y="1134237"/>
                  </a:lnTo>
                  <a:lnTo>
                    <a:pt x="274574" y="1114044"/>
                  </a:lnTo>
                  <a:lnTo>
                    <a:pt x="274320" y="1114298"/>
                  </a:lnTo>
                  <a:lnTo>
                    <a:pt x="274675" y="1114044"/>
                  </a:lnTo>
                  <a:lnTo>
                    <a:pt x="301307" y="1095248"/>
                  </a:lnTo>
                  <a:lnTo>
                    <a:pt x="301498" y="1095121"/>
                  </a:lnTo>
                  <a:lnTo>
                    <a:pt x="301117" y="1095248"/>
                  </a:lnTo>
                  <a:lnTo>
                    <a:pt x="328295" y="1077214"/>
                  </a:lnTo>
                  <a:lnTo>
                    <a:pt x="328701" y="1076960"/>
                  </a:lnTo>
                  <a:lnTo>
                    <a:pt x="356235" y="1060196"/>
                  </a:lnTo>
                  <a:lnTo>
                    <a:pt x="355854" y="1060450"/>
                  </a:lnTo>
                  <a:lnTo>
                    <a:pt x="356298" y="1060196"/>
                  </a:lnTo>
                  <a:lnTo>
                    <a:pt x="412521" y="1030338"/>
                  </a:lnTo>
                  <a:lnTo>
                    <a:pt x="471297" y="1005840"/>
                  </a:lnTo>
                  <a:lnTo>
                    <a:pt x="502285" y="995426"/>
                  </a:lnTo>
                  <a:lnTo>
                    <a:pt x="501777" y="995553"/>
                  </a:lnTo>
                  <a:lnTo>
                    <a:pt x="533146" y="986536"/>
                  </a:lnTo>
                  <a:lnTo>
                    <a:pt x="532765" y="986663"/>
                  </a:lnTo>
                  <a:lnTo>
                    <a:pt x="533273" y="986536"/>
                  </a:lnTo>
                  <a:lnTo>
                    <a:pt x="564769" y="978789"/>
                  </a:lnTo>
                  <a:lnTo>
                    <a:pt x="564261" y="978789"/>
                  </a:lnTo>
                  <a:lnTo>
                    <a:pt x="596773" y="972185"/>
                  </a:lnTo>
                  <a:lnTo>
                    <a:pt x="596392" y="972185"/>
                  </a:lnTo>
                  <a:lnTo>
                    <a:pt x="629285" y="966470"/>
                  </a:lnTo>
                  <a:lnTo>
                    <a:pt x="628777" y="966470"/>
                  </a:lnTo>
                  <a:lnTo>
                    <a:pt x="662051" y="961771"/>
                  </a:lnTo>
                  <a:lnTo>
                    <a:pt x="661797" y="961771"/>
                  </a:lnTo>
                  <a:lnTo>
                    <a:pt x="695452" y="957834"/>
                  </a:lnTo>
                  <a:lnTo>
                    <a:pt x="695198" y="957834"/>
                  </a:lnTo>
                  <a:lnTo>
                    <a:pt x="729107" y="954532"/>
                  </a:lnTo>
                  <a:lnTo>
                    <a:pt x="728853" y="954532"/>
                  </a:lnTo>
                  <a:lnTo>
                    <a:pt x="763016" y="951992"/>
                  </a:lnTo>
                  <a:lnTo>
                    <a:pt x="762762" y="951992"/>
                  </a:lnTo>
                  <a:lnTo>
                    <a:pt x="831850" y="948436"/>
                  </a:lnTo>
                  <a:lnTo>
                    <a:pt x="895223" y="946645"/>
                  </a:lnTo>
                  <a:lnTo>
                    <a:pt x="895731" y="971931"/>
                  </a:lnTo>
                  <a:lnTo>
                    <a:pt x="943864" y="946645"/>
                  </a:lnTo>
                  <a:lnTo>
                    <a:pt x="971169" y="932307"/>
                  </a:lnTo>
                  <a:close/>
                </a:path>
                <a:path w="971550" h="3819525">
                  <a:moveTo>
                    <a:pt x="971169" y="35433"/>
                  </a:moveTo>
                  <a:lnTo>
                    <a:pt x="893699" y="0"/>
                  </a:lnTo>
                  <a:lnTo>
                    <a:pt x="894588" y="25552"/>
                  </a:lnTo>
                  <a:lnTo>
                    <a:pt x="865505" y="26797"/>
                  </a:lnTo>
                  <a:lnTo>
                    <a:pt x="795401" y="31623"/>
                  </a:lnTo>
                  <a:lnTo>
                    <a:pt x="725932" y="39878"/>
                  </a:lnTo>
                  <a:lnTo>
                    <a:pt x="657352" y="52959"/>
                  </a:lnTo>
                  <a:lnTo>
                    <a:pt x="590042" y="72136"/>
                  </a:lnTo>
                  <a:lnTo>
                    <a:pt x="524383" y="98552"/>
                  </a:lnTo>
                  <a:lnTo>
                    <a:pt x="476250" y="124206"/>
                  </a:lnTo>
                  <a:lnTo>
                    <a:pt x="429514" y="155448"/>
                  </a:lnTo>
                  <a:lnTo>
                    <a:pt x="399034" y="179451"/>
                  </a:lnTo>
                  <a:lnTo>
                    <a:pt x="369570" y="205867"/>
                  </a:lnTo>
                  <a:lnTo>
                    <a:pt x="340487" y="234823"/>
                  </a:lnTo>
                  <a:lnTo>
                    <a:pt x="312166" y="265684"/>
                  </a:lnTo>
                  <a:lnTo>
                    <a:pt x="284353" y="298450"/>
                  </a:lnTo>
                  <a:lnTo>
                    <a:pt x="256921" y="333121"/>
                  </a:lnTo>
                  <a:lnTo>
                    <a:pt x="229870" y="369316"/>
                  </a:lnTo>
                  <a:lnTo>
                    <a:pt x="203454" y="406908"/>
                  </a:lnTo>
                  <a:lnTo>
                    <a:pt x="177292" y="445897"/>
                  </a:lnTo>
                  <a:lnTo>
                    <a:pt x="151257" y="485902"/>
                  </a:lnTo>
                  <a:lnTo>
                    <a:pt x="125730" y="527050"/>
                  </a:lnTo>
                  <a:lnTo>
                    <a:pt x="100330" y="568833"/>
                  </a:lnTo>
                  <a:lnTo>
                    <a:pt x="75057" y="611251"/>
                  </a:lnTo>
                  <a:lnTo>
                    <a:pt x="50038" y="654177"/>
                  </a:lnTo>
                  <a:lnTo>
                    <a:pt x="0" y="740791"/>
                  </a:lnTo>
                  <a:lnTo>
                    <a:pt x="22098" y="753491"/>
                  </a:lnTo>
                  <a:lnTo>
                    <a:pt x="71932" y="667004"/>
                  </a:lnTo>
                  <a:lnTo>
                    <a:pt x="72009" y="666877"/>
                  </a:lnTo>
                  <a:lnTo>
                    <a:pt x="71882" y="667004"/>
                  </a:lnTo>
                  <a:lnTo>
                    <a:pt x="96951" y="624205"/>
                  </a:lnTo>
                  <a:lnTo>
                    <a:pt x="97028" y="624078"/>
                  </a:lnTo>
                  <a:lnTo>
                    <a:pt x="96901" y="624205"/>
                  </a:lnTo>
                  <a:lnTo>
                    <a:pt x="122047" y="581914"/>
                  </a:lnTo>
                  <a:lnTo>
                    <a:pt x="122047" y="582041"/>
                  </a:lnTo>
                  <a:lnTo>
                    <a:pt x="122123" y="581914"/>
                  </a:lnTo>
                  <a:lnTo>
                    <a:pt x="147320" y="540258"/>
                  </a:lnTo>
                  <a:lnTo>
                    <a:pt x="147320" y="540385"/>
                  </a:lnTo>
                  <a:lnTo>
                    <a:pt x="147396" y="540258"/>
                  </a:lnTo>
                  <a:lnTo>
                    <a:pt x="172758" y="499618"/>
                  </a:lnTo>
                  <a:lnTo>
                    <a:pt x="172847" y="499491"/>
                  </a:lnTo>
                  <a:lnTo>
                    <a:pt x="172720" y="499618"/>
                  </a:lnTo>
                  <a:lnTo>
                    <a:pt x="198412" y="459994"/>
                  </a:lnTo>
                  <a:lnTo>
                    <a:pt x="198501" y="459867"/>
                  </a:lnTo>
                  <a:lnTo>
                    <a:pt x="198374" y="459994"/>
                  </a:lnTo>
                  <a:lnTo>
                    <a:pt x="224320" y="421386"/>
                  </a:lnTo>
                  <a:lnTo>
                    <a:pt x="224409" y="421259"/>
                  </a:lnTo>
                  <a:lnTo>
                    <a:pt x="224282" y="421386"/>
                  </a:lnTo>
                  <a:lnTo>
                    <a:pt x="250571" y="384048"/>
                  </a:lnTo>
                  <a:lnTo>
                    <a:pt x="250444" y="384302"/>
                  </a:lnTo>
                  <a:lnTo>
                    <a:pt x="250621" y="384048"/>
                  </a:lnTo>
                  <a:lnTo>
                    <a:pt x="277114" y="348361"/>
                  </a:lnTo>
                  <a:lnTo>
                    <a:pt x="276987" y="348742"/>
                  </a:lnTo>
                  <a:lnTo>
                    <a:pt x="277279" y="348361"/>
                  </a:lnTo>
                  <a:lnTo>
                    <a:pt x="303834" y="314706"/>
                  </a:lnTo>
                  <a:lnTo>
                    <a:pt x="304038" y="314452"/>
                  </a:lnTo>
                  <a:lnTo>
                    <a:pt x="303784" y="314706"/>
                  </a:lnTo>
                  <a:lnTo>
                    <a:pt x="331012" y="282575"/>
                  </a:lnTo>
                  <a:lnTo>
                    <a:pt x="331343" y="282194"/>
                  </a:lnTo>
                  <a:lnTo>
                    <a:pt x="330962" y="282575"/>
                  </a:lnTo>
                  <a:lnTo>
                    <a:pt x="359029" y="252095"/>
                  </a:lnTo>
                  <a:lnTo>
                    <a:pt x="358775" y="252476"/>
                  </a:lnTo>
                  <a:lnTo>
                    <a:pt x="359143" y="252095"/>
                  </a:lnTo>
                  <a:lnTo>
                    <a:pt x="372872" y="237998"/>
                  </a:lnTo>
                  <a:lnTo>
                    <a:pt x="372745" y="238252"/>
                  </a:lnTo>
                  <a:lnTo>
                    <a:pt x="372999" y="237998"/>
                  </a:lnTo>
                  <a:lnTo>
                    <a:pt x="386842" y="224536"/>
                  </a:lnTo>
                  <a:lnTo>
                    <a:pt x="387108" y="224282"/>
                  </a:lnTo>
                  <a:lnTo>
                    <a:pt x="401180" y="211455"/>
                  </a:lnTo>
                  <a:lnTo>
                    <a:pt x="401320" y="211328"/>
                  </a:lnTo>
                  <a:lnTo>
                    <a:pt x="401066" y="211455"/>
                  </a:lnTo>
                  <a:lnTo>
                    <a:pt x="415378" y="199009"/>
                  </a:lnTo>
                  <a:lnTo>
                    <a:pt x="415671" y="198755"/>
                  </a:lnTo>
                  <a:lnTo>
                    <a:pt x="415290" y="199009"/>
                  </a:lnTo>
                  <a:lnTo>
                    <a:pt x="429831" y="187198"/>
                  </a:lnTo>
                  <a:lnTo>
                    <a:pt x="430149" y="186944"/>
                  </a:lnTo>
                  <a:lnTo>
                    <a:pt x="429768" y="187198"/>
                  </a:lnTo>
                  <a:lnTo>
                    <a:pt x="444411" y="176022"/>
                  </a:lnTo>
                  <a:lnTo>
                    <a:pt x="444754" y="175768"/>
                  </a:lnTo>
                  <a:lnTo>
                    <a:pt x="444373" y="176022"/>
                  </a:lnTo>
                  <a:lnTo>
                    <a:pt x="459130" y="165481"/>
                  </a:lnTo>
                  <a:lnTo>
                    <a:pt x="459486" y="165227"/>
                  </a:lnTo>
                  <a:lnTo>
                    <a:pt x="474014" y="155422"/>
                  </a:lnTo>
                  <a:lnTo>
                    <a:pt x="489458" y="145923"/>
                  </a:lnTo>
                  <a:lnTo>
                    <a:pt x="489077" y="146177"/>
                  </a:lnTo>
                  <a:lnTo>
                    <a:pt x="489508" y="145923"/>
                  </a:lnTo>
                  <a:lnTo>
                    <a:pt x="504571" y="137160"/>
                  </a:lnTo>
                  <a:lnTo>
                    <a:pt x="504190" y="137414"/>
                  </a:lnTo>
                  <a:lnTo>
                    <a:pt x="504659" y="137160"/>
                  </a:lnTo>
                  <a:lnTo>
                    <a:pt x="519747" y="129197"/>
                  </a:lnTo>
                  <a:lnTo>
                    <a:pt x="534797" y="121793"/>
                  </a:lnTo>
                  <a:lnTo>
                    <a:pt x="535368" y="121539"/>
                  </a:lnTo>
                  <a:lnTo>
                    <a:pt x="566801" y="107696"/>
                  </a:lnTo>
                  <a:lnTo>
                    <a:pt x="566039" y="108077"/>
                  </a:lnTo>
                  <a:lnTo>
                    <a:pt x="567055" y="107696"/>
                  </a:lnTo>
                  <a:lnTo>
                    <a:pt x="598551" y="96012"/>
                  </a:lnTo>
                  <a:lnTo>
                    <a:pt x="597916" y="96266"/>
                  </a:lnTo>
                  <a:lnTo>
                    <a:pt x="598716" y="96012"/>
                  </a:lnTo>
                  <a:lnTo>
                    <a:pt x="630402" y="86106"/>
                  </a:lnTo>
                  <a:lnTo>
                    <a:pt x="630809" y="85979"/>
                  </a:lnTo>
                  <a:lnTo>
                    <a:pt x="630174" y="86106"/>
                  </a:lnTo>
                  <a:lnTo>
                    <a:pt x="663003" y="77711"/>
                  </a:lnTo>
                  <a:lnTo>
                    <a:pt x="696468" y="70739"/>
                  </a:lnTo>
                  <a:lnTo>
                    <a:pt x="696087" y="70866"/>
                  </a:lnTo>
                  <a:lnTo>
                    <a:pt x="696823" y="70739"/>
                  </a:lnTo>
                  <a:lnTo>
                    <a:pt x="729996" y="65024"/>
                  </a:lnTo>
                  <a:lnTo>
                    <a:pt x="729615" y="65024"/>
                  </a:lnTo>
                  <a:lnTo>
                    <a:pt x="763778" y="60452"/>
                  </a:lnTo>
                  <a:lnTo>
                    <a:pt x="763397" y="60579"/>
                  </a:lnTo>
                  <a:lnTo>
                    <a:pt x="764578" y="60452"/>
                  </a:lnTo>
                  <a:lnTo>
                    <a:pt x="797941" y="56896"/>
                  </a:lnTo>
                  <a:lnTo>
                    <a:pt x="797560" y="56896"/>
                  </a:lnTo>
                  <a:lnTo>
                    <a:pt x="832231" y="54229"/>
                  </a:lnTo>
                  <a:lnTo>
                    <a:pt x="831977" y="54229"/>
                  </a:lnTo>
                  <a:lnTo>
                    <a:pt x="866902" y="52070"/>
                  </a:lnTo>
                  <a:lnTo>
                    <a:pt x="895477" y="50838"/>
                  </a:lnTo>
                  <a:lnTo>
                    <a:pt x="896366" y="76200"/>
                  </a:lnTo>
                  <a:lnTo>
                    <a:pt x="942898" y="50838"/>
                  </a:lnTo>
                  <a:lnTo>
                    <a:pt x="971169" y="35433"/>
                  </a:lnTo>
                  <a:close/>
                </a:path>
              </a:pathLst>
            </a:custGeom>
            <a:solidFill>
              <a:srgbClr val="1FE2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9345930" y="1580896"/>
            <a:ext cx="1508125" cy="537845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12700" marR="5080">
              <a:lnSpc>
                <a:spcPts val="1300"/>
              </a:lnSpc>
              <a:spcBef>
                <a:spcPts val="260"/>
              </a:spcBef>
            </a:pP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Control</a:t>
            </a:r>
            <a:r>
              <a:rPr sz="1200" spc="-5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title</a:t>
            </a:r>
            <a:r>
              <a:rPr sz="1200" spc="-5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spc="-10" dirty="0">
                <a:solidFill>
                  <a:srgbClr val="3F3F3F"/>
                </a:solidFill>
                <a:latin typeface="Nimbus Roman No9 L"/>
                <a:cs typeface="Nimbus Roman No9 L"/>
              </a:rPr>
              <a:t>display</a:t>
            </a:r>
            <a:r>
              <a:rPr sz="1200" spc="-3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spc="-65" dirty="0">
                <a:solidFill>
                  <a:srgbClr val="3F3F3F"/>
                </a:solidFill>
                <a:latin typeface="Nimbus Roman No9 L"/>
                <a:cs typeface="Nimbus Roman No9 L"/>
              </a:rPr>
              <a:t>and</a:t>
            </a:r>
            <a:r>
              <a:rPr sz="1200" spc="-6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tiled/floating</a:t>
            </a:r>
            <a:r>
              <a:rPr sz="1200" spc="1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spc="-10" dirty="0">
                <a:solidFill>
                  <a:srgbClr val="3F3F3F"/>
                </a:solidFill>
                <a:latin typeface="Nimbus Roman No9 L"/>
                <a:cs typeface="Nimbus Roman No9 L"/>
              </a:rPr>
              <a:t>options</a:t>
            </a:r>
            <a:r>
              <a:rPr sz="1200" spc="50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for</a:t>
            </a:r>
            <a:r>
              <a:rPr sz="1200" spc="6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the</a:t>
            </a:r>
            <a:r>
              <a:rPr sz="1200" spc="5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selected</a:t>
            </a:r>
            <a:r>
              <a:rPr sz="1200" spc="7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spc="-20" dirty="0">
                <a:solidFill>
                  <a:srgbClr val="3F3F3F"/>
                </a:solidFill>
                <a:latin typeface="Nimbus Roman No9 L"/>
                <a:cs typeface="Nimbus Roman No9 L"/>
              </a:rPr>
              <a:t>sheet</a:t>
            </a:r>
            <a:endParaRPr sz="1200">
              <a:latin typeface="Nimbus Roman No9 L"/>
              <a:cs typeface="Nimbus Roman No9 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9345932" y="2592580"/>
            <a:ext cx="1522730" cy="373380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12700" marR="5080">
              <a:lnSpc>
                <a:spcPts val="1300"/>
              </a:lnSpc>
              <a:spcBef>
                <a:spcPts val="260"/>
              </a:spcBef>
            </a:pP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Control</a:t>
            </a:r>
            <a:r>
              <a:rPr sz="1200" spc="1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sheet</a:t>
            </a:r>
            <a:r>
              <a:rPr sz="1200" spc="1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size</a:t>
            </a:r>
            <a:r>
              <a:rPr sz="120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spc="-85" dirty="0">
                <a:solidFill>
                  <a:srgbClr val="3F3F3F"/>
                </a:solidFill>
                <a:latin typeface="Nimbus Roman No9 L"/>
                <a:cs typeface="Nimbus Roman No9 L"/>
              </a:rPr>
              <a:t>(W,H)</a:t>
            </a:r>
            <a:r>
              <a:rPr sz="1200" spc="-8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and</a:t>
            </a:r>
            <a:r>
              <a:rPr sz="1200" spc="1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position</a:t>
            </a:r>
            <a:r>
              <a:rPr sz="1200" spc="-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spc="-10" dirty="0">
                <a:solidFill>
                  <a:srgbClr val="3F3F3F"/>
                </a:solidFill>
                <a:latin typeface="Nimbus Roman No9 L"/>
                <a:cs typeface="Nimbus Roman No9 L"/>
              </a:rPr>
              <a:t>(X,Y)</a:t>
            </a:r>
            <a:endParaRPr sz="1200">
              <a:latin typeface="Nimbus Roman No9 L"/>
              <a:cs typeface="Nimbus Roman No9 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9345927" y="3430522"/>
            <a:ext cx="1311275" cy="537845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12700" marR="5080">
              <a:lnSpc>
                <a:spcPts val="1300"/>
              </a:lnSpc>
              <a:spcBef>
                <a:spcPts val="260"/>
              </a:spcBef>
            </a:pP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Control</a:t>
            </a:r>
            <a:r>
              <a:rPr sz="1200" spc="2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sheet</a:t>
            </a:r>
            <a:r>
              <a:rPr sz="1200" spc="3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spc="-40" dirty="0">
                <a:solidFill>
                  <a:srgbClr val="3F3F3F"/>
                </a:solidFill>
                <a:latin typeface="Nimbus Roman No9 L"/>
                <a:cs typeface="Nimbus Roman No9 L"/>
              </a:rPr>
              <a:t>border</a:t>
            </a:r>
            <a:r>
              <a:rPr sz="1200" spc="-4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color/style</a:t>
            </a:r>
            <a:r>
              <a:rPr sz="1200" spc="7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spc="-25" dirty="0">
                <a:solidFill>
                  <a:srgbClr val="3F3F3F"/>
                </a:solidFill>
                <a:latin typeface="Nimbus Roman No9 L"/>
                <a:cs typeface="Nimbus Roman No9 L"/>
              </a:rPr>
              <a:t>and</a:t>
            </a:r>
            <a:r>
              <a:rPr sz="1200" spc="-2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background</a:t>
            </a:r>
            <a:r>
              <a:rPr sz="1200" spc="-4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spc="-10" dirty="0">
                <a:solidFill>
                  <a:srgbClr val="3F3F3F"/>
                </a:solidFill>
                <a:latin typeface="Nimbus Roman No9 L"/>
                <a:cs typeface="Nimbus Roman No9 L"/>
              </a:rPr>
              <a:t>color</a:t>
            </a:r>
            <a:endParaRPr sz="1200">
              <a:latin typeface="Nimbus Roman No9 L"/>
              <a:cs typeface="Nimbus Roman No9 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9345924" y="4400045"/>
            <a:ext cx="1627505" cy="537845"/>
          </a:xfrm>
          <a:prstGeom prst="rect">
            <a:avLst/>
          </a:prstGeom>
        </p:spPr>
        <p:txBody>
          <a:bodyPr vert="horz" wrap="square" lIns="0" tIns="33019" rIns="0" bIns="0" rtlCol="0">
            <a:spAutoFit/>
          </a:bodyPr>
          <a:lstStyle/>
          <a:p>
            <a:pPr marL="12700" marR="5080" algn="just">
              <a:lnSpc>
                <a:spcPts val="1300"/>
              </a:lnSpc>
              <a:spcBef>
                <a:spcPts val="259"/>
              </a:spcBef>
            </a:pP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Customize</a:t>
            </a:r>
            <a:r>
              <a:rPr sz="1200" spc="2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padding</a:t>
            </a:r>
            <a:r>
              <a:rPr sz="1200" spc="1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spc="-35" dirty="0">
                <a:solidFill>
                  <a:srgbClr val="3F3F3F"/>
                </a:solidFill>
                <a:latin typeface="Nimbus Roman No9 L"/>
                <a:cs typeface="Nimbus Roman No9 L"/>
              </a:rPr>
              <a:t>(white</a:t>
            </a:r>
            <a:r>
              <a:rPr sz="1200" spc="-3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space)</a:t>
            </a:r>
            <a:r>
              <a:rPr sz="1200" spc="-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on</a:t>
            </a:r>
            <a:r>
              <a:rPr sz="1200" spc="-1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spc="-10" dirty="0">
                <a:solidFill>
                  <a:srgbClr val="3F3F3F"/>
                </a:solidFill>
                <a:latin typeface="Nimbus Roman No9 L"/>
                <a:cs typeface="Nimbus Roman No9 L"/>
              </a:rPr>
              <a:t>inner</a:t>
            </a:r>
            <a:r>
              <a:rPr sz="1200" spc="-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and</a:t>
            </a:r>
            <a:r>
              <a:rPr sz="1200" spc="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spc="-25" dirty="0">
                <a:solidFill>
                  <a:srgbClr val="3F3F3F"/>
                </a:solidFill>
                <a:latin typeface="Nimbus Roman No9 L"/>
                <a:cs typeface="Nimbus Roman No9 L"/>
              </a:rPr>
              <a:t>outer</a:t>
            </a:r>
            <a:r>
              <a:rPr sz="1200" spc="-2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portions</a:t>
            </a:r>
            <a:r>
              <a:rPr sz="1200" spc="5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of</a:t>
            </a:r>
            <a:r>
              <a:rPr sz="1200" spc="3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the</a:t>
            </a:r>
            <a:r>
              <a:rPr sz="1200" spc="4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spc="-10" dirty="0">
                <a:solidFill>
                  <a:srgbClr val="3F3F3F"/>
                </a:solidFill>
                <a:latin typeface="Nimbus Roman No9 L"/>
                <a:cs typeface="Nimbus Roman No9 L"/>
              </a:rPr>
              <a:t>sheet</a:t>
            </a:r>
            <a:endParaRPr sz="1200">
              <a:latin typeface="Nimbus Roman No9 L"/>
              <a:cs typeface="Nimbus Roman No9 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9345924" y="5347205"/>
            <a:ext cx="1496695" cy="537845"/>
          </a:xfrm>
          <a:prstGeom prst="rect">
            <a:avLst/>
          </a:prstGeom>
        </p:spPr>
        <p:txBody>
          <a:bodyPr vert="horz" wrap="square" lIns="0" tIns="33019" rIns="0" bIns="0" rtlCol="0">
            <a:spAutoFit/>
          </a:bodyPr>
          <a:lstStyle/>
          <a:p>
            <a:pPr marL="12700" marR="5080">
              <a:lnSpc>
                <a:spcPts val="1300"/>
              </a:lnSpc>
              <a:spcBef>
                <a:spcPts val="259"/>
              </a:spcBef>
            </a:pP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Determine</a:t>
            </a:r>
            <a:r>
              <a:rPr sz="1200" spc="5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spc="-10" dirty="0">
                <a:solidFill>
                  <a:srgbClr val="3F3F3F"/>
                </a:solidFill>
                <a:latin typeface="Nimbus Roman No9 L"/>
                <a:cs typeface="Nimbus Roman No9 L"/>
              </a:rPr>
              <a:t>sheet/object</a:t>
            </a:r>
            <a:r>
              <a:rPr sz="1200" spc="-1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spc="-10" dirty="0">
                <a:solidFill>
                  <a:srgbClr val="3F3F3F"/>
                </a:solidFill>
                <a:latin typeface="Nimbus Roman No9 L"/>
                <a:cs typeface="Nimbus Roman No9 L"/>
              </a:rPr>
              <a:t>hierarchy</a:t>
            </a:r>
            <a:r>
              <a:rPr sz="1200" spc="-3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within</a:t>
            </a:r>
            <a:r>
              <a:rPr sz="1200" spc="-3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spc="-25" dirty="0">
                <a:solidFill>
                  <a:srgbClr val="3F3F3F"/>
                </a:solidFill>
                <a:latin typeface="Nimbus Roman No9 L"/>
                <a:cs typeface="Nimbus Roman No9 L"/>
              </a:rPr>
              <a:t>the</a:t>
            </a:r>
            <a:r>
              <a:rPr sz="1200" spc="-2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spc="-10" dirty="0">
                <a:solidFill>
                  <a:srgbClr val="3F3F3F"/>
                </a:solidFill>
                <a:latin typeface="Nimbus Roman No9 L"/>
                <a:cs typeface="Nimbus Roman No9 L"/>
              </a:rPr>
              <a:t>dashboard</a:t>
            </a:r>
            <a:endParaRPr sz="1200">
              <a:latin typeface="Nimbus Roman No9 L"/>
              <a:cs typeface="Nimbus Roman No9 L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007323" y="1537686"/>
            <a:ext cx="3627754" cy="3462654"/>
            <a:chOff x="7007323" y="1537686"/>
            <a:chExt cx="3627754" cy="3462654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07323" y="1537686"/>
              <a:ext cx="3627177" cy="3462587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018782" y="1549145"/>
              <a:ext cx="3557777" cy="3393185"/>
            </a:xfrm>
            <a:prstGeom prst="rect">
              <a:avLst/>
            </a:prstGeom>
          </p:spPr>
        </p:pic>
      </p:grpSp>
      <p:grpSp>
        <p:nvGrpSpPr>
          <p:cNvPr id="5" name="object 5"/>
          <p:cNvGrpSpPr/>
          <p:nvPr/>
        </p:nvGrpSpPr>
        <p:grpSpPr>
          <a:xfrm>
            <a:off x="1525524" y="1537686"/>
            <a:ext cx="3662679" cy="3462654"/>
            <a:chOff x="1525524" y="1537686"/>
            <a:chExt cx="3662679" cy="3462654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60547" y="1537686"/>
              <a:ext cx="3627177" cy="3462587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72006" y="1549145"/>
              <a:ext cx="3557777" cy="3393185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4334256" y="3005327"/>
              <a:ext cx="64135" cy="45720"/>
            </a:xfrm>
            <a:custGeom>
              <a:avLst/>
              <a:gdLst/>
              <a:ahLst/>
              <a:cxnLst/>
              <a:rect l="l" t="t" r="r" b="b"/>
              <a:pathLst>
                <a:path w="64135" h="45719">
                  <a:moveTo>
                    <a:pt x="64008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64008" y="45720"/>
                  </a:lnTo>
                  <a:lnTo>
                    <a:pt x="64008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293620" y="2396489"/>
              <a:ext cx="63500" cy="45720"/>
            </a:xfrm>
            <a:custGeom>
              <a:avLst/>
              <a:gdLst/>
              <a:ahLst/>
              <a:cxnLst/>
              <a:rect l="l" t="t" r="r" b="b"/>
              <a:pathLst>
                <a:path w="63500" h="45719">
                  <a:moveTo>
                    <a:pt x="63246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63246" y="45720"/>
                  </a:lnTo>
                  <a:lnTo>
                    <a:pt x="63246" y="0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85722" y="4488967"/>
              <a:ext cx="835113" cy="236321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1619885" y="2600705"/>
              <a:ext cx="2576830" cy="2061845"/>
            </a:xfrm>
            <a:custGeom>
              <a:avLst/>
              <a:gdLst/>
              <a:ahLst/>
              <a:cxnLst/>
              <a:rect l="l" t="t" r="r" b="b"/>
              <a:pathLst>
                <a:path w="2576829" h="2061845">
                  <a:moveTo>
                    <a:pt x="737870" y="1947799"/>
                  </a:moveTo>
                  <a:lnTo>
                    <a:pt x="712470" y="1947799"/>
                  </a:lnTo>
                  <a:lnTo>
                    <a:pt x="712470" y="2035937"/>
                  </a:lnTo>
                  <a:lnTo>
                    <a:pt x="737870" y="2035937"/>
                  </a:lnTo>
                  <a:lnTo>
                    <a:pt x="737870" y="1947799"/>
                  </a:lnTo>
                  <a:close/>
                </a:path>
                <a:path w="2576829" h="2061845">
                  <a:moveTo>
                    <a:pt x="737870" y="1921776"/>
                  </a:moveTo>
                  <a:lnTo>
                    <a:pt x="0" y="1921776"/>
                  </a:lnTo>
                  <a:lnTo>
                    <a:pt x="0" y="1947176"/>
                  </a:lnTo>
                  <a:lnTo>
                    <a:pt x="0" y="2036076"/>
                  </a:lnTo>
                  <a:lnTo>
                    <a:pt x="0" y="2061476"/>
                  </a:lnTo>
                  <a:lnTo>
                    <a:pt x="737870" y="2061476"/>
                  </a:lnTo>
                  <a:lnTo>
                    <a:pt x="737870" y="2036076"/>
                  </a:lnTo>
                  <a:lnTo>
                    <a:pt x="25400" y="2036076"/>
                  </a:lnTo>
                  <a:lnTo>
                    <a:pt x="25400" y="1947176"/>
                  </a:lnTo>
                  <a:lnTo>
                    <a:pt x="737870" y="1947176"/>
                  </a:lnTo>
                  <a:lnTo>
                    <a:pt x="737870" y="1921776"/>
                  </a:lnTo>
                  <a:close/>
                </a:path>
                <a:path w="2576829" h="2061845">
                  <a:moveTo>
                    <a:pt x="2576830" y="328041"/>
                  </a:moveTo>
                  <a:lnTo>
                    <a:pt x="2550960" y="337197"/>
                  </a:lnTo>
                  <a:lnTo>
                    <a:pt x="2549283" y="334264"/>
                  </a:lnTo>
                  <a:lnTo>
                    <a:pt x="2546096" y="328676"/>
                  </a:lnTo>
                  <a:lnTo>
                    <a:pt x="2539441" y="324485"/>
                  </a:lnTo>
                  <a:lnTo>
                    <a:pt x="2504821" y="306324"/>
                  </a:lnTo>
                  <a:lnTo>
                    <a:pt x="2484336" y="297815"/>
                  </a:lnTo>
                  <a:lnTo>
                    <a:pt x="2478786" y="295656"/>
                  </a:lnTo>
                  <a:lnTo>
                    <a:pt x="2430272" y="279146"/>
                  </a:lnTo>
                  <a:lnTo>
                    <a:pt x="2390775" y="267716"/>
                  </a:lnTo>
                  <a:lnTo>
                    <a:pt x="2345055" y="255905"/>
                  </a:lnTo>
                  <a:lnTo>
                    <a:pt x="2263902" y="237236"/>
                  </a:lnTo>
                  <a:lnTo>
                    <a:pt x="2167255" y="217424"/>
                  </a:lnTo>
                  <a:lnTo>
                    <a:pt x="2056511" y="196723"/>
                  </a:lnTo>
                  <a:lnTo>
                    <a:pt x="1654429" y="129794"/>
                  </a:lnTo>
                  <a:lnTo>
                    <a:pt x="786384" y="0"/>
                  </a:lnTo>
                  <a:lnTo>
                    <a:pt x="782828" y="25146"/>
                  </a:lnTo>
                  <a:lnTo>
                    <a:pt x="1928876" y="200279"/>
                  </a:lnTo>
                  <a:lnTo>
                    <a:pt x="1928749" y="200279"/>
                  </a:lnTo>
                  <a:lnTo>
                    <a:pt x="2127123" y="235712"/>
                  </a:lnTo>
                  <a:lnTo>
                    <a:pt x="2126996" y="235585"/>
                  </a:lnTo>
                  <a:lnTo>
                    <a:pt x="2162429" y="242443"/>
                  </a:lnTo>
                  <a:lnTo>
                    <a:pt x="2162302" y="242443"/>
                  </a:lnTo>
                  <a:lnTo>
                    <a:pt x="2196084" y="249047"/>
                  </a:lnTo>
                  <a:lnTo>
                    <a:pt x="2258568" y="262128"/>
                  </a:lnTo>
                  <a:lnTo>
                    <a:pt x="2258441" y="262001"/>
                  </a:lnTo>
                  <a:lnTo>
                    <a:pt x="2287270" y="268351"/>
                  </a:lnTo>
                  <a:lnTo>
                    <a:pt x="2287143" y="268351"/>
                  </a:lnTo>
                  <a:lnTo>
                    <a:pt x="2314067" y="274447"/>
                  </a:lnTo>
                  <a:lnTo>
                    <a:pt x="2313940" y="274447"/>
                  </a:lnTo>
                  <a:lnTo>
                    <a:pt x="2339086" y="280543"/>
                  </a:lnTo>
                  <a:lnTo>
                    <a:pt x="2338959" y="280543"/>
                  </a:lnTo>
                  <a:lnTo>
                    <a:pt x="2362454" y="286385"/>
                  </a:lnTo>
                  <a:lnTo>
                    <a:pt x="2362327" y="286385"/>
                  </a:lnTo>
                  <a:lnTo>
                    <a:pt x="2384171" y="292227"/>
                  </a:lnTo>
                  <a:lnTo>
                    <a:pt x="2384044" y="292227"/>
                  </a:lnTo>
                  <a:lnTo>
                    <a:pt x="2404364" y="297942"/>
                  </a:lnTo>
                  <a:lnTo>
                    <a:pt x="2404110" y="297815"/>
                  </a:lnTo>
                  <a:lnTo>
                    <a:pt x="2422906" y="303403"/>
                  </a:lnTo>
                  <a:lnTo>
                    <a:pt x="2422652" y="303403"/>
                  </a:lnTo>
                  <a:lnTo>
                    <a:pt x="2440051" y="308864"/>
                  </a:lnTo>
                  <a:lnTo>
                    <a:pt x="2439797" y="308864"/>
                  </a:lnTo>
                  <a:lnTo>
                    <a:pt x="2455672" y="314198"/>
                  </a:lnTo>
                  <a:lnTo>
                    <a:pt x="2455418" y="314198"/>
                  </a:lnTo>
                  <a:lnTo>
                    <a:pt x="2469642" y="319405"/>
                  </a:lnTo>
                  <a:lnTo>
                    <a:pt x="2469959" y="319532"/>
                  </a:lnTo>
                  <a:lnTo>
                    <a:pt x="2482977" y="324612"/>
                  </a:lnTo>
                  <a:lnTo>
                    <a:pt x="2482723" y="324485"/>
                  </a:lnTo>
                  <a:lnTo>
                    <a:pt x="2494661" y="329565"/>
                  </a:lnTo>
                  <a:lnTo>
                    <a:pt x="2494280" y="329438"/>
                  </a:lnTo>
                  <a:lnTo>
                    <a:pt x="2494546" y="329565"/>
                  </a:lnTo>
                  <a:lnTo>
                    <a:pt x="2505202" y="334518"/>
                  </a:lnTo>
                  <a:lnTo>
                    <a:pt x="2504821" y="334264"/>
                  </a:lnTo>
                  <a:lnTo>
                    <a:pt x="2514473" y="339217"/>
                  </a:lnTo>
                  <a:lnTo>
                    <a:pt x="2514092" y="338963"/>
                  </a:lnTo>
                  <a:lnTo>
                    <a:pt x="2522436" y="343750"/>
                  </a:lnTo>
                  <a:lnTo>
                    <a:pt x="2526068" y="346011"/>
                  </a:lnTo>
                  <a:lnTo>
                    <a:pt x="2505075" y="353441"/>
                  </a:lnTo>
                  <a:lnTo>
                    <a:pt x="2566289" y="412623"/>
                  </a:lnTo>
                  <a:lnTo>
                    <a:pt x="2575458" y="338963"/>
                  </a:lnTo>
                  <a:lnTo>
                    <a:pt x="2575687" y="337197"/>
                  </a:lnTo>
                  <a:lnTo>
                    <a:pt x="2576830" y="328041"/>
                  </a:lnTo>
                  <a:close/>
                </a:path>
              </a:pathLst>
            </a:custGeom>
            <a:solidFill>
              <a:srgbClr val="1FE2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118485" y="2531224"/>
              <a:ext cx="405765" cy="405777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25524" y="2491790"/>
              <a:ext cx="947966" cy="310845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1559687" y="2526042"/>
              <a:ext cx="850900" cy="213360"/>
            </a:xfrm>
            <a:custGeom>
              <a:avLst/>
              <a:gdLst/>
              <a:ahLst/>
              <a:cxnLst/>
              <a:rect l="l" t="t" r="r" b="b"/>
              <a:pathLst>
                <a:path w="850900" h="213360">
                  <a:moveTo>
                    <a:pt x="850646" y="0"/>
                  </a:moveTo>
                  <a:lnTo>
                    <a:pt x="825246" y="0"/>
                  </a:lnTo>
                  <a:lnTo>
                    <a:pt x="825246" y="25400"/>
                  </a:lnTo>
                  <a:lnTo>
                    <a:pt x="825246" y="187960"/>
                  </a:lnTo>
                  <a:lnTo>
                    <a:pt x="25400" y="187960"/>
                  </a:lnTo>
                  <a:lnTo>
                    <a:pt x="25400" y="25400"/>
                  </a:lnTo>
                  <a:lnTo>
                    <a:pt x="825246" y="25400"/>
                  </a:lnTo>
                  <a:lnTo>
                    <a:pt x="825246" y="0"/>
                  </a:lnTo>
                  <a:lnTo>
                    <a:pt x="0" y="0"/>
                  </a:lnTo>
                  <a:lnTo>
                    <a:pt x="0" y="25400"/>
                  </a:lnTo>
                  <a:lnTo>
                    <a:pt x="0" y="187960"/>
                  </a:lnTo>
                  <a:lnTo>
                    <a:pt x="0" y="213360"/>
                  </a:lnTo>
                  <a:lnTo>
                    <a:pt x="850646" y="213360"/>
                  </a:lnTo>
                  <a:lnTo>
                    <a:pt x="850646" y="188074"/>
                  </a:lnTo>
                  <a:lnTo>
                    <a:pt x="850646" y="25400"/>
                  </a:lnTo>
                  <a:lnTo>
                    <a:pt x="850646" y="25260"/>
                  </a:lnTo>
                  <a:lnTo>
                    <a:pt x="850646" y="0"/>
                  </a:lnTo>
                  <a:close/>
                </a:path>
              </a:pathLst>
            </a:custGeom>
            <a:solidFill>
              <a:srgbClr val="1FE2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44595">
              <a:lnSpc>
                <a:spcPct val="100000"/>
              </a:lnSpc>
              <a:spcBef>
                <a:spcPts val="100"/>
              </a:spcBef>
            </a:pPr>
            <a:r>
              <a:rPr b="1" spc="-345" dirty="0">
                <a:latin typeface="DejaVu Sans"/>
                <a:cs typeface="DejaVu Sans"/>
              </a:rPr>
              <a:t>Tiled</a:t>
            </a:r>
            <a:r>
              <a:rPr spc="-180" dirty="0"/>
              <a:t> </a:t>
            </a:r>
            <a:r>
              <a:rPr spc="-310" dirty="0"/>
              <a:t>vs.</a:t>
            </a:r>
            <a:r>
              <a:rPr spc="-180" dirty="0"/>
              <a:t> </a:t>
            </a:r>
            <a:r>
              <a:rPr b="1" spc="-459" dirty="0">
                <a:latin typeface="DejaVu Sans"/>
                <a:cs typeface="DejaVu Sans"/>
              </a:rPr>
              <a:t>Floating</a:t>
            </a:r>
          </a:p>
        </p:txBody>
      </p:sp>
      <p:pic>
        <p:nvPicPr>
          <p:cNvPr id="16" name="object 16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15646" y="813815"/>
            <a:ext cx="11760708" cy="45720"/>
          </a:xfrm>
          <a:prstGeom prst="rect">
            <a:avLst/>
          </a:prstGeom>
        </p:spPr>
      </p:pic>
      <p:sp>
        <p:nvSpPr>
          <p:cNvPr id="17" name="object 17"/>
          <p:cNvSpPr/>
          <p:nvPr/>
        </p:nvSpPr>
        <p:spPr>
          <a:xfrm>
            <a:off x="8727185" y="2177795"/>
            <a:ext cx="63500" cy="45720"/>
          </a:xfrm>
          <a:custGeom>
            <a:avLst/>
            <a:gdLst/>
            <a:ahLst/>
            <a:cxnLst/>
            <a:rect l="l" t="t" r="r" b="b"/>
            <a:pathLst>
              <a:path w="63500" h="45719">
                <a:moveTo>
                  <a:pt x="63246" y="0"/>
                </a:moveTo>
                <a:lnTo>
                  <a:pt x="0" y="0"/>
                </a:lnTo>
                <a:lnTo>
                  <a:pt x="0" y="45720"/>
                </a:lnTo>
                <a:lnTo>
                  <a:pt x="63246" y="45720"/>
                </a:lnTo>
                <a:lnTo>
                  <a:pt x="63246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8" name="object 18"/>
          <p:cNvGrpSpPr/>
          <p:nvPr/>
        </p:nvGrpSpPr>
        <p:grpSpPr>
          <a:xfrm>
            <a:off x="6984492" y="2248712"/>
            <a:ext cx="1277620" cy="554355"/>
            <a:chOff x="6984492" y="2248712"/>
            <a:chExt cx="1277620" cy="554355"/>
          </a:xfrm>
        </p:grpSpPr>
        <p:sp>
          <p:nvSpPr>
            <p:cNvPr id="19" name="object 19"/>
            <p:cNvSpPr/>
            <p:nvPr/>
          </p:nvSpPr>
          <p:spPr>
            <a:xfrm>
              <a:off x="7515606" y="2558795"/>
              <a:ext cx="63500" cy="45720"/>
            </a:xfrm>
            <a:custGeom>
              <a:avLst/>
              <a:gdLst/>
              <a:ahLst/>
              <a:cxnLst/>
              <a:rect l="l" t="t" r="r" b="b"/>
              <a:pathLst>
                <a:path w="63500" h="45719">
                  <a:moveTo>
                    <a:pt x="63246" y="0"/>
                  </a:moveTo>
                  <a:lnTo>
                    <a:pt x="0" y="0"/>
                  </a:lnTo>
                  <a:lnTo>
                    <a:pt x="0" y="45720"/>
                  </a:lnTo>
                  <a:lnTo>
                    <a:pt x="63246" y="45720"/>
                  </a:lnTo>
                  <a:lnTo>
                    <a:pt x="63246" y="0"/>
                  </a:lnTo>
                  <a:close/>
                </a:path>
              </a:pathLst>
            </a:custGeom>
            <a:solidFill>
              <a:srgbClr val="EBEB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7828788" y="2336164"/>
              <a:ext cx="433705" cy="332105"/>
            </a:xfrm>
            <a:custGeom>
              <a:avLst/>
              <a:gdLst/>
              <a:ahLst/>
              <a:cxnLst/>
              <a:rect l="l" t="t" r="r" b="b"/>
              <a:pathLst>
                <a:path w="433704" h="332105">
                  <a:moveTo>
                    <a:pt x="349758" y="0"/>
                  </a:moveTo>
                  <a:lnTo>
                    <a:pt x="356362" y="24892"/>
                  </a:lnTo>
                  <a:lnTo>
                    <a:pt x="350901" y="26543"/>
                  </a:lnTo>
                  <a:lnTo>
                    <a:pt x="340106" y="31369"/>
                  </a:lnTo>
                  <a:lnTo>
                    <a:pt x="294386" y="56515"/>
                  </a:lnTo>
                  <a:lnTo>
                    <a:pt x="254635" y="84201"/>
                  </a:lnTo>
                  <a:lnTo>
                    <a:pt x="194056" y="133731"/>
                  </a:lnTo>
                  <a:lnTo>
                    <a:pt x="161036" y="162814"/>
                  </a:lnTo>
                  <a:lnTo>
                    <a:pt x="109220" y="210312"/>
                  </a:lnTo>
                  <a:lnTo>
                    <a:pt x="73279" y="243967"/>
                  </a:lnTo>
                  <a:lnTo>
                    <a:pt x="0" y="313690"/>
                  </a:lnTo>
                  <a:lnTo>
                    <a:pt x="17526" y="331978"/>
                  </a:lnTo>
                  <a:lnTo>
                    <a:pt x="54229" y="296926"/>
                  </a:lnTo>
                  <a:lnTo>
                    <a:pt x="90805" y="262382"/>
                  </a:lnTo>
                  <a:lnTo>
                    <a:pt x="126492" y="228854"/>
                  </a:lnTo>
                  <a:lnTo>
                    <a:pt x="178054" y="181610"/>
                  </a:lnTo>
                  <a:lnTo>
                    <a:pt x="194691" y="167005"/>
                  </a:lnTo>
                  <a:lnTo>
                    <a:pt x="194564" y="167005"/>
                  </a:lnTo>
                  <a:lnTo>
                    <a:pt x="210693" y="152908"/>
                  </a:lnTo>
                  <a:lnTo>
                    <a:pt x="210840" y="152908"/>
                  </a:lnTo>
                  <a:lnTo>
                    <a:pt x="226314" y="139573"/>
                  </a:lnTo>
                  <a:lnTo>
                    <a:pt x="226464" y="139573"/>
                  </a:lnTo>
                  <a:lnTo>
                    <a:pt x="241554" y="126873"/>
                  </a:lnTo>
                  <a:lnTo>
                    <a:pt x="256032" y="115316"/>
                  </a:lnTo>
                  <a:lnTo>
                    <a:pt x="269965" y="104521"/>
                  </a:lnTo>
                  <a:lnTo>
                    <a:pt x="283337" y="94488"/>
                  </a:lnTo>
                  <a:lnTo>
                    <a:pt x="295854" y="85852"/>
                  </a:lnTo>
                  <a:lnTo>
                    <a:pt x="307906" y="77978"/>
                  </a:lnTo>
                  <a:lnTo>
                    <a:pt x="319532" y="70739"/>
                  </a:lnTo>
                  <a:lnTo>
                    <a:pt x="330132" y="64770"/>
                  </a:lnTo>
                  <a:lnTo>
                    <a:pt x="340868" y="59055"/>
                  </a:lnTo>
                  <a:lnTo>
                    <a:pt x="341021" y="59055"/>
                  </a:lnTo>
                  <a:lnTo>
                    <a:pt x="350633" y="54483"/>
                  </a:lnTo>
                  <a:lnTo>
                    <a:pt x="360057" y="50330"/>
                  </a:lnTo>
                  <a:lnTo>
                    <a:pt x="362889" y="49479"/>
                  </a:lnTo>
                  <a:lnTo>
                    <a:pt x="396710" y="49479"/>
                  </a:lnTo>
                  <a:lnTo>
                    <a:pt x="433197" y="17272"/>
                  </a:lnTo>
                  <a:lnTo>
                    <a:pt x="349758" y="0"/>
                  </a:lnTo>
                  <a:close/>
                </a:path>
                <a:path w="433704" h="332105">
                  <a:moveTo>
                    <a:pt x="210840" y="152908"/>
                  </a:moveTo>
                  <a:lnTo>
                    <a:pt x="210693" y="152908"/>
                  </a:lnTo>
                  <a:lnTo>
                    <a:pt x="210693" y="153035"/>
                  </a:lnTo>
                  <a:lnTo>
                    <a:pt x="210840" y="152908"/>
                  </a:lnTo>
                  <a:close/>
                </a:path>
                <a:path w="433704" h="332105">
                  <a:moveTo>
                    <a:pt x="226464" y="139573"/>
                  </a:moveTo>
                  <a:lnTo>
                    <a:pt x="226314" y="139573"/>
                  </a:lnTo>
                  <a:lnTo>
                    <a:pt x="226314" y="139700"/>
                  </a:lnTo>
                  <a:lnTo>
                    <a:pt x="226464" y="139573"/>
                  </a:lnTo>
                  <a:close/>
                </a:path>
                <a:path w="433704" h="332105">
                  <a:moveTo>
                    <a:pt x="241616" y="126873"/>
                  </a:moveTo>
                  <a:lnTo>
                    <a:pt x="241300" y="127127"/>
                  </a:lnTo>
                  <a:lnTo>
                    <a:pt x="241616" y="126873"/>
                  </a:lnTo>
                  <a:close/>
                </a:path>
                <a:path w="433704" h="332105">
                  <a:moveTo>
                    <a:pt x="256068" y="115316"/>
                  </a:moveTo>
                  <a:lnTo>
                    <a:pt x="255905" y="115443"/>
                  </a:lnTo>
                  <a:lnTo>
                    <a:pt x="256068" y="115316"/>
                  </a:lnTo>
                  <a:close/>
                </a:path>
                <a:path w="433704" h="332105">
                  <a:moveTo>
                    <a:pt x="270129" y="104394"/>
                  </a:moveTo>
                  <a:lnTo>
                    <a:pt x="269875" y="104521"/>
                  </a:lnTo>
                  <a:lnTo>
                    <a:pt x="270129" y="104394"/>
                  </a:lnTo>
                  <a:close/>
                </a:path>
                <a:path w="433704" h="332105">
                  <a:moveTo>
                    <a:pt x="283447" y="94488"/>
                  </a:moveTo>
                  <a:lnTo>
                    <a:pt x="283083" y="94742"/>
                  </a:lnTo>
                  <a:lnTo>
                    <a:pt x="283447" y="94488"/>
                  </a:lnTo>
                  <a:close/>
                </a:path>
                <a:path w="433704" h="332105">
                  <a:moveTo>
                    <a:pt x="296037" y="85725"/>
                  </a:moveTo>
                  <a:lnTo>
                    <a:pt x="295783" y="85852"/>
                  </a:lnTo>
                  <a:lnTo>
                    <a:pt x="296037" y="85725"/>
                  </a:lnTo>
                  <a:close/>
                </a:path>
                <a:path w="433704" h="332105">
                  <a:moveTo>
                    <a:pt x="308102" y="77851"/>
                  </a:moveTo>
                  <a:lnTo>
                    <a:pt x="307848" y="77978"/>
                  </a:lnTo>
                  <a:lnTo>
                    <a:pt x="308102" y="77851"/>
                  </a:lnTo>
                  <a:close/>
                </a:path>
                <a:path w="433704" h="332105">
                  <a:moveTo>
                    <a:pt x="396710" y="49479"/>
                  </a:moveTo>
                  <a:lnTo>
                    <a:pt x="362889" y="49479"/>
                  </a:lnTo>
                  <a:lnTo>
                    <a:pt x="369316" y="73660"/>
                  </a:lnTo>
                  <a:lnTo>
                    <a:pt x="396710" y="49479"/>
                  </a:lnTo>
                  <a:close/>
                </a:path>
                <a:path w="433704" h="332105">
                  <a:moveTo>
                    <a:pt x="319599" y="70739"/>
                  </a:moveTo>
                  <a:lnTo>
                    <a:pt x="319151" y="70993"/>
                  </a:lnTo>
                  <a:lnTo>
                    <a:pt x="319599" y="70739"/>
                  </a:lnTo>
                  <a:close/>
                </a:path>
                <a:path w="433704" h="332105">
                  <a:moveTo>
                    <a:pt x="330581" y="64516"/>
                  </a:moveTo>
                  <a:lnTo>
                    <a:pt x="330073" y="64770"/>
                  </a:lnTo>
                  <a:lnTo>
                    <a:pt x="330581" y="64516"/>
                  </a:lnTo>
                  <a:close/>
                </a:path>
                <a:path w="433704" h="332105">
                  <a:moveTo>
                    <a:pt x="341021" y="59055"/>
                  </a:moveTo>
                  <a:lnTo>
                    <a:pt x="340868" y="59055"/>
                  </a:lnTo>
                  <a:lnTo>
                    <a:pt x="340487" y="59309"/>
                  </a:lnTo>
                  <a:lnTo>
                    <a:pt x="341021" y="59055"/>
                  </a:lnTo>
                  <a:close/>
                </a:path>
                <a:path w="433704" h="332105">
                  <a:moveTo>
                    <a:pt x="350901" y="54356"/>
                  </a:moveTo>
                  <a:lnTo>
                    <a:pt x="350520" y="54483"/>
                  </a:lnTo>
                  <a:lnTo>
                    <a:pt x="350901" y="54356"/>
                  </a:lnTo>
                  <a:close/>
                </a:path>
              </a:pathLst>
            </a:custGeom>
            <a:solidFill>
              <a:srgbClr val="1FE2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984492" y="2491790"/>
              <a:ext cx="947966" cy="310845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7018655" y="2526042"/>
              <a:ext cx="850900" cy="213360"/>
            </a:xfrm>
            <a:custGeom>
              <a:avLst/>
              <a:gdLst/>
              <a:ahLst/>
              <a:cxnLst/>
              <a:rect l="l" t="t" r="r" b="b"/>
              <a:pathLst>
                <a:path w="850900" h="213360">
                  <a:moveTo>
                    <a:pt x="850646" y="0"/>
                  </a:moveTo>
                  <a:lnTo>
                    <a:pt x="825246" y="0"/>
                  </a:lnTo>
                  <a:lnTo>
                    <a:pt x="825246" y="25400"/>
                  </a:lnTo>
                  <a:lnTo>
                    <a:pt x="825246" y="187960"/>
                  </a:lnTo>
                  <a:lnTo>
                    <a:pt x="25400" y="187960"/>
                  </a:lnTo>
                  <a:lnTo>
                    <a:pt x="25400" y="25400"/>
                  </a:lnTo>
                  <a:lnTo>
                    <a:pt x="825246" y="25400"/>
                  </a:lnTo>
                  <a:lnTo>
                    <a:pt x="825246" y="0"/>
                  </a:lnTo>
                  <a:lnTo>
                    <a:pt x="0" y="0"/>
                  </a:lnTo>
                  <a:lnTo>
                    <a:pt x="0" y="25400"/>
                  </a:lnTo>
                  <a:lnTo>
                    <a:pt x="0" y="187960"/>
                  </a:lnTo>
                  <a:lnTo>
                    <a:pt x="0" y="213360"/>
                  </a:lnTo>
                  <a:lnTo>
                    <a:pt x="850646" y="213360"/>
                  </a:lnTo>
                  <a:lnTo>
                    <a:pt x="850646" y="188074"/>
                  </a:lnTo>
                  <a:lnTo>
                    <a:pt x="850646" y="25400"/>
                  </a:lnTo>
                  <a:lnTo>
                    <a:pt x="850646" y="25260"/>
                  </a:lnTo>
                  <a:lnTo>
                    <a:pt x="850646" y="0"/>
                  </a:lnTo>
                  <a:close/>
                </a:path>
              </a:pathLst>
            </a:custGeom>
            <a:solidFill>
              <a:srgbClr val="1FE2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837309" y="2248712"/>
              <a:ext cx="398983" cy="398983"/>
            </a:xfrm>
            <a:prstGeom prst="rect">
              <a:avLst/>
            </a:prstGeom>
          </p:spPr>
        </p:pic>
      </p:grpSp>
      <p:sp>
        <p:nvSpPr>
          <p:cNvPr id="24" name="object 24"/>
          <p:cNvSpPr txBox="1"/>
          <p:nvPr/>
        </p:nvSpPr>
        <p:spPr>
          <a:xfrm>
            <a:off x="1983232" y="5067046"/>
            <a:ext cx="225298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i="1" spc="-20" dirty="0">
                <a:solidFill>
                  <a:srgbClr val="3F3F3F"/>
                </a:solidFill>
                <a:latin typeface="Nimbus Roman No9 L"/>
                <a:cs typeface="Nimbus Roman No9 L"/>
              </a:rPr>
              <a:t>Tiled</a:t>
            </a:r>
            <a:r>
              <a:rPr sz="1400" spc="2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dirty="0">
                <a:solidFill>
                  <a:srgbClr val="3F3F3F"/>
                </a:solidFill>
                <a:latin typeface="Nimbus Roman No9 L"/>
                <a:cs typeface="Nimbus Roman No9 L"/>
              </a:rPr>
              <a:t>mode</a:t>
            </a:r>
            <a:r>
              <a:rPr sz="1400" spc="1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spc="-10" dirty="0">
                <a:solidFill>
                  <a:srgbClr val="3F3F3F"/>
                </a:solidFill>
                <a:latin typeface="Nimbus Roman No9 L"/>
                <a:cs typeface="Nimbus Roman No9 L"/>
              </a:rPr>
              <a:t>allows</a:t>
            </a:r>
            <a:r>
              <a:rPr sz="1400" spc="1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dirty="0">
                <a:solidFill>
                  <a:srgbClr val="3F3F3F"/>
                </a:solidFill>
                <a:latin typeface="Nimbus Roman No9 L"/>
                <a:cs typeface="Nimbus Roman No9 L"/>
              </a:rPr>
              <a:t>you</a:t>
            </a:r>
            <a:r>
              <a:rPr sz="1400" spc="2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dirty="0">
                <a:solidFill>
                  <a:srgbClr val="3F3F3F"/>
                </a:solidFill>
                <a:latin typeface="Nimbus Roman No9 L"/>
                <a:cs typeface="Nimbus Roman No9 L"/>
              </a:rPr>
              <a:t>to</a:t>
            </a:r>
            <a:r>
              <a:rPr sz="1400" spc="2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spc="-20" dirty="0">
                <a:solidFill>
                  <a:srgbClr val="3F3F3F"/>
                </a:solidFill>
                <a:latin typeface="Nimbus Roman No9 L"/>
                <a:cs typeface="Nimbus Roman No9 L"/>
              </a:rPr>
              <a:t>snap</a:t>
            </a:r>
            <a:endParaRPr sz="1400">
              <a:latin typeface="Nimbus Roman No9 L"/>
              <a:cs typeface="Nimbus Roman No9 L"/>
            </a:endParaRPr>
          </a:p>
          <a:p>
            <a:pPr marL="12700">
              <a:lnSpc>
                <a:spcPct val="100000"/>
              </a:lnSpc>
            </a:pPr>
            <a:r>
              <a:rPr sz="1400" i="1" dirty="0">
                <a:solidFill>
                  <a:srgbClr val="3F3F3F"/>
                </a:solidFill>
                <a:latin typeface="Nimbus Roman No9 L"/>
                <a:cs typeface="Nimbus Roman No9 L"/>
              </a:rPr>
              <a:t>objects</a:t>
            </a:r>
            <a:r>
              <a:rPr sz="1400" i="1" spc="60" dirty="0">
                <a:solidFill>
                  <a:srgbClr val="3F3F3F"/>
                </a:solidFill>
                <a:latin typeface="Nimbus Roman No9 L"/>
                <a:cs typeface="Nimbus Roman No9 L"/>
              </a:rPr>
              <a:t> </a:t>
            </a:r>
            <a:r>
              <a:rPr sz="1400" i="1" dirty="0">
                <a:solidFill>
                  <a:srgbClr val="3F3F3F"/>
                </a:solidFill>
                <a:latin typeface="Nimbus Roman No9 L"/>
                <a:cs typeface="Nimbus Roman No9 L"/>
              </a:rPr>
              <a:t>to</a:t>
            </a:r>
            <a:r>
              <a:rPr sz="1400" i="1" spc="65" dirty="0">
                <a:solidFill>
                  <a:srgbClr val="3F3F3F"/>
                </a:solidFill>
                <a:latin typeface="Nimbus Roman No9 L"/>
                <a:cs typeface="Nimbus Roman No9 L"/>
              </a:rPr>
              <a:t> </a:t>
            </a:r>
            <a:r>
              <a:rPr sz="1400" i="1" dirty="0">
                <a:solidFill>
                  <a:srgbClr val="3F3F3F"/>
                </a:solidFill>
                <a:latin typeface="Nimbus Roman No9 L"/>
                <a:cs typeface="Nimbus Roman No9 L"/>
              </a:rPr>
              <a:t>the</a:t>
            </a:r>
            <a:r>
              <a:rPr sz="1400" i="1" spc="60" dirty="0">
                <a:solidFill>
                  <a:srgbClr val="3F3F3F"/>
                </a:solidFill>
                <a:latin typeface="Nimbus Roman No9 L"/>
                <a:cs typeface="Nimbus Roman No9 L"/>
              </a:rPr>
              <a:t> </a:t>
            </a:r>
            <a:r>
              <a:rPr sz="1400" i="1" dirty="0">
                <a:solidFill>
                  <a:srgbClr val="3F3F3F"/>
                </a:solidFill>
                <a:latin typeface="Nimbus Roman No9 L"/>
                <a:cs typeface="Nimbus Roman No9 L"/>
              </a:rPr>
              <a:t>dashboard</a:t>
            </a:r>
            <a:r>
              <a:rPr sz="1400" i="1" spc="85" dirty="0">
                <a:solidFill>
                  <a:srgbClr val="3F3F3F"/>
                </a:solidFill>
                <a:latin typeface="Nimbus Roman No9 L"/>
                <a:cs typeface="Nimbus Roman No9 L"/>
              </a:rPr>
              <a:t> </a:t>
            </a:r>
            <a:r>
              <a:rPr sz="1400" i="1" spc="-130" dirty="0">
                <a:solidFill>
                  <a:srgbClr val="3F3F3F"/>
                </a:solidFill>
                <a:latin typeface="Nimbus Roman No9 L"/>
                <a:cs typeface="Nimbus Roman No9 L"/>
              </a:rPr>
              <a:t>“grid”</a:t>
            </a:r>
            <a:endParaRPr sz="1400">
              <a:latin typeface="Nimbus Roman No9 L"/>
              <a:cs typeface="Nimbus Roman No9 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7265923" y="5067046"/>
            <a:ext cx="303847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400" i="1" spc="-25" dirty="0">
                <a:solidFill>
                  <a:srgbClr val="3F3F3F"/>
                </a:solidFill>
                <a:latin typeface="Nimbus Roman No9 L"/>
                <a:cs typeface="Nimbus Roman No9 L"/>
              </a:rPr>
              <a:t>Floating</a:t>
            </a:r>
            <a:r>
              <a:rPr sz="1400" spc="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dirty="0">
                <a:solidFill>
                  <a:srgbClr val="3F3F3F"/>
                </a:solidFill>
                <a:latin typeface="Nimbus Roman No9 L"/>
                <a:cs typeface="Nimbus Roman No9 L"/>
              </a:rPr>
              <a:t>mode</a:t>
            </a:r>
            <a:r>
              <a:rPr sz="1400" spc="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spc="-10" dirty="0">
                <a:solidFill>
                  <a:srgbClr val="3F3F3F"/>
                </a:solidFill>
                <a:latin typeface="Nimbus Roman No9 L"/>
                <a:cs typeface="Nimbus Roman No9 L"/>
              </a:rPr>
              <a:t>allows</a:t>
            </a:r>
            <a:r>
              <a:rPr sz="140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dirty="0">
                <a:solidFill>
                  <a:srgbClr val="3F3F3F"/>
                </a:solidFill>
                <a:latin typeface="Nimbus Roman No9 L"/>
                <a:cs typeface="Nimbus Roman No9 L"/>
              </a:rPr>
              <a:t>you</a:t>
            </a:r>
            <a:r>
              <a:rPr sz="1400" spc="2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dirty="0">
                <a:solidFill>
                  <a:srgbClr val="3F3F3F"/>
                </a:solidFill>
                <a:latin typeface="Nimbus Roman No9 L"/>
                <a:cs typeface="Nimbus Roman No9 L"/>
              </a:rPr>
              <a:t>to</a:t>
            </a:r>
            <a:r>
              <a:rPr sz="1400" spc="1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dirty="0">
                <a:solidFill>
                  <a:srgbClr val="3F3F3F"/>
                </a:solidFill>
                <a:latin typeface="Nimbus Roman No9 L"/>
                <a:cs typeface="Nimbus Roman No9 L"/>
              </a:rPr>
              <a:t>place</a:t>
            </a:r>
            <a:r>
              <a:rPr sz="1400" spc="1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spc="-65" dirty="0">
                <a:solidFill>
                  <a:srgbClr val="3F3F3F"/>
                </a:solidFill>
                <a:latin typeface="Nimbus Roman No9 L"/>
                <a:cs typeface="Nimbus Roman No9 L"/>
              </a:rPr>
              <a:t>objects</a:t>
            </a:r>
            <a:r>
              <a:rPr sz="1400" spc="-6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dirty="0">
                <a:solidFill>
                  <a:srgbClr val="3F3F3F"/>
                </a:solidFill>
                <a:latin typeface="Nimbus Roman No9 L"/>
                <a:cs typeface="Nimbus Roman No9 L"/>
              </a:rPr>
              <a:t>exactly</a:t>
            </a:r>
            <a:r>
              <a:rPr sz="1400" spc="3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dirty="0">
                <a:solidFill>
                  <a:srgbClr val="3F3F3F"/>
                </a:solidFill>
                <a:latin typeface="Nimbus Roman No9 L"/>
                <a:cs typeface="Nimbus Roman No9 L"/>
              </a:rPr>
              <a:t>where</a:t>
            </a:r>
            <a:r>
              <a:rPr sz="1400" spc="4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dirty="0">
                <a:solidFill>
                  <a:srgbClr val="3F3F3F"/>
                </a:solidFill>
                <a:latin typeface="Nimbus Roman No9 L"/>
                <a:cs typeface="Nimbus Roman No9 L"/>
              </a:rPr>
              <a:t>they</a:t>
            </a:r>
            <a:r>
              <a:rPr sz="1400" spc="3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dirty="0">
                <a:solidFill>
                  <a:srgbClr val="3F3F3F"/>
                </a:solidFill>
                <a:latin typeface="Nimbus Roman No9 L"/>
                <a:cs typeface="Nimbus Roman No9 L"/>
              </a:rPr>
              <a:t>are</a:t>
            </a:r>
            <a:r>
              <a:rPr sz="1400" spc="4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i="1" spc="-10" dirty="0">
                <a:solidFill>
                  <a:srgbClr val="3F3F3F"/>
                </a:solidFill>
                <a:latin typeface="Nimbus Roman No9 L"/>
                <a:cs typeface="Nimbus Roman No9 L"/>
              </a:rPr>
              <a:t>dropped</a:t>
            </a:r>
            <a:endParaRPr sz="1400">
              <a:latin typeface="Nimbus Roman No9 L"/>
              <a:cs typeface="Nimbus Roman No9 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2692907" y="1136396"/>
            <a:ext cx="13157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35" dirty="0">
                <a:solidFill>
                  <a:srgbClr val="3F3F3F"/>
                </a:solidFill>
                <a:latin typeface="DejaVu Sans"/>
                <a:cs typeface="DejaVu Sans"/>
              </a:rPr>
              <a:t>Tiled</a:t>
            </a:r>
            <a:r>
              <a:rPr sz="1800" spc="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800" spc="-130" dirty="0">
                <a:solidFill>
                  <a:srgbClr val="3F3F3F"/>
                </a:solidFill>
                <a:latin typeface="DejaVu Sans"/>
                <a:cs typeface="DejaVu Sans"/>
              </a:rPr>
              <a:t>Objects</a:t>
            </a:r>
            <a:endParaRPr sz="1800">
              <a:latin typeface="DejaVu Sans"/>
              <a:cs typeface="DejaVu Sans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7981188" y="1130553"/>
            <a:ext cx="16192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50" dirty="0">
                <a:solidFill>
                  <a:srgbClr val="3F3F3F"/>
                </a:solidFill>
                <a:latin typeface="DejaVu Sans"/>
                <a:cs typeface="DejaVu Sans"/>
              </a:rPr>
              <a:t>Floating</a:t>
            </a:r>
            <a:r>
              <a:rPr sz="1800" spc="3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800" spc="-125" dirty="0">
                <a:solidFill>
                  <a:srgbClr val="3F3F3F"/>
                </a:solidFill>
                <a:latin typeface="DejaVu Sans"/>
                <a:cs typeface="DejaVu Sans"/>
              </a:rPr>
              <a:t>Objects</a:t>
            </a:r>
            <a:endParaRPr sz="1800">
              <a:latin typeface="DejaVu Sans"/>
              <a:cs typeface="DejaVu Sans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7034021" y="4492015"/>
            <a:ext cx="836294" cy="236854"/>
            <a:chOff x="7034021" y="4492015"/>
            <a:chExt cx="836294" cy="236854"/>
          </a:xfrm>
        </p:grpSpPr>
        <p:pic>
          <p:nvPicPr>
            <p:cNvPr id="29" name="object 29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034021" y="4492015"/>
              <a:ext cx="835977" cy="236321"/>
            </a:xfrm>
            <a:prstGeom prst="rect">
              <a:avLst/>
            </a:prstGeom>
          </p:spPr>
        </p:pic>
        <p:sp>
          <p:nvSpPr>
            <p:cNvPr id="30" name="object 30"/>
            <p:cNvSpPr/>
            <p:nvPr/>
          </p:nvSpPr>
          <p:spPr>
            <a:xfrm>
              <a:off x="7068185" y="4526292"/>
              <a:ext cx="739140" cy="138430"/>
            </a:xfrm>
            <a:custGeom>
              <a:avLst/>
              <a:gdLst/>
              <a:ahLst/>
              <a:cxnLst/>
              <a:rect l="l" t="t" r="r" b="b"/>
              <a:pathLst>
                <a:path w="739140" h="138429">
                  <a:moveTo>
                    <a:pt x="738632" y="0"/>
                  </a:moveTo>
                  <a:lnTo>
                    <a:pt x="713232" y="0"/>
                  </a:lnTo>
                  <a:lnTo>
                    <a:pt x="713232" y="25400"/>
                  </a:lnTo>
                  <a:lnTo>
                    <a:pt x="713232" y="113030"/>
                  </a:lnTo>
                  <a:lnTo>
                    <a:pt x="25400" y="113030"/>
                  </a:lnTo>
                  <a:lnTo>
                    <a:pt x="25400" y="25400"/>
                  </a:lnTo>
                  <a:lnTo>
                    <a:pt x="713232" y="25400"/>
                  </a:lnTo>
                  <a:lnTo>
                    <a:pt x="713232" y="0"/>
                  </a:lnTo>
                  <a:lnTo>
                    <a:pt x="0" y="0"/>
                  </a:lnTo>
                  <a:lnTo>
                    <a:pt x="0" y="25400"/>
                  </a:lnTo>
                  <a:lnTo>
                    <a:pt x="0" y="113030"/>
                  </a:lnTo>
                  <a:lnTo>
                    <a:pt x="0" y="138430"/>
                  </a:lnTo>
                  <a:lnTo>
                    <a:pt x="738632" y="138430"/>
                  </a:lnTo>
                  <a:lnTo>
                    <a:pt x="738632" y="113398"/>
                  </a:lnTo>
                  <a:lnTo>
                    <a:pt x="738632" y="113030"/>
                  </a:lnTo>
                  <a:lnTo>
                    <a:pt x="738632" y="25400"/>
                  </a:lnTo>
                  <a:lnTo>
                    <a:pt x="738632" y="25260"/>
                  </a:lnTo>
                  <a:lnTo>
                    <a:pt x="738632" y="0"/>
                  </a:lnTo>
                  <a:close/>
                </a:path>
              </a:pathLst>
            </a:custGeom>
            <a:solidFill>
              <a:srgbClr val="1FE2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1" name="object 31"/>
          <p:cNvGrpSpPr/>
          <p:nvPr/>
        </p:nvGrpSpPr>
        <p:grpSpPr>
          <a:xfrm>
            <a:off x="1453094" y="5780346"/>
            <a:ext cx="9161145" cy="706120"/>
            <a:chOff x="1453094" y="5780346"/>
            <a:chExt cx="9161145" cy="706120"/>
          </a:xfrm>
        </p:grpSpPr>
        <p:pic>
          <p:nvPicPr>
            <p:cNvPr id="32" name="object 3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53094" y="5780346"/>
              <a:ext cx="9160842" cy="705971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1499666" y="5788914"/>
              <a:ext cx="9077325" cy="622300"/>
            </a:xfrm>
            <a:custGeom>
              <a:avLst/>
              <a:gdLst/>
              <a:ahLst/>
              <a:cxnLst/>
              <a:rect l="l" t="t" r="r" b="b"/>
              <a:pathLst>
                <a:path w="9077325" h="622300">
                  <a:moveTo>
                    <a:pt x="9034221" y="0"/>
                  </a:moveTo>
                  <a:lnTo>
                    <a:pt x="42621" y="0"/>
                  </a:lnTo>
                  <a:lnTo>
                    <a:pt x="40436" y="50"/>
                  </a:lnTo>
                  <a:lnTo>
                    <a:pt x="6146" y="20574"/>
                  </a:lnTo>
                  <a:lnTo>
                    <a:pt x="0" y="40538"/>
                  </a:lnTo>
                  <a:lnTo>
                    <a:pt x="0" y="581253"/>
                  </a:lnTo>
                  <a:lnTo>
                    <a:pt x="20523" y="615607"/>
                  </a:lnTo>
                  <a:lnTo>
                    <a:pt x="42621" y="621792"/>
                  </a:lnTo>
                  <a:lnTo>
                    <a:pt x="9034221" y="621792"/>
                  </a:lnTo>
                  <a:lnTo>
                    <a:pt x="9068397" y="604621"/>
                  </a:lnTo>
                  <a:lnTo>
                    <a:pt x="9076842" y="581253"/>
                  </a:lnTo>
                  <a:lnTo>
                    <a:pt x="9076842" y="40538"/>
                  </a:lnTo>
                  <a:lnTo>
                    <a:pt x="9056319" y="6184"/>
                  </a:lnTo>
                  <a:lnTo>
                    <a:pt x="9034221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2334514" y="5980176"/>
            <a:ext cx="7875905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-170" dirty="0">
                <a:solidFill>
                  <a:srgbClr val="3F3F3F"/>
                </a:solidFill>
                <a:latin typeface="DejaVu Sans"/>
                <a:cs typeface="DejaVu Sans"/>
              </a:rPr>
              <a:t>PRO</a:t>
            </a:r>
            <a:r>
              <a:rPr sz="1600" spc="-10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b="1" spc="-145" dirty="0">
                <a:solidFill>
                  <a:srgbClr val="3F3F3F"/>
                </a:solidFill>
                <a:latin typeface="DejaVu Sans"/>
                <a:cs typeface="DejaVu Sans"/>
              </a:rPr>
              <a:t>TIP</a:t>
            </a:r>
            <a:r>
              <a:rPr sz="1600" spc="-145" dirty="0">
                <a:solidFill>
                  <a:srgbClr val="3F3F3F"/>
                </a:solidFill>
                <a:latin typeface="DejaVu Sans"/>
                <a:cs typeface="DejaVu Sans"/>
              </a:rPr>
              <a:t>:</a:t>
            </a:r>
            <a:r>
              <a:rPr sz="1600" spc="-10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spc="-85" dirty="0">
                <a:solidFill>
                  <a:srgbClr val="252525"/>
                </a:solidFill>
                <a:latin typeface="DejaVu Sans"/>
                <a:cs typeface="DejaVu Sans"/>
              </a:rPr>
              <a:t>Use</a:t>
            </a:r>
            <a:r>
              <a:rPr sz="1400" spc="20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400" spc="-105" dirty="0">
                <a:solidFill>
                  <a:srgbClr val="252525"/>
                </a:solidFill>
                <a:latin typeface="DejaVu Sans"/>
                <a:cs typeface="DejaVu Sans"/>
              </a:rPr>
              <a:t>tiled</a:t>
            </a:r>
            <a:r>
              <a:rPr sz="1400" spc="5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400" spc="-150" dirty="0">
                <a:solidFill>
                  <a:srgbClr val="252525"/>
                </a:solidFill>
                <a:latin typeface="DejaVu Sans"/>
                <a:cs typeface="DejaVu Sans"/>
              </a:rPr>
              <a:t>mode</a:t>
            </a:r>
            <a:r>
              <a:rPr sz="1400" spc="15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400" spc="-110" dirty="0">
                <a:solidFill>
                  <a:srgbClr val="252525"/>
                </a:solidFill>
                <a:latin typeface="DejaVu Sans"/>
                <a:cs typeface="DejaVu Sans"/>
              </a:rPr>
              <a:t>when</a:t>
            </a:r>
            <a:r>
              <a:rPr sz="1400" spc="40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400" spc="-135" dirty="0">
                <a:solidFill>
                  <a:srgbClr val="252525"/>
                </a:solidFill>
                <a:latin typeface="DejaVu Sans"/>
                <a:cs typeface="DejaVu Sans"/>
              </a:rPr>
              <a:t>designing</a:t>
            </a:r>
            <a:r>
              <a:rPr sz="1400" spc="35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400" spc="-40" dirty="0">
                <a:solidFill>
                  <a:srgbClr val="252525"/>
                </a:solidFill>
                <a:latin typeface="DejaVu Sans"/>
                <a:cs typeface="DejaVu Sans"/>
              </a:rPr>
              <a:t>for</a:t>
            </a:r>
            <a:r>
              <a:rPr sz="1400" spc="25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400" spc="-125" dirty="0">
                <a:solidFill>
                  <a:srgbClr val="252525"/>
                </a:solidFill>
                <a:latin typeface="DejaVu Sans"/>
                <a:cs typeface="DejaVu Sans"/>
              </a:rPr>
              <a:t>mobile,</a:t>
            </a:r>
            <a:r>
              <a:rPr sz="1400" spc="30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400" spc="-145" dirty="0">
                <a:solidFill>
                  <a:srgbClr val="252525"/>
                </a:solidFill>
                <a:latin typeface="DejaVu Sans"/>
                <a:cs typeface="DejaVu Sans"/>
              </a:rPr>
              <a:t>and</a:t>
            </a:r>
            <a:r>
              <a:rPr sz="1400" spc="20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400" spc="-120" dirty="0">
                <a:solidFill>
                  <a:srgbClr val="252525"/>
                </a:solidFill>
                <a:latin typeface="DejaVu Sans"/>
                <a:cs typeface="DejaVu Sans"/>
              </a:rPr>
              <a:t>floating</a:t>
            </a:r>
            <a:r>
              <a:rPr sz="1400" spc="-10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400" spc="-110" dirty="0">
                <a:solidFill>
                  <a:srgbClr val="252525"/>
                </a:solidFill>
                <a:latin typeface="DejaVu Sans"/>
                <a:cs typeface="DejaVu Sans"/>
              </a:rPr>
              <a:t>when</a:t>
            </a:r>
            <a:r>
              <a:rPr sz="1400" spc="45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400" spc="-105" dirty="0">
                <a:solidFill>
                  <a:srgbClr val="252525"/>
                </a:solidFill>
                <a:latin typeface="DejaVu Sans"/>
                <a:cs typeface="DejaVu Sans"/>
              </a:rPr>
              <a:t>you</a:t>
            </a:r>
            <a:r>
              <a:rPr sz="1400" spc="20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400" spc="-135" dirty="0">
                <a:solidFill>
                  <a:srgbClr val="252525"/>
                </a:solidFill>
                <a:latin typeface="DejaVu Sans"/>
                <a:cs typeface="DejaVu Sans"/>
              </a:rPr>
              <a:t>need</a:t>
            </a:r>
            <a:r>
              <a:rPr sz="1400" spc="30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400" spc="-105" dirty="0">
                <a:solidFill>
                  <a:srgbClr val="252525"/>
                </a:solidFill>
                <a:latin typeface="DejaVu Sans"/>
                <a:cs typeface="DejaVu Sans"/>
              </a:rPr>
              <a:t>pixel-</a:t>
            </a:r>
            <a:r>
              <a:rPr sz="1400" spc="-110" dirty="0">
                <a:solidFill>
                  <a:srgbClr val="252525"/>
                </a:solidFill>
                <a:latin typeface="DejaVu Sans"/>
                <a:cs typeface="DejaVu Sans"/>
              </a:rPr>
              <a:t>level</a:t>
            </a:r>
            <a:r>
              <a:rPr sz="1400" spc="15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400" spc="-265" dirty="0">
                <a:solidFill>
                  <a:srgbClr val="252525"/>
                </a:solidFill>
                <a:latin typeface="DejaVu Sans"/>
                <a:cs typeface="DejaVu Sans"/>
              </a:rPr>
              <a:t>precision</a:t>
            </a:r>
            <a:endParaRPr sz="1400">
              <a:latin typeface="DejaVu Sans"/>
              <a:cs typeface="DejaVu Sans"/>
            </a:endParaRPr>
          </a:p>
        </p:txBody>
      </p:sp>
      <p:pic>
        <p:nvPicPr>
          <p:cNvPr id="35" name="object 35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697736" y="5849873"/>
            <a:ext cx="524255" cy="544067"/>
          </a:xfrm>
          <a:prstGeom prst="rect">
            <a:avLst/>
          </a:prstGeom>
        </p:spPr>
      </p:pic>
      <p:sp>
        <p:nvSpPr>
          <p:cNvPr id="36" name="object 36"/>
          <p:cNvSpPr/>
          <p:nvPr/>
        </p:nvSpPr>
        <p:spPr>
          <a:xfrm>
            <a:off x="6092825" y="1127759"/>
            <a:ext cx="6350" cy="4449445"/>
          </a:xfrm>
          <a:custGeom>
            <a:avLst/>
            <a:gdLst/>
            <a:ahLst/>
            <a:cxnLst/>
            <a:rect l="l" t="t" r="r" b="b"/>
            <a:pathLst>
              <a:path w="6350" h="4449445">
                <a:moveTo>
                  <a:pt x="6350" y="0"/>
                </a:moveTo>
                <a:lnTo>
                  <a:pt x="0" y="0"/>
                </a:lnTo>
                <a:lnTo>
                  <a:pt x="0" y="4449318"/>
                </a:lnTo>
                <a:lnTo>
                  <a:pt x="6350" y="4449318"/>
                </a:lnTo>
                <a:lnTo>
                  <a:pt x="6350" y="0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683635">
              <a:lnSpc>
                <a:spcPct val="100000"/>
              </a:lnSpc>
              <a:spcBef>
                <a:spcPts val="100"/>
              </a:spcBef>
            </a:pPr>
            <a:r>
              <a:rPr b="1" spc="-440" dirty="0">
                <a:latin typeface="DejaVu Sans"/>
                <a:cs typeface="DejaVu Sans"/>
              </a:rPr>
              <a:t>Dashboard</a:t>
            </a:r>
            <a:r>
              <a:rPr spc="-135" dirty="0"/>
              <a:t> </a:t>
            </a:r>
            <a:r>
              <a:rPr b="1" spc="-465" dirty="0">
                <a:latin typeface="DejaVu Sans"/>
                <a:cs typeface="DejaVu Sans"/>
              </a:rPr>
              <a:t>Sizing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5646" y="813815"/>
            <a:ext cx="11760708" cy="45720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2249368" y="1465290"/>
            <a:ext cx="1666875" cy="2312035"/>
            <a:chOff x="2249368" y="1465290"/>
            <a:chExt cx="1666875" cy="2312035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49368" y="1465290"/>
              <a:ext cx="1666604" cy="231197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260854" y="1476755"/>
              <a:ext cx="1597151" cy="2242565"/>
            </a:xfrm>
            <a:prstGeom prst="rect">
              <a:avLst/>
            </a:prstGeom>
          </p:spPr>
        </p:pic>
      </p:grpSp>
      <p:grpSp>
        <p:nvGrpSpPr>
          <p:cNvPr id="7" name="object 7"/>
          <p:cNvGrpSpPr/>
          <p:nvPr/>
        </p:nvGrpSpPr>
        <p:grpSpPr>
          <a:xfrm>
            <a:off x="604266" y="1415084"/>
            <a:ext cx="1566545" cy="1167765"/>
            <a:chOff x="604266" y="1415084"/>
            <a:chExt cx="1566545" cy="1167765"/>
          </a:xfrm>
        </p:grpSpPr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31643" y="1447005"/>
              <a:ext cx="1489057" cy="87410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43128" y="1458468"/>
              <a:ext cx="1419605" cy="804671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04266" y="1415084"/>
              <a:ext cx="1542288" cy="518109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638429" y="1449082"/>
              <a:ext cx="1445260" cy="420370"/>
            </a:xfrm>
            <a:custGeom>
              <a:avLst/>
              <a:gdLst/>
              <a:ahLst/>
              <a:cxnLst/>
              <a:rect l="l" t="t" r="r" b="b"/>
              <a:pathLst>
                <a:path w="1445260" h="420369">
                  <a:moveTo>
                    <a:pt x="1445006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0" y="394970"/>
                  </a:lnTo>
                  <a:lnTo>
                    <a:pt x="0" y="420370"/>
                  </a:lnTo>
                  <a:lnTo>
                    <a:pt x="1445006" y="420370"/>
                  </a:lnTo>
                  <a:lnTo>
                    <a:pt x="1445006" y="395592"/>
                  </a:lnTo>
                  <a:lnTo>
                    <a:pt x="1445006" y="394970"/>
                  </a:lnTo>
                  <a:lnTo>
                    <a:pt x="1445006" y="25514"/>
                  </a:lnTo>
                  <a:lnTo>
                    <a:pt x="1419606" y="25514"/>
                  </a:lnTo>
                  <a:lnTo>
                    <a:pt x="1419606" y="394970"/>
                  </a:lnTo>
                  <a:lnTo>
                    <a:pt x="25400" y="394970"/>
                  </a:lnTo>
                  <a:lnTo>
                    <a:pt x="25400" y="25400"/>
                  </a:lnTo>
                  <a:lnTo>
                    <a:pt x="1445006" y="25400"/>
                  </a:lnTo>
                  <a:lnTo>
                    <a:pt x="1445006" y="0"/>
                  </a:lnTo>
                  <a:close/>
                </a:path>
              </a:pathLst>
            </a:custGeom>
            <a:solidFill>
              <a:srgbClr val="1FE2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754251" y="1855088"/>
              <a:ext cx="416559" cy="727710"/>
            </a:xfrm>
            <a:custGeom>
              <a:avLst/>
              <a:gdLst/>
              <a:ahLst/>
              <a:cxnLst/>
              <a:rect l="l" t="t" r="r" b="b"/>
              <a:pathLst>
                <a:path w="416560" h="727710">
                  <a:moveTo>
                    <a:pt x="24892" y="0"/>
                  </a:moveTo>
                  <a:lnTo>
                    <a:pt x="0" y="4572"/>
                  </a:lnTo>
                  <a:lnTo>
                    <a:pt x="15748" y="88392"/>
                  </a:lnTo>
                  <a:lnTo>
                    <a:pt x="23749" y="129794"/>
                  </a:lnTo>
                  <a:lnTo>
                    <a:pt x="31750" y="170942"/>
                  </a:lnTo>
                  <a:lnTo>
                    <a:pt x="40005" y="211328"/>
                  </a:lnTo>
                  <a:lnTo>
                    <a:pt x="48387" y="251079"/>
                  </a:lnTo>
                  <a:lnTo>
                    <a:pt x="57150" y="289687"/>
                  </a:lnTo>
                  <a:lnTo>
                    <a:pt x="66040" y="327406"/>
                  </a:lnTo>
                  <a:lnTo>
                    <a:pt x="84963" y="398907"/>
                  </a:lnTo>
                  <a:lnTo>
                    <a:pt x="105283" y="464312"/>
                  </a:lnTo>
                  <a:lnTo>
                    <a:pt x="127635" y="522224"/>
                  </a:lnTo>
                  <a:lnTo>
                    <a:pt x="145923" y="560578"/>
                  </a:lnTo>
                  <a:lnTo>
                    <a:pt x="165735" y="593471"/>
                  </a:lnTo>
                  <a:lnTo>
                    <a:pt x="194564" y="629158"/>
                  </a:lnTo>
                  <a:lnTo>
                    <a:pt x="225552" y="656463"/>
                  </a:lnTo>
                  <a:lnTo>
                    <a:pt x="258445" y="676656"/>
                  </a:lnTo>
                  <a:lnTo>
                    <a:pt x="310007" y="695833"/>
                  </a:lnTo>
                  <a:lnTo>
                    <a:pt x="339178" y="701751"/>
                  </a:lnTo>
                  <a:lnTo>
                    <a:pt x="336042" y="727329"/>
                  </a:lnTo>
                  <a:lnTo>
                    <a:pt x="416306" y="698754"/>
                  </a:lnTo>
                  <a:lnTo>
                    <a:pt x="382804" y="676579"/>
                  </a:lnTo>
                  <a:lnTo>
                    <a:pt x="342265" y="676579"/>
                  </a:lnTo>
                  <a:lnTo>
                    <a:pt x="331978" y="675005"/>
                  </a:lnTo>
                  <a:lnTo>
                    <a:pt x="332453" y="675005"/>
                  </a:lnTo>
                  <a:lnTo>
                    <a:pt x="316230" y="671195"/>
                  </a:lnTo>
                  <a:lnTo>
                    <a:pt x="316427" y="671195"/>
                  </a:lnTo>
                  <a:lnTo>
                    <a:pt x="300228" y="666496"/>
                  </a:lnTo>
                  <a:lnTo>
                    <a:pt x="300434" y="666496"/>
                  </a:lnTo>
                  <a:lnTo>
                    <a:pt x="285757" y="661035"/>
                  </a:lnTo>
                  <a:lnTo>
                    <a:pt x="285496" y="661035"/>
                  </a:lnTo>
                  <a:lnTo>
                    <a:pt x="269367" y="653796"/>
                  </a:lnTo>
                  <a:lnTo>
                    <a:pt x="269698" y="653796"/>
                  </a:lnTo>
                  <a:lnTo>
                    <a:pt x="255776" y="646049"/>
                  </a:lnTo>
                  <a:lnTo>
                    <a:pt x="255524" y="646049"/>
                  </a:lnTo>
                  <a:lnTo>
                    <a:pt x="240157" y="635762"/>
                  </a:lnTo>
                  <a:lnTo>
                    <a:pt x="240390" y="635762"/>
                  </a:lnTo>
                  <a:lnTo>
                    <a:pt x="227252" y="625094"/>
                  </a:lnTo>
                  <a:lnTo>
                    <a:pt x="227076" y="625094"/>
                  </a:lnTo>
                  <a:lnTo>
                    <a:pt x="213182" y="611809"/>
                  </a:lnTo>
                  <a:lnTo>
                    <a:pt x="199833" y="596519"/>
                  </a:lnTo>
                  <a:lnTo>
                    <a:pt x="193116" y="588022"/>
                  </a:lnTo>
                  <a:lnTo>
                    <a:pt x="186563" y="578866"/>
                  </a:lnTo>
                  <a:lnTo>
                    <a:pt x="180467" y="569341"/>
                  </a:lnTo>
                  <a:lnTo>
                    <a:pt x="174244" y="559181"/>
                  </a:lnTo>
                  <a:lnTo>
                    <a:pt x="168436" y="548767"/>
                  </a:lnTo>
                  <a:lnTo>
                    <a:pt x="162534" y="537159"/>
                  </a:lnTo>
                  <a:lnTo>
                    <a:pt x="156773" y="525145"/>
                  </a:lnTo>
                  <a:lnTo>
                    <a:pt x="150876" y="512191"/>
                  </a:lnTo>
                  <a:lnTo>
                    <a:pt x="151025" y="512191"/>
                  </a:lnTo>
                  <a:lnTo>
                    <a:pt x="139983" y="485394"/>
                  </a:lnTo>
                  <a:lnTo>
                    <a:pt x="129311" y="455866"/>
                  </a:lnTo>
                  <a:lnTo>
                    <a:pt x="119209" y="425069"/>
                  </a:lnTo>
                  <a:lnTo>
                    <a:pt x="119177" y="424815"/>
                  </a:lnTo>
                  <a:lnTo>
                    <a:pt x="109460" y="392176"/>
                  </a:lnTo>
                  <a:lnTo>
                    <a:pt x="99891" y="357505"/>
                  </a:lnTo>
                  <a:lnTo>
                    <a:pt x="99883" y="357251"/>
                  </a:lnTo>
                  <a:lnTo>
                    <a:pt x="90743" y="321564"/>
                  </a:lnTo>
                  <a:lnTo>
                    <a:pt x="81944" y="284099"/>
                  </a:lnTo>
                  <a:lnTo>
                    <a:pt x="73335" y="245745"/>
                  </a:lnTo>
                  <a:lnTo>
                    <a:pt x="64897" y="206121"/>
                  </a:lnTo>
                  <a:lnTo>
                    <a:pt x="56668" y="165989"/>
                  </a:lnTo>
                  <a:lnTo>
                    <a:pt x="48641" y="125095"/>
                  </a:lnTo>
                  <a:lnTo>
                    <a:pt x="40664" y="83693"/>
                  </a:lnTo>
                  <a:lnTo>
                    <a:pt x="24892" y="0"/>
                  </a:lnTo>
                  <a:close/>
                </a:path>
                <a:path w="416560" h="727710">
                  <a:moveTo>
                    <a:pt x="345313" y="651764"/>
                  </a:moveTo>
                  <a:lnTo>
                    <a:pt x="342265" y="676579"/>
                  </a:lnTo>
                  <a:lnTo>
                    <a:pt x="382804" y="676579"/>
                  </a:lnTo>
                  <a:lnTo>
                    <a:pt x="345313" y="651764"/>
                  </a:lnTo>
                  <a:close/>
                </a:path>
                <a:path w="416560" h="727710">
                  <a:moveTo>
                    <a:pt x="332453" y="675005"/>
                  </a:moveTo>
                  <a:lnTo>
                    <a:pt x="331978" y="675005"/>
                  </a:lnTo>
                  <a:lnTo>
                    <a:pt x="332994" y="675132"/>
                  </a:lnTo>
                  <a:lnTo>
                    <a:pt x="332453" y="675005"/>
                  </a:lnTo>
                  <a:close/>
                </a:path>
                <a:path w="416560" h="727710">
                  <a:moveTo>
                    <a:pt x="316427" y="671195"/>
                  </a:moveTo>
                  <a:lnTo>
                    <a:pt x="316230" y="671195"/>
                  </a:lnTo>
                  <a:lnTo>
                    <a:pt x="316865" y="671322"/>
                  </a:lnTo>
                  <a:lnTo>
                    <a:pt x="316427" y="671195"/>
                  </a:lnTo>
                  <a:close/>
                </a:path>
                <a:path w="416560" h="727710">
                  <a:moveTo>
                    <a:pt x="300434" y="666496"/>
                  </a:moveTo>
                  <a:lnTo>
                    <a:pt x="300228" y="666496"/>
                  </a:lnTo>
                  <a:lnTo>
                    <a:pt x="301117" y="666750"/>
                  </a:lnTo>
                  <a:lnTo>
                    <a:pt x="300434" y="666496"/>
                  </a:lnTo>
                  <a:close/>
                </a:path>
                <a:path w="416560" h="727710">
                  <a:moveTo>
                    <a:pt x="284734" y="660654"/>
                  </a:moveTo>
                  <a:lnTo>
                    <a:pt x="285496" y="661035"/>
                  </a:lnTo>
                  <a:lnTo>
                    <a:pt x="285757" y="661035"/>
                  </a:lnTo>
                  <a:lnTo>
                    <a:pt x="284734" y="660654"/>
                  </a:lnTo>
                  <a:close/>
                </a:path>
                <a:path w="416560" h="727710">
                  <a:moveTo>
                    <a:pt x="269698" y="653796"/>
                  </a:moveTo>
                  <a:lnTo>
                    <a:pt x="269367" y="653796"/>
                  </a:lnTo>
                  <a:lnTo>
                    <a:pt x="270383" y="654177"/>
                  </a:lnTo>
                  <a:lnTo>
                    <a:pt x="269698" y="653796"/>
                  </a:lnTo>
                  <a:close/>
                </a:path>
                <a:path w="416560" h="727710">
                  <a:moveTo>
                    <a:pt x="254635" y="645414"/>
                  </a:moveTo>
                  <a:lnTo>
                    <a:pt x="255524" y="646049"/>
                  </a:lnTo>
                  <a:lnTo>
                    <a:pt x="255776" y="646049"/>
                  </a:lnTo>
                  <a:lnTo>
                    <a:pt x="254635" y="645414"/>
                  </a:lnTo>
                  <a:close/>
                </a:path>
                <a:path w="416560" h="727710">
                  <a:moveTo>
                    <a:pt x="240390" y="635762"/>
                  </a:moveTo>
                  <a:lnTo>
                    <a:pt x="240157" y="635762"/>
                  </a:lnTo>
                  <a:lnTo>
                    <a:pt x="241173" y="636397"/>
                  </a:lnTo>
                  <a:lnTo>
                    <a:pt x="240390" y="635762"/>
                  </a:lnTo>
                  <a:close/>
                </a:path>
                <a:path w="416560" h="727710">
                  <a:moveTo>
                    <a:pt x="226314" y="624332"/>
                  </a:moveTo>
                  <a:lnTo>
                    <a:pt x="227076" y="625094"/>
                  </a:lnTo>
                  <a:lnTo>
                    <a:pt x="227252" y="625094"/>
                  </a:lnTo>
                  <a:lnTo>
                    <a:pt x="226314" y="624332"/>
                  </a:lnTo>
                  <a:close/>
                </a:path>
                <a:path w="416560" h="727710">
                  <a:moveTo>
                    <a:pt x="199390" y="596011"/>
                  </a:moveTo>
                  <a:lnTo>
                    <a:pt x="199771" y="596519"/>
                  </a:lnTo>
                  <a:lnTo>
                    <a:pt x="199390" y="596011"/>
                  </a:lnTo>
                  <a:close/>
                </a:path>
                <a:path w="416560" h="727710">
                  <a:moveTo>
                    <a:pt x="186616" y="578866"/>
                  </a:moveTo>
                  <a:lnTo>
                    <a:pt x="186944" y="579374"/>
                  </a:lnTo>
                  <a:lnTo>
                    <a:pt x="186616" y="578866"/>
                  </a:lnTo>
                  <a:close/>
                </a:path>
                <a:path w="416560" h="727710">
                  <a:moveTo>
                    <a:pt x="180486" y="569341"/>
                  </a:moveTo>
                  <a:lnTo>
                    <a:pt x="180721" y="569722"/>
                  </a:lnTo>
                  <a:lnTo>
                    <a:pt x="180486" y="569341"/>
                  </a:lnTo>
                  <a:close/>
                </a:path>
                <a:path w="416560" h="727710">
                  <a:moveTo>
                    <a:pt x="174353" y="559181"/>
                  </a:moveTo>
                  <a:lnTo>
                    <a:pt x="174498" y="559435"/>
                  </a:lnTo>
                  <a:lnTo>
                    <a:pt x="174353" y="559181"/>
                  </a:lnTo>
                  <a:close/>
                </a:path>
                <a:path w="416560" h="727710">
                  <a:moveTo>
                    <a:pt x="168148" y="548259"/>
                  </a:moveTo>
                  <a:lnTo>
                    <a:pt x="168402" y="548767"/>
                  </a:lnTo>
                  <a:lnTo>
                    <a:pt x="168148" y="548259"/>
                  </a:lnTo>
                  <a:close/>
                </a:path>
                <a:path w="416560" h="727710">
                  <a:moveTo>
                    <a:pt x="156591" y="524764"/>
                  </a:moveTo>
                  <a:lnTo>
                    <a:pt x="156718" y="525145"/>
                  </a:lnTo>
                  <a:lnTo>
                    <a:pt x="156591" y="524764"/>
                  </a:lnTo>
                  <a:close/>
                </a:path>
                <a:path w="416560" h="727710">
                  <a:moveTo>
                    <a:pt x="151025" y="512191"/>
                  </a:moveTo>
                  <a:lnTo>
                    <a:pt x="150876" y="512191"/>
                  </a:lnTo>
                  <a:lnTo>
                    <a:pt x="151130" y="512445"/>
                  </a:lnTo>
                  <a:lnTo>
                    <a:pt x="151025" y="512191"/>
                  </a:lnTo>
                  <a:close/>
                </a:path>
                <a:path w="416560" h="727710">
                  <a:moveTo>
                    <a:pt x="139827" y="485013"/>
                  </a:moveTo>
                  <a:lnTo>
                    <a:pt x="139954" y="485394"/>
                  </a:lnTo>
                  <a:lnTo>
                    <a:pt x="139827" y="485013"/>
                  </a:lnTo>
                  <a:close/>
                </a:path>
                <a:path w="416560" h="727710">
                  <a:moveTo>
                    <a:pt x="119177" y="424815"/>
                  </a:moveTo>
                  <a:lnTo>
                    <a:pt x="119253" y="425069"/>
                  </a:lnTo>
                  <a:lnTo>
                    <a:pt x="119177" y="424815"/>
                  </a:lnTo>
                  <a:close/>
                </a:path>
                <a:path w="416560" h="727710">
                  <a:moveTo>
                    <a:pt x="109347" y="391795"/>
                  </a:moveTo>
                  <a:lnTo>
                    <a:pt x="109347" y="392176"/>
                  </a:lnTo>
                  <a:lnTo>
                    <a:pt x="109347" y="391795"/>
                  </a:lnTo>
                  <a:close/>
                </a:path>
                <a:path w="416560" h="727710">
                  <a:moveTo>
                    <a:pt x="99883" y="357251"/>
                  </a:moveTo>
                  <a:lnTo>
                    <a:pt x="99949" y="357505"/>
                  </a:lnTo>
                  <a:lnTo>
                    <a:pt x="99883" y="357251"/>
                  </a:lnTo>
                  <a:close/>
                </a:path>
                <a:path w="416560" h="727710">
                  <a:moveTo>
                    <a:pt x="90678" y="321310"/>
                  </a:moveTo>
                  <a:lnTo>
                    <a:pt x="90678" y="321564"/>
                  </a:lnTo>
                  <a:lnTo>
                    <a:pt x="90678" y="321310"/>
                  </a:lnTo>
                  <a:close/>
                </a:path>
                <a:path w="416560" h="727710">
                  <a:moveTo>
                    <a:pt x="81915" y="283972"/>
                  </a:moveTo>
                  <a:lnTo>
                    <a:pt x="81915" y="284099"/>
                  </a:lnTo>
                  <a:lnTo>
                    <a:pt x="81915" y="283972"/>
                  </a:lnTo>
                  <a:close/>
                </a:path>
                <a:path w="416560" h="727710">
                  <a:moveTo>
                    <a:pt x="73279" y="245491"/>
                  </a:moveTo>
                  <a:lnTo>
                    <a:pt x="73279" y="245745"/>
                  </a:lnTo>
                  <a:lnTo>
                    <a:pt x="73279" y="245491"/>
                  </a:lnTo>
                  <a:close/>
                </a:path>
                <a:path w="416560" h="727710">
                  <a:moveTo>
                    <a:pt x="56642" y="165862"/>
                  </a:moveTo>
                  <a:lnTo>
                    <a:pt x="56642" y="165989"/>
                  </a:lnTo>
                  <a:lnTo>
                    <a:pt x="56642" y="165862"/>
                  </a:lnTo>
                  <a:close/>
                </a:path>
                <a:path w="416560" h="727710">
                  <a:moveTo>
                    <a:pt x="40640" y="83566"/>
                  </a:moveTo>
                  <a:lnTo>
                    <a:pt x="40640" y="83693"/>
                  </a:lnTo>
                  <a:lnTo>
                    <a:pt x="40640" y="83566"/>
                  </a:lnTo>
                  <a:close/>
                </a:path>
              </a:pathLst>
            </a:custGeom>
            <a:solidFill>
              <a:srgbClr val="1FE2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" name="object 13"/>
          <p:cNvGrpSpPr/>
          <p:nvPr/>
        </p:nvGrpSpPr>
        <p:grpSpPr>
          <a:xfrm>
            <a:off x="4779207" y="2446002"/>
            <a:ext cx="3100705" cy="943610"/>
            <a:chOff x="4779207" y="2446002"/>
            <a:chExt cx="3100705" cy="943610"/>
          </a:xfrm>
        </p:grpSpPr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779207" y="2446002"/>
              <a:ext cx="3100691" cy="943417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790694" y="2457449"/>
              <a:ext cx="3031235" cy="874013"/>
            </a:xfrm>
            <a:prstGeom prst="rect">
              <a:avLst/>
            </a:prstGeom>
          </p:spPr>
        </p:pic>
      </p:grpSp>
      <p:grpSp>
        <p:nvGrpSpPr>
          <p:cNvPr id="16" name="object 16"/>
          <p:cNvGrpSpPr/>
          <p:nvPr/>
        </p:nvGrpSpPr>
        <p:grpSpPr>
          <a:xfrm>
            <a:off x="8770573" y="1465290"/>
            <a:ext cx="2419985" cy="2312035"/>
            <a:chOff x="8770573" y="1465290"/>
            <a:chExt cx="2419985" cy="2312035"/>
          </a:xfrm>
        </p:grpSpPr>
        <p:pic>
          <p:nvPicPr>
            <p:cNvPr id="17" name="object 1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770573" y="1465290"/>
              <a:ext cx="2419443" cy="2311979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782050" y="1476755"/>
              <a:ext cx="2350007" cy="2242565"/>
            </a:xfrm>
            <a:prstGeom prst="rect">
              <a:avLst/>
            </a:prstGeom>
          </p:spPr>
        </p:pic>
      </p:grpSp>
      <p:sp>
        <p:nvSpPr>
          <p:cNvPr id="19" name="object 19"/>
          <p:cNvSpPr txBox="1"/>
          <p:nvPr/>
        </p:nvSpPr>
        <p:spPr>
          <a:xfrm>
            <a:off x="1043939" y="3899789"/>
            <a:ext cx="2811780" cy="794385"/>
          </a:xfrm>
          <a:prstGeom prst="rect">
            <a:avLst/>
          </a:prstGeom>
        </p:spPr>
        <p:txBody>
          <a:bodyPr vert="horz" wrap="square" lIns="0" tIns="1003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90"/>
              </a:spcBef>
            </a:pPr>
            <a:r>
              <a:rPr sz="1800" b="1" spc="-235" dirty="0">
                <a:solidFill>
                  <a:srgbClr val="3F3F3F"/>
                </a:solidFill>
                <a:latin typeface="DejaVu Sans"/>
                <a:cs typeface="DejaVu Sans"/>
              </a:rPr>
              <a:t>Fixed</a:t>
            </a:r>
            <a:r>
              <a:rPr sz="1800" spc="-5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800" b="1" spc="-20" dirty="0">
                <a:solidFill>
                  <a:srgbClr val="3F3F3F"/>
                </a:solidFill>
                <a:latin typeface="DejaVu Sans"/>
                <a:cs typeface="DejaVu Sans"/>
              </a:rPr>
              <a:t>Size</a:t>
            </a:r>
            <a:endParaRPr sz="1800">
              <a:latin typeface="DejaVu Sans"/>
              <a:cs typeface="DejaVu Sans"/>
            </a:endParaRPr>
          </a:p>
          <a:p>
            <a:pPr marL="12700" marR="5080">
              <a:lnSpc>
                <a:spcPts val="1300"/>
              </a:lnSpc>
              <a:spcBef>
                <a:spcPts val="625"/>
              </a:spcBef>
            </a:pP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Defined</a:t>
            </a:r>
            <a:r>
              <a:rPr sz="1200" spc="2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width</a:t>
            </a:r>
            <a:r>
              <a:rPr sz="1200" spc="1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and</a:t>
            </a:r>
            <a:r>
              <a:rPr sz="1200" spc="2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height,</a:t>
            </a:r>
            <a:r>
              <a:rPr sz="1200" spc="-1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either</a:t>
            </a:r>
            <a:r>
              <a:rPr sz="1200" spc="1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spc="-10" dirty="0">
                <a:solidFill>
                  <a:srgbClr val="3F3F3F"/>
                </a:solidFill>
                <a:latin typeface="Nimbus Roman No9 L"/>
                <a:cs typeface="Nimbus Roman No9 L"/>
              </a:rPr>
              <a:t>manually</a:t>
            </a:r>
            <a:r>
              <a:rPr sz="1200" spc="-1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defined</a:t>
            </a:r>
            <a:r>
              <a:rPr sz="1200" spc="2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or</a:t>
            </a:r>
            <a:r>
              <a:rPr sz="1200" spc="1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assigned</a:t>
            </a:r>
            <a:r>
              <a:rPr sz="1200" spc="1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by</a:t>
            </a:r>
            <a:r>
              <a:rPr sz="1200" spc="1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spc="-10" dirty="0">
                <a:solidFill>
                  <a:srgbClr val="3F3F3F"/>
                </a:solidFill>
                <a:latin typeface="Nimbus Roman No9 L"/>
                <a:cs typeface="Nimbus Roman No9 L"/>
              </a:rPr>
              <a:t>pre-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defined</a:t>
            </a:r>
            <a:r>
              <a:rPr sz="1200" spc="3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spc="-20" dirty="0">
                <a:solidFill>
                  <a:srgbClr val="3F3F3F"/>
                </a:solidFill>
                <a:latin typeface="Nimbus Roman No9 L"/>
                <a:cs typeface="Nimbus Roman No9 L"/>
              </a:rPr>
              <a:t>templates</a:t>
            </a:r>
            <a:endParaRPr sz="1200">
              <a:latin typeface="Nimbus Roman No9 L"/>
              <a:cs typeface="Nimbus Roman No9 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869688" y="3899787"/>
            <a:ext cx="2896870" cy="794385"/>
          </a:xfrm>
          <a:prstGeom prst="rect">
            <a:avLst/>
          </a:prstGeom>
        </p:spPr>
        <p:txBody>
          <a:bodyPr vert="horz" wrap="square" lIns="0" tIns="1003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90"/>
              </a:spcBef>
            </a:pPr>
            <a:r>
              <a:rPr sz="1800" b="1" spc="-110" dirty="0">
                <a:solidFill>
                  <a:srgbClr val="3F3F3F"/>
                </a:solidFill>
                <a:latin typeface="DejaVu Sans"/>
                <a:cs typeface="DejaVu Sans"/>
              </a:rPr>
              <a:t>Automatic</a:t>
            </a:r>
            <a:endParaRPr sz="1800">
              <a:latin typeface="DejaVu Sans"/>
              <a:cs typeface="DejaVu Sans"/>
            </a:endParaRPr>
          </a:p>
          <a:p>
            <a:pPr marL="12700">
              <a:lnSpc>
                <a:spcPts val="1370"/>
              </a:lnSpc>
              <a:spcBef>
                <a:spcPts val="465"/>
              </a:spcBef>
            </a:pPr>
            <a:r>
              <a:rPr sz="1200" i="1" spc="-20" dirty="0">
                <a:solidFill>
                  <a:srgbClr val="3F3F3F"/>
                </a:solidFill>
                <a:latin typeface="Nimbus Roman No9 L"/>
                <a:cs typeface="Nimbus Roman No9 L"/>
              </a:rPr>
              <a:t>Fit</a:t>
            </a:r>
            <a:r>
              <a:rPr sz="1200" i="1" spc="25" dirty="0">
                <a:solidFill>
                  <a:srgbClr val="3F3F3F"/>
                </a:solidFill>
                <a:latin typeface="Nimbus Roman No9 L"/>
                <a:cs typeface="Nimbus Roman No9 L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the</a:t>
            </a:r>
            <a:r>
              <a:rPr sz="1200" i="1" spc="20" dirty="0">
                <a:solidFill>
                  <a:srgbClr val="3F3F3F"/>
                </a:solidFill>
                <a:latin typeface="Nimbus Roman No9 L"/>
                <a:cs typeface="Nimbus Roman No9 L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dashboard</a:t>
            </a:r>
            <a:r>
              <a:rPr sz="1200" i="1" spc="25" dirty="0">
                <a:solidFill>
                  <a:srgbClr val="3F3F3F"/>
                </a:solidFill>
                <a:latin typeface="Nimbus Roman No9 L"/>
                <a:cs typeface="Nimbus Roman No9 L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to</a:t>
            </a:r>
            <a:r>
              <a:rPr sz="1200" i="1" spc="25" dirty="0">
                <a:solidFill>
                  <a:srgbClr val="3F3F3F"/>
                </a:solidFill>
                <a:latin typeface="Nimbus Roman No9 L"/>
                <a:cs typeface="Nimbus Roman No9 L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the</a:t>
            </a:r>
            <a:r>
              <a:rPr sz="1200" i="1" spc="25" dirty="0">
                <a:solidFill>
                  <a:srgbClr val="3F3F3F"/>
                </a:solidFill>
                <a:latin typeface="Nimbus Roman No9 L"/>
                <a:cs typeface="Nimbus Roman No9 L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size</a:t>
            </a:r>
            <a:r>
              <a:rPr sz="1200" i="1" spc="25" dirty="0">
                <a:solidFill>
                  <a:srgbClr val="3F3F3F"/>
                </a:solidFill>
                <a:latin typeface="Nimbus Roman No9 L"/>
                <a:cs typeface="Nimbus Roman No9 L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of</a:t>
            </a:r>
            <a:r>
              <a:rPr sz="1200" i="1" spc="30" dirty="0">
                <a:solidFill>
                  <a:srgbClr val="3F3F3F"/>
                </a:solidFill>
                <a:latin typeface="Nimbus Roman No9 L"/>
                <a:cs typeface="Nimbus Roman No9 L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a</a:t>
            </a:r>
            <a:r>
              <a:rPr sz="1200" i="1" spc="20" dirty="0">
                <a:solidFill>
                  <a:srgbClr val="3F3F3F"/>
                </a:solidFill>
                <a:latin typeface="Nimbus Roman No9 L"/>
                <a:cs typeface="Nimbus Roman No9 L"/>
              </a:rPr>
              <a:t> </a:t>
            </a:r>
            <a:r>
              <a:rPr sz="1200" i="1" spc="-25" dirty="0">
                <a:solidFill>
                  <a:srgbClr val="3F3F3F"/>
                </a:solidFill>
                <a:latin typeface="Nimbus Roman No9 L"/>
                <a:cs typeface="Nimbus Roman No9 L"/>
              </a:rPr>
              <a:t>user’s</a:t>
            </a:r>
            <a:r>
              <a:rPr sz="1200" i="1" spc="35" dirty="0">
                <a:solidFill>
                  <a:srgbClr val="3F3F3F"/>
                </a:solidFill>
                <a:latin typeface="Nimbus Roman No9 L"/>
                <a:cs typeface="Nimbus Roman No9 L"/>
              </a:rPr>
              <a:t> </a:t>
            </a:r>
            <a:r>
              <a:rPr sz="1200" i="1" spc="-10" dirty="0">
                <a:solidFill>
                  <a:srgbClr val="3F3F3F"/>
                </a:solidFill>
                <a:latin typeface="Nimbus Roman No9 L"/>
                <a:cs typeface="Nimbus Roman No9 L"/>
              </a:rPr>
              <a:t>device</a:t>
            </a:r>
            <a:endParaRPr sz="1200">
              <a:latin typeface="Nimbus Roman No9 L"/>
              <a:cs typeface="Nimbus Roman No9 L"/>
            </a:endParaRPr>
          </a:p>
          <a:p>
            <a:pPr marL="12700">
              <a:lnSpc>
                <a:spcPts val="1370"/>
              </a:lnSpc>
            </a:pP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screen.</a:t>
            </a:r>
            <a:r>
              <a:rPr sz="1200" spc="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(this</a:t>
            </a:r>
            <a:r>
              <a:rPr sz="1200" spc="-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option</a:t>
            </a:r>
            <a:r>
              <a:rPr sz="1200" spc="-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is</a:t>
            </a:r>
            <a:r>
              <a:rPr sz="1200" spc="-1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not</a:t>
            </a:r>
            <a:r>
              <a:rPr sz="1200" spc="-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spc="-10" dirty="0">
                <a:solidFill>
                  <a:srgbClr val="3F3F3F"/>
                </a:solidFill>
                <a:latin typeface="Nimbus Roman No9 L"/>
                <a:cs typeface="Nimbus Roman No9 L"/>
              </a:rPr>
              <a:t>recommended)</a:t>
            </a:r>
            <a:endParaRPr sz="1200">
              <a:latin typeface="Nimbus Roman No9 L"/>
              <a:cs typeface="Nimbus Roman No9 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8784843" y="3899786"/>
            <a:ext cx="2410460" cy="794385"/>
          </a:xfrm>
          <a:prstGeom prst="rect">
            <a:avLst/>
          </a:prstGeom>
        </p:spPr>
        <p:txBody>
          <a:bodyPr vert="horz" wrap="square" lIns="0" tIns="1003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90"/>
              </a:spcBef>
            </a:pPr>
            <a:r>
              <a:rPr sz="1800" b="1" spc="-285" dirty="0">
                <a:solidFill>
                  <a:srgbClr val="3F3F3F"/>
                </a:solidFill>
                <a:latin typeface="DejaVu Sans"/>
                <a:cs typeface="DejaVu Sans"/>
              </a:rPr>
              <a:t>Range</a:t>
            </a:r>
            <a:endParaRPr sz="1800">
              <a:latin typeface="DejaVu Sans"/>
              <a:cs typeface="DejaVu Sans"/>
            </a:endParaRPr>
          </a:p>
          <a:p>
            <a:pPr marL="12700" marR="5080">
              <a:lnSpc>
                <a:spcPts val="1300"/>
              </a:lnSpc>
              <a:spcBef>
                <a:spcPts val="625"/>
              </a:spcBef>
            </a:pP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Min</a:t>
            </a:r>
            <a:r>
              <a:rPr sz="1200" spc="-1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and</a:t>
            </a:r>
            <a:r>
              <a:rPr sz="1200" spc="-1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max</a:t>
            </a:r>
            <a:r>
              <a:rPr sz="1200" spc="-1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spc="-10" dirty="0">
                <a:solidFill>
                  <a:srgbClr val="3F3F3F"/>
                </a:solidFill>
                <a:latin typeface="Nimbus Roman No9 L"/>
                <a:cs typeface="Nimbus Roman No9 L"/>
              </a:rPr>
              <a:t>limit</a:t>
            </a:r>
            <a:r>
              <a:rPr sz="1200" spc="-1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for</a:t>
            </a:r>
            <a:r>
              <a:rPr sz="1200" spc="-1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dashboard</a:t>
            </a:r>
            <a:r>
              <a:rPr sz="1200" spc="-2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spc="-85" dirty="0">
                <a:solidFill>
                  <a:srgbClr val="3F3F3F"/>
                </a:solidFill>
                <a:latin typeface="Nimbus Roman No9 L"/>
                <a:cs typeface="Nimbus Roman No9 L"/>
              </a:rPr>
              <a:t>sizes.</a:t>
            </a:r>
            <a:r>
              <a:rPr sz="1200" spc="-8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(this</a:t>
            </a:r>
            <a:r>
              <a:rPr sz="1200" spc="-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option</a:t>
            </a:r>
            <a:r>
              <a:rPr sz="120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is</a:t>
            </a:r>
            <a:r>
              <a:rPr sz="1200" spc="-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not</a:t>
            </a:r>
            <a:r>
              <a:rPr sz="120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spc="-10" dirty="0">
                <a:solidFill>
                  <a:srgbClr val="3F3F3F"/>
                </a:solidFill>
                <a:latin typeface="Nimbus Roman No9 L"/>
                <a:cs typeface="Nimbus Roman No9 L"/>
              </a:rPr>
              <a:t>recommended)</a:t>
            </a:r>
            <a:endParaRPr sz="1200">
              <a:latin typeface="Nimbus Roman No9 L"/>
              <a:cs typeface="Nimbus Roman No9 L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1480528" y="5318538"/>
            <a:ext cx="9161780" cy="957580"/>
            <a:chOff x="1480528" y="5318538"/>
            <a:chExt cx="9161780" cy="957580"/>
          </a:xfrm>
        </p:grpSpPr>
        <p:pic>
          <p:nvPicPr>
            <p:cNvPr id="23" name="object 23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80528" y="5318538"/>
              <a:ext cx="9161601" cy="957539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1527073" y="5327142"/>
              <a:ext cx="9077960" cy="873760"/>
            </a:xfrm>
            <a:custGeom>
              <a:avLst/>
              <a:gdLst/>
              <a:ahLst/>
              <a:cxnLst/>
              <a:rect l="l" t="t" r="r" b="b"/>
              <a:pathLst>
                <a:path w="9077960" h="873760">
                  <a:moveTo>
                    <a:pt x="9017609" y="0"/>
                  </a:moveTo>
                  <a:lnTo>
                    <a:pt x="60045" y="0"/>
                  </a:lnTo>
                  <a:lnTo>
                    <a:pt x="58496" y="25"/>
                  </a:lnTo>
                  <a:lnTo>
                    <a:pt x="19672" y="15621"/>
                  </a:lnTo>
                  <a:lnTo>
                    <a:pt x="914" y="49441"/>
                  </a:lnTo>
                  <a:lnTo>
                    <a:pt x="0" y="58521"/>
                  </a:lnTo>
                  <a:lnTo>
                    <a:pt x="0" y="814781"/>
                  </a:lnTo>
                  <a:lnTo>
                    <a:pt x="15595" y="853592"/>
                  </a:lnTo>
                  <a:lnTo>
                    <a:pt x="49415" y="872312"/>
                  </a:lnTo>
                  <a:lnTo>
                    <a:pt x="60045" y="873252"/>
                  </a:lnTo>
                  <a:lnTo>
                    <a:pt x="9017609" y="873252"/>
                  </a:lnTo>
                  <a:lnTo>
                    <a:pt x="9057983" y="857656"/>
                  </a:lnTo>
                  <a:lnTo>
                    <a:pt x="9076741" y="823861"/>
                  </a:lnTo>
                  <a:lnTo>
                    <a:pt x="9077655" y="814781"/>
                  </a:lnTo>
                  <a:lnTo>
                    <a:pt x="9077655" y="58521"/>
                  </a:lnTo>
                  <a:lnTo>
                    <a:pt x="9062059" y="19697"/>
                  </a:lnTo>
                  <a:lnTo>
                    <a:pt x="9028239" y="939"/>
                  </a:lnTo>
                  <a:lnTo>
                    <a:pt x="901760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2456684" y="5552438"/>
            <a:ext cx="7668259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600" b="1" spc="-170" dirty="0">
                <a:solidFill>
                  <a:srgbClr val="3F3F3F"/>
                </a:solidFill>
                <a:latin typeface="DejaVu Sans"/>
                <a:cs typeface="DejaVu Sans"/>
              </a:rPr>
              <a:t>PRO</a:t>
            </a:r>
            <a:r>
              <a:rPr sz="1600" spc="-8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b="1" spc="-145" dirty="0">
                <a:solidFill>
                  <a:srgbClr val="3F3F3F"/>
                </a:solidFill>
                <a:latin typeface="DejaVu Sans"/>
                <a:cs typeface="DejaVu Sans"/>
              </a:rPr>
              <a:t>TIP</a:t>
            </a:r>
            <a:r>
              <a:rPr sz="1600" spc="-145" dirty="0">
                <a:solidFill>
                  <a:srgbClr val="3F3F3F"/>
                </a:solidFill>
                <a:latin typeface="DejaVu Sans"/>
                <a:cs typeface="DejaVu Sans"/>
              </a:rPr>
              <a:t>:</a:t>
            </a:r>
            <a:r>
              <a:rPr sz="1600" spc="-8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spc="-120" dirty="0">
                <a:solidFill>
                  <a:srgbClr val="252525"/>
                </a:solidFill>
                <a:latin typeface="DejaVu Sans"/>
                <a:cs typeface="DejaVu Sans"/>
              </a:rPr>
              <a:t>Automatic</a:t>
            </a:r>
            <a:r>
              <a:rPr sz="1400" spc="35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400" spc="-150" dirty="0">
                <a:solidFill>
                  <a:srgbClr val="252525"/>
                </a:solidFill>
                <a:latin typeface="DejaVu Sans"/>
                <a:cs typeface="DejaVu Sans"/>
              </a:rPr>
              <a:t>and</a:t>
            </a:r>
            <a:r>
              <a:rPr sz="1400" spc="55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400" spc="-140" dirty="0">
                <a:solidFill>
                  <a:srgbClr val="252525"/>
                </a:solidFill>
                <a:latin typeface="DejaVu Sans"/>
                <a:cs typeface="DejaVu Sans"/>
              </a:rPr>
              <a:t>range</a:t>
            </a:r>
            <a:r>
              <a:rPr sz="1400" spc="60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400" spc="-120" dirty="0">
                <a:solidFill>
                  <a:srgbClr val="252525"/>
                </a:solidFill>
                <a:latin typeface="DejaVu Sans"/>
                <a:cs typeface="DejaVu Sans"/>
              </a:rPr>
              <a:t>sizing</a:t>
            </a:r>
            <a:r>
              <a:rPr sz="1400" spc="65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400" spc="-145" dirty="0">
                <a:solidFill>
                  <a:srgbClr val="252525"/>
                </a:solidFill>
                <a:latin typeface="DejaVu Sans"/>
                <a:cs typeface="DejaVu Sans"/>
              </a:rPr>
              <a:t>can</a:t>
            </a:r>
            <a:r>
              <a:rPr sz="1400" spc="55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400" spc="-130" dirty="0">
                <a:solidFill>
                  <a:srgbClr val="252525"/>
                </a:solidFill>
                <a:latin typeface="DejaVu Sans"/>
                <a:cs typeface="DejaVu Sans"/>
              </a:rPr>
              <a:t>negatively</a:t>
            </a:r>
            <a:r>
              <a:rPr sz="1400" spc="40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400" spc="-140" dirty="0">
                <a:solidFill>
                  <a:srgbClr val="252525"/>
                </a:solidFill>
                <a:latin typeface="DejaVu Sans"/>
                <a:cs typeface="DejaVu Sans"/>
              </a:rPr>
              <a:t>impact</a:t>
            </a:r>
            <a:r>
              <a:rPr sz="1400" spc="40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400" spc="-130" dirty="0">
                <a:solidFill>
                  <a:srgbClr val="252525"/>
                </a:solidFill>
                <a:latin typeface="DejaVu Sans"/>
                <a:cs typeface="DejaVu Sans"/>
              </a:rPr>
              <a:t>performance</a:t>
            </a:r>
            <a:r>
              <a:rPr sz="1400" spc="55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400" spc="-150" dirty="0">
                <a:solidFill>
                  <a:srgbClr val="252525"/>
                </a:solidFill>
                <a:latin typeface="DejaVu Sans"/>
                <a:cs typeface="DejaVu Sans"/>
              </a:rPr>
              <a:t>and</a:t>
            </a:r>
            <a:r>
              <a:rPr sz="1400" spc="55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400" spc="-140" dirty="0">
                <a:solidFill>
                  <a:srgbClr val="252525"/>
                </a:solidFill>
                <a:latin typeface="DejaVu Sans"/>
                <a:cs typeface="DejaVu Sans"/>
              </a:rPr>
              <a:t>cause</a:t>
            </a:r>
            <a:r>
              <a:rPr sz="1400" spc="60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400" spc="-10" dirty="0">
                <a:solidFill>
                  <a:srgbClr val="252525"/>
                </a:solidFill>
                <a:latin typeface="DejaVu Sans"/>
                <a:cs typeface="DejaVu Sans"/>
              </a:rPr>
              <a:t>unintended </a:t>
            </a:r>
            <a:r>
              <a:rPr sz="1400" spc="-120" dirty="0">
                <a:solidFill>
                  <a:srgbClr val="252525"/>
                </a:solidFill>
                <a:latin typeface="DejaVu Sans"/>
                <a:cs typeface="DejaVu Sans"/>
              </a:rPr>
              <a:t>formatting</a:t>
            </a:r>
            <a:r>
              <a:rPr sz="1400" spc="55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400" spc="-130" dirty="0">
                <a:solidFill>
                  <a:srgbClr val="252525"/>
                </a:solidFill>
                <a:latin typeface="DejaVu Sans"/>
                <a:cs typeface="DejaVu Sans"/>
              </a:rPr>
              <a:t>issues;</a:t>
            </a:r>
            <a:r>
              <a:rPr sz="1400" spc="75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400" b="1" spc="-215" dirty="0">
                <a:solidFill>
                  <a:srgbClr val="252525"/>
                </a:solidFill>
                <a:latin typeface="DejaVu Sans"/>
                <a:cs typeface="DejaVu Sans"/>
              </a:rPr>
              <a:t>recommend</a:t>
            </a:r>
            <a:r>
              <a:rPr sz="1400" spc="-30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400" b="1" spc="-215" dirty="0">
                <a:solidFill>
                  <a:srgbClr val="252525"/>
                </a:solidFill>
                <a:latin typeface="DejaVu Sans"/>
                <a:cs typeface="DejaVu Sans"/>
              </a:rPr>
              <a:t>using</a:t>
            </a:r>
            <a:r>
              <a:rPr sz="1400" spc="-30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400" b="1" spc="-185" dirty="0">
                <a:solidFill>
                  <a:srgbClr val="252525"/>
                </a:solidFill>
                <a:latin typeface="DejaVu Sans"/>
                <a:cs typeface="DejaVu Sans"/>
              </a:rPr>
              <a:t>Fixed</a:t>
            </a:r>
            <a:r>
              <a:rPr sz="1400" spc="-55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400" b="1" spc="-190" dirty="0">
                <a:solidFill>
                  <a:srgbClr val="252525"/>
                </a:solidFill>
                <a:latin typeface="DejaVu Sans"/>
                <a:cs typeface="DejaVu Sans"/>
              </a:rPr>
              <a:t>Size</a:t>
            </a:r>
            <a:r>
              <a:rPr sz="1400" spc="-35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400" b="1" spc="-220" dirty="0">
                <a:solidFill>
                  <a:srgbClr val="252525"/>
                </a:solidFill>
                <a:latin typeface="DejaVu Sans"/>
                <a:cs typeface="DejaVu Sans"/>
              </a:rPr>
              <a:t>and</a:t>
            </a:r>
            <a:r>
              <a:rPr sz="1400" spc="-40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400" b="1" spc="-180" dirty="0">
                <a:solidFill>
                  <a:srgbClr val="252525"/>
                </a:solidFill>
                <a:latin typeface="DejaVu Sans"/>
                <a:cs typeface="DejaVu Sans"/>
              </a:rPr>
              <a:t>Device</a:t>
            </a:r>
            <a:r>
              <a:rPr sz="1400" spc="-40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400" b="1" spc="-185" dirty="0">
                <a:solidFill>
                  <a:srgbClr val="252525"/>
                </a:solidFill>
                <a:latin typeface="DejaVu Sans"/>
                <a:cs typeface="DejaVu Sans"/>
              </a:rPr>
              <a:t>Designer</a:t>
            </a:r>
            <a:r>
              <a:rPr sz="1400" spc="-30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400" b="1" spc="-145" dirty="0">
                <a:solidFill>
                  <a:srgbClr val="252525"/>
                </a:solidFill>
                <a:latin typeface="DejaVu Sans"/>
                <a:cs typeface="DejaVu Sans"/>
              </a:rPr>
              <a:t>for</a:t>
            </a:r>
            <a:r>
              <a:rPr sz="1400" spc="-45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400" b="1" spc="-180" dirty="0">
                <a:solidFill>
                  <a:srgbClr val="252525"/>
                </a:solidFill>
                <a:latin typeface="DejaVu Sans"/>
                <a:cs typeface="DejaVu Sans"/>
              </a:rPr>
              <a:t>optimal</a:t>
            </a:r>
            <a:r>
              <a:rPr sz="1400" spc="-55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400" b="1" spc="-200" dirty="0">
                <a:solidFill>
                  <a:srgbClr val="252525"/>
                </a:solidFill>
                <a:latin typeface="DejaVu Sans"/>
                <a:cs typeface="DejaVu Sans"/>
              </a:rPr>
              <a:t>dashboard</a:t>
            </a:r>
            <a:r>
              <a:rPr sz="1400" spc="-15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400" b="1" spc="-400" dirty="0">
                <a:solidFill>
                  <a:srgbClr val="252525"/>
                </a:solidFill>
                <a:latin typeface="DejaVu Sans"/>
                <a:cs typeface="DejaVu Sans"/>
              </a:rPr>
              <a:t>design</a:t>
            </a:r>
            <a:endParaRPr sz="1400">
              <a:latin typeface="DejaVu Sans"/>
              <a:cs typeface="DejaVu Sans"/>
            </a:endParaRPr>
          </a:p>
        </p:txBody>
      </p:sp>
      <p:pic>
        <p:nvPicPr>
          <p:cNvPr id="26" name="object 26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1632204" y="5448300"/>
            <a:ext cx="671321" cy="695705"/>
          </a:xfrm>
          <a:prstGeom prst="rect">
            <a:avLst/>
          </a:prstGeom>
        </p:spPr>
      </p:pic>
      <p:sp>
        <p:nvSpPr>
          <p:cNvPr id="27" name="object 27"/>
          <p:cNvSpPr/>
          <p:nvPr/>
        </p:nvSpPr>
        <p:spPr>
          <a:xfrm>
            <a:off x="4380611" y="1214627"/>
            <a:ext cx="6350" cy="3923029"/>
          </a:xfrm>
          <a:custGeom>
            <a:avLst/>
            <a:gdLst/>
            <a:ahLst/>
            <a:cxnLst/>
            <a:rect l="l" t="t" r="r" b="b"/>
            <a:pathLst>
              <a:path w="6350" h="3923029">
                <a:moveTo>
                  <a:pt x="6350" y="0"/>
                </a:moveTo>
                <a:lnTo>
                  <a:pt x="0" y="0"/>
                </a:lnTo>
                <a:lnTo>
                  <a:pt x="0" y="3922522"/>
                </a:lnTo>
                <a:lnTo>
                  <a:pt x="6350" y="3922522"/>
                </a:lnTo>
                <a:lnTo>
                  <a:pt x="6350" y="0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8297291" y="1214627"/>
            <a:ext cx="6350" cy="3923029"/>
          </a:xfrm>
          <a:custGeom>
            <a:avLst/>
            <a:gdLst/>
            <a:ahLst/>
            <a:cxnLst/>
            <a:rect l="l" t="t" r="r" b="b"/>
            <a:pathLst>
              <a:path w="6350" h="3923029">
                <a:moveTo>
                  <a:pt x="6350" y="0"/>
                </a:moveTo>
                <a:lnTo>
                  <a:pt x="0" y="0"/>
                </a:lnTo>
                <a:lnTo>
                  <a:pt x="0" y="3922522"/>
                </a:lnTo>
                <a:lnTo>
                  <a:pt x="6350" y="3922522"/>
                </a:lnTo>
                <a:lnTo>
                  <a:pt x="6350" y="0"/>
                </a:lnTo>
                <a:close/>
              </a:path>
            </a:pathLst>
          </a:custGeom>
          <a:solidFill>
            <a:srgbClr val="BEBEBE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593973" y="1202413"/>
            <a:ext cx="5211445" cy="1862455"/>
            <a:chOff x="3593973" y="1202413"/>
            <a:chExt cx="5211445" cy="186245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833343" y="1202413"/>
              <a:ext cx="2793536" cy="1862372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44796" y="1213865"/>
              <a:ext cx="2724149" cy="1792985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899660" y="1447063"/>
              <a:ext cx="984478" cy="530326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4933823" y="1480832"/>
              <a:ext cx="887730" cy="433070"/>
            </a:xfrm>
            <a:custGeom>
              <a:avLst/>
              <a:gdLst/>
              <a:ahLst/>
              <a:cxnLst/>
              <a:rect l="l" t="t" r="r" b="b"/>
              <a:pathLst>
                <a:path w="887729" h="433069">
                  <a:moveTo>
                    <a:pt x="887222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0" y="407670"/>
                  </a:lnTo>
                  <a:lnTo>
                    <a:pt x="0" y="433070"/>
                  </a:lnTo>
                  <a:lnTo>
                    <a:pt x="887222" y="433070"/>
                  </a:lnTo>
                  <a:lnTo>
                    <a:pt x="887222" y="408038"/>
                  </a:lnTo>
                  <a:lnTo>
                    <a:pt x="887222" y="407670"/>
                  </a:lnTo>
                  <a:lnTo>
                    <a:pt x="887222" y="25768"/>
                  </a:lnTo>
                  <a:lnTo>
                    <a:pt x="861822" y="25768"/>
                  </a:lnTo>
                  <a:lnTo>
                    <a:pt x="861822" y="407670"/>
                  </a:lnTo>
                  <a:lnTo>
                    <a:pt x="25400" y="407670"/>
                  </a:lnTo>
                  <a:lnTo>
                    <a:pt x="25400" y="25400"/>
                  </a:lnTo>
                  <a:lnTo>
                    <a:pt x="887222" y="25400"/>
                  </a:lnTo>
                  <a:lnTo>
                    <a:pt x="887222" y="0"/>
                  </a:lnTo>
                  <a:close/>
                </a:path>
              </a:pathLst>
            </a:custGeom>
            <a:solidFill>
              <a:srgbClr val="1FE2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899660" y="1900389"/>
              <a:ext cx="984478" cy="284899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4933823" y="1934222"/>
              <a:ext cx="887730" cy="187960"/>
            </a:xfrm>
            <a:custGeom>
              <a:avLst/>
              <a:gdLst/>
              <a:ahLst/>
              <a:cxnLst/>
              <a:rect l="l" t="t" r="r" b="b"/>
              <a:pathLst>
                <a:path w="887729" h="187960">
                  <a:moveTo>
                    <a:pt x="887222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0" y="162560"/>
                  </a:lnTo>
                  <a:lnTo>
                    <a:pt x="0" y="187960"/>
                  </a:lnTo>
                  <a:lnTo>
                    <a:pt x="887222" y="187960"/>
                  </a:lnTo>
                  <a:lnTo>
                    <a:pt x="887222" y="162674"/>
                  </a:lnTo>
                  <a:lnTo>
                    <a:pt x="887222" y="25768"/>
                  </a:lnTo>
                  <a:lnTo>
                    <a:pt x="861822" y="25768"/>
                  </a:lnTo>
                  <a:lnTo>
                    <a:pt x="861822" y="162560"/>
                  </a:lnTo>
                  <a:lnTo>
                    <a:pt x="25400" y="162560"/>
                  </a:lnTo>
                  <a:lnTo>
                    <a:pt x="25400" y="25400"/>
                  </a:lnTo>
                  <a:lnTo>
                    <a:pt x="887222" y="25400"/>
                  </a:lnTo>
                  <a:lnTo>
                    <a:pt x="887222" y="0"/>
                  </a:lnTo>
                  <a:close/>
                </a:path>
              </a:pathLst>
            </a:custGeom>
            <a:solidFill>
              <a:srgbClr val="1FE2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899660" y="2125205"/>
              <a:ext cx="984478" cy="285635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4933823" y="2159012"/>
              <a:ext cx="887730" cy="189230"/>
            </a:xfrm>
            <a:custGeom>
              <a:avLst/>
              <a:gdLst/>
              <a:ahLst/>
              <a:cxnLst/>
              <a:rect l="l" t="t" r="r" b="b"/>
              <a:pathLst>
                <a:path w="887729" h="189230">
                  <a:moveTo>
                    <a:pt x="887222" y="25768"/>
                  </a:moveTo>
                  <a:lnTo>
                    <a:pt x="861822" y="25768"/>
                  </a:lnTo>
                  <a:lnTo>
                    <a:pt x="861822" y="163436"/>
                  </a:lnTo>
                  <a:lnTo>
                    <a:pt x="887222" y="163436"/>
                  </a:lnTo>
                  <a:lnTo>
                    <a:pt x="887222" y="25768"/>
                  </a:lnTo>
                  <a:close/>
                </a:path>
                <a:path w="887729" h="189230">
                  <a:moveTo>
                    <a:pt x="887222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0" y="163830"/>
                  </a:lnTo>
                  <a:lnTo>
                    <a:pt x="0" y="189230"/>
                  </a:lnTo>
                  <a:lnTo>
                    <a:pt x="887222" y="189230"/>
                  </a:lnTo>
                  <a:lnTo>
                    <a:pt x="887222" y="163830"/>
                  </a:lnTo>
                  <a:lnTo>
                    <a:pt x="25400" y="163830"/>
                  </a:lnTo>
                  <a:lnTo>
                    <a:pt x="25400" y="25400"/>
                  </a:lnTo>
                  <a:lnTo>
                    <a:pt x="887222" y="25400"/>
                  </a:lnTo>
                  <a:lnTo>
                    <a:pt x="887222" y="0"/>
                  </a:lnTo>
                  <a:close/>
                </a:path>
              </a:pathLst>
            </a:custGeom>
            <a:solidFill>
              <a:srgbClr val="1FE2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233160" y="1433309"/>
              <a:ext cx="984478" cy="321576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6267323" y="1466862"/>
              <a:ext cx="887730" cy="224790"/>
            </a:xfrm>
            <a:custGeom>
              <a:avLst/>
              <a:gdLst/>
              <a:ahLst/>
              <a:cxnLst/>
              <a:rect l="l" t="t" r="r" b="b"/>
              <a:pathLst>
                <a:path w="887729" h="224789">
                  <a:moveTo>
                    <a:pt x="887222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0" y="199390"/>
                  </a:lnTo>
                  <a:lnTo>
                    <a:pt x="0" y="224790"/>
                  </a:lnTo>
                  <a:lnTo>
                    <a:pt x="887222" y="224790"/>
                  </a:lnTo>
                  <a:lnTo>
                    <a:pt x="887222" y="199504"/>
                  </a:lnTo>
                  <a:lnTo>
                    <a:pt x="887222" y="26022"/>
                  </a:lnTo>
                  <a:lnTo>
                    <a:pt x="861822" y="26022"/>
                  </a:lnTo>
                  <a:lnTo>
                    <a:pt x="861822" y="199390"/>
                  </a:lnTo>
                  <a:lnTo>
                    <a:pt x="25400" y="199390"/>
                  </a:lnTo>
                  <a:lnTo>
                    <a:pt x="25400" y="25400"/>
                  </a:lnTo>
                  <a:lnTo>
                    <a:pt x="887222" y="25400"/>
                  </a:lnTo>
                  <a:lnTo>
                    <a:pt x="887222" y="0"/>
                  </a:lnTo>
                  <a:close/>
                </a:path>
              </a:pathLst>
            </a:custGeom>
            <a:solidFill>
              <a:srgbClr val="1FE2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233160" y="1671129"/>
              <a:ext cx="984478" cy="305625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6267323" y="1705622"/>
              <a:ext cx="887730" cy="208279"/>
            </a:xfrm>
            <a:custGeom>
              <a:avLst/>
              <a:gdLst/>
              <a:ahLst/>
              <a:cxnLst/>
              <a:rect l="l" t="t" r="r" b="b"/>
              <a:pathLst>
                <a:path w="887729" h="208280">
                  <a:moveTo>
                    <a:pt x="887222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0" y="182880"/>
                  </a:lnTo>
                  <a:lnTo>
                    <a:pt x="0" y="208280"/>
                  </a:lnTo>
                  <a:lnTo>
                    <a:pt x="887222" y="208280"/>
                  </a:lnTo>
                  <a:lnTo>
                    <a:pt x="887222" y="182880"/>
                  </a:lnTo>
                  <a:lnTo>
                    <a:pt x="25400" y="182880"/>
                  </a:lnTo>
                  <a:lnTo>
                    <a:pt x="25400" y="25400"/>
                  </a:lnTo>
                  <a:lnTo>
                    <a:pt x="861822" y="25400"/>
                  </a:lnTo>
                  <a:lnTo>
                    <a:pt x="861822" y="182486"/>
                  </a:lnTo>
                  <a:lnTo>
                    <a:pt x="887222" y="182486"/>
                  </a:lnTo>
                  <a:lnTo>
                    <a:pt x="887222" y="25400"/>
                  </a:lnTo>
                  <a:lnTo>
                    <a:pt x="887222" y="25006"/>
                  </a:lnTo>
                  <a:lnTo>
                    <a:pt x="887222" y="0"/>
                  </a:lnTo>
                  <a:close/>
                </a:path>
              </a:pathLst>
            </a:custGeom>
            <a:solidFill>
              <a:srgbClr val="1FE2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229350" y="2121446"/>
              <a:ext cx="983716" cy="296379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6263513" y="2155202"/>
              <a:ext cx="886460" cy="199390"/>
            </a:xfrm>
            <a:custGeom>
              <a:avLst/>
              <a:gdLst/>
              <a:ahLst/>
              <a:cxnLst/>
              <a:rect l="l" t="t" r="r" b="b"/>
              <a:pathLst>
                <a:path w="886459" h="199389">
                  <a:moveTo>
                    <a:pt x="886460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0" y="173990"/>
                  </a:lnTo>
                  <a:lnTo>
                    <a:pt x="0" y="199390"/>
                  </a:lnTo>
                  <a:lnTo>
                    <a:pt x="886460" y="199390"/>
                  </a:lnTo>
                  <a:lnTo>
                    <a:pt x="886460" y="174104"/>
                  </a:lnTo>
                  <a:lnTo>
                    <a:pt x="886460" y="25768"/>
                  </a:lnTo>
                  <a:lnTo>
                    <a:pt x="861060" y="25768"/>
                  </a:lnTo>
                  <a:lnTo>
                    <a:pt x="861060" y="173990"/>
                  </a:lnTo>
                  <a:lnTo>
                    <a:pt x="25400" y="173990"/>
                  </a:lnTo>
                  <a:lnTo>
                    <a:pt x="25400" y="25400"/>
                  </a:lnTo>
                  <a:lnTo>
                    <a:pt x="886460" y="25400"/>
                  </a:lnTo>
                  <a:lnTo>
                    <a:pt x="886460" y="0"/>
                  </a:lnTo>
                  <a:close/>
                </a:path>
              </a:pathLst>
            </a:custGeom>
            <a:solidFill>
              <a:srgbClr val="1FE2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233160" y="1895157"/>
              <a:ext cx="984478" cy="305625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3593973" y="1552574"/>
              <a:ext cx="5211445" cy="585470"/>
            </a:xfrm>
            <a:custGeom>
              <a:avLst/>
              <a:gdLst/>
              <a:ahLst/>
              <a:cxnLst/>
              <a:rect l="l" t="t" r="r" b="b"/>
              <a:pathLst>
                <a:path w="5211445" h="585469">
                  <a:moveTo>
                    <a:pt x="1348613" y="117602"/>
                  </a:moveTo>
                  <a:lnTo>
                    <a:pt x="76200" y="117602"/>
                  </a:lnTo>
                  <a:lnTo>
                    <a:pt x="76200" y="92202"/>
                  </a:lnTo>
                  <a:lnTo>
                    <a:pt x="0" y="130302"/>
                  </a:lnTo>
                  <a:lnTo>
                    <a:pt x="76200" y="168402"/>
                  </a:lnTo>
                  <a:lnTo>
                    <a:pt x="76200" y="143002"/>
                  </a:lnTo>
                  <a:lnTo>
                    <a:pt x="1348613" y="143002"/>
                  </a:lnTo>
                  <a:lnTo>
                    <a:pt x="1348613" y="117602"/>
                  </a:lnTo>
                  <a:close/>
                </a:path>
                <a:path w="5211445" h="585469">
                  <a:moveTo>
                    <a:pt x="3560572" y="376567"/>
                  </a:moveTo>
                  <a:lnTo>
                    <a:pt x="2673350" y="376567"/>
                  </a:lnTo>
                  <a:lnTo>
                    <a:pt x="2673350" y="401967"/>
                  </a:lnTo>
                  <a:lnTo>
                    <a:pt x="2673350" y="559447"/>
                  </a:lnTo>
                  <a:lnTo>
                    <a:pt x="2673350" y="584847"/>
                  </a:lnTo>
                  <a:lnTo>
                    <a:pt x="3560572" y="584847"/>
                  </a:lnTo>
                  <a:lnTo>
                    <a:pt x="3560572" y="559562"/>
                  </a:lnTo>
                  <a:lnTo>
                    <a:pt x="3560572" y="402082"/>
                  </a:lnTo>
                  <a:lnTo>
                    <a:pt x="3535172" y="402082"/>
                  </a:lnTo>
                  <a:lnTo>
                    <a:pt x="3535172" y="559447"/>
                  </a:lnTo>
                  <a:lnTo>
                    <a:pt x="2698750" y="559447"/>
                  </a:lnTo>
                  <a:lnTo>
                    <a:pt x="2698750" y="401967"/>
                  </a:lnTo>
                  <a:lnTo>
                    <a:pt x="3560572" y="401967"/>
                  </a:lnTo>
                  <a:lnTo>
                    <a:pt x="3560572" y="376567"/>
                  </a:lnTo>
                  <a:close/>
                </a:path>
                <a:path w="5211445" h="585469">
                  <a:moveTo>
                    <a:pt x="5211191" y="38100"/>
                  </a:moveTo>
                  <a:lnTo>
                    <a:pt x="5134991" y="0"/>
                  </a:lnTo>
                  <a:lnTo>
                    <a:pt x="5134991" y="25400"/>
                  </a:lnTo>
                  <a:lnTo>
                    <a:pt x="3558540" y="25400"/>
                  </a:lnTo>
                  <a:lnTo>
                    <a:pt x="3558540" y="50800"/>
                  </a:lnTo>
                  <a:lnTo>
                    <a:pt x="5134991" y="50800"/>
                  </a:lnTo>
                  <a:lnTo>
                    <a:pt x="5134991" y="76200"/>
                  </a:lnTo>
                  <a:lnTo>
                    <a:pt x="5211191" y="38100"/>
                  </a:lnTo>
                  <a:close/>
                </a:path>
              </a:pathLst>
            </a:custGeom>
            <a:solidFill>
              <a:srgbClr val="1FE2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12820">
              <a:lnSpc>
                <a:spcPct val="100000"/>
              </a:lnSpc>
              <a:spcBef>
                <a:spcPts val="100"/>
              </a:spcBef>
            </a:pPr>
            <a:r>
              <a:rPr b="1" spc="-440" dirty="0">
                <a:latin typeface="DejaVu Sans"/>
                <a:cs typeface="DejaVu Sans"/>
              </a:rPr>
              <a:t>Dashboard</a:t>
            </a:r>
            <a:r>
              <a:rPr spc="-135" dirty="0"/>
              <a:t> </a:t>
            </a:r>
            <a:r>
              <a:rPr b="1" spc="-405" dirty="0">
                <a:latin typeface="DejaVu Sans"/>
                <a:cs typeface="DejaVu Sans"/>
              </a:rPr>
              <a:t>Objects</a:t>
            </a:r>
          </a:p>
        </p:txBody>
      </p:sp>
      <p:pic>
        <p:nvPicPr>
          <p:cNvPr id="20" name="object 20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215646" y="813815"/>
            <a:ext cx="11760708" cy="45720"/>
          </a:xfrm>
          <a:prstGeom prst="rect">
            <a:avLst/>
          </a:prstGeom>
        </p:spPr>
      </p:pic>
      <p:sp>
        <p:nvSpPr>
          <p:cNvPr id="21" name="object 21"/>
          <p:cNvSpPr txBox="1"/>
          <p:nvPr/>
        </p:nvSpPr>
        <p:spPr>
          <a:xfrm>
            <a:off x="527555" y="2332228"/>
            <a:ext cx="2621915" cy="3733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370"/>
              </a:lnSpc>
              <a:spcBef>
                <a:spcPts val="100"/>
              </a:spcBef>
            </a:pP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Containers</a:t>
            </a:r>
            <a:r>
              <a:rPr sz="1200" spc="-1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help</a:t>
            </a:r>
            <a:r>
              <a:rPr sz="1200" spc="-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to</a:t>
            </a:r>
            <a:r>
              <a:rPr sz="1200" spc="-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spc="-10" dirty="0">
                <a:solidFill>
                  <a:srgbClr val="3F3F3F"/>
                </a:solidFill>
                <a:latin typeface="Nimbus Roman No9 L"/>
                <a:cs typeface="Nimbus Roman No9 L"/>
              </a:rPr>
              <a:t>organize</a:t>
            </a:r>
            <a:r>
              <a:rPr sz="1200" spc="-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and</a:t>
            </a:r>
            <a:r>
              <a:rPr sz="1200" spc="1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spc="-25" dirty="0">
                <a:solidFill>
                  <a:srgbClr val="3F3F3F"/>
                </a:solidFill>
                <a:latin typeface="Nimbus Roman No9 L"/>
                <a:cs typeface="Nimbus Roman No9 L"/>
              </a:rPr>
              <a:t>distribute</a:t>
            </a:r>
            <a:endParaRPr sz="1200">
              <a:latin typeface="Nimbus Roman No9 L"/>
              <a:cs typeface="Nimbus Roman No9 L"/>
            </a:endParaRPr>
          </a:p>
          <a:p>
            <a:pPr marL="12700">
              <a:lnSpc>
                <a:spcPts val="1370"/>
              </a:lnSpc>
            </a:pP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objects</a:t>
            </a:r>
            <a:r>
              <a:rPr sz="1200" spc="2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within</a:t>
            </a:r>
            <a:r>
              <a:rPr sz="1200" spc="3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defined</a:t>
            </a:r>
            <a:r>
              <a:rPr sz="1200" spc="5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spc="-10" dirty="0">
                <a:solidFill>
                  <a:srgbClr val="3F3F3F"/>
                </a:solidFill>
                <a:latin typeface="Nimbus Roman No9 L"/>
                <a:cs typeface="Nimbus Roman No9 L"/>
              </a:rPr>
              <a:t>spaces</a:t>
            </a:r>
            <a:endParaRPr sz="1200">
              <a:latin typeface="Nimbus Roman No9 L"/>
              <a:cs typeface="Nimbus Roman No9 L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488404" y="1229093"/>
            <a:ext cx="3023235" cy="1080770"/>
            <a:chOff x="488404" y="1229093"/>
            <a:chExt cx="3023235" cy="1080770"/>
          </a:xfrm>
        </p:grpSpPr>
        <p:pic>
          <p:nvPicPr>
            <p:cNvPr id="23" name="object 2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88404" y="1229093"/>
              <a:ext cx="3022929" cy="1080566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99871" y="1240536"/>
              <a:ext cx="2953511" cy="1011173"/>
            </a:xfrm>
            <a:prstGeom prst="rect">
              <a:avLst/>
            </a:prstGeom>
          </p:spPr>
        </p:pic>
      </p:grpSp>
      <p:grpSp>
        <p:nvGrpSpPr>
          <p:cNvPr id="25" name="object 25"/>
          <p:cNvGrpSpPr/>
          <p:nvPr/>
        </p:nvGrpSpPr>
        <p:grpSpPr>
          <a:xfrm>
            <a:off x="488404" y="2850528"/>
            <a:ext cx="3023235" cy="884555"/>
            <a:chOff x="488404" y="2850528"/>
            <a:chExt cx="3023235" cy="884555"/>
          </a:xfrm>
        </p:grpSpPr>
        <p:pic>
          <p:nvPicPr>
            <p:cNvPr id="26" name="object 26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88404" y="2850528"/>
              <a:ext cx="3022929" cy="884147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99871" y="2862072"/>
              <a:ext cx="2953511" cy="814577"/>
            </a:xfrm>
            <a:prstGeom prst="rect">
              <a:avLst/>
            </a:prstGeom>
          </p:spPr>
        </p:pic>
      </p:grpSp>
      <p:grpSp>
        <p:nvGrpSpPr>
          <p:cNvPr id="28" name="object 28"/>
          <p:cNvGrpSpPr/>
          <p:nvPr/>
        </p:nvGrpSpPr>
        <p:grpSpPr>
          <a:xfrm>
            <a:off x="484554" y="4287690"/>
            <a:ext cx="2114550" cy="1593850"/>
            <a:chOff x="484554" y="4287690"/>
            <a:chExt cx="2114550" cy="1593850"/>
          </a:xfrm>
        </p:grpSpPr>
        <p:pic>
          <p:nvPicPr>
            <p:cNvPr id="29" name="object 29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84554" y="4287690"/>
              <a:ext cx="2113943" cy="1593534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96062" y="4299203"/>
              <a:ext cx="2044445" cy="1523999"/>
            </a:xfrm>
            <a:prstGeom prst="rect">
              <a:avLst/>
            </a:prstGeom>
          </p:spPr>
        </p:pic>
      </p:grpSp>
      <p:sp>
        <p:nvSpPr>
          <p:cNvPr id="31" name="object 31"/>
          <p:cNvSpPr txBox="1"/>
          <p:nvPr/>
        </p:nvSpPr>
        <p:spPr>
          <a:xfrm>
            <a:off x="527555" y="5927595"/>
            <a:ext cx="1906905" cy="373380"/>
          </a:xfrm>
          <a:prstGeom prst="rect">
            <a:avLst/>
          </a:prstGeom>
        </p:spPr>
        <p:txBody>
          <a:bodyPr vert="horz" wrap="square" lIns="0" tIns="33019" rIns="0" bIns="0" rtlCol="0">
            <a:spAutoFit/>
          </a:bodyPr>
          <a:lstStyle/>
          <a:p>
            <a:pPr marL="12700" marR="5080">
              <a:lnSpc>
                <a:spcPts val="1300"/>
              </a:lnSpc>
              <a:spcBef>
                <a:spcPts val="259"/>
              </a:spcBef>
            </a:pP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Images</a:t>
            </a:r>
            <a:r>
              <a:rPr sz="1200" spc="3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can</a:t>
            </a:r>
            <a:r>
              <a:rPr sz="1200" spc="6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be</a:t>
            </a:r>
            <a:r>
              <a:rPr sz="1200" spc="5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embedded</a:t>
            </a:r>
            <a:r>
              <a:rPr sz="1200" spc="6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spc="-65" dirty="0">
                <a:solidFill>
                  <a:srgbClr val="3F3F3F"/>
                </a:solidFill>
                <a:latin typeface="Nimbus Roman No9 L"/>
                <a:cs typeface="Nimbus Roman No9 L"/>
              </a:rPr>
              <a:t>with</a:t>
            </a:r>
            <a:r>
              <a:rPr sz="1200" spc="-6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tooltip</a:t>
            </a:r>
            <a:r>
              <a:rPr sz="1200" spc="-1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and</a:t>
            </a:r>
            <a:r>
              <a:rPr sz="120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spc="-70" dirty="0">
                <a:solidFill>
                  <a:srgbClr val="3F3F3F"/>
                </a:solidFill>
                <a:latin typeface="Nimbus Roman No9 L"/>
                <a:cs typeface="Nimbus Roman No9 L"/>
              </a:rPr>
              <a:t>URL</a:t>
            </a:r>
            <a:r>
              <a:rPr sz="1200" spc="-1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spc="-25" dirty="0">
                <a:solidFill>
                  <a:srgbClr val="3F3F3F"/>
                </a:solidFill>
                <a:latin typeface="Nimbus Roman No9 L"/>
                <a:cs typeface="Nimbus Roman No9 L"/>
              </a:rPr>
              <a:t>link</a:t>
            </a:r>
            <a:r>
              <a:rPr sz="1200" spc="-1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spc="-10" dirty="0">
                <a:solidFill>
                  <a:srgbClr val="3F3F3F"/>
                </a:solidFill>
                <a:latin typeface="Nimbus Roman No9 L"/>
                <a:cs typeface="Nimbus Roman No9 L"/>
              </a:rPr>
              <a:t>options</a:t>
            </a:r>
            <a:endParaRPr sz="1200">
              <a:latin typeface="Nimbus Roman No9 L"/>
              <a:cs typeface="Nimbus Roman No9 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527555" y="3772154"/>
            <a:ext cx="285940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Text</a:t>
            </a:r>
            <a:r>
              <a:rPr sz="1200" spc="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boxes</a:t>
            </a:r>
            <a:r>
              <a:rPr sz="1200" spc="2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can</a:t>
            </a:r>
            <a:r>
              <a:rPr sz="1200" spc="3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spc="-10" dirty="0">
                <a:solidFill>
                  <a:srgbClr val="3F3F3F"/>
                </a:solidFill>
                <a:latin typeface="Nimbus Roman No9 L"/>
                <a:cs typeface="Nimbus Roman No9 L"/>
              </a:rPr>
              <a:t>display</a:t>
            </a:r>
            <a:r>
              <a:rPr sz="1200" spc="4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flat</a:t>
            </a:r>
            <a:r>
              <a:rPr sz="1200" spc="3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text</a:t>
            </a:r>
            <a:r>
              <a:rPr sz="1200" spc="4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or</a:t>
            </a:r>
            <a:r>
              <a:rPr sz="1200" spc="3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spc="-40" dirty="0">
                <a:solidFill>
                  <a:srgbClr val="3F3F3F"/>
                </a:solidFill>
                <a:latin typeface="Nimbus Roman No9 L"/>
                <a:cs typeface="Nimbus Roman No9 L"/>
              </a:rPr>
              <a:t>parameters</a:t>
            </a:r>
            <a:endParaRPr sz="1200">
              <a:latin typeface="Nimbus Roman No9 L"/>
              <a:cs typeface="Nimbus Roman No9 L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6287980" y="4533051"/>
            <a:ext cx="2639060" cy="1443990"/>
            <a:chOff x="6287980" y="4533051"/>
            <a:chExt cx="2639060" cy="1443990"/>
          </a:xfrm>
        </p:grpSpPr>
        <p:pic>
          <p:nvPicPr>
            <p:cNvPr id="34" name="object 34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287980" y="4533051"/>
              <a:ext cx="2638891" cy="1443425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299453" y="4544568"/>
              <a:ext cx="2569463" cy="1373885"/>
            </a:xfrm>
            <a:prstGeom prst="rect">
              <a:avLst/>
            </a:prstGeom>
          </p:spPr>
        </p:pic>
      </p:grpSp>
      <p:sp>
        <p:nvSpPr>
          <p:cNvPr id="36" name="object 36"/>
          <p:cNvSpPr txBox="1"/>
          <p:nvPr/>
        </p:nvSpPr>
        <p:spPr>
          <a:xfrm>
            <a:off x="6368281" y="6011674"/>
            <a:ext cx="2052955" cy="3733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370"/>
              </a:lnSpc>
              <a:spcBef>
                <a:spcPts val="100"/>
              </a:spcBef>
            </a:pP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Extensions</a:t>
            </a:r>
            <a:r>
              <a:rPr sz="1200" spc="-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spc="-25" dirty="0">
                <a:solidFill>
                  <a:srgbClr val="3F3F3F"/>
                </a:solidFill>
                <a:latin typeface="Nimbus Roman No9 L"/>
                <a:cs typeface="Nimbus Roman No9 L"/>
              </a:rPr>
              <a:t>bring</a:t>
            </a:r>
            <a:r>
              <a:rPr sz="1200" spc="-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web</a:t>
            </a:r>
            <a:r>
              <a:rPr sz="1200" spc="-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spc="-25" dirty="0">
                <a:solidFill>
                  <a:srgbClr val="3F3F3F"/>
                </a:solidFill>
                <a:latin typeface="Nimbus Roman No9 L"/>
                <a:cs typeface="Nimbus Roman No9 L"/>
              </a:rPr>
              <a:t>application</a:t>
            </a:r>
            <a:endParaRPr sz="1200">
              <a:latin typeface="Nimbus Roman No9 L"/>
              <a:cs typeface="Nimbus Roman No9 L"/>
            </a:endParaRPr>
          </a:p>
          <a:p>
            <a:pPr marL="12700">
              <a:lnSpc>
                <a:spcPts val="1370"/>
              </a:lnSpc>
            </a:pP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functionality</a:t>
            </a:r>
            <a:r>
              <a:rPr sz="1200" spc="8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to</a:t>
            </a:r>
            <a:r>
              <a:rPr sz="1200" spc="5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spc="-10" dirty="0">
                <a:solidFill>
                  <a:srgbClr val="3F3F3F"/>
                </a:solidFill>
                <a:latin typeface="Nimbus Roman No9 L"/>
                <a:cs typeface="Nimbus Roman No9 L"/>
              </a:rPr>
              <a:t>dashboards</a:t>
            </a:r>
            <a:endParaRPr sz="1200">
              <a:latin typeface="Nimbus Roman No9 L"/>
              <a:cs typeface="Nimbus Roman No9 L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3537162" y="4507720"/>
            <a:ext cx="2489200" cy="715645"/>
            <a:chOff x="3537162" y="4507720"/>
            <a:chExt cx="2489200" cy="715645"/>
          </a:xfrm>
        </p:grpSpPr>
        <p:pic>
          <p:nvPicPr>
            <p:cNvPr id="38" name="object 38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537162" y="4507720"/>
              <a:ext cx="2488774" cy="715248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548634" y="4519422"/>
              <a:ext cx="2419349" cy="645413"/>
            </a:xfrm>
            <a:prstGeom prst="rect">
              <a:avLst/>
            </a:prstGeom>
          </p:spPr>
        </p:pic>
      </p:grpSp>
      <p:sp>
        <p:nvSpPr>
          <p:cNvPr id="40" name="object 40"/>
          <p:cNvSpPr txBox="1"/>
          <p:nvPr/>
        </p:nvSpPr>
        <p:spPr>
          <a:xfrm>
            <a:off x="3590796" y="5283200"/>
            <a:ext cx="2165985" cy="373380"/>
          </a:xfrm>
          <a:prstGeom prst="rect">
            <a:avLst/>
          </a:prstGeom>
        </p:spPr>
        <p:txBody>
          <a:bodyPr vert="horz" wrap="square" lIns="0" tIns="33019" rIns="0" bIns="0" rtlCol="0">
            <a:spAutoFit/>
          </a:bodyPr>
          <a:lstStyle/>
          <a:p>
            <a:pPr marL="12700" marR="5080">
              <a:lnSpc>
                <a:spcPts val="1300"/>
              </a:lnSpc>
              <a:spcBef>
                <a:spcPts val="259"/>
              </a:spcBef>
            </a:pPr>
            <a:r>
              <a:rPr sz="1200" i="1" spc="55" dirty="0">
                <a:solidFill>
                  <a:srgbClr val="3F3F3F"/>
                </a:solidFill>
                <a:latin typeface="Nimbus Roman No9 L"/>
                <a:cs typeface="Nimbus Roman No9 L"/>
              </a:rPr>
              <a:t>Web</a:t>
            </a:r>
            <a:r>
              <a:rPr sz="1200" spc="2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spc="-10" dirty="0">
                <a:solidFill>
                  <a:srgbClr val="3F3F3F"/>
                </a:solidFill>
                <a:latin typeface="Nimbus Roman No9 L"/>
                <a:cs typeface="Nimbus Roman No9 L"/>
              </a:rPr>
              <a:t>Page</a:t>
            </a:r>
            <a:r>
              <a:rPr sz="1200" spc="3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objects</a:t>
            </a:r>
            <a:r>
              <a:rPr sz="1200" spc="3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embed</a:t>
            </a:r>
            <a:r>
              <a:rPr sz="1200" spc="4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spc="-30" dirty="0">
                <a:solidFill>
                  <a:srgbClr val="3F3F3F"/>
                </a:solidFill>
                <a:latin typeface="Nimbus Roman No9 L"/>
                <a:cs typeface="Nimbus Roman No9 L"/>
              </a:rPr>
              <a:t>websites</a:t>
            </a:r>
            <a:r>
              <a:rPr sz="1200" spc="-3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into</a:t>
            </a:r>
            <a:r>
              <a:rPr sz="1200" spc="7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the</a:t>
            </a:r>
            <a:r>
              <a:rPr sz="1200" spc="5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spc="-10" dirty="0">
                <a:solidFill>
                  <a:srgbClr val="3F3F3F"/>
                </a:solidFill>
                <a:latin typeface="Nimbus Roman No9 L"/>
                <a:cs typeface="Nimbus Roman No9 L"/>
              </a:rPr>
              <a:t>dashboard</a:t>
            </a:r>
            <a:endParaRPr sz="1200">
              <a:latin typeface="Nimbus Roman No9 L"/>
              <a:cs typeface="Nimbus Roman No9 L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8950705" y="1953259"/>
            <a:ext cx="2590800" cy="373380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12700" marR="5080">
              <a:lnSpc>
                <a:spcPts val="1300"/>
              </a:lnSpc>
              <a:spcBef>
                <a:spcPts val="260"/>
              </a:spcBef>
            </a:pPr>
            <a:r>
              <a:rPr sz="1200" i="1" spc="-10" dirty="0">
                <a:solidFill>
                  <a:srgbClr val="3F3F3F"/>
                </a:solidFill>
                <a:latin typeface="Nimbus Roman No9 L"/>
                <a:cs typeface="Nimbus Roman No9 L"/>
              </a:rPr>
              <a:t>Blank</a:t>
            </a:r>
            <a:r>
              <a:rPr sz="1200" spc="2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objects</a:t>
            </a:r>
            <a:r>
              <a:rPr sz="1200" spc="3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can</a:t>
            </a:r>
            <a:r>
              <a:rPr sz="1200" spc="4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create</a:t>
            </a:r>
            <a:r>
              <a:rPr sz="1200" spc="4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space</a:t>
            </a:r>
            <a:r>
              <a:rPr sz="1200" spc="4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and</a:t>
            </a:r>
            <a:r>
              <a:rPr sz="1200" spc="5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spc="-95" dirty="0">
                <a:solidFill>
                  <a:srgbClr val="3F3F3F"/>
                </a:solidFill>
                <a:latin typeface="Nimbus Roman No9 L"/>
                <a:cs typeface="Nimbus Roman No9 L"/>
              </a:rPr>
              <a:t>cover</a:t>
            </a:r>
            <a:r>
              <a:rPr sz="1200" spc="-9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objects</a:t>
            </a:r>
            <a:r>
              <a:rPr sz="1200" spc="7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not</a:t>
            </a:r>
            <a:r>
              <a:rPr sz="1200" spc="8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to</a:t>
            </a:r>
            <a:r>
              <a:rPr sz="1200" spc="7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be</a:t>
            </a:r>
            <a:r>
              <a:rPr sz="1200" spc="6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spc="-10" dirty="0">
                <a:solidFill>
                  <a:srgbClr val="3F3F3F"/>
                </a:solidFill>
                <a:latin typeface="Nimbus Roman No9 L"/>
                <a:cs typeface="Nimbus Roman No9 L"/>
              </a:rPr>
              <a:t>selected</a:t>
            </a:r>
            <a:endParaRPr sz="1200">
              <a:latin typeface="Nimbus Roman No9 L"/>
              <a:cs typeface="Nimbus Roman No9 L"/>
            </a:endParaRPr>
          </a:p>
        </p:txBody>
      </p:sp>
      <p:pic>
        <p:nvPicPr>
          <p:cNvPr id="42" name="object 42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8911190" y="1306422"/>
            <a:ext cx="2682375" cy="569125"/>
          </a:xfrm>
          <a:prstGeom prst="rect">
            <a:avLst/>
          </a:prstGeom>
        </p:spPr>
      </p:pic>
      <p:sp>
        <p:nvSpPr>
          <p:cNvPr id="43" name="object 43"/>
          <p:cNvSpPr txBox="1"/>
          <p:nvPr/>
        </p:nvSpPr>
        <p:spPr>
          <a:xfrm>
            <a:off x="8998203" y="3544570"/>
            <a:ext cx="2433955" cy="373380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12700" marR="5080">
              <a:lnSpc>
                <a:spcPts val="1300"/>
              </a:lnSpc>
              <a:spcBef>
                <a:spcPts val="260"/>
              </a:spcBef>
            </a:pP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Navigation</a:t>
            </a:r>
            <a:r>
              <a:rPr sz="1200" spc="1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Buttons</a:t>
            </a:r>
            <a:r>
              <a:rPr sz="1200" spc="2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enable</a:t>
            </a:r>
            <a:r>
              <a:rPr sz="1200" spc="4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spc="-25" dirty="0">
                <a:solidFill>
                  <a:srgbClr val="3F3F3F"/>
                </a:solidFill>
                <a:latin typeface="Nimbus Roman No9 L"/>
                <a:cs typeface="Nimbus Roman No9 L"/>
              </a:rPr>
              <a:t>streamlined</a:t>
            </a:r>
            <a:r>
              <a:rPr sz="1200" spc="-2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navigation</a:t>
            </a:r>
            <a:r>
              <a:rPr sz="1200" spc="4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between</a:t>
            </a:r>
            <a:r>
              <a:rPr sz="1200" spc="5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dashboard</a:t>
            </a:r>
            <a:r>
              <a:rPr sz="1200" spc="4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spc="-20" dirty="0">
                <a:solidFill>
                  <a:srgbClr val="3F3F3F"/>
                </a:solidFill>
                <a:latin typeface="Nimbus Roman No9 L"/>
                <a:cs typeface="Nimbus Roman No9 L"/>
              </a:rPr>
              <a:t>pages</a:t>
            </a:r>
            <a:endParaRPr sz="1200">
              <a:latin typeface="Nimbus Roman No9 L"/>
              <a:cs typeface="Nimbus Roman No9 L"/>
            </a:endParaRPr>
          </a:p>
        </p:txBody>
      </p:sp>
      <p:grpSp>
        <p:nvGrpSpPr>
          <p:cNvPr id="44" name="object 44"/>
          <p:cNvGrpSpPr/>
          <p:nvPr/>
        </p:nvGrpSpPr>
        <p:grpSpPr>
          <a:xfrm>
            <a:off x="8923721" y="2496973"/>
            <a:ext cx="2759075" cy="1007744"/>
            <a:chOff x="8923721" y="2496973"/>
            <a:chExt cx="2759075" cy="1007744"/>
          </a:xfrm>
        </p:grpSpPr>
        <p:pic>
          <p:nvPicPr>
            <p:cNvPr id="45" name="object 45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8923721" y="2496973"/>
              <a:ext cx="2758559" cy="1007564"/>
            </a:xfrm>
            <a:prstGeom prst="rect">
              <a:avLst/>
            </a:prstGeom>
          </p:spPr>
        </p:pic>
        <p:pic>
          <p:nvPicPr>
            <p:cNvPr id="46" name="object 46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8935211" y="2508504"/>
              <a:ext cx="2689097" cy="938021"/>
            </a:xfrm>
            <a:prstGeom prst="rect">
              <a:avLst/>
            </a:prstGeom>
          </p:spPr>
        </p:pic>
      </p:grpSp>
      <p:grpSp>
        <p:nvGrpSpPr>
          <p:cNvPr id="47" name="object 47"/>
          <p:cNvGrpSpPr/>
          <p:nvPr/>
        </p:nvGrpSpPr>
        <p:grpSpPr>
          <a:xfrm>
            <a:off x="9480761" y="4287695"/>
            <a:ext cx="2201545" cy="1470660"/>
            <a:chOff x="9480761" y="4287695"/>
            <a:chExt cx="2201545" cy="1470660"/>
          </a:xfrm>
        </p:grpSpPr>
        <p:pic>
          <p:nvPicPr>
            <p:cNvPr id="48" name="object 48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9480761" y="4287695"/>
              <a:ext cx="2201502" cy="1470105"/>
            </a:xfrm>
            <a:prstGeom prst="rect">
              <a:avLst/>
            </a:prstGeom>
          </p:spPr>
        </p:pic>
        <p:pic>
          <p:nvPicPr>
            <p:cNvPr id="49" name="object 49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9492233" y="4299204"/>
              <a:ext cx="2132075" cy="1400555"/>
            </a:xfrm>
            <a:prstGeom prst="rect">
              <a:avLst/>
            </a:prstGeom>
          </p:spPr>
        </p:pic>
      </p:grpSp>
      <p:sp>
        <p:nvSpPr>
          <p:cNvPr id="50" name="object 50"/>
          <p:cNvSpPr txBox="1"/>
          <p:nvPr/>
        </p:nvSpPr>
        <p:spPr>
          <a:xfrm>
            <a:off x="9571735" y="5803135"/>
            <a:ext cx="1894839" cy="373380"/>
          </a:xfrm>
          <a:prstGeom prst="rect">
            <a:avLst/>
          </a:prstGeom>
        </p:spPr>
        <p:txBody>
          <a:bodyPr vert="horz" wrap="square" lIns="0" tIns="33019" rIns="0" bIns="0" rtlCol="0">
            <a:spAutoFit/>
          </a:bodyPr>
          <a:lstStyle/>
          <a:p>
            <a:pPr marL="12700" marR="5080" indent="-635">
              <a:lnSpc>
                <a:spcPts val="1300"/>
              </a:lnSpc>
              <a:spcBef>
                <a:spcPts val="259"/>
              </a:spcBef>
            </a:pP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Export</a:t>
            </a:r>
            <a:r>
              <a:rPr sz="1200" spc="2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Buttons</a:t>
            </a:r>
            <a:r>
              <a:rPr sz="1200" spc="3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enable</a:t>
            </a:r>
            <a:r>
              <a:rPr sz="1200" spc="4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spc="-10" dirty="0">
                <a:solidFill>
                  <a:srgbClr val="3F3F3F"/>
                </a:solidFill>
                <a:latin typeface="Nimbus Roman No9 L"/>
                <a:cs typeface="Nimbus Roman No9 L"/>
              </a:rPr>
              <a:t>export</a:t>
            </a:r>
            <a:r>
              <a:rPr sz="1200" spc="-1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to</a:t>
            </a:r>
            <a:r>
              <a:rPr sz="1200" spc="2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spc="-10" dirty="0">
                <a:solidFill>
                  <a:srgbClr val="3F3F3F"/>
                </a:solidFill>
                <a:latin typeface="Nimbus Roman No9 L"/>
                <a:cs typeface="Nimbus Roman No9 L"/>
              </a:rPr>
              <a:t>image,</a:t>
            </a:r>
            <a:r>
              <a:rPr sz="1200" spc="1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pdf,</a:t>
            </a:r>
            <a:r>
              <a:rPr sz="1200" spc="3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and</a:t>
            </a:r>
            <a:r>
              <a:rPr sz="1200" spc="4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spc="-50" dirty="0">
                <a:solidFill>
                  <a:srgbClr val="3F3F3F"/>
                </a:solidFill>
                <a:latin typeface="Nimbus Roman No9 L"/>
                <a:cs typeface="Nimbus Roman No9 L"/>
              </a:rPr>
              <a:t>PowerPoint</a:t>
            </a:r>
            <a:endParaRPr sz="1200">
              <a:latin typeface="Nimbus Roman No9 L"/>
              <a:cs typeface="Nimbus Roman No9 L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6708648" y="1799843"/>
            <a:ext cx="2637790" cy="2641600"/>
          </a:xfrm>
          <a:custGeom>
            <a:avLst/>
            <a:gdLst/>
            <a:ahLst/>
            <a:cxnLst/>
            <a:rect l="l" t="t" r="r" b="b"/>
            <a:pathLst>
              <a:path w="2637790" h="2641600">
                <a:moveTo>
                  <a:pt x="487045" y="2495677"/>
                </a:moveTo>
                <a:lnTo>
                  <a:pt x="448310" y="2465451"/>
                </a:lnTo>
                <a:lnTo>
                  <a:pt x="434213" y="2427732"/>
                </a:lnTo>
                <a:lnTo>
                  <a:pt x="420116" y="2389124"/>
                </a:lnTo>
                <a:lnTo>
                  <a:pt x="405892" y="2349500"/>
                </a:lnTo>
                <a:lnTo>
                  <a:pt x="391706" y="2308733"/>
                </a:lnTo>
                <a:lnTo>
                  <a:pt x="391668" y="2308606"/>
                </a:lnTo>
                <a:lnTo>
                  <a:pt x="391668" y="2308733"/>
                </a:lnTo>
                <a:lnTo>
                  <a:pt x="377609" y="2266315"/>
                </a:lnTo>
                <a:lnTo>
                  <a:pt x="377571" y="2266188"/>
                </a:lnTo>
                <a:lnTo>
                  <a:pt x="377571" y="2266315"/>
                </a:lnTo>
                <a:lnTo>
                  <a:pt x="363258" y="2222246"/>
                </a:lnTo>
                <a:lnTo>
                  <a:pt x="363296" y="2222119"/>
                </a:lnTo>
                <a:lnTo>
                  <a:pt x="349034" y="2176272"/>
                </a:lnTo>
                <a:lnTo>
                  <a:pt x="349072" y="2176145"/>
                </a:lnTo>
                <a:lnTo>
                  <a:pt x="341922" y="2152523"/>
                </a:lnTo>
                <a:lnTo>
                  <a:pt x="341884" y="2152396"/>
                </a:lnTo>
                <a:lnTo>
                  <a:pt x="341884" y="2152523"/>
                </a:lnTo>
                <a:lnTo>
                  <a:pt x="327558" y="2103374"/>
                </a:lnTo>
                <a:lnTo>
                  <a:pt x="327621" y="2103247"/>
                </a:lnTo>
                <a:lnTo>
                  <a:pt x="320421" y="2077720"/>
                </a:lnTo>
                <a:lnTo>
                  <a:pt x="313207" y="2051685"/>
                </a:lnTo>
                <a:lnTo>
                  <a:pt x="313270" y="2051558"/>
                </a:lnTo>
                <a:lnTo>
                  <a:pt x="306070" y="2024761"/>
                </a:lnTo>
                <a:lnTo>
                  <a:pt x="298856" y="1997329"/>
                </a:lnTo>
                <a:lnTo>
                  <a:pt x="298919" y="1997202"/>
                </a:lnTo>
                <a:lnTo>
                  <a:pt x="291744" y="1969135"/>
                </a:lnTo>
                <a:lnTo>
                  <a:pt x="291719" y="1969008"/>
                </a:lnTo>
                <a:lnTo>
                  <a:pt x="291719" y="1969135"/>
                </a:lnTo>
                <a:lnTo>
                  <a:pt x="284480" y="1940052"/>
                </a:lnTo>
                <a:lnTo>
                  <a:pt x="277241" y="1910334"/>
                </a:lnTo>
                <a:lnTo>
                  <a:pt x="269900" y="1879854"/>
                </a:lnTo>
                <a:lnTo>
                  <a:pt x="269875" y="1879727"/>
                </a:lnTo>
                <a:lnTo>
                  <a:pt x="269875" y="1879854"/>
                </a:lnTo>
                <a:lnTo>
                  <a:pt x="262763" y="1848485"/>
                </a:lnTo>
                <a:lnTo>
                  <a:pt x="255397" y="1816227"/>
                </a:lnTo>
                <a:lnTo>
                  <a:pt x="248158" y="1783207"/>
                </a:lnTo>
                <a:lnTo>
                  <a:pt x="240817" y="1749425"/>
                </a:lnTo>
                <a:lnTo>
                  <a:pt x="240792" y="1749298"/>
                </a:lnTo>
                <a:lnTo>
                  <a:pt x="240792" y="1749425"/>
                </a:lnTo>
                <a:lnTo>
                  <a:pt x="233553" y="1714754"/>
                </a:lnTo>
                <a:lnTo>
                  <a:pt x="226212" y="1679448"/>
                </a:lnTo>
                <a:lnTo>
                  <a:pt x="226187" y="1679321"/>
                </a:lnTo>
                <a:lnTo>
                  <a:pt x="226187" y="1679448"/>
                </a:lnTo>
                <a:lnTo>
                  <a:pt x="218821" y="1643253"/>
                </a:lnTo>
                <a:lnTo>
                  <a:pt x="211480" y="1606677"/>
                </a:lnTo>
                <a:lnTo>
                  <a:pt x="211455" y="1606550"/>
                </a:lnTo>
                <a:lnTo>
                  <a:pt x="211455" y="1606677"/>
                </a:lnTo>
                <a:lnTo>
                  <a:pt x="204089" y="1569085"/>
                </a:lnTo>
                <a:lnTo>
                  <a:pt x="196735" y="1531112"/>
                </a:lnTo>
                <a:lnTo>
                  <a:pt x="189357" y="1492377"/>
                </a:lnTo>
                <a:lnTo>
                  <a:pt x="174510" y="1413383"/>
                </a:lnTo>
                <a:lnTo>
                  <a:pt x="159639" y="1331976"/>
                </a:lnTo>
                <a:lnTo>
                  <a:pt x="144780" y="1248918"/>
                </a:lnTo>
                <a:lnTo>
                  <a:pt x="129794" y="1163955"/>
                </a:lnTo>
                <a:lnTo>
                  <a:pt x="129921" y="1163955"/>
                </a:lnTo>
                <a:lnTo>
                  <a:pt x="115062" y="1077722"/>
                </a:lnTo>
                <a:lnTo>
                  <a:pt x="100076" y="989965"/>
                </a:lnTo>
                <a:lnTo>
                  <a:pt x="85090" y="901319"/>
                </a:lnTo>
                <a:lnTo>
                  <a:pt x="70104" y="811784"/>
                </a:lnTo>
                <a:lnTo>
                  <a:pt x="55118" y="721487"/>
                </a:lnTo>
                <a:lnTo>
                  <a:pt x="25146" y="540131"/>
                </a:lnTo>
                <a:lnTo>
                  <a:pt x="0" y="544195"/>
                </a:lnTo>
                <a:lnTo>
                  <a:pt x="30099" y="725678"/>
                </a:lnTo>
                <a:lnTo>
                  <a:pt x="44958" y="815848"/>
                </a:lnTo>
                <a:lnTo>
                  <a:pt x="75057" y="994283"/>
                </a:lnTo>
                <a:lnTo>
                  <a:pt x="89916" y="1082040"/>
                </a:lnTo>
                <a:lnTo>
                  <a:pt x="104775" y="1168273"/>
                </a:lnTo>
                <a:lnTo>
                  <a:pt x="119761" y="1253363"/>
                </a:lnTo>
                <a:lnTo>
                  <a:pt x="134620" y="1336548"/>
                </a:lnTo>
                <a:lnTo>
                  <a:pt x="149479" y="1417955"/>
                </a:lnTo>
                <a:lnTo>
                  <a:pt x="156972" y="1457706"/>
                </a:lnTo>
                <a:lnTo>
                  <a:pt x="164338" y="1497076"/>
                </a:lnTo>
                <a:lnTo>
                  <a:pt x="171704" y="1535811"/>
                </a:lnTo>
                <a:lnTo>
                  <a:pt x="186563" y="1611503"/>
                </a:lnTo>
                <a:lnTo>
                  <a:pt x="201295" y="1684528"/>
                </a:lnTo>
                <a:lnTo>
                  <a:pt x="216027" y="1754632"/>
                </a:lnTo>
                <a:lnTo>
                  <a:pt x="230632" y="1821815"/>
                </a:lnTo>
                <a:lnTo>
                  <a:pt x="245237" y="1885569"/>
                </a:lnTo>
                <a:lnTo>
                  <a:pt x="259842" y="1946148"/>
                </a:lnTo>
                <a:lnTo>
                  <a:pt x="274320" y="2003679"/>
                </a:lnTo>
                <a:lnTo>
                  <a:pt x="288671" y="2058289"/>
                </a:lnTo>
                <a:lnTo>
                  <a:pt x="296037" y="2084451"/>
                </a:lnTo>
                <a:lnTo>
                  <a:pt x="303149" y="2110232"/>
                </a:lnTo>
                <a:lnTo>
                  <a:pt x="324739" y="2183638"/>
                </a:lnTo>
                <a:lnTo>
                  <a:pt x="339090" y="2229866"/>
                </a:lnTo>
                <a:lnTo>
                  <a:pt x="353441" y="2274189"/>
                </a:lnTo>
                <a:lnTo>
                  <a:pt x="367665" y="2316861"/>
                </a:lnTo>
                <a:lnTo>
                  <a:pt x="382016" y="2358009"/>
                </a:lnTo>
                <a:lnTo>
                  <a:pt x="396240" y="2397760"/>
                </a:lnTo>
                <a:lnTo>
                  <a:pt x="410464" y="2436495"/>
                </a:lnTo>
                <a:lnTo>
                  <a:pt x="424561" y="2474468"/>
                </a:lnTo>
                <a:lnTo>
                  <a:pt x="439661" y="2513952"/>
                </a:lnTo>
                <a:lnTo>
                  <a:pt x="415925" y="2523109"/>
                </a:lnTo>
                <a:lnTo>
                  <a:pt x="478917" y="2580513"/>
                </a:lnTo>
                <a:lnTo>
                  <a:pt x="486168" y="2504821"/>
                </a:lnTo>
                <a:lnTo>
                  <a:pt x="487045" y="2495677"/>
                </a:lnTo>
                <a:close/>
              </a:path>
              <a:path w="2637790" h="2641600">
                <a:moveTo>
                  <a:pt x="1737106" y="1046861"/>
                </a:moveTo>
                <a:lnTo>
                  <a:pt x="1736877" y="1046734"/>
                </a:lnTo>
                <a:lnTo>
                  <a:pt x="1737106" y="1046861"/>
                </a:lnTo>
                <a:close/>
              </a:path>
              <a:path w="2637790" h="2641600">
                <a:moveTo>
                  <a:pt x="1776476" y="2085086"/>
                </a:moveTo>
                <a:lnTo>
                  <a:pt x="1776361" y="2084959"/>
                </a:lnTo>
                <a:lnTo>
                  <a:pt x="1776476" y="2085086"/>
                </a:lnTo>
                <a:close/>
              </a:path>
              <a:path w="2637790" h="2641600">
                <a:moveTo>
                  <a:pt x="1777238" y="1068578"/>
                </a:moveTo>
                <a:lnTo>
                  <a:pt x="1776996" y="1068451"/>
                </a:lnTo>
                <a:lnTo>
                  <a:pt x="1777238" y="1068578"/>
                </a:lnTo>
                <a:close/>
              </a:path>
              <a:path w="2637790" h="2641600">
                <a:moveTo>
                  <a:pt x="1899031" y="1122172"/>
                </a:moveTo>
                <a:lnTo>
                  <a:pt x="1898675" y="1122045"/>
                </a:lnTo>
                <a:lnTo>
                  <a:pt x="1899031" y="1122172"/>
                </a:lnTo>
                <a:close/>
              </a:path>
              <a:path w="2637790" h="2641600">
                <a:moveTo>
                  <a:pt x="2111883" y="1179957"/>
                </a:moveTo>
                <a:lnTo>
                  <a:pt x="2077923" y="1157058"/>
                </a:lnTo>
                <a:lnTo>
                  <a:pt x="2041271" y="1132332"/>
                </a:lnTo>
                <a:lnTo>
                  <a:pt x="2038019" y="1157058"/>
                </a:lnTo>
                <a:lnTo>
                  <a:pt x="2012975" y="1153033"/>
                </a:lnTo>
                <a:lnTo>
                  <a:pt x="2012188" y="1152906"/>
                </a:lnTo>
                <a:lnTo>
                  <a:pt x="2012696" y="1153033"/>
                </a:lnTo>
                <a:lnTo>
                  <a:pt x="1986254" y="1147572"/>
                </a:lnTo>
                <a:lnTo>
                  <a:pt x="1985645" y="1147445"/>
                </a:lnTo>
                <a:lnTo>
                  <a:pt x="1986153" y="1147572"/>
                </a:lnTo>
                <a:lnTo>
                  <a:pt x="1958390" y="1140815"/>
                </a:lnTo>
                <a:lnTo>
                  <a:pt x="1929130" y="1132332"/>
                </a:lnTo>
                <a:lnTo>
                  <a:pt x="1929638" y="1132459"/>
                </a:lnTo>
                <a:lnTo>
                  <a:pt x="1929257" y="1132332"/>
                </a:lnTo>
                <a:lnTo>
                  <a:pt x="1898650" y="1122045"/>
                </a:lnTo>
                <a:lnTo>
                  <a:pt x="1883244" y="1116457"/>
                </a:lnTo>
                <a:lnTo>
                  <a:pt x="1882902" y="1116330"/>
                </a:lnTo>
                <a:lnTo>
                  <a:pt x="1883156" y="1116457"/>
                </a:lnTo>
                <a:lnTo>
                  <a:pt x="1866519" y="1109980"/>
                </a:lnTo>
                <a:lnTo>
                  <a:pt x="1866900" y="1110107"/>
                </a:lnTo>
                <a:lnTo>
                  <a:pt x="1866595" y="1109980"/>
                </a:lnTo>
                <a:lnTo>
                  <a:pt x="1850047" y="1102995"/>
                </a:lnTo>
                <a:lnTo>
                  <a:pt x="1832635" y="1095375"/>
                </a:lnTo>
                <a:lnTo>
                  <a:pt x="1814728" y="1087247"/>
                </a:lnTo>
                <a:lnTo>
                  <a:pt x="1814449" y="1087120"/>
                </a:lnTo>
                <a:lnTo>
                  <a:pt x="1796135" y="1078153"/>
                </a:lnTo>
                <a:lnTo>
                  <a:pt x="1776984" y="1068451"/>
                </a:lnTo>
                <a:lnTo>
                  <a:pt x="1757527" y="1058037"/>
                </a:lnTo>
                <a:lnTo>
                  <a:pt x="1757299" y="1057910"/>
                </a:lnTo>
                <a:lnTo>
                  <a:pt x="1757426" y="1058037"/>
                </a:lnTo>
                <a:lnTo>
                  <a:pt x="1736852" y="1046734"/>
                </a:lnTo>
                <a:lnTo>
                  <a:pt x="1715770" y="1034669"/>
                </a:lnTo>
                <a:lnTo>
                  <a:pt x="1716024" y="1034796"/>
                </a:lnTo>
                <a:lnTo>
                  <a:pt x="1715808" y="1034669"/>
                </a:lnTo>
                <a:lnTo>
                  <a:pt x="1694180" y="1021842"/>
                </a:lnTo>
                <a:lnTo>
                  <a:pt x="1694307" y="1021842"/>
                </a:lnTo>
                <a:lnTo>
                  <a:pt x="1671574" y="1007999"/>
                </a:lnTo>
                <a:lnTo>
                  <a:pt x="1671701" y="1007999"/>
                </a:lnTo>
                <a:lnTo>
                  <a:pt x="1648523" y="993394"/>
                </a:lnTo>
                <a:lnTo>
                  <a:pt x="1648333" y="993267"/>
                </a:lnTo>
                <a:lnTo>
                  <a:pt x="1648460" y="993394"/>
                </a:lnTo>
                <a:lnTo>
                  <a:pt x="1624330" y="977646"/>
                </a:lnTo>
                <a:lnTo>
                  <a:pt x="1599311" y="961009"/>
                </a:lnTo>
                <a:lnTo>
                  <a:pt x="1599565" y="961136"/>
                </a:lnTo>
                <a:lnTo>
                  <a:pt x="1599374" y="961009"/>
                </a:lnTo>
                <a:lnTo>
                  <a:pt x="1573834" y="943356"/>
                </a:lnTo>
                <a:lnTo>
                  <a:pt x="1573657" y="943229"/>
                </a:lnTo>
                <a:lnTo>
                  <a:pt x="1573784" y="943356"/>
                </a:lnTo>
                <a:lnTo>
                  <a:pt x="1547291" y="924687"/>
                </a:lnTo>
                <a:lnTo>
                  <a:pt x="1547114" y="924560"/>
                </a:lnTo>
                <a:lnTo>
                  <a:pt x="1547241" y="924687"/>
                </a:lnTo>
                <a:lnTo>
                  <a:pt x="1519847" y="904875"/>
                </a:lnTo>
                <a:lnTo>
                  <a:pt x="1519682" y="904748"/>
                </a:lnTo>
                <a:lnTo>
                  <a:pt x="1519809" y="904875"/>
                </a:lnTo>
                <a:lnTo>
                  <a:pt x="1491526" y="884174"/>
                </a:lnTo>
                <a:lnTo>
                  <a:pt x="1491361" y="884047"/>
                </a:lnTo>
                <a:lnTo>
                  <a:pt x="1491488" y="884174"/>
                </a:lnTo>
                <a:lnTo>
                  <a:pt x="1432560" y="839724"/>
                </a:lnTo>
                <a:lnTo>
                  <a:pt x="1401953" y="816229"/>
                </a:lnTo>
                <a:lnTo>
                  <a:pt x="1402080" y="816229"/>
                </a:lnTo>
                <a:lnTo>
                  <a:pt x="1370711" y="791845"/>
                </a:lnTo>
                <a:lnTo>
                  <a:pt x="1370838" y="791845"/>
                </a:lnTo>
                <a:lnTo>
                  <a:pt x="1338986" y="766699"/>
                </a:lnTo>
                <a:lnTo>
                  <a:pt x="1338834" y="766572"/>
                </a:lnTo>
                <a:lnTo>
                  <a:pt x="1338834" y="766699"/>
                </a:lnTo>
                <a:lnTo>
                  <a:pt x="1273073" y="713994"/>
                </a:lnTo>
                <a:lnTo>
                  <a:pt x="1204722" y="658241"/>
                </a:lnTo>
                <a:lnTo>
                  <a:pt x="1134237" y="599948"/>
                </a:lnTo>
                <a:lnTo>
                  <a:pt x="987806" y="476504"/>
                </a:lnTo>
                <a:lnTo>
                  <a:pt x="912114" y="411861"/>
                </a:lnTo>
                <a:lnTo>
                  <a:pt x="912241" y="411861"/>
                </a:lnTo>
                <a:lnTo>
                  <a:pt x="438531" y="0"/>
                </a:lnTo>
                <a:lnTo>
                  <a:pt x="582041" y="159258"/>
                </a:lnTo>
                <a:lnTo>
                  <a:pt x="971296" y="495808"/>
                </a:lnTo>
                <a:lnTo>
                  <a:pt x="1117981" y="619506"/>
                </a:lnTo>
                <a:lnTo>
                  <a:pt x="1223137" y="706120"/>
                </a:lnTo>
                <a:lnTo>
                  <a:pt x="1290320" y="760476"/>
                </a:lnTo>
                <a:lnTo>
                  <a:pt x="1386459" y="836295"/>
                </a:lnTo>
                <a:lnTo>
                  <a:pt x="1417193" y="859917"/>
                </a:lnTo>
                <a:lnTo>
                  <a:pt x="1476375" y="904494"/>
                </a:lnTo>
                <a:lnTo>
                  <a:pt x="1532382" y="945261"/>
                </a:lnTo>
                <a:lnTo>
                  <a:pt x="1585214" y="982091"/>
                </a:lnTo>
                <a:lnTo>
                  <a:pt x="1634617" y="1014730"/>
                </a:lnTo>
                <a:lnTo>
                  <a:pt x="1681099" y="1043559"/>
                </a:lnTo>
                <a:lnTo>
                  <a:pt x="1724533" y="1068959"/>
                </a:lnTo>
                <a:lnTo>
                  <a:pt x="1765427" y="1091057"/>
                </a:lnTo>
                <a:lnTo>
                  <a:pt x="1803781" y="1110107"/>
                </a:lnTo>
                <a:lnTo>
                  <a:pt x="1839849" y="1126236"/>
                </a:lnTo>
                <a:lnTo>
                  <a:pt x="1890395" y="1146175"/>
                </a:lnTo>
                <a:lnTo>
                  <a:pt x="1951736" y="1165225"/>
                </a:lnTo>
                <a:lnTo>
                  <a:pt x="2007870" y="1177925"/>
                </a:lnTo>
                <a:lnTo>
                  <a:pt x="2034705" y="1182293"/>
                </a:lnTo>
                <a:lnTo>
                  <a:pt x="2031365" y="1207770"/>
                </a:lnTo>
                <a:lnTo>
                  <a:pt x="2111883" y="1179957"/>
                </a:lnTo>
                <a:close/>
              </a:path>
              <a:path w="2637790" h="2641600">
                <a:moveTo>
                  <a:pt x="2637663" y="2611755"/>
                </a:moveTo>
                <a:lnTo>
                  <a:pt x="2605113" y="2590711"/>
                </a:lnTo>
                <a:lnTo>
                  <a:pt x="2566162" y="2565527"/>
                </a:lnTo>
                <a:lnTo>
                  <a:pt x="2563368" y="2590711"/>
                </a:lnTo>
                <a:lnTo>
                  <a:pt x="2558719" y="2590165"/>
                </a:lnTo>
                <a:lnTo>
                  <a:pt x="2557653" y="2590038"/>
                </a:lnTo>
                <a:lnTo>
                  <a:pt x="2558034" y="2590165"/>
                </a:lnTo>
                <a:lnTo>
                  <a:pt x="2517648" y="2584450"/>
                </a:lnTo>
                <a:lnTo>
                  <a:pt x="2516759" y="2584323"/>
                </a:lnTo>
                <a:lnTo>
                  <a:pt x="2517267" y="2584450"/>
                </a:lnTo>
                <a:lnTo>
                  <a:pt x="2476055" y="2576957"/>
                </a:lnTo>
                <a:lnTo>
                  <a:pt x="2475357" y="2576830"/>
                </a:lnTo>
                <a:lnTo>
                  <a:pt x="2475738" y="2576957"/>
                </a:lnTo>
                <a:lnTo>
                  <a:pt x="2454402" y="2572385"/>
                </a:lnTo>
                <a:lnTo>
                  <a:pt x="2454656" y="2572385"/>
                </a:lnTo>
                <a:lnTo>
                  <a:pt x="2433726" y="2567432"/>
                </a:lnTo>
                <a:lnTo>
                  <a:pt x="2433193" y="2567305"/>
                </a:lnTo>
                <a:lnTo>
                  <a:pt x="2433574" y="2567432"/>
                </a:lnTo>
                <a:lnTo>
                  <a:pt x="2412187" y="2561590"/>
                </a:lnTo>
                <a:lnTo>
                  <a:pt x="2411730" y="2561463"/>
                </a:lnTo>
                <a:lnTo>
                  <a:pt x="2411984" y="2561590"/>
                </a:lnTo>
                <a:lnTo>
                  <a:pt x="2390305" y="2555113"/>
                </a:lnTo>
                <a:lnTo>
                  <a:pt x="2367915" y="2547747"/>
                </a:lnTo>
                <a:lnTo>
                  <a:pt x="2368296" y="2547747"/>
                </a:lnTo>
                <a:lnTo>
                  <a:pt x="2345436" y="2539492"/>
                </a:lnTo>
                <a:lnTo>
                  <a:pt x="2345817" y="2539619"/>
                </a:lnTo>
                <a:lnTo>
                  <a:pt x="2345486" y="2539492"/>
                </a:lnTo>
                <a:lnTo>
                  <a:pt x="2322576" y="2530475"/>
                </a:lnTo>
                <a:lnTo>
                  <a:pt x="2322957" y="2530602"/>
                </a:lnTo>
                <a:lnTo>
                  <a:pt x="2322665" y="2530475"/>
                </a:lnTo>
                <a:lnTo>
                  <a:pt x="2299335" y="2520315"/>
                </a:lnTo>
                <a:lnTo>
                  <a:pt x="2299716" y="2520442"/>
                </a:lnTo>
                <a:lnTo>
                  <a:pt x="2299449" y="2520315"/>
                </a:lnTo>
                <a:lnTo>
                  <a:pt x="2275713" y="2509012"/>
                </a:lnTo>
                <a:lnTo>
                  <a:pt x="2276094" y="2509139"/>
                </a:lnTo>
                <a:lnTo>
                  <a:pt x="2275840" y="2509012"/>
                </a:lnTo>
                <a:lnTo>
                  <a:pt x="2251951" y="2496820"/>
                </a:lnTo>
                <a:lnTo>
                  <a:pt x="2251456" y="2496566"/>
                </a:lnTo>
                <a:lnTo>
                  <a:pt x="2251837" y="2496820"/>
                </a:lnTo>
                <a:lnTo>
                  <a:pt x="2226818" y="2483104"/>
                </a:lnTo>
                <a:lnTo>
                  <a:pt x="2227199" y="2483231"/>
                </a:lnTo>
                <a:lnTo>
                  <a:pt x="2226983" y="2483104"/>
                </a:lnTo>
                <a:lnTo>
                  <a:pt x="2201964" y="2468372"/>
                </a:lnTo>
                <a:lnTo>
                  <a:pt x="2201545" y="2468118"/>
                </a:lnTo>
                <a:lnTo>
                  <a:pt x="2201926" y="2468372"/>
                </a:lnTo>
                <a:lnTo>
                  <a:pt x="2175764" y="2451989"/>
                </a:lnTo>
                <a:lnTo>
                  <a:pt x="2176145" y="2452116"/>
                </a:lnTo>
                <a:lnTo>
                  <a:pt x="2175954" y="2451989"/>
                </a:lnTo>
                <a:lnTo>
                  <a:pt x="2149843" y="2434463"/>
                </a:lnTo>
                <a:lnTo>
                  <a:pt x="2149475" y="2434209"/>
                </a:lnTo>
                <a:lnTo>
                  <a:pt x="2149729" y="2434463"/>
                </a:lnTo>
                <a:lnTo>
                  <a:pt x="2122551" y="2415032"/>
                </a:lnTo>
                <a:lnTo>
                  <a:pt x="2122805" y="2415159"/>
                </a:lnTo>
                <a:lnTo>
                  <a:pt x="2122627" y="2415032"/>
                </a:lnTo>
                <a:lnTo>
                  <a:pt x="2095195" y="2394458"/>
                </a:lnTo>
                <a:lnTo>
                  <a:pt x="2094865" y="2394204"/>
                </a:lnTo>
                <a:lnTo>
                  <a:pt x="2095119" y="2394458"/>
                </a:lnTo>
                <a:lnTo>
                  <a:pt x="2066544" y="2371852"/>
                </a:lnTo>
                <a:lnTo>
                  <a:pt x="2066798" y="2371979"/>
                </a:lnTo>
                <a:lnTo>
                  <a:pt x="2066632" y="2371852"/>
                </a:lnTo>
                <a:lnTo>
                  <a:pt x="2037765" y="2347976"/>
                </a:lnTo>
                <a:lnTo>
                  <a:pt x="2037461" y="2347722"/>
                </a:lnTo>
                <a:lnTo>
                  <a:pt x="2037588" y="2347976"/>
                </a:lnTo>
                <a:lnTo>
                  <a:pt x="2007895" y="2322068"/>
                </a:lnTo>
                <a:lnTo>
                  <a:pt x="1977288" y="2294382"/>
                </a:lnTo>
                <a:lnTo>
                  <a:pt x="1946021" y="2264537"/>
                </a:lnTo>
                <a:lnTo>
                  <a:pt x="1913699" y="2232850"/>
                </a:lnTo>
                <a:lnTo>
                  <a:pt x="1880616" y="2199005"/>
                </a:lnTo>
                <a:lnTo>
                  <a:pt x="1846834" y="2163191"/>
                </a:lnTo>
                <a:lnTo>
                  <a:pt x="1812163" y="2125218"/>
                </a:lnTo>
                <a:lnTo>
                  <a:pt x="1812048" y="2125091"/>
                </a:lnTo>
                <a:lnTo>
                  <a:pt x="1776450" y="2085086"/>
                </a:lnTo>
                <a:lnTo>
                  <a:pt x="1740001" y="2042922"/>
                </a:lnTo>
                <a:lnTo>
                  <a:pt x="1739912" y="2042795"/>
                </a:lnTo>
                <a:lnTo>
                  <a:pt x="1702689" y="1998599"/>
                </a:lnTo>
                <a:lnTo>
                  <a:pt x="1702816" y="1998599"/>
                </a:lnTo>
                <a:lnTo>
                  <a:pt x="1664589" y="1952498"/>
                </a:lnTo>
                <a:lnTo>
                  <a:pt x="1625727" y="1904492"/>
                </a:lnTo>
                <a:lnTo>
                  <a:pt x="1586191" y="1854835"/>
                </a:lnTo>
                <a:lnTo>
                  <a:pt x="1586128" y="1854708"/>
                </a:lnTo>
                <a:lnTo>
                  <a:pt x="1546059" y="1803273"/>
                </a:lnTo>
                <a:lnTo>
                  <a:pt x="1545971" y="1803146"/>
                </a:lnTo>
                <a:lnTo>
                  <a:pt x="1545971" y="1803273"/>
                </a:lnTo>
                <a:lnTo>
                  <a:pt x="1505038" y="1750187"/>
                </a:lnTo>
                <a:lnTo>
                  <a:pt x="1504975" y="1750060"/>
                </a:lnTo>
                <a:lnTo>
                  <a:pt x="1463421" y="1695323"/>
                </a:lnTo>
                <a:lnTo>
                  <a:pt x="1463548" y="1695323"/>
                </a:lnTo>
                <a:lnTo>
                  <a:pt x="1378546" y="1581531"/>
                </a:lnTo>
                <a:lnTo>
                  <a:pt x="1378458" y="1581404"/>
                </a:lnTo>
                <a:lnTo>
                  <a:pt x="1378458" y="1581531"/>
                </a:lnTo>
                <a:lnTo>
                  <a:pt x="1291297" y="1462151"/>
                </a:lnTo>
                <a:lnTo>
                  <a:pt x="1291234" y="1462024"/>
                </a:lnTo>
                <a:lnTo>
                  <a:pt x="1202143" y="1337818"/>
                </a:lnTo>
                <a:lnTo>
                  <a:pt x="1202080" y="1337691"/>
                </a:lnTo>
                <a:lnTo>
                  <a:pt x="1111123" y="1209040"/>
                </a:lnTo>
                <a:lnTo>
                  <a:pt x="1018540" y="1076452"/>
                </a:lnTo>
                <a:lnTo>
                  <a:pt x="829564" y="802005"/>
                </a:lnTo>
                <a:lnTo>
                  <a:pt x="829691" y="802005"/>
                </a:lnTo>
                <a:lnTo>
                  <a:pt x="442976" y="231013"/>
                </a:lnTo>
                <a:lnTo>
                  <a:pt x="808609" y="816356"/>
                </a:lnTo>
                <a:lnTo>
                  <a:pt x="997712" y="1090930"/>
                </a:lnTo>
                <a:lnTo>
                  <a:pt x="1090295" y="1223645"/>
                </a:lnTo>
                <a:lnTo>
                  <a:pt x="1181481" y="1352550"/>
                </a:lnTo>
                <a:lnTo>
                  <a:pt x="1270762" y="1477010"/>
                </a:lnTo>
                <a:lnTo>
                  <a:pt x="1358011" y="1596517"/>
                </a:lnTo>
                <a:lnTo>
                  <a:pt x="1443228" y="1710563"/>
                </a:lnTo>
                <a:lnTo>
                  <a:pt x="1484884" y="1765554"/>
                </a:lnTo>
                <a:lnTo>
                  <a:pt x="1525905" y="1818767"/>
                </a:lnTo>
                <a:lnTo>
                  <a:pt x="1566164" y="1870456"/>
                </a:lnTo>
                <a:lnTo>
                  <a:pt x="1605915" y="1920367"/>
                </a:lnTo>
                <a:lnTo>
                  <a:pt x="1644904" y="1968627"/>
                </a:lnTo>
                <a:lnTo>
                  <a:pt x="1683258" y="2014855"/>
                </a:lnTo>
                <a:lnTo>
                  <a:pt x="1720596" y="2059305"/>
                </a:lnTo>
                <a:lnTo>
                  <a:pt x="1757299" y="2101723"/>
                </a:lnTo>
                <a:lnTo>
                  <a:pt x="1793240" y="2142236"/>
                </a:lnTo>
                <a:lnTo>
                  <a:pt x="1828292" y="2180590"/>
                </a:lnTo>
                <a:lnTo>
                  <a:pt x="1862455" y="2216658"/>
                </a:lnTo>
                <a:lnTo>
                  <a:pt x="1895729" y="2250821"/>
                </a:lnTo>
                <a:lnTo>
                  <a:pt x="1928241" y="2282698"/>
                </a:lnTo>
                <a:lnTo>
                  <a:pt x="1959864" y="2312797"/>
                </a:lnTo>
                <a:lnTo>
                  <a:pt x="1990852" y="2340991"/>
                </a:lnTo>
                <a:lnTo>
                  <a:pt x="2021078" y="2367153"/>
                </a:lnTo>
                <a:lnTo>
                  <a:pt x="2050669" y="2391664"/>
                </a:lnTo>
                <a:lnTo>
                  <a:pt x="2107565" y="2435606"/>
                </a:lnTo>
                <a:lnTo>
                  <a:pt x="2162175" y="2473325"/>
                </a:lnTo>
                <a:lnTo>
                  <a:pt x="2214499" y="2505202"/>
                </a:lnTo>
                <a:lnTo>
                  <a:pt x="2264664" y="2531872"/>
                </a:lnTo>
                <a:lnTo>
                  <a:pt x="2313051" y="2553970"/>
                </a:lnTo>
                <a:lnTo>
                  <a:pt x="2359787" y="2571750"/>
                </a:lnTo>
                <a:lnTo>
                  <a:pt x="2404872" y="2585974"/>
                </a:lnTo>
                <a:lnTo>
                  <a:pt x="2448941" y="2597150"/>
                </a:lnTo>
                <a:lnTo>
                  <a:pt x="2512949" y="2609469"/>
                </a:lnTo>
                <a:lnTo>
                  <a:pt x="2554605" y="2615311"/>
                </a:lnTo>
                <a:lnTo>
                  <a:pt x="2560574" y="2615971"/>
                </a:lnTo>
                <a:lnTo>
                  <a:pt x="2557780" y="2641219"/>
                </a:lnTo>
                <a:lnTo>
                  <a:pt x="2637663" y="2611755"/>
                </a:lnTo>
                <a:close/>
              </a:path>
            </a:pathLst>
          </a:custGeom>
          <a:solidFill>
            <a:srgbClr val="1FE2D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2" name="object 52"/>
          <p:cNvGrpSpPr/>
          <p:nvPr/>
        </p:nvGrpSpPr>
        <p:grpSpPr>
          <a:xfrm>
            <a:off x="2687955" y="2013203"/>
            <a:ext cx="3196590" cy="2623820"/>
            <a:chOff x="2687955" y="2013203"/>
            <a:chExt cx="3196590" cy="2623820"/>
          </a:xfrm>
        </p:grpSpPr>
        <p:pic>
          <p:nvPicPr>
            <p:cNvPr id="53" name="object 5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899660" y="2340851"/>
              <a:ext cx="984478" cy="285635"/>
            </a:xfrm>
            <a:prstGeom prst="rect">
              <a:avLst/>
            </a:prstGeom>
          </p:spPr>
        </p:pic>
        <p:sp>
          <p:nvSpPr>
            <p:cNvPr id="54" name="object 54"/>
            <p:cNvSpPr/>
            <p:nvPr/>
          </p:nvSpPr>
          <p:spPr>
            <a:xfrm>
              <a:off x="2687955" y="2013203"/>
              <a:ext cx="3133090" cy="2623820"/>
            </a:xfrm>
            <a:custGeom>
              <a:avLst/>
              <a:gdLst/>
              <a:ahLst/>
              <a:cxnLst/>
              <a:rect l="l" t="t" r="r" b="b"/>
              <a:pathLst>
                <a:path w="3133090" h="2623820">
                  <a:moveTo>
                    <a:pt x="2266950" y="19050"/>
                  </a:moveTo>
                  <a:lnTo>
                    <a:pt x="2250186" y="0"/>
                  </a:lnTo>
                  <a:lnTo>
                    <a:pt x="1789938" y="402717"/>
                  </a:lnTo>
                  <a:lnTo>
                    <a:pt x="1481328" y="668274"/>
                  </a:lnTo>
                  <a:lnTo>
                    <a:pt x="1481455" y="668274"/>
                  </a:lnTo>
                  <a:lnTo>
                    <a:pt x="1420114" y="720090"/>
                  </a:lnTo>
                  <a:lnTo>
                    <a:pt x="1334389" y="791591"/>
                  </a:lnTo>
                  <a:lnTo>
                    <a:pt x="1281684" y="834771"/>
                  </a:lnTo>
                  <a:lnTo>
                    <a:pt x="1281811" y="834644"/>
                  </a:lnTo>
                  <a:lnTo>
                    <a:pt x="1281645" y="834771"/>
                  </a:lnTo>
                  <a:lnTo>
                    <a:pt x="1256919" y="854837"/>
                  </a:lnTo>
                  <a:lnTo>
                    <a:pt x="1233043" y="873887"/>
                  </a:lnTo>
                  <a:lnTo>
                    <a:pt x="1233170" y="873887"/>
                  </a:lnTo>
                  <a:lnTo>
                    <a:pt x="1210310" y="891921"/>
                  </a:lnTo>
                  <a:lnTo>
                    <a:pt x="1210437" y="891921"/>
                  </a:lnTo>
                  <a:lnTo>
                    <a:pt x="1168146" y="924687"/>
                  </a:lnTo>
                  <a:lnTo>
                    <a:pt x="1168273" y="924687"/>
                  </a:lnTo>
                  <a:lnTo>
                    <a:pt x="1148842" y="939419"/>
                  </a:lnTo>
                  <a:lnTo>
                    <a:pt x="1148969" y="939292"/>
                  </a:lnTo>
                  <a:lnTo>
                    <a:pt x="1148791" y="939419"/>
                  </a:lnTo>
                  <a:lnTo>
                    <a:pt x="1130427" y="953008"/>
                  </a:lnTo>
                  <a:lnTo>
                    <a:pt x="1130554" y="953008"/>
                  </a:lnTo>
                  <a:lnTo>
                    <a:pt x="1113155" y="965835"/>
                  </a:lnTo>
                  <a:lnTo>
                    <a:pt x="1113409" y="965708"/>
                  </a:lnTo>
                  <a:lnTo>
                    <a:pt x="1081532" y="988187"/>
                  </a:lnTo>
                  <a:lnTo>
                    <a:pt x="1081659" y="988060"/>
                  </a:lnTo>
                  <a:lnTo>
                    <a:pt x="1081468" y="988187"/>
                  </a:lnTo>
                  <a:lnTo>
                    <a:pt x="1067181" y="997839"/>
                  </a:lnTo>
                  <a:lnTo>
                    <a:pt x="1067308" y="997839"/>
                  </a:lnTo>
                  <a:lnTo>
                    <a:pt x="1053592" y="1006856"/>
                  </a:lnTo>
                  <a:lnTo>
                    <a:pt x="1053846" y="1006729"/>
                  </a:lnTo>
                  <a:lnTo>
                    <a:pt x="1041019" y="1014857"/>
                  </a:lnTo>
                  <a:lnTo>
                    <a:pt x="1041146" y="1014730"/>
                  </a:lnTo>
                  <a:lnTo>
                    <a:pt x="1040942" y="1014857"/>
                  </a:lnTo>
                  <a:lnTo>
                    <a:pt x="1029208" y="1022223"/>
                  </a:lnTo>
                  <a:lnTo>
                    <a:pt x="1029462" y="1021969"/>
                  </a:lnTo>
                  <a:lnTo>
                    <a:pt x="1018159" y="1028573"/>
                  </a:lnTo>
                  <a:lnTo>
                    <a:pt x="1018413" y="1028446"/>
                  </a:lnTo>
                  <a:lnTo>
                    <a:pt x="1007999" y="1034288"/>
                  </a:lnTo>
                  <a:lnTo>
                    <a:pt x="1008126" y="1034161"/>
                  </a:lnTo>
                  <a:lnTo>
                    <a:pt x="1007884" y="1034288"/>
                  </a:lnTo>
                  <a:lnTo>
                    <a:pt x="998474" y="1039241"/>
                  </a:lnTo>
                  <a:lnTo>
                    <a:pt x="998855" y="1039114"/>
                  </a:lnTo>
                  <a:lnTo>
                    <a:pt x="989711" y="1043559"/>
                  </a:lnTo>
                  <a:lnTo>
                    <a:pt x="983272" y="1046467"/>
                  </a:lnTo>
                  <a:lnTo>
                    <a:pt x="982078" y="1046607"/>
                  </a:lnTo>
                  <a:lnTo>
                    <a:pt x="981837" y="1022604"/>
                  </a:lnTo>
                  <a:lnTo>
                    <a:pt x="906018" y="1061466"/>
                  </a:lnTo>
                  <a:lnTo>
                    <a:pt x="982599" y="1098804"/>
                  </a:lnTo>
                  <a:lnTo>
                    <a:pt x="982332" y="1072070"/>
                  </a:lnTo>
                  <a:lnTo>
                    <a:pt x="990346" y="1071118"/>
                  </a:lnTo>
                  <a:lnTo>
                    <a:pt x="1030859" y="1050544"/>
                  </a:lnTo>
                  <a:lnTo>
                    <a:pt x="1037615" y="1046607"/>
                  </a:lnTo>
                  <a:lnTo>
                    <a:pt x="1042416" y="1043813"/>
                  </a:lnTo>
                  <a:lnTo>
                    <a:pt x="1050061" y="1039114"/>
                  </a:lnTo>
                  <a:lnTo>
                    <a:pt x="1054608" y="1036320"/>
                  </a:lnTo>
                  <a:lnTo>
                    <a:pt x="1066952" y="1028446"/>
                  </a:lnTo>
                  <a:lnTo>
                    <a:pt x="1099248" y="1006729"/>
                  </a:lnTo>
                  <a:lnTo>
                    <a:pt x="1156081" y="965708"/>
                  </a:lnTo>
                  <a:lnTo>
                    <a:pt x="1164209" y="959739"/>
                  </a:lnTo>
                  <a:lnTo>
                    <a:pt x="1204341" y="928878"/>
                  </a:lnTo>
                  <a:lnTo>
                    <a:pt x="1297813" y="854456"/>
                  </a:lnTo>
                  <a:lnTo>
                    <a:pt x="1378331" y="788162"/>
                  </a:lnTo>
                  <a:lnTo>
                    <a:pt x="1436497" y="739521"/>
                  </a:lnTo>
                  <a:lnTo>
                    <a:pt x="1595374" y="604520"/>
                  </a:lnTo>
                  <a:lnTo>
                    <a:pt x="2266950" y="19050"/>
                  </a:lnTo>
                  <a:close/>
                </a:path>
                <a:path w="3133090" h="2623820">
                  <a:moveTo>
                    <a:pt x="2283460" y="233172"/>
                  </a:moveTo>
                  <a:lnTo>
                    <a:pt x="2262632" y="218694"/>
                  </a:lnTo>
                  <a:lnTo>
                    <a:pt x="1864106" y="788162"/>
                  </a:lnTo>
                  <a:lnTo>
                    <a:pt x="1766189" y="926338"/>
                  </a:lnTo>
                  <a:lnTo>
                    <a:pt x="1766316" y="926338"/>
                  </a:lnTo>
                  <a:lnTo>
                    <a:pt x="1669415" y="1061847"/>
                  </a:lnTo>
                  <a:lnTo>
                    <a:pt x="1574038" y="1194181"/>
                  </a:lnTo>
                  <a:lnTo>
                    <a:pt x="1574165" y="1194054"/>
                  </a:lnTo>
                  <a:lnTo>
                    <a:pt x="1480312" y="1322578"/>
                  </a:lnTo>
                  <a:lnTo>
                    <a:pt x="1480312" y="1322451"/>
                  </a:lnTo>
                  <a:lnTo>
                    <a:pt x="1480210" y="1322578"/>
                  </a:lnTo>
                  <a:lnTo>
                    <a:pt x="1388364" y="1446530"/>
                  </a:lnTo>
                  <a:lnTo>
                    <a:pt x="1388364" y="1446403"/>
                  </a:lnTo>
                  <a:lnTo>
                    <a:pt x="1388262" y="1446530"/>
                  </a:lnTo>
                  <a:lnTo>
                    <a:pt x="1298448" y="1565656"/>
                  </a:lnTo>
                  <a:lnTo>
                    <a:pt x="1298448" y="1565529"/>
                  </a:lnTo>
                  <a:lnTo>
                    <a:pt x="1298346" y="1565656"/>
                  </a:lnTo>
                  <a:lnTo>
                    <a:pt x="1210818" y="1679321"/>
                  </a:lnTo>
                  <a:lnTo>
                    <a:pt x="1210945" y="1679194"/>
                  </a:lnTo>
                  <a:lnTo>
                    <a:pt x="1168019" y="1733804"/>
                  </a:lnTo>
                  <a:lnTo>
                    <a:pt x="1168146" y="1733677"/>
                  </a:lnTo>
                  <a:lnTo>
                    <a:pt x="1125855" y="1786890"/>
                  </a:lnTo>
                  <a:lnTo>
                    <a:pt x="1125855" y="1786763"/>
                  </a:lnTo>
                  <a:lnTo>
                    <a:pt x="1125740" y="1786890"/>
                  </a:lnTo>
                  <a:lnTo>
                    <a:pt x="1084326" y="1838198"/>
                  </a:lnTo>
                  <a:lnTo>
                    <a:pt x="1084453" y="1838198"/>
                  </a:lnTo>
                  <a:lnTo>
                    <a:pt x="1043559" y="1887855"/>
                  </a:lnTo>
                  <a:lnTo>
                    <a:pt x="1043686" y="1887855"/>
                  </a:lnTo>
                  <a:lnTo>
                    <a:pt x="1003554" y="1935861"/>
                  </a:lnTo>
                  <a:lnTo>
                    <a:pt x="1003554" y="1935734"/>
                  </a:lnTo>
                  <a:lnTo>
                    <a:pt x="1003439" y="1935861"/>
                  </a:lnTo>
                  <a:lnTo>
                    <a:pt x="964311" y="1981835"/>
                  </a:lnTo>
                  <a:lnTo>
                    <a:pt x="964311" y="1981708"/>
                  </a:lnTo>
                  <a:lnTo>
                    <a:pt x="964196" y="1981835"/>
                  </a:lnTo>
                  <a:lnTo>
                    <a:pt x="925830" y="2025904"/>
                  </a:lnTo>
                  <a:lnTo>
                    <a:pt x="925830" y="2025777"/>
                  </a:lnTo>
                  <a:lnTo>
                    <a:pt x="925715" y="2025904"/>
                  </a:lnTo>
                  <a:lnTo>
                    <a:pt x="888111" y="2067941"/>
                  </a:lnTo>
                  <a:lnTo>
                    <a:pt x="851662" y="2107946"/>
                  </a:lnTo>
                  <a:lnTo>
                    <a:pt x="851535" y="2108073"/>
                  </a:lnTo>
                  <a:lnTo>
                    <a:pt x="815721" y="2145919"/>
                  </a:lnTo>
                  <a:lnTo>
                    <a:pt x="815594" y="2146046"/>
                  </a:lnTo>
                  <a:lnTo>
                    <a:pt x="780669" y="2181733"/>
                  </a:lnTo>
                  <a:lnTo>
                    <a:pt x="780923" y="2181606"/>
                  </a:lnTo>
                  <a:lnTo>
                    <a:pt x="746633" y="2215388"/>
                  </a:lnTo>
                  <a:lnTo>
                    <a:pt x="746887" y="2215261"/>
                  </a:lnTo>
                  <a:lnTo>
                    <a:pt x="713486" y="2247011"/>
                  </a:lnTo>
                  <a:lnTo>
                    <a:pt x="713740" y="2246884"/>
                  </a:lnTo>
                  <a:lnTo>
                    <a:pt x="681228" y="2276602"/>
                  </a:lnTo>
                  <a:lnTo>
                    <a:pt x="681482" y="2276475"/>
                  </a:lnTo>
                  <a:lnTo>
                    <a:pt x="649732" y="2304288"/>
                  </a:lnTo>
                  <a:lnTo>
                    <a:pt x="649859" y="2304161"/>
                  </a:lnTo>
                  <a:lnTo>
                    <a:pt x="649706" y="2304288"/>
                  </a:lnTo>
                  <a:lnTo>
                    <a:pt x="618998" y="2330196"/>
                  </a:lnTo>
                  <a:lnTo>
                    <a:pt x="619125" y="2329942"/>
                  </a:lnTo>
                  <a:lnTo>
                    <a:pt x="589026" y="2354199"/>
                  </a:lnTo>
                  <a:lnTo>
                    <a:pt x="589153" y="2354072"/>
                  </a:lnTo>
                  <a:lnTo>
                    <a:pt x="588975" y="2354199"/>
                  </a:lnTo>
                  <a:lnTo>
                    <a:pt x="559816" y="2376551"/>
                  </a:lnTo>
                  <a:lnTo>
                    <a:pt x="560070" y="2376424"/>
                  </a:lnTo>
                  <a:lnTo>
                    <a:pt x="531241" y="2397379"/>
                  </a:lnTo>
                  <a:lnTo>
                    <a:pt x="531495" y="2397125"/>
                  </a:lnTo>
                  <a:lnTo>
                    <a:pt x="531114" y="2397379"/>
                  </a:lnTo>
                  <a:lnTo>
                    <a:pt x="503478" y="2416429"/>
                  </a:lnTo>
                  <a:lnTo>
                    <a:pt x="476123" y="2434082"/>
                  </a:lnTo>
                  <a:lnTo>
                    <a:pt x="476377" y="2433955"/>
                  </a:lnTo>
                  <a:lnTo>
                    <a:pt x="449580" y="2450338"/>
                  </a:lnTo>
                  <a:lnTo>
                    <a:pt x="449834" y="2450084"/>
                  </a:lnTo>
                  <a:lnTo>
                    <a:pt x="423545" y="2465197"/>
                  </a:lnTo>
                  <a:lnTo>
                    <a:pt x="423926" y="2464943"/>
                  </a:lnTo>
                  <a:lnTo>
                    <a:pt x="423443" y="2465197"/>
                  </a:lnTo>
                  <a:lnTo>
                    <a:pt x="398157" y="2478646"/>
                  </a:lnTo>
                  <a:lnTo>
                    <a:pt x="373126" y="2491105"/>
                  </a:lnTo>
                  <a:lnTo>
                    <a:pt x="348615" y="2502281"/>
                  </a:lnTo>
                  <a:lnTo>
                    <a:pt x="348996" y="2502154"/>
                  </a:lnTo>
                  <a:lnTo>
                    <a:pt x="324739" y="2512441"/>
                  </a:lnTo>
                  <a:lnTo>
                    <a:pt x="325120" y="2512314"/>
                  </a:lnTo>
                  <a:lnTo>
                    <a:pt x="301117" y="2521458"/>
                  </a:lnTo>
                  <a:lnTo>
                    <a:pt x="301498" y="2521331"/>
                  </a:lnTo>
                  <a:lnTo>
                    <a:pt x="278155" y="2529662"/>
                  </a:lnTo>
                  <a:lnTo>
                    <a:pt x="255143" y="2536952"/>
                  </a:lnTo>
                  <a:lnTo>
                    <a:pt x="255524" y="2536825"/>
                  </a:lnTo>
                  <a:lnTo>
                    <a:pt x="255079" y="2536952"/>
                  </a:lnTo>
                  <a:lnTo>
                    <a:pt x="232791" y="2543429"/>
                  </a:lnTo>
                  <a:lnTo>
                    <a:pt x="233172" y="2543302"/>
                  </a:lnTo>
                  <a:lnTo>
                    <a:pt x="232676" y="2543429"/>
                  </a:lnTo>
                  <a:lnTo>
                    <a:pt x="210693" y="2549144"/>
                  </a:lnTo>
                  <a:lnTo>
                    <a:pt x="210947" y="2549144"/>
                  </a:lnTo>
                  <a:lnTo>
                    <a:pt x="188722" y="2554224"/>
                  </a:lnTo>
                  <a:lnTo>
                    <a:pt x="189103" y="2554224"/>
                  </a:lnTo>
                  <a:lnTo>
                    <a:pt x="167132" y="2558669"/>
                  </a:lnTo>
                  <a:lnTo>
                    <a:pt x="167513" y="2558542"/>
                  </a:lnTo>
                  <a:lnTo>
                    <a:pt x="124206" y="2566035"/>
                  </a:lnTo>
                  <a:lnTo>
                    <a:pt x="124587" y="2566035"/>
                  </a:lnTo>
                  <a:lnTo>
                    <a:pt x="82169" y="2571877"/>
                  </a:lnTo>
                  <a:lnTo>
                    <a:pt x="82550" y="2571877"/>
                  </a:lnTo>
                  <a:lnTo>
                    <a:pt x="74422" y="2572766"/>
                  </a:lnTo>
                  <a:lnTo>
                    <a:pt x="71755" y="2547493"/>
                  </a:lnTo>
                  <a:lnTo>
                    <a:pt x="0" y="2593467"/>
                  </a:lnTo>
                  <a:lnTo>
                    <a:pt x="79756" y="2623312"/>
                  </a:lnTo>
                  <a:lnTo>
                    <a:pt x="77089" y="2598064"/>
                  </a:lnTo>
                  <a:lnTo>
                    <a:pt x="85471" y="2597150"/>
                  </a:lnTo>
                  <a:lnTo>
                    <a:pt x="128397" y="2591181"/>
                  </a:lnTo>
                  <a:lnTo>
                    <a:pt x="171958" y="2583561"/>
                  </a:lnTo>
                  <a:lnTo>
                    <a:pt x="216916" y="2573782"/>
                  </a:lnTo>
                  <a:lnTo>
                    <a:pt x="220865" y="2572766"/>
                  </a:lnTo>
                  <a:lnTo>
                    <a:pt x="239649" y="2567940"/>
                  </a:lnTo>
                  <a:lnTo>
                    <a:pt x="262763" y="2561209"/>
                  </a:lnTo>
                  <a:lnTo>
                    <a:pt x="270725" y="2558669"/>
                  </a:lnTo>
                  <a:lnTo>
                    <a:pt x="286258" y="2553716"/>
                  </a:lnTo>
                  <a:lnTo>
                    <a:pt x="310134" y="2545334"/>
                  </a:lnTo>
                  <a:lnTo>
                    <a:pt x="334391" y="2535936"/>
                  </a:lnTo>
                  <a:lnTo>
                    <a:pt x="359029" y="2525522"/>
                  </a:lnTo>
                  <a:lnTo>
                    <a:pt x="368147" y="2521331"/>
                  </a:lnTo>
                  <a:lnTo>
                    <a:pt x="384175" y="2513965"/>
                  </a:lnTo>
                  <a:lnTo>
                    <a:pt x="387502" y="2512314"/>
                  </a:lnTo>
                  <a:lnTo>
                    <a:pt x="408025" y="2502154"/>
                  </a:lnTo>
                  <a:lnTo>
                    <a:pt x="409829" y="2501265"/>
                  </a:lnTo>
                  <a:lnTo>
                    <a:pt x="435991" y="2487295"/>
                  </a:lnTo>
                  <a:lnTo>
                    <a:pt x="462661" y="2472055"/>
                  </a:lnTo>
                  <a:lnTo>
                    <a:pt x="489712" y="2455545"/>
                  </a:lnTo>
                  <a:lnTo>
                    <a:pt x="497738" y="2450338"/>
                  </a:lnTo>
                  <a:lnTo>
                    <a:pt x="517525" y="2437511"/>
                  </a:lnTo>
                  <a:lnTo>
                    <a:pt x="522719" y="2433955"/>
                  </a:lnTo>
                  <a:lnTo>
                    <a:pt x="546100" y="2417953"/>
                  </a:lnTo>
                  <a:lnTo>
                    <a:pt x="575056" y="2396871"/>
                  </a:lnTo>
                  <a:lnTo>
                    <a:pt x="601776" y="2376424"/>
                  </a:lnTo>
                  <a:lnTo>
                    <a:pt x="604774" y="2374138"/>
                  </a:lnTo>
                  <a:lnTo>
                    <a:pt x="635254" y="2349754"/>
                  </a:lnTo>
                  <a:lnTo>
                    <a:pt x="658393" y="2330196"/>
                  </a:lnTo>
                  <a:lnTo>
                    <a:pt x="666369" y="2323465"/>
                  </a:lnTo>
                  <a:lnTo>
                    <a:pt x="698246" y="2295398"/>
                  </a:lnTo>
                  <a:lnTo>
                    <a:pt x="718921" y="2276475"/>
                  </a:lnTo>
                  <a:lnTo>
                    <a:pt x="731012" y="2265426"/>
                  </a:lnTo>
                  <a:lnTo>
                    <a:pt x="750430" y="2246884"/>
                  </a:lnTo>
                  <a:lnTo>
                    <a:pt x="764413" y="2233549"/>
                  </a:lnTo>
                  <a:lnTo>
                    <a:pt x="782967" y="2215261"/>
                  </a:lnTo>
                  <a:lnTo>
                    <a:pt x="798830" y="2199640"/>
                  </a:lnTo>
                  <a:lnTo>
                    <a:pt x="816419" y="2181606"/>
                  </a:lnTo>
                  <a:lnTo>
                    <a:pt x="834009" y="2163572"/>
                  </a:lnTo>
                  <a:lnTo>
                    <a:pt x="850722" y="2145919"/>
                  </a:lnTo>
                  <a:lnTo>
                    <a:pt x="870204" y="2125345"/>
                  </a:lnTo>
                  <a:lnTo>
                    <a:pt x="886066" y="2107946"/>
                  </a:lnTo>
                  <a:lnTo>
                    <a:pt x="907034" y="2084959"/>
                  </a:lnTo>
                  <a:lnTo>
                    <a:pt x="922375" y="2067814"/>
                  </a:lnTo>
                  <a:lnTo>
                    <a:pt x="944880" y="2042668"/>
                  </a:lnTo>
                  <a:lnTo>
                    <a:pt x="983488" y="1998345"/>
                  </a:lnTo>
                  <a:lnTo>
                    <a:pt x="1022985" y="1952117"/>
                  </a:lnTo>
                  <a:lnTo>
                    <a:pt x="1063117" y="1904111"/>
                  </a:lnTo>
                  <a:lnTo>
                    <a:pt x="1104138" y="1854200"/>
                  </a:lnTo>
                  <a:lnTo>
                    <a:pt x="1145667" y="1802765"/>
                  </a:lnTo>
                  <a:lnTo>
                    <a:pt x="1187958" y="1749552"/>
                  </a:lnTo>
                  <a:lnTo>
                    <a:pt x="1200404" y="1733677"/>
                  </a:lnTo>
                  <a:lnTo>
                    <a:pt x="1230884" y="1694815"/>
                  </a:lnTo>
                  <a:lnTo>
                    <a:pt x="1242923" y="1679194"/>
                  </a:lnTo>
                  <a:lnTo>
                    <a:pt x="1318641" y="1581023"/>
                  </a:lnTo>
                  <a:lnTo>
                    <a:pt x="1408684" y="1461643"/>
                  </a:lnTo>
                  <a:lnTo>
                    <a:pt x="1500759" y="1337564"/>
                  </a:lnTo>
                  <a:lnTo>
                    <a:pt x="1594612" y="1209040"/>
                  </a:lnTo>
                  <a:lnTo>
                    <a:pt x="1605419" y="1194054"/>
                  </a:lnTo>
                  <a:lnTo>
                    <a:pt x="1690116" y="1076706"/>
                  </a:lnTo>
                  <a:lnTo>
                    <a:pt x="1884934" y="802767"/>
                  </a:lnTo>
                  <a:lnTo>
                    <a:pt x="2283460" y="233172"/>
                  </a:lnTo>
                  <a:close/>
                </a:path>
                <a:path w="3133090" h="2623820">
                  <a:moveTo>
                    <a:pt x="3133090" y="361708"/>
                  </a:moveTo>
                  <a:lnTo>
                    <a:pt x="2245868" y="361708"/>
                  </a:lnTo>
                  <a:lnTo>
                    <a:pt x="2245868" y="387108"/>
                  </a:lnTo>
                  <a:lnTo>
                    <a:pt x="2245868" y="524268"/>
                  </a:lnTo>
                  <a:lnTo>
                    <a:pt x="2245868" y="549668"/>
                  </a:lnTo>
                  <a:lnTo>
                    <a:pt x="2701772" y="549668"/>
                  </a:lnTo>
                  <a:lnTo>
                    <a:pt x="2674239" y="717931"/>
                  </a:lnTo>
                  <a:lnTo>
                    <a:pt x="2644902" y="897509"/>
                  </a:lnTo>
                  <a:lnTo>
                    <a:pt x="2630297" y="985647"/>
                  </a:lnTo>
                  <a:lnTo>
                    <a:pt x="2615819" y="1072515"/>
                  </a:lnTo>
                  <a:lnTo>
                    <a:pt x="2601468" y="1157859"/>
                  </a:lnTo>
                  <a:lnTo>
                    <a:pt x="2587371" y="1241171"/>
                  </a:lnTo>
                  <a:lnTo>
                    <a:pt x="2580513" y="1282065"/>
                  </a:lnTo>
                  <a:lnTo>
                    <a:pt x="2573528" y="1322451"/>
                  </a:lnTo>
                  <a:lnTo>
                    <a:pt x="2566670" y="1361948"/>
                  </a:lnTo>
                  <a:lnTo>
                    <a:pt x="2559939" y="1401064"/>
                  </a:lnTo>
                  <a:lnTo>
                    <a:pt x="2553208" y="1439418"/>
                  </a:lnTo>
                  <a:lnTo>
                    <a:pt x="2546477" y="1477137"/>
                  </a:lnTo>
                  <a:lnTo>
                    <a:pt x="2533396" y="1550162"/>
                  </a:lnTo>
                  <a:lnTo>
                    <a:pt x="2520696" y="1619885"/>
                  </a:lnTo>
                  <a:lnTo>
                    <a:pt x="2514346" y="1653540"/>
                  </a:lnTo>
                  <a:lnTo>
                    <a:pt x="2508250" y="1686179"/>
                  </a:lnTo>
                  <a:lnTo>
                    <a:pt x="2508377" y="1686052"/>
                  </a:lnTo>
                  <a:lnTo>
                    <a:pt x="2502281" y="1717802"/>
                  </a:lnTo>
                  <a:lnTo>
                    <a:pt x="2496185" y="1748536"/>
                  </a:lnTo>
                  <a:lnTo>
                    <a:pt x="2490470" y="1778254"/>
                  </a:lnTo>
                  <a:lnTo>
                    <a:pt x="2490470" y="1778127"/>
                  </a:lnTo>
                  <a:lnTo>
                    <a:pt x="2490432" y="1778254"/>
                  </a:lnTo>
                  <a:lnTo>
                    <a:pt x="2484628" y="1806829"/>
                  </a:lnTo>
                  <a:lnTo>
                    <a:pt x="2479040" y="1834515"/>
                  </a:lnTo>
                  <a:lnTo>
                    <a:pt x="2479040" y="1834388"/>
                  </a:lnTo>
                  <a:lnTo>
                    <a:pt x="2479002" y="1834515"/>
                  </a:lnTo>
                  <a:lnTo>
                    <a:pt x="2473452" y="1860931"/>
                  </a:lnTo>
                  <a:lnTo>
                    <a:pt x="2467991" y="1886458"/>
                  </a:lnTo>
                  <a:lnTo>
                    <a:pt x="2462657" y="1910969"/>
                  </a:lnTo>
                  <a:lnTo>
                    <a:pt x="2462657" y="1910842"/>
                  </a:lnTo>
                  <a:lnTo>
                    <a:pt x="2462619" y="1910969"/>
                  </a:lnTo>
                  <a:lnTo>
                    <a:pt x="2457323" y="1934464"/>
                  </a:lnTo>
                  <a:lnTo>
                    <a:pt x="2452243" y="1957197"/>
                  </a:lnTo>
                  <a:lnTo>
                    <a:pt x="2452243" y="1957070"/>
                  </a:lnTo>
                  <a:lnTo>
                    <a:pt x="2452205" y="1957197"/>
                  </a:lnTo>
                  <a:lnTo>
                    <a:pt x="2447163" y="1978914"/>
                  </a:lnTo>
                  <a:lnTo>
                    <a:pt x="2447163" y="1978787"/>
                  </a:lnTo>
                  <a:lnTo>
                    <a:pt x="2447125" y="1978914"/>
                  </a:lnTo>
                  <a:lnTo>
                    <a:pt x="2442210" y="1999742"/>
                  </a:lnTo>
                  <a:lnTo>
                    <a:pt x="2437257" y="2019808"/>
                  </a:lnTo>
                  <a:lnTo>
                    <a:pt x="2437257" y="2019681"/>
                  </a:lnTo>
                  <a:lnTo>
                    <a:pt x="2437219" y="2019808"/>
                  </a:lnTo>
                  <a:lnTo>
                    <a:pt x="2432304" y="2039112"/>
                  </a:lnTo>
                  <a:lnTo>
                    <a:pt x="2432431" y="2039112"/>
                  </a:lnTo>
                  <a:lnTo>
                    <a:pt x="2427605" y="2057654"/>
                  </a:lnTo>
                  <a:lnTo>
                    <a:pt x="2422906" y="2075561"/>
                  </a:lnTo>
                  <a:lnTo>
                    <a:pt x="2423033" y="2075434"/>
                  </a:lnTo>
                  <a:lnTo>
                    <a:pt x="2418334" y="2092706"/>
                  </a:lnTo>
                  <a:lnTo>
                    <a:pt x="2418334" y="2092579"/>
                  </a:lnTo>
                  <a:lnTo>
                    <a:pt x="2418296" y="2092706"/>
                  </a:lnTo>
                  <a:lnTo>
                    <a:pt x="2413762" y="2109343"/>
                  </a:lnTo>
                  <a:lnTo>
                    <a:pt x="2413762" y="2109216"/>
                  </a:lnTo>
                  <a:lnTo>
                    <a:pt x="2413724" y="2109343"/>
                  </a:lnTo>
                  <a:lnTo>
                    <a:pt x="2409317" y="2125091"/>
                  </a:lnTo>
                  <a:lnTo>
                    <a:pt x="2409317" y="2124964"/>
                  </a:lnTo>
                  <a:lnTo>
                    <a:pt x="2409279" y="2125091"/>
                  </a:lnTo>
                  <a:lnTo>
                    <a:pt x="2404872" y="2140458"/>
                  </a:lnTo>
                  <a:lnTo>
                    <a:pt x="2404872" y="2140331"/>
                  </a:lnTo>
                  <a:lnTo>
                    <a:pt x="2404834" y="2140458"/>
                  </a:lnTo>
                  <a:lnTo>
                    <a:pt x="2396109" y="2169541"/>
                  </a:lnTo>
                  <a:lnTo>
                    <a:pt x="2396236" y="2169414"/>
                  </a:lnTo>
                  <a:lnTo>
                    <a:pt x="2387600" y="2196592"/>
                  </a:lnTo>
                  <a:lnTo>
                    <a:pt x="2379218" y="2222246"/>
                  </a:lnTo>
                  <a:lnTo>
                    <a:pt x="2379345" y="2222119"/>
                  </a:lnTo>
                  <a:lnTo>
                    <a:pt x="2371090" y="2246503"/>
                  </a:lnTo>
                  <a:lnTo>
                    <a:pt x="2371090" y="2246249"/>
                  </a:lnTo>
                  <a:lnTo>
                    <a:pt x="2370988" y="2246503"/>
                  </a:lnTo>
                  <a:lnTo>
                    <a:pt x="2364841" y="2263775"/>
                  </a:lnTo>
                  <a:lnTo>
                    <a:pt x="2341118" y="2255139"/>
                  </a:lnTo>
                  <a:lnTo>
                    <a:pt x="2350770" y="2339721"/>
                  </a:lnTo>
                  <a:lnTo>
                    <a:pt x="2412619" y="2281174"/>
                  </a:lnTo>
                  <a:lnTo>
                    <a:pt x="2388705" y="2272461"/>
                  </a:lnTo>
                  <a:lnTo>
                    <a:pt x="2391829" y="2263775"/>
                  </a:lnTo>
                  <a:lnTo>
                    <a:pt x="2395093" y="2254758"/>
                  </a:lnTo>
                  <a:lnTo>
                    <a:pt x="2403348" y="2230247"/>
                  </a:lnTo>
                  <a:lnTo>
                    <a:pt x="2406015" y="2222119"/>
                  </a:lnTo>
                  <a:lnTo>
                    <a:pt x="2411857" y="2204339"/>
                  </a:lnTo>
                  <a:lnTo>
                    <a:pt x="2420493" y="2176907"/>
                  </a:lnTo>
                  <a:lnTo>
                    <a:pt x="2422728" y="2169414"/>
                  </a:lnTo>
                  <a:lnTo>
                    <a:pt x="2429256" y="2147570"/>
                  </a:lnTo>
                  <a:lnTo>
                    <a:pt x="2438273" y="2116074"/>
                  </a:lnTo>
                  <a:lnTo>
                    <a:pt x="2447544" y="2082038"/>
                  </a:lnTo>
                  <a:lnTo>
                    <a:pt x="2449258" y="2075434"/>
                  </a:lnTo>
                  <a:lnTo>
                    <a:pt x="2452243" y="2064004"/>
                  </a:lnTo>
                  <a:lnTo>
                    <a:pt x="2456942" y="2045335"/>
                  </a:lnTo>
                  <a:lnTo>
                    <a:pt x="2461895" y="2025904"/>
                  </a:lnTo>
                  <a:lnTo>
                    <a:pt x="2466848" y="2005711"/>
                  </a:lnTo>
                  <a:lnTo>
                    <a:pt x="2471928" y="1984629"/>
                  </a:lnTo>
                  <a:lnTo>
                    <a:pt x="2477008" y="1962785"/>
                  </a:lnTo>
                  <a:lnTo>
                    <a:pt x="2482088" y="1940052"/>
                  </a:lnTo>
                  <a:lnTo>
                    <a:pt x="2487422" y="1916430"/>
                  </a:lnTo>
                  <a:lnTo>
                    <a:pt x="2492883" y="1891792"/>
                  </a:lnTo>
                  <a:lnTo>
                    <a:pt x="2498217" y="1866138"/>
                  </a:lnTo>
                  <a:lnTo>
                    <a:pt x="2503932" y="1839595"/>
                  </a:lnTo>
                  <a:lnTo>
                    <a:pt x="2509520" y="1811909"/>
                  </a:lnTo>
                  <a:lnTo>
                    <a:pt x="2515362" y="1783207"/>
                  </a:lnTo>
                  <a:lnTo>
                    <a:pt x="2521204" y="1753362"/>
                  </a:lnTo>
                  <a:lnTo>
                    <a:pt x="2527173" y="1722628"/>
                  </a:lnTo>
                  <a:lnTo>
                    <a:pt x="2533269" y="1690878"/>
                  </a:lnTo>
                  <a:lnTo>
                    <a:pt x="2534158" y="1686052"/>
                  </a:lnTo>
                  <a:lnTo>
                    <a:pt x="2539365" y="1658112"/>
                  </a:lnTo>
                  <a:lnTo>
                    <a:pt x="2545715" y="1624457"/>
                  </a:lnTo>
                  <a:lnTo>
                    <a:pt x="2552065" y="1590040"/>
                  </a:lnTo>
                  <a:lnTo>
                    <a:pt x="2571496" y="1481582"/>
                  </a:lnTo>
                  <a:lnTo>
                    <a:pt x="2578100" y="1443863"/>
                  </a:lnTo>
                  <a:lnTo>
                    <a:pt x="2584958" y="1405382"/>
                  </a:lnTo>
                  <a:lnTo>
                    <a:pt x="2605532" y="1286256"/>
                  </a:lnTo>
                  <a:lnTo>
                    <a:pt x="2612517" y="1245362"/>
                  </a:lnTo>
                  <a:lnTo>
                    <a:pt x="2626614" y="1162050"/>
                  </a:lnTo>
                  <a:lnTo>
                    <a:pt x="2655316" y="989838"/>
                  </a:lnTo>
                  <a:lnTo>
                    <a:pt x="2669921" y="901573"/>
                  </a:lnTo>
                  <a:lnTo>
                    <a:pt x="2684526" y="812292"/>
                  </a:lnTo>
                  <a:lnTo>
                    <a:pt x="2699385" y="721995"/>
                  </a:lnTo>
                  <a:lnTo>
                    <a:pt x="2727579" y="549668"/>
                  </a:lnTo>
                  <a:lnTo>
                    <a:pt x="3133090" y="549668"/>
                  </a:lnTo>
                  <a:lnTo>
                    <a:pt x="3133090" y="524891"/>
                  </a:lnTo>
                  <a:lnTo>
                    <a:pt x="3133090" y="524268"/>
                  </a:lnTo>
                  <a:lnTo>
                    <a:pt x="3133090" y="387223"/>
                  </a:lnTo>
                  <a:lnTo>
                    <a:pt x="3107690" y="387223"/>
                  </a:lnTo>
                  <a:lnTo>
                    <a:pt x="3107690" y="524268"/>
                  </a:lnTo>
                  <a:lnTo>
                    <a:pt x="2271268" y="524268"/>
                  </a:lnTo>
                  <a:lnTo>
                    <a:pt x="2271268" y="387108"/>
                  </a:lnTo>
                  <a:lnTo>
                    <a:pt x="3133090" y="387108"/>
                  </a:lnTo>
                  <a:lnTo>
                    <a:pt x="3133090" y="361708"/>
                  </a:lnTo>
                  <a:close/>
                </a:path>
              </a:pathLst>
            </a:custGeom>
            <a:solidFill>
              <a:srgbClr val="1FE2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814577" y="2104656"/>
            <a:ext cx="7794625" cy="4253230"/>
            <a:chOff x="814577" y="2104656"/>
            <a:chExt cx="7794625" cy="425323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9611" y="2141195"/>
              <a:ext cx="7738909" cy="4199455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1060" y="2152649"/>
              <a:ext cx="7669530" cy="413004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14577" y="2104656"/>
              <a:ext cx="7794498" cy="4252722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848741" y="2138692"/>
              <a:ext cx="7697470" cy="4155440"/>
            </a:xfrm>
            <a:custGeom>
              <a:avLst/>
              <a:gdLst/>
              <a:ahLst/>
              <a:cxnLst/>
              <a:rect l="l" t="t" r="r" b="b"/>
              <a:pathLst>
                <a:path w="7697470" h="4155440">
                  <a:moveTo>
                    <a:pt x="7697216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0" y="4130040"/>
                  </a:lnTo>
                  <a:lnTo>
                    <a:pt x="0" y="4155440"/>
                  </a:lnTo>
                  <a:lnTo>
                    <a:pt x="7697216" y="4155440"/>
                  </a:lnTo>
                  <a:lnTo>
                    <a:pt x="7697216" y="4130154"/>
                  </a:lnTo>
                  <a:lnTo>
                    <a:pt x="7697216" y="25514"/>
                  </a:lnTo>
                  <a:lnTo>
                    <a:pt x="7671816" y="25514"/>
                  </a:lnTo>
                  <a:lnTo>
                    <a:pt x="7671816" y="4130040"/>
                  </a:lnTo>
                  <a:lnTo>
                    <a:pt x="25400" y="4130040"/>
                  </a:lnTo>
                  <a:lnTo>
                    <a:pt x="25400" y="25400"/>
                  </a:lnTo>
                  <a:lnTo>
                    <a:pt x="7697216" y="25400"/>
                  </a:lnTo>
                  <a:lnTo>
                    <a:pt x="7697216" y="0"/>
                  </a:lnTo>
                  <a:close/>
                </a:path>
              </a:pathLst>
            </a:custGeom>
            <a:solidFill>
              <a:srgbClr val="1FE2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698242" y="2799562"/>
              <a:ext cx="5150358" cy="301904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2732405" y="2833382"/>
              <a:ext cx="5053330" cy="204470"/>
            </a:xfrm>
            <a:custGeom>
              <a:avLst/>
              <a:gdLst/>
              <a:ahLst/>
              <a:cxnLst/>
              <a:rect l="l" t="t" r="r" b="b"/>
              <a:pathLst>
                <a:path w="5053330" h="204469">
                  <a:moveTo>
                    <a:pt x="5053076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0" y="179070"/>
                  </a:lnTo>
                  <a:lnTo>
                    <a:pt x="0" y="204470"/>
                  </a:lnTo>
                  <a:lnTo>
                    <a:pt x="5053076" y="204470"/>
                  </a:lnTo>
                  <a:lnTo>
                    <a:pt x="5053076" y="179438"/>
                  </a:lnTo>
                  <a:lnTo>
                    <a:pt x="5053076" y="179070"/>
                  </a:lnTo>
                  <a:lnTo>
                    <a:pt x="5053076" y="25768"/>
                  </a:lnTo>
                  <a:lnTo>
                    <a:pt x="5027676" y="25768"/>
                  </a:lnTo>
                  <a:lnTo>
                    <a:pt x="5027676" y="179070"/>
                  </a:lnTo>
                  <a:lnTo>
                    <a:pt x="25400" y="179070"/>
                  </a:lnTo>
                  <a:lnTo>
                    <a:pt x="25400" y="25400"/>
                  </a:lnTo>
                  <a:lnTo>
                    <a:pt x="5053076" y="25400"/>
                  </a:lnTo>
                  <a:lnTo>
                    <a:pt x="5053076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42009" y="2468867"/>
              <a:ext cx="7736586" cy="3674364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876173" y="2503182"/>
              <a:ext cx="7639684" cy="3576320"/>
            </a:xfrm>
            <a:custGeom>
              <a:avLst/>
              <a:gdLst/>
              <a:ahLst/>
              <a:cxnLst/>
              <a:rect l="l" t="t" r="r" b="b"/>
              <a:pathLst>
                <a:path w="7639684" h="3576320">
                  <a:moveTo>
                    <a:pt x="7639304" y="0"/>
                  </a:moveTo>
                  <a:lnTo>
                    <a:pt x="7613904" y="0"/>
                  </a:lnTo>
                  <a:lnTo>
                    <a:pt x="7613904" y="25400"/>
                  </a:lnTo>
                  <a:lnTo>
                    <a:pt x="7613904" y="3550920"/>
                  </a:lnTo>
                  <a:lnTo>
                    <a:pt x="25400" y="3550920"/>
                  </a:lnTo>
                  <a:lnTo>
                    <a:pt x="25400" y="25400"/>
                  </a:lnTo>
                  <a:lnTo>
                    <a:pt x="7613904" y="25400"/>
                  </a:lnTo>
                  <a:lnTo>
                    <a:pt x="7613904" y="0"/>
                  </a:lnTo>
                  <a:lnTo>
                    <a:pt x="0" y="0"/>
                  </a:lnTo>
                  <a:lnTo>
                    <a:pt x="0" y="25400"/>
                  </a:lnTo>
                  <a:lnTo>
                    <a:pt x="0" y="3550920"/>
                  </a:lnTo>
                  <a:lnTo>
                    <a:pt x="0" y="3576320"/>
                  </a:lnTo>
                  <a:lnTo>
                    <a:pt x="7639304" y="3576320"/>
                  </a:lnTo>
                  <a:lnTo>
                    <a:pt x="7639304" y="3551542"/>
                  </a:lnTo>
                  <a:lnTo>
                    <a:pt x="7639304" y="3550920"/>
                  </a:lnTo>
                  <a:lnTo>
                    <a:pt x="7639304" y="25400"/>
                  </a:lnTo>
                  <a:lnTo>
                    <a:pt x="7639304" y="25260"/>
                  </a:lnTo>
                  <a:lnTo>
                    <a:pt x="7639304" y="0"/>
                  </a:lnTo>
                  <a:close/>
                </a:path>
              </a:pathLst>
            </a:custGeom>
            <a:solidFill>
              <a:srgbClr val="F2997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221991" y="3641585"/>
              <a:ext cx="318592" cy="307860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2256155" y="3675392"/>
              <a:ext cx="221615" cy="210820"/>
            </a:xfrm>
            <a:custGeom>
              <a:avLst/>
              <a:gdLst/>
              <a:ahLst/>
              <a:cxnLst/>
              <a:rect l="l" t="t" r="r" b="b"/>
              <a:pathLst>
                <a:path w="221614" h="210820">
                  <a:moveTo>
                    <a:pt x="221234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0" y="185420"/>
                  </a:lnTo>
                  <a:lnTo>
                    <a:pt x="0" y="210820"/>
                  </a:lnTo>
                  <a:lnTo>
                    <a:pt x="221234" y="210820"/>
                  </a:lnTo>
                  <a:lnTo>
                    <a:pt x="221234" y="185534"/>
                  </a:lnTo>
                  <a:lnTo>
                    <a:pt x="221234" y="25768"/>
                  </a:lnTo>
                  <a:lnTo>
                    <a:pt x="195834" y="25768"/>
                  </a:lnTo>
                  <a:lnTo>
                    <a:pt x="195834" y="185420"/>
                  </a:lnTo>
                  <a:lnTo>
                    <a:pt x="25400" y="185420"/>
                  </a:lnTo>
                  <a:lnTo>
                    <a:pt x="25400" y="25400"/>
                  </a:lnTo>
                  <a:lnTo>
                    <a:pt x="221234" y="25400"/>
                  </a:lnTo>
                  <a:lnTo>
                    <a:pt x="221234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754111" y="2796577"/>
              <a:ext cx="795591" cy="461733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7788275" y="2830842"/>
              <a:ext cx="698500" cy="364490"/>
            </a:xfrm>
            <a:custGeom>
              <a:avLst/>
              <a:gdLst/>
              <a:ahLst/>
              <a:cxnLst/>
              <a:rect l="l" t="t" r="r" b="b"/>
              <a:pathLst>
                <a:path w="698500" h="364489">
                  <a:moveTo>
                    <a:pt x="698246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0" y="339090"/>
                  </a:lnTo>
                  <a:lnTo>
                    <a:pt x="0" y="364490"/>
                  </a:lnTo>
                  <a:lnTo>
                    <a:pt x="698246" y="364490"/>
                  </a:lnTo>
                  <a:lnTo>
                    <a:pt x="698246" y="339090"/>
                  </a:lnTo>
                  <a:lnTo>
                    <a:pt x="25400" y="339090"/>
                  </a:lnTo>
                  <a:lnTo>
                    <a:pt x="25400" y="25400"/>
                  </a:lnTo>
                  <a:lnTo>
                    <a:pt x="672846" y="25400"/>
                  </a:lnTo>
                  <a:lnTo>
                    <a:pt x="672846" y="338950"/>
                  </a:lnTo>
                  <a:lnTo>
                    <a:pt x="698246" y="338950"/>
                  </a:lnTo>
                  <a:lnTo>
                    <a:pt x="698246" y="25400"/>
                  </a:lnTo>
                  <a:lnTo>
                    <a:pt x="698246" y="25260"/>
                  </a:lnTo>
                  <a:lnTo>
                    <a:pt x="698246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70203" y="2735579"/>
              <a:ext cx="1198638" cy="3381756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904367" y="2769882"/>
              <a:ext cx="1101725" cy="3284220"/>
            </a:xfrm>
            <a:custGeom>
              <a:avLst/>
              <a:gdLst/>
              <a:ahLst/>
              <a:cxnLst/>
              <a:rect l="l" t="t" r="r" b="b"/>
              <a:pathLst>
                <a:path w="1101725" h="3284220">
                  <a:moveTo>
                    <a:pt x="1101344" y="0"/>
                  </a:moveTo>
                  <a:lnTo>
                    <a:pt x="1075944" y="0"/>
                  </a:lnTo>
                  <a:lnTo>
                    <a:pt x="1075944" y="25400"/>
                  </a:lnTo>
                  <a:lnTo>
                    <a:pt x="1075944" y="3258820"/>
                  </a:lnTo>
                  <a:lnTo>
                    <a:pt x="25400" y="3258820"/>
                  </a:lnTo>
                  <a:lnTo>
                    <a:pt x="25400" y="25400"/>
                  </a:lnTo>
                  <a:lnTo>
                    <a:pt x="1075944" y="25400"/>
                  </a:lnTo>
                  <a:lnTo>
                    <a:pt x="1075944" y="0"/>
                  </a:lnTo>
                  <a:lnTo>
                    <a:pt x="0" y="0"/>
                  </a:lnTo>
                  <a:lnTo>
                    <a:pt x="0" y="25400"/>
                  </a:lnTo>
                  <a:lnTo>
                    <a:pt x="0" y="3258820"/>
                  </a:lnTo>
                  <a:lnTo>
                    <a:pt x="0" y="3284220"/>
                  </a:lnTo>
                  <a:lnTo>
                    <a:pt x="1101344" y="3284220"/>
                  </a:lnTo>
                  <a:lnTo>
                    <a:pt x="1101344" y="3258934"/>
                  </a:lnTo>
                  <a:lnTo>
                    <a:pt x="1101344" y="25400"/>
                  </a:lnTo>
                  <a:lnTo>
                    <a:pt x="1101344" y="25260"/>
                  </a:lnTo>
                  <a:lnTo>
                    <a:pt x="1101344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689098" y="5572505"/>
              <a:ext cx="5159502" cy="462483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2723261" y="5607062"/>
              <a:ext cx="5062220" cy="364490"/>
            </a:xfrm>
            <a:custGeom>
              <a:avLst/>
              <a:gdLst/>
              <a:ahLst/>
              <a:cxnLst/>
              <a:rect l="l" t="t" r="r" b="b"/>
              <a:pathLst>
                <a:path w="5062220" h="364489">
                  <a:moveTo>
                    <a:pt x="5062220" y="0"/>
                  </a:moveTo>
                  <a:lnTo>
                    <a:pt x="5036820" y="0"/>
                  </a:lnTo>
                  <a:lnTo>
                    <a:pt x="5036820" y="25400"/>
                  </a:lnTo>
                  <a:lnTo>
                    <a:pt x="5036820" y="339090"/>
                  </a:lnTo>
                  <a:lnTo>
                    <a:pt x="25400" y="339090"/>
                  </a:lnTo>
                  <a:lnTo>
                    <a:pt x="25400" y="25400"/>
                  </a:lnTo>
                  <a:lnTo>
                    <a:pt x="5036820" y="25400"/>
                  </a:lnTo>
                  <a:lnTo>
                    <a:pt x="5036820" y="0"/>
                  </a:lnTo>
                  <a:lnTo>
                    <a:pt x="0" y="0"/>
                  </a:lnTo>
                  <a:lnTo>
                    <a:pt x="0" y="25400"/>
                  </a:lnTo>
                  <a:lnTo>
                    <a:pt x="0" y="339090"/>
                  </a:lnTo>
                  <a:lnTo>
                    <a:pt x="0" y="364490"/>
                  </a:lnTo>
                  <a:lnTo>
                    <a:pt x="5062220" y="364490"/>
                  </a:lnTo>
                  <a:lnTo>
                    <a:pt x="5062220" y="339458"/>
                  </a:lnTo>
                  <a:lnTo>
                    <a:pt x="5062220" y="339090"/>
                  </a:lnTo>
                  <a:lnTo>
                    <a:pt x="5062220" y="25400"/>
                  </a:lnTo>
                  <a:lnTo>
                    <a:pt x="5062220" y="25006"/>
                  </a:lnTo>
                  <a:lnTo>
                    <a:pt x="5062220" y="0"/>
                  </a:lnTo>
                  <a:close/>
                </a:path>
              </a:pathLst>
            </a:custGeom>
            <a:solidFill>
              <a:srgbClr val="FFC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234689" y="2494737"/>
              <a:ext cx="1551432" cy="395401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3268853" y="2528582"/>
              <a:ext cx="1454150" cy="298450"/>
            </a:xfrm>
            <a:custGeom>
              <a:avLst/>
              <a:gdLst/>
              <a:ahLst/>
              <a:cxnLst/>
              <a:rect l="l" t="t" r="r" b="b"/>
              <a:pathLst>
                <a:path w="1454150" h="298450">
                  <a:moveTo>
                    <a:pt x="1454150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0" y="273050"/>
                  </a:lnTo>
                  <a:lnTo>
                    <a:pt x="0" y="298450"/>
                  </a:lnTo>
                  <a:lnTo>
                    <a:pt x="1454150" y="298450"/>
                  </a:lnTo>
                  <a:lnTo>
                    <a:pt x="1454150" y="273164"/>
                  </a:lnTo>
                  <a:lnTo>
                    <a:pt x="1454150" y="25768"/>
                  </a:lnTo>
                  <a:lnTo>
                    <a:pt x="1428750" y="25768"/>
                  </a:lnTo>
                  <a:lnTo>
                    <a:pt x="1428750" y="273050"/>
                  </a:lnTo>
                  <a:lnTo>
                    <a:pt x="25400" y="273050"/>
                  </a:lnTo>
                  <a:lnTo>
                    <a:pt x="25400" y="25400"/>
                  </a:lnTo>
                  <a:lnTo>
                    <a:pt x="1454150" y="25400"/>
                  </a:lnTo>
                  <a:lnTo>
                    <a:pt x="1454150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693670" y="3074669"/>
              <a:ext cx="457987" cy="2514599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2727833" y="3108972"/>
              <a:ext cx="360680" cy="2416810"/>
            </a:xfrm>
            <a:custGeom>
              <a:avLst/>
              <a:gdLst/>
              <a:ahLst/>
              <a:cxnLst/>
              <a:rect l="l" t="t" r="r" b="b"/>
              <a:pathLst>
                <a:path w="360680" h="2416810">
                  <a:moveTo>
                    <a:pt x="360680" y="0"/>
                  </a:moveTo>
                  <a:lnTo>
                    <a:pt x="335280" y="0"/>
                  </a:lnTo>
                  <a:lnTo>
                    <a:pt x="335280" y="25400"/>
                  </a:lnTo>
                  <a:lnTo>
                    <a:pt x="335280" y="2391410"/>
                  </a:lnTo>
                  <a:lnTo>
                    <a:pt x="25400" y="2391410"/>
                  </a:lnTo>
                  <a:lnTo>
                    <a:pt x="25400" y="25400"/>
                  </a:lnTo>
                  <a:lnTo>
                    <a:pt x="335280" y="25400"/>
                  </a:lnTo>
                  <a:lnTo>
                    <a:pt x="335280" y="0"/>
                  </a:lnTo>
                  <a:lnTo>
                    <a:pt x="0" y="0"/>
                  </a:lnTo>
                  <a:lnTo>
                    <a:pt x="0" y="25400"/>
                  </a:lnTo>
                  <a:lnTo>
                    <a:pt x="0" y="2391410"/>
                  </a:lnTo>
                  <a:lnTo>
                    <a:pt x="0" y="2416810"/>
                  </a:lnTo>
                  <a:lnTo>
                    <a:pt x="360680" y="2416810"/>
                  </a:lnTo>
                  <a:lnTo>
                    <a:pt x="360680" y="2391778"/>
                  </a:lnTo>
                  <a:lnTo>
                    <a:pt x="360680" y="2391410"/>
                  </a:lnTo>
                  <a:lnTo>
                    <a:pt x="360680" y="25400"/>
                  </a:lnTo>
                  <a:lnTo>
                    <a:pt x="360680" y="25260"/>
                  </a:lnTo>
                  <a:lnTo>
                    <a:pt x="360680" y="0"/>
                  </a:lnTo>
                  <a:close/>
                </a:path>
              </a:pathLst>
            </a:custGeom>
            <a:solidFill>
              <a:srgbClr val="6FAC4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056382" y="5393436"/>
              <a:ext cx="3931920" cy="224091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3090545" y="5427992"/>
              <a:ext cx="3834765" cy="125730"/>
            </a:xfrm>
            <a:custGeom>
              <a:avLst/>
              <a:gdLst/>
              <a:ahLst/>
              <a:cxnLst/>
              <a:rect l="l" t="t" r="r" b="b"/>
              <a:pathLst>
                <a:path w="3834765" h="125729">
                  <a:moveTo>
                    <a:pt x="3834638" y="0"/>
                  </a:moveTo>
                  <a:lnTo>
                    <a:pt x="3809238" y="0"/>
                  </a:lnTo>
                  <a:lnTo>
                    <a:pt x="3809238" y="25400"/>
                  </a:lnTo>
                  <a:lnTo>
                    <a:pt x="3809238" y="100330"/>
                  </a:lnTo>
                  <a:lnTo>
                    <a:pt x="25400" y="100330"/>
                  </a:lnTo>
                  <a:lnTo>
                    <a:pt x="25400" y="25400"/>
                  </a:lnTo>
                  <a:lnTo>
                    <a:pt x="3809238" y="25400"/>
                  </a:lnTo>
                  <a:lnTo>
                    <a:pt x="3809238" y="0"/>
                  </a:lnTo>
                  <a:lnTo>
                    <a:pt x="0" y="0"/>
                  </a:lnTo>
                  <a:lnTo>
                    <a:pt x="0" y="25400"/>
                  </a:lnTo>
                  <a:lnTo>
                    <a:pt x="0" y="100330"/>
                  </a:lnTo>
                  <a:lnTo>
                    <a:pt x="0" y="125730"/>
                  </a:lnTo>
                  <a:lnTo>
                    <a:pt x="3834638" y="125730"/>
                  </a:lnTo>
                  <a:lnTo>
                    <a:pt x="3834638" y="100952"/>
                  </a:lnTo>
                  <a:lnTo>
                    <a:pt x="3834638" y="100330"/>
                  </a:lnTo>
                  <a:lnTo>
                    <a:pt x="3834638" y="25400"/>
                  </a:lnTo>
                  <a:lnTo>
                    <a:pt x="3834638" y="25006"/>
                  </a:lnTo>
                  <a:lnTo>
                    <a:pt x="3834638" y="0"/>
                  </a:lnTo>
                  <a:close/>
                </a:path>
              </a:pathLst>
            </a:custGeom>
            <a:solidFill>
              <a:srgbClr val="A4A4A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70275">
              <a:lnSpc>
                <a:spcPct val="100000"/>
              </a:lnSpc>
              <a:spcBef>
                <a:spcPts val="100"/>
              </a:spcBef>
            </a:pPr>
            <a:r>
              <a:rPr b="1" spc="-434" dirty="0">
                <a:latin typeface="DejaVu Sans"/>
                <a:cs typeface="DejaVu Sans"/>
              </a:rPr>
              <a:t>Formatting</a:t>
            </a:r>
            <a:r>
              <a:rPr spc="-140" dirty="0"/>
              <a:t> </a:t>
            </a:r>
            <a:r>
              <a:rPr b="1" spc="-405" dirty="0">
                <a:latin typeface="DejaVu Sans"/>
                <a:cs typeface="DejaVu Sans"/>
              </a:rPr>
              <a:t>Options</a:t>
            </a:r>
          </a:p>
        </p:txBody>
      </p:sp>
      <p:pic>
        <p:nvPicPr>
          <p:cNvPr id="26" name="object 26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215646" y="813815"/>
            <a:ext cx="11760708" cy="45720"/>
          </a:xfrm>
          <a:prstGeom prst="rect">
            <a:avLst/>
          </a:prstGeom>
        </p:spPr>
      </p:pic>
      <p:sp>
        <p:nvSpPr>
          <p:cNvPr id="27" name="object 27"/>
          <p:cNvSpPr txBox="1"/>
          <p:nvPr/>
        </p:nvSpPr>
        <p:spPr>
          <a:xfrm>
            <a:off x="627632" y="1161288"/>
            <a:ext cx="10770870" cy="604520"/>
          </a:xfrm>
          <a:prstGeom prst="rect">
            <a:avLst/>
          </a:prstGeom>
        </p:spPr>
        <p:txBody>
          <a:bodyPr vert="horz" wrap="square" lIns="0" tIns="46990" rIns="0" bIns="0" rtlCol="0">
            <a:spAutoFit/>
          </a:bodyPr>
          <a:lstStyle/>
          <a:p>
            <a:pPr marL="12700" marR="5080">
              <a:lnSpc>
                <a:spcPts val="2160"/>
              </a:lnSpc>
              <a:spcBef>
                <a:spcPts val="370"/>
              </a:spcBef>
            </a:pPr>
            <a:r>
              <a:rPr sz="2000" spc="-185" dirty="0">
                <a:solidFill>
                  <a:srgbClr val="3F3F3F"/>
                </a:solidFill>
                <a:latin typeface="DejaVu Sans"/>
                <a:cs typeface="DejaVu Sans"/>
              </a:rPr>
              <a:t>Tableau</a:t>
            </a:r>
            <a:r>
              <a:rPr sz="2000" spc="2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165" dirty="0">
                <a:solidFill>
                  <a:srgbClr val="3F3F3F"/>
                </a:solidFill>
                <a:latin typeface="DejaVu Sans"/>
                <a:cs typeface="DejaVu Sans"/>
              </a:rPr>
              <a:t>features</a:t>
            </a:r>
            <a:r>
              <a:rPr sz="2000" spc="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270" dirty="0">
                <a:solidFill>
                  <a:srgbClr val="3F3F3F"/>
                </a:solidFill>
                <a:latin typeface="DejaVu Sans"/>
                <a:cs typeface="DejaVu Sans"/>
              </a:rPr>
              <a:t>a</a:t>
            </a:r>
            <a:r>
              <a:rPr sz="2000" spc="3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170" dirty="0">
                <a:solidFill>
                  <a:srgbClr val="3F3F3F"/>
                </a:solidFill>
                <a:latin typeface="DejaVu Sans"/>
                <a:cs typeface="DejaVu Sans"/>
              </a:rPr>
              <a:t>variety</a:t>
            </a:r>
            <a:r>
              <a:rPr sz="2000" spc="1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dirty="0">
                <a:solidFill>
                  <a:srgbClr val="3F3F3F"/>
                </a:solidFill>
                <a:latin typeface="DejaVu Sans"/>
                <a:cs typeface="DejaVu Sans"/>
              </a:rPr>
              <a:t>of</a:t>
            </a:r>
            <a:r>
              <a:rPr sz="2000" spc="-16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b="1" spc="-254" dirty="0">
                <a:solidFill>
                  <a:srgbClr val="3F3F3F"/>
                </a:solidFill>
                <a:latin typeface="DejaVu Sans"/>
                <a:cs typeface="DejaVu Sans"/>
              </a:rPr>
              <a:t>formatting</a:t>
            </a:r>
            <a:r>
              <a:rPr sz="2000" spc="5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110" dirty="0">
                <a:solidFill>
                  <a:srgbClr val="3F3F3F"/>
                </a:solidFill>
                <a:latin typeface="DejaVu Sans"/>
                <a:cs typeface="DejaVu Sans"/>
              </a:rPr>
              <a:t>tools</a:t>
            </a:r>
            <a:r>
              <a:rPr sz="2000" spc="-5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i="1" dirty="0">
                <a:solidFill>
                  <a:srgbClr val="3F3F3F"/>
                </a:solidFill>
                <a:latin typeface="Nimbus Roman No9 L"/>
                <a:cs typeface="Nimbus Roman No9 L"/>
              </a:rPr>
              <a:t>(fonts,</a:t>
            </a:r>
            <a:r>
              <a:rPr sz="2000" spc="-13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i="1" spc="-10" dirty="0">
                <a:solidFill>
                  <a:srgbClr val="3F3F3F"/>
                </a:solidFill>
                <a:latin typeface="Nimbus Roman No9 L"/>
                <a:cs typeface="Nimbus Roman No9 L"/>
              </a:rPr>
              <a:t>shading,</a:t>
            </a:r>
            <a:r>
              <a:rPr sz="2000" spc="-3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i="1" dirty="0">
                <a:solidFill>
                  <a:srgbClr val="3F3F3F"/>
                </a:solidFill>
                <a:latin typeface="Nimbus Roman No9 L"/>
                <a:cs typeface="Nimbus Roman No9 L"/>
              </a:rPr>
              <a:t>alignment,</a:t>
            </a:r>
            <a:r>
              <a:rPr sz="2000" spc="-2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i="1" spc="-10" dirty="0">
                <a:solidFill>
                  <a:srgbClr val="3F3F3F"/>
                </a:solidFill>
                <a:latin typeface="Nimbus Roman No9 L"/>
                <a:cs typeface="Nimbus Roman No9 L"/>
              </a:rPr>
              <a:t>borders,</a:t>
            </a:r>
            <a:r>
              <a:rPr sz="2000" spc="-3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i="1" spc="-20" dirty="0">
                <a:solidFill>
                  <a:srgbClr val="3F3F3F"/>
                </a:solidFill>
                <a:latin typeface="Nimbus Roman No9 L"/>
                <a:cs typeface="Nimbus Roman No9 L"/>
              </a:rPr>
              <a:t>etc.)</a:t>
            </a:r>
            <a:r>
              <a:rPr sz="2000" spc="-20" dirty="0">
                <a:solidFill>
                  <a:srgbClr val="3F3F3F"/>
                </a:solidFill>
                <a:latin typeface="DejaVu Sans"/>
                <a:cs typeface="DejaVu Sans"/>
              </a:rPr>
              <a:t>,</a:t>
            </a:r>
            <a:r>
              <a:rPr sz="2000" spc="-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145" dirty="0">
                <a:solidFill>
                  <a:srgbClr val="3F3F3F"/>
                </a:solidFill>
                <a:latin typeface="DejaVu Sans"/>
                <a:cs typeface="DejaVu Sans"/>
              </a:rPr>
              <a:t>which</a:t>
            </a:r>
            <a:r>
              <a:rPr sz="2000" spc="-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210" dirty="0">
                <a:solidFill>
                  <a:srgbClr val="3F3F3F"/>
                </a:solidFill>
                <a:latin typeface="DejaVu Sans"/>
                <a:cs typeface="DejaVu Sans"/>
              </a:rPr>
              <a:t>can</a:t>
            </a:r>
            <a:r>
              <a:rPr sz="2000" spc="2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1130" dirty="0">
                <a:solidFill>
                  <a:srgbClr val="3F3F3F"/>
                </a:solidFill>
                <a:latin typeface="DejaVu Sans"/>
                <a:cs typeface="DejaVu Sans"/>
              </a:rPr>
              <a:t>be</a:t>
            </a:r>
            <a:r>
              <a:rPr sz="2000" spc="-175" dirty="0">
                <a:solidFill>
                  <a:srgbClr val="3F3F3F"/>
                </a:solidFill>
                <a:latin typeface="DejaVu Sans"/>
                <a:cs typeface="DejaVu Sans"/>
              </a:rPr>
              <a:t> applied</a:t>
            </a:r>
            <a:r>
              <a:rPr sz="2000" spc="2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175" dirty="0">
                <a:solidFill>
                  <a:srgbClr val="3F3F3F"/>
                </a:solidFill>
                <a:latin typeface="DejaVu Sans"/>
                <a:cs typeface="DejaVu Sans"/>
              </a:rPr>
              <a:t>at</a:t>
            </a:r>
            <a:r>
              <a:rPr sz="2000" spc="3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185" dirty="0">
                <a:solidFill>
                  <a:srgbClr val="3F3F3F"/>
                </a:solidFill>
                <a:latin typeface="DejaVu Sans"/>
                <a:cs typeface="DejaVu Sans"/>
              </a:rPr>
              <a:t>various</a:t>
            </a:r>
            <a:r>
              <a:rPr sz="2000" spc="1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180" dirty="0">
                <a:solidFill>
                  <a:srgbClr val="3F3F3F"/>
                </a:solidFill>
                <a:latin typeface="DejaVu Sans"/>
                <a:cs typeface="DejaVu Sans"/>
              </a:rPr>
              <a:t>levels</a:t>
            </a:r>
            <a:r>
              <a:rPr sz="2000" spc="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125" dirty="0">
                <a:solidFill>
                  <a:srgbClr val="3F3F3F"/>
                </a:solidFill>
                <a:latin typeface="DejaVu Sans"/>
                <a:cs typeface="DejaVu Sans"/>
              </a:rPr>
              <a:t>within</a:t>
            </a:r>
            <a:r>
              <a:rPr sz="2000" spc="4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270" dirty="0">
                <a:solidFill>
                  <a:srgbClr val="3F3F3F"/>
                </a:solidFill>
                <a:latin typeface="DejaVu Sans"/>
                <a:cs typeface="DejaVu Sans"/>
              </a:rPr>
              <a:t>a</a:t>
            </a:r>
            <a:r>
              <a:rPr sz="2000" spc="4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10" dirty="0">
                <a:solidFill>
                  <a:srgbClr val="3F3F3F"/>
                </a:solidFill>
                <a:latin typeface="DejaVu Sans"/>
                <a:cs typeface="DejaVu Sans"/>
              </a:rPr>
              <a:t>workbook</a:t>
            </a:r>
            <a:endParaRPr sz="2000">
              <a:latin typeface="DejaVu Sans"/>
              <a:cs typeface="DejaVu Sans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8944864" y="2792671"/>
            <a:ext cx="2400935" cy="2477135"/>
          </a:xfrm>
          <a:prstGeom prst="rect">
            <a:avLst/>
          </a:prstGeom>
        </p:spPr>
        <p:txBody>
          <a:bodyPr vert="horz" wrap="square" lIns="0" tIns="140970" rIns="0" bIns="0" rtlCol="0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1110"/>
              </a:spcBef>
              <a:buFont typeface="DejaVu Sans"/>
              <a:buChar char="•"/>
              <a:tabLst>
                <a:tab pos="297815" algn="l"/>
                <a:tab pos="298450" algn="l"/>
              </a:tabLst>
            </a:pPr>
            <a:r>
              <a:rPr sz="1600" b="1" spc="-65" dirty="0">
                <a:solidFill>
                  <a:srgbClr val="1FE2D7"/>
                </a:solidFill>
                <a:latin typeface="DejaVu Sans"/>
                <a:cs typeface="DejaVu Sans"/>
              </a:rPr>
              <a:t>Workbook</a:t>
            </a:r>
            <a:endParaRPr sz="1600">
              <a:latin typeface="DejaVu Sans"/>
              <a:cs typeface="DejaVu Sans"/>
            </a:endParaRPr>
          </a:p>
          <a:p>
            <a:pPr marL="298450" indent="-285750">
              <a:lnSpc>
                <a:spcPct val="100000"/>
              </a:lnSpc>
              <a:spcBef>
                <a:spcPts val="1010"/>
              </a:spcBef>
              <a:buFont typeface="DejaVu Sans"/>
              <a:buChar char="•"/>
              <a:tabLst>
                <a:tab pos="297815" algn="l"/>
                <a:tab pos="298450" algn="l"/>
              </a:tabLst>
            </a:pPr>
            <a:r>
              <a:rPr sz="1600" b="1" spc="-95" dirty="0">
                <a:solidFill>
                  <a:srgbClr val="F29976"/>
                </a:solidFill>
                <a:latin typeface="DejaVu Sans"/>
                <a:cs typeface="DejaVu Sans"/>
              </a:rPr>
              <a:t>Worksheet</a:t>
            </a:r>
            <a:endParaRPr sz="1600">
              <a:latin typeface="DejaVu Sans"/>
              <a:cs typeface="DejaVu Sans"/>
            </a:endParaRPr>
          </a:p>
          <a:p>
            <a:pPr marL="298450" marR="537845" indent="-285750">
              <a:lnSpc>
                <a:spcPts val="1730"/>
              </a:lnSpc>
              <a:spcBef>
                <a:spcPts val="1225"/>
              </a:spcBef>
              <a:buFont typeface="DejaVu Sans"/>
              <a:buChar char="•"/>
              <a:tabLst>
                <a:tab pos="297815" algn="l"/>
                <a:tab pos="298450" algn="l"/>
              </a:tabLst>
            </a:pPr>
            <a:r>
              <a:rPr sz="1600" b="1" spc="-185" dirty="0">
                <a:solidFill>
                  <a:srgbClr val="FFC000"/>
                </a:solidFill>
                <a:latin typeface="DejaVu Sans"/>
                <a:cs typeface="DejaVu Sans"/>
              </a:rPr>
              <a:t>Titles,</a:t>
            </a:r>
            <a:r>
              <a:rPr sz="1600" spc="-65" dirty="0">
                <a:solidFill>
                  <a:srgbClr val="FFC000"/>
                </a:solidFill>
                <a:latin typeface="DejaVu Sans"/>
                <a:cs typeface="DejaVu Sans"/>
              </a:rPr>
              <a:t> </a:t>
            </a:r>
            <a:r>
              <a:rPr sz="1600" b="1" spc="-125" dirty="0">
                <a:solidFill>
                  <a:srgbClr val="FFC000"/>
                </a:solidFill>
                <a:latin typeface="DejaVu Sans"/>
                <a:cs typeface="DejaVu Sans"/>
              </a:rPr>
              <a:t>Captions,</a:t>
            </a:r>
            <a:r>
              <a:rPr sz="1600" spc="-125" dirty="0">
                <a:solidFill>
                  <a:srgbClr val="FFC000"/>
                </a:solidFill>
                <a:latin typeface="DejaVu Sans"/>
                <a:cs typeface="DejaVu Sans"/>
              </a:rPr>
              <a:t> </a:t>
            </a:r>
            <a:r>
              <a:rPr sz="1600" b="1" spc="-210" dirty="0">
                <a:solidFill>
                  <a:srgbClr val="FFC000"/>
                </a:solidFill>
                <a:latin typeface="DejaVu Sans"/>
                <a:cs typeface="DejaVu Sans"/>
              </a:rPr>
              <a:t>Tooltips,</a:t>
            </a:r>
            <a:r>
              <a:rPr sz="1600" spc="-45" dirty="0">
                <a:solidFill>
                  <a:srgbClr val="FFC000"/>
                </a:solidFill>
                <a:latin typeface="DejaVu Sans"/>
                <a:cs typeface="DejaVu Sans"/>
              </a:rPr>
              <a:t> </a:t>
            </a:r>
            <a:r>
              <a:rPr sz="1600" b="1" spc="-285" dirty="0">
                <a:solidFill>
                  <a:srgbClr val="FFC000"/>
                </a:solidFill>
                <a:latin typeface="DejaVu Sans"/>
                <a:cs typeface="DejaVu Sans"/>
              </a:rPr>
              <a:t>Legends</a:t>
            </a:r>
            <a:endParaRPr sz="1600">
              <a:latin typeface="DejaVu Sans"/>
              <a:cs typeface="DejaVu Sans"/>
            </a:endParaRPr>
          </a:p>
          <a:p>
            <a:pPr marL="298450" indent="-285750">
              <a:lnSpc>
                <a:spcPct val="100000"/>
              </a:lnSpc>
              <a:spcBef>
                <a:spcPts val="980"/>
              </a:spcBef>
              <a:buFont typeface="DejaVu Sans"/>
              <a:buChar char="•"/>
              <a:tabLst>
                <a:tab pos="297815" algn="l"/>
                <a:tab pos="298450" algn="l"/>
              </a:tabLst>
            </a:pPr>
            <a:r>
              <a:rPr sz="1600" b="1" spc="-195" dirty="0">
                <a:solidFill>
                  <a:srgbClr val="4471C4"/>
                </a:solidFill>
                <a:latin typeface="DejaVu Sans"/>
                <a:cs typeface="DejaVu Sans"/>
              </a:rPr>
              <a:t>Fields</a:t>
            </a:r>
            <a:r>
              <a:rPr sz="1600" spc="-75" dirty="0">
                <a:solidFill>
                  <a:srgbClr val="4471C4"/>
                </a:solidFill>
                <a:latin typeface="DejaVu Sans"/>
                <a:cs typeface="DejaVu Sans"/>
              </a:rPr>
              <a:t> </a:t>
            </a:r>
            <a:r>
              <a:rPr sz="1600" b="1" spc="-270" dirty="0">
                <a:solidFill>
                  <a:srgbClr val="4471C4"/>
                </a:solidFill>
                <a:latin typeface="DejaVu Sans"/>
                <a:cs typeface="DejaVu Sans"/>
              </a:rPr>
              <a:t>&amp;</a:t>
            </a:r>
            <a:r>
              <a:rPr sz="1600" spc="-65" dirty="0">
                <a:solidFill>
                  <a:srgbClr val="4471C4"/>
                </a:solidFill>
                <a:latin typeface="DejaVu Sans"/>
                <a:cs typeface="DejaVu Sans"/>
              </a:rPr>
              <a:t> </a:t>
            </a:r>
            <a:r>
              <a:rPr sz="1600" b="1" spc="-190" dirty="0">
                <a:solidFill>
                  <a:srgbClr val="4471C4"/>
                </a:solidFill>
                <a:latin typeface="DejaVu Sans"/>
                <a:cs typeface="DejaVu Sans"/>
              </a:rPr>
              <a:t>Field</a:t>
            </a:r>
            <a:r>
              <a:rPr sz="1600" spc="-60" dirty="0">
                <a:solidFill>
                  <a:srgbClr val="4471C4"/>
                </a:solidFill>
                <a:latin typeface="DejaVu Sans"/>
                <a:cs typeface="DejaVu Sans"/>
              </a:rPr>
              <a:t> </a:t>
            </a:r>
            <a:r>
              <a:rPr sz="1600" b="1" spc="-55" dirty="0">
                <a:solidFill>
                  <a:srgbClr val="4471C4"/>
                </a:solidFill>
                <a:latin typeface="DejaVu Sans"/>
                <a:cs typeface="DejaVu Sans"/>
              </a:rPr>
              <a:t>Labels</a:t>
            </a:r>
            <a:endParaRPr sz="1600">
              <a:latin typeface="DejaVu Sans"/>
              <a:cs typeface="DejaVu Sans"/>
            </a:endParaRPr>
          </a:p>
          <a:p>
            <a:pPr marL="298450" indent="-285750">
              <a:lnSpc>
                <a:spcPct val="100000"/>
              </a:lnSpc>
              <a:spcBef>
                <a:spcPts val="1010"/>
              </a:spcBef>
              <a:buFont typeface="DejaVu Sans"/>
              <a:buChar char="•"/>
              <a:tabLst>
                <a:tab pos="297815" algn="l"/>
                <a:tab pos="298450" algn="l"/>
              </a:tabLst>
            </a:pPr>
            <a:r>
              <a:rPr sz="1600" b="1" spc="-225" dirty="0">
                <a:solidFill>
                  <a:srgbClr val="6FAC46"/>
                </a:solidFill>
                <a:latin typeface="DejaVu Sans"/>
                <a:cs typeface="DejaVu Sans"/>
              </a:rPr>
              <a:t>Numbers</a:t>
            </a:r>
            <a:r>
              <a:rPr sz="1600" spc="-85" dirty="0">
                <a:solidFill>
                  <a:srgbClr val="6FAC46"/>
                </a:solidFill>
                <a:latin typeface="DejaVu Sans"/>
                <a:cs typeface="DejaVu Sans"/>
              </a:rPr>
              <a:t> </a:t>
            </a:r>
            <a:r>
              <a:rPr sz="1600" b="1" spc="-270" dirty="0">
                <a:solidFill>
                  <a:srgbClr val="6FAC46"/>
                </a:solidFill>
                <a:latin typeface="DejaVu Sans"/>
                <a:cs typeface="DejaVu Sans"/>
              </a:rPr>
              <a:t>&amp;</a:t>
            </a:r>
            <a:r>
              <a:rPr sz="1600" spc="-80" dirty="0">
                <a:solidFill>
                  <a:srgbClr val="6FAC46"/>
                </a:solidFill>
                <a:latin typeface="DejaVu Sans"/>
                <a:cs typeface="DejaVu Sans"/>
              </a:rPr>
              <a:t> </a:t>
            </a:r>
            <a:r>
              <a:rPr sz="1600" b="1" spc="-160" dirty="0">
                <a:solidFill>
                  <a:srgbClr val="6FAC46"/>
                </a:solidFill>
                <a:latin typeface="DejaVu Sans"/>
                <a:cs typeface="DejaVu Sans"/>
              </a:rPr>
              <a:t>Null</a:t>
            </a:r>
            <a:r>
              <a:rPr sz="1600" spc="-65" dirty="0">
                <a:solidFill>
                  <a:srgbClr val="6FAC46"/>
                </a:solidFill>
                <a:latin typeface="DejaVu Sans"/>
                <a:cs typeface="DejaVu Sans"/>
              </a:rPr>
              <a:t> </a:t>
            </a:r>
            <a:r>
              <a:rPr sz="1600" b="1" spc="-275" dirty="0">
                <a:solidFill>
                  <a:srgbClr val="6FAC46"/>
                </a:solidFill>
                <a:latin typeface="DejaVu Sans"/>
                <a:cs typeface="DejaVu Sans"/>
              </a:rPr>
              <a:t>Values</a:t>
            </a:r>
            <a:endParaRPr sz="1600">
              <a:latin typeface="DejaVu Sans"/>
              <a:cs typeface="DejaVu Sans"/>
            </a:endParaRPr>
          </a:p>
          <a:p>
            <a:pPr marL="298450" indent="-285750">
              <a:lnSpc>
                <a:spcPct val="100000"/>
              </a:lnSpc>
              <a:spcBef>
                <a:spcPts val="1005"/>
              </a:spcBef>
              <a:buFont typeface="DejaVu Sans"/>
              <a:buChar char="•"/>
              <a:tabLst>
                <a:tab pos="297815" algn="l"/>
                <a:tab pos="298450" algn="l"/>
              </a:tabLst>
            </a:pPr>
            <a:r>
              <a:rPr sz="1600" b="1" spc="-20" dirty="0">
                <a:solidFill>
                  <a:srgbClr val="A4A4A4"/>
                </a:solidFill>
                <a:latin typeface="DejaVu Sans"/>
                <a:cs typeface="DejaVu Sans"/>
              </a:rPr>
              <a:t>Text</a:t>
            </a:r>
            <a:endParaRPr sz="1600">
              <a:latin typeface="DejaVu Sans"/>
              <a:cs typeface="DejaVu Sans"/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74620">
              <a:lnSpc>
                <a:spcPct val="100000"/>
              </a:lnSpc>
              <a:spcBef>
                <a:spcPts val="100"/>
              </a:spcBef>
            </a:pPr>
            <a:r>
              <a:rPr b="1" spc="-360" dirty="0">
                <a:latin typeface="DejaVu Sans"/>
                <a:cs typeface="DejaVu Sans"/>
              </a:rPr>
              <a:t>Workbook-</a:t>
            </a:r>
            <a:r>
              <a:rPr b="1" spc="-430" dirty="0">
                <a:latin typeface="DejaVu Sans"/>
                <a:cs typeface="DejaVu Sans"/>
              </a:rPr>
              <a:t>Level</a:t>
            </a:r>
            <a:r>
              <a:rPr spc="-130" dirty="0"/>
              <a:t> </a:t>
            </a:r>
            <a:r>
              <a:rPr b="1" spc="-459" dirty="0">
                <a:latin typeface="DejaVu Sans"/>
                <a:cs typeface="DejaVu Sans"/>
              </a:rPr>
              <a:t>Formatting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5646" y="813815"/>
            <a:ext cx="11760708" cy="4572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759207" y="1200403"/>
            <a:ext cx="1042035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b="1" spc="-229" dirty="0">
                <a:solidFill>
                  <a:srgbClr val="3F3F3F"/>
                </a:solidFill>
                <a:latin typeface="DejaVu Sans"/>
                <a:cs typeface="DejaVu Sans"/>
              </a:rPr>
              <a:t>Workbook-</a:t>
            </a:r>
            <a:r>
              <a:rPr sz="2000" b="1" spc="-245" dirty="0">
                <a:solidFill>
                  <a:srgbClr val="3F3F3F"/>
                </a:solidFill>
                <a:latin typeface="DejaVu Sans"/>
                <a:cs typeface="DejaVu Sans"/>
              </a:rPr>
              <a:t>level</a:t>
            </a:r>
            <a:r>
              <a:rPr sz="2000" spc="-12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165" dirty="0">
                <a:solidFill>
                  <a:srgbClr val="3F3F3F"/>
                </a:solidFill>
                <a:latin typeface="DejaVu Sans"/>
                <a:cs typeface="DejaVu Sans"/>
              </a:rPr>
              <a:t>formatting</a:t>
            </a:r>
            <a:r>
              <a:rPr sz="2000" spc="-9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114" dirty="0">
                <a:solidFill>
                  <a:srgbClr val="3F3F3F"/>
                </a:solidFill>
                <a:latin typeface="DejaVu Sans"/>
                <a:cs typeface="DejaVu Sans"/>
              </a:rPr>
              <a:t>tools</a:t>
            </a:r>
            <a:r>
              <a:rPr sz="2000" spc="-4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155" dirty="0">
                <a:solidFill>
                  <a:srgbClr val="3F3F3F"/>
                </a:solidFill>
                <a:latin typeface="DejaVu Sans"/>
                <a:cs typeface="DejaVu Sans"/>
              </a:rPr>
              <a:t>(fonts</a:t>
            </a:r>
            <a:r>
              <a:rPr sz="2000" spc="-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204" dirty="0">
                <a:solidFill>
                  <a:srgbClr val="3F3F3F"/>
                </a:solidFill>
                <a:latin typeface="DejaVu Sans"/>
                <a:cs typeface="DejaVu Sans"/>
              </a:rPr>
              <a:t>and</a:t>
            </a:r>
            <a:r>
              <a:rPr sz="2000" spc="3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190" dirty="0">
                <a:solidFill>
                  <a:srgbClr val="3F3F3F"/>
                </a:solidFill>
                <a:latin typeface="DejaVu Sans"/>
                <a:cs typeface="DejaVu Sans"/>
              </a:rPr>
              <a:t>lines)</a:t>
            </a:r>
            <a:r>
              <a:rPr sz="2000" spc="1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190" dirty="0">
                <a:solidFill>
                  <a:srgbClr val="3F3F3F"/>
                </a:solidFill>
                <a:latin typeface="DejaVu Sans"/>
                <a:cs typeface="DejaVu Sans"/>
              </a:rPr>
              <a:t>apply</a:t>
            </a:r>
            <a:r>
              <a:rPr sz="2000" spc="1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30" dirty="0">
                <a:solidFill>
                  <a:srgbClr val="3F3F3F"/>
                </a:solidFill>
                <a:latin typeface="DejaVu Sans"/>
                <a:cs typeface="DejaVu Sans"/>
              </a:rPr>
              <a:t>to</a:t>
            </a:r>
            <a:r>
              <a:rPr sz="2000" spc="-9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190" dirty="0">
                <a:solidFill>
                  <a:srgbClr val="3F3F3F"/>
                </a:solidFill>
                <a:latin typeface="DejaVu Sans"/>
                <a:cs typeface="DejaVu Sans"/>
              </a:rPr>
              <a:t>every</a:t>
            </a:r>
            <a:r>
              <a:rPr sz="2000" spc="-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190" dirty="0">
                <a:solidFill>
                  <a:srgbClr val="3F3F3F"/>
                </a:solidFill>
                <a:latin typeface="DejaVu Sans"/>
                <a:cs typeface="DejaVu Sans"/>
              </a:rPr>
              <a:t>sheet</a:t>
            </a:r>
            <a:r>
              <a:rPr sz="2000" spc="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90" dirty="0">
                <a:solidFill>
                  <a:srgbClr val="3F3F3F"/>
                </a:solidFill>
                <a:latin typeface="DejaVu Sans"/>
                <a:cs typeface="DejaVu Sans"/>
              </a:rPr>
              <a:t>in</a:t>
            </a:r>
            <a:r>
              <a:rPr sz="2000" spc="1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130" dirty="0">
                <a:solidFill>
                  <a:srgbClr val="3F3F3F"/>
                </a:solidFill>
                <a:latin typeface="DejaVu Sans"/>
                <a:cs typeface="DejaVu Sans"/>
              </a:rPr>
              <a:t>the</a:t>
            </a:r>
            <a:r>
              <a:rPr sz="2000" spc="2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145" dirty="0">
                <a:solidFill>
                  <a:srgbClr val="3F3F3F"/>
                </a:solidFill>
                <a:latin typeface="DejaVu Sans"/>
                <a:cs typeface="DejaVu Sans"/>
              </a:rPr>
              <a:t>current</a:t>
            </a:r>
            <a:r>
              <a:rPr sz="2000" spc="1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360" dirty="0">
                <a:solidFill>
                  <a:srgbClr val="3F3F3F"/>
                </a:solidFill>
                <a:latin typeface="DejaVu Sans"/>
                <a:cs typeface="DejaVu Sans"/>
              </a:rPr>
              <a:t>workbook</a:t>
            </a:r>
            <a:endParaRPr sz="2000">
              <a:latin typeface="DejaVu Sans"/>
              <a:cs typeface="DejaVu Sans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4390644" y="1876781"/>
            <a:ext cx="6217285" cy="4532630"/>
            <a:chOff x="4390644" y="1876781"/>
            <a:chExt cx="6217285" cy="4532630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25687" y="1876781"/>
              <a:ext cx="6182122" cy="4514161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437126" y="1888235"/>
              <a:ext cx="6112763" cy="4444745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775960" y="2071077"/>
              <a:ext cx="931125" cy="242989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5810123" y="2105672"/>
              <a:ext cx="834390" cy="144780"/>
            </a:xfrm>
            <a:custGeom>
              <a:avLst/>
              <a:gdLst/>
              <a:ahLst/>
              <a:cxnLst/>
              <a:rect l="l" t="t" r="r" b="b"/>
              <a:pathLst>
                <a:path w="834390" h="144780">
                  <a:moveTo>
                    <a:pt x="833882" y="0"/>
                  </a:moveTo>
                  <a:lnTo>
                    <a:pt x="808482" y="0"/>
                  </a:lnTo>
                  <a:lnTo>
                    <a:pt x="808482" y="25400"/>
                  </a:lnTo>
                  <a:lnTo>
                    <a:pt x="808482" y="119380"/>
                  </a:lnTo>
                  <a:lnTo>
                    <a:pt x="25400" y="119380"/>
                  </a:lnTo>
                  <a:lnTo>
                    <a:pt x="25400" y="25400"/>
                  </a:lnTo>
                  <a:lnTo>
                    <a:pt x="808482" y="25400"/>
                  </a:lnTo>
                  <a:lnTo>
                    <a:pt x="808482" y="0"/>
                  </a:lnTo>
                  <a:lnTo>
                    <a:pt x="0" y="0"/>
                  </a:lnTo>
                  <a:lnTo>
                    <a:pt x="0" y="25400"/>
                  </a:lnTo>
                  <a:lnTo>
                    <a:pt x="0" y="119380"/>
                  </a:lnTo>
                  <a:lnTo>
                    <a:pt x="0" y="144780"/>
                  </a:lnTo>
                  <a:lnTo>
                    <a:pt x="833882" y="144780"/>
                  </a:lnTo>
                  <a:lnTo>
                    <a:pt x="833882" y="120002"/>
                  </a:lnTo>
                  <a:lnTo>
                    <a:pt x="833882" y="119380"/>
                  </a:lnTo>
                  <a:lnTo>
                    <a:pt x="833882" y="25400"/>
                  </a:lnTo>
                  <a:lnTo>
                    <a:pt x="833882" y="25006"/>
                  </a:lnTo>
                  <a:lnTo>
                    <a:pt x="833882" y="0"/>
                  </a:lnTo>
                  <a:close/>
                </a:path>
              </a:pathLst>
            </a:custGeom>
            <a:solidFill>
              <a:srgbClr val="1FE2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390644" y="2155710"/>
              <a:ext cx="1427226" cy="4253484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4424807" y="2189492"/>
              <a:ext cx="1792605" cy="4156710"/>
            </a:xfrm>
            <a:custGeom>
              <a:avLst/>
              <a:gdLst/>
              <a:ahLst/>
              <a:cxnLst/>
              <a:rect l="l" t="t" r="r" b="b"/>
              <a:pathLst>
                <a:path w="1792604" h="4156710">
                  <a:moveTo>
                    <a:pt x="1329944" y="25768"/>
                  </a:moveTo>
                  <a:lnTo>
                    <a:pt x="1304544" y="25768"/>
                  </a:lnTo>
                  <a:lnTo>
                    <a:pt x="1304544" y="4131170"/>
                  </a:lnTo>
                  <a:lnTo>
                    <a:pt x="1329944" y="4131170"/>
                  </a:lnTo>
                  <a:lnTo>
                    <a:pt x="1329944" y="25768"/>
                  </a:lnTo>
                  <a:close/>
                </a:path>
                <a:path w="1792604" h="4156710">
                  <a:moveTo>
                    <a:pt x="1329944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0" y="4131310"/>
                  </a:lnTo>
                  <a:lnTo>
                    <a:pt x="0" y="4156710"/>
                  </a:lnTo>
                  <a:lnTo>
                    <a:pt x="1329944" y="4156710"/>
                  </a:lnTo>
                  <a:lnTo>
                    <a:pt x="1329944" y="4131310"/>
                  </a:lnTo>
                  <a:lnTo>
                    <a:pt x="25400" y="4131310"/>
                  </a:lnTo>
                  <a:lnTo>
                    <a:pt x="25400" y="25400"/>
                  </a:lnTo>
                  <a:lnTo>
                    <a:pt x="1329944" y="25400"/>
                  </a:lnTo>
                  <a:lnTo>
                    <a:pt x="1329944" y="0"/>
                  </a:lnTo>
                  <a:close/>
                </a:path>
                <a:path w="1792604" h="4156710">
                  <a:moveTo>
                    <a:pt x="1792224" y="60693"/>
                  </a:moveTo>
                  <a:lnTo>
                    <a:pt x="1767332" y="55359"/>
                  </a:lnTo>
                  <a:lnTo>
                    <a:pt x="1742821" y="172707"/>
                  </a:lnTo>
                  <a:lnTo>
                    <a:pt x="1730502" y="230619"/>
                  </a:lnTo>
                  <a:lnTo>
                    <a:pt x="1718183" y="288023"/>
                  </a:lnTo>
                  <a:lnTo>
                    <a:pt x="1705991" y="344411"/>
                  </a:lnTo>
                  <a:lnTo>
                    <a:pt x="1693672" y="399656"/>
                  </a:lnTo>
                  <a:lnTo>
                    <a:pt x="1693672" y="399529"/>
                  </a:lnTo>
                  <a:lnTo>
                    <a:pt x="1693633" y="399656"/>
                  </a:lnTo>
                  <a:lnTo>
                    <a:pt x="1681353" y="453504"/>
                  </a:lnTo>
                  <a:lnTo>
                    <a:pt x="1681353" y="453377"/>
                  </a:lnTo>
                  <a:lnTo>
                    <a:pt x="1681314" y="453504"/>
                  </a:lnTo>
                  <a:lnTo>
                    <a:pt x="1669161" y="505574"/>
                  </a:lnTo>
                  <a:lnTo>
                    <a:pt x="1669161" y="505447"/>
                  </a:lnTo>
                  <a:lnTo>
                    <a:pt x="1669122" y="505574"/>
                  </a:lnTo>
                  <a:lnTo>
                    <a:pt x="1656842" y="555993"/>
                  </a:lnTo>
                  <a:lnTo>
                    <a:pt x="1656842" y="555866"/>
                  </a:lnTo>
                  <a:lnTo>
                    <a:pt x="1656803" y="555993"/>
                  </a:lnTo>
                  <a:lnTo>
                    <a:pt x="1650746" y="580250"/>
                  </a:lnTo>
                  <a:lnTo>
                    <a:pt x="1650746" y="580123"/>
                  </a:lnTo>
                  <a:lnTo>
                    <a:pt x="1650707" y="580250"/>
                  </a:lnTo>
                  <a:lnTo>
                    <a:pt x="1644650" y="603999"/>
                  </a:lnTo>
                  <a:lnTo>
                    <a:pt x="1638554" y="627367"/>
                  </a:lnTo>
                  <a:lnTo>
                    <a:pt x="1638554" y="627240"/>
                  </a:lnTo>
                  <a:lnTo>
                    <a:pt x="1638515" y="627367"/>
                  </a:lnTo>
                  <a:lnTo>
                    <a:pt x="1626235" y="671944"/>
                  </a:lnTo>
                  <a:lnTo>
                    <a:pt x="1626362" y="671817"/>
                  </a:lnTo>
                  <a:lnTo>
                    <a:pt x="1620139" y="693280"/>
                  </a:lnTo>
                  <a:lnTo>
                    <a:pt x="1620139" y="693153"/>
                  </a:lnTo>
                  <a:lnTo>
                    <a:pt x="1620100" y="693280"/>
                  </a:lnTo>
                  <a:lnTo>
                    <a:pt x="1614043" y="713854"/>
                  </a:lnTo>
                  <a:lnTo>
                    <a:pt x="1614043" y="713727"/>
                  </a:lnTo>
                  <a:lnTo>
                    <a:pt x="1613992" y="713854"/>
                  </a:lnTo>
                  <a:lnTo>
                    <a:pt x="1607947" y="733666"/>
                  </a:lnTo>
                  <a:lnTo>
                    <a:pt x="1601851" y="752843"/>
                  </a:lnTo>
                  <a:lnTo>
                    <a:pt x="1601851" y="752589"/>
                  </a:lnTo>
                  <a:lnTo>
                    <a:pt x="1601762" y="752843"/>
                  </a:lnTo>
                  <a:lnTo>
                    <a:pt x="1595755" y="771131"/>
                  </a:lnTo>
                  <a:lnTo>
                    <a:pt x="1595755" y="771004"/>
                  </a:lnTo>
                  <a:lnTo>
                    <a:pt x="1595704" y="771131"/>
                  </a:lnTo>
                  <a:lnTo>
                    <a:pt x="1589659" y="788657"/>
                  </a:lnTo>
                  <a:lnTo>
                    <a:pt x="1589786" y="788403"/>
                  </a:lnTo>
                  <a:lnTo>
                    <a:pt x="1583563" y="805294"/>
                  </a:lnTo>
                  <a:lnTo>
                    <a:pt x="1583563" y="805040"/>
                  </a:lnTo>
                  <a:lnTo>
                    <a:pt x="1583461" y="805294"/>
                  </a:lnTo>
                  <a:lnTo>
                    <a:pt x="1577467" y="821042"/>
                  </a:lnTo>
                  <a:lnTo>
                    <a:pt x="1577594" y="820661"/>
                  </a:lnTo>
                  <a:lnTo>
                    <a:pt x="1577428" y="821042"/>
                  </a:lnTo>
                  <a:lnTo>
                    <a:pt x="1571498" y="835774"/>
                  </a:lnTo>
                  <a:lnTo>
                    <a:pt x="1571498" y="835520"/>
                  </a:lnTo>
                  <a:lnTo>
                    <a:pt x="1571383" y="835774"/>
                  </a:lnTo>
                  <a:lnTo>
                    <a:pt x="1565402" y="849617"/>
                  </a:lnTo>
                  <a:lnTo>
                    <a:pt x="1559433" y="862571"/>
                  </a:lnTo>
                  <a:lnTo>
                    <a:pt x="1553464" y="874763"/>
                  </a:lnTo>
                  <a:lnTo>
                    <a:pt x="1553591" y="874255"/>
                  </a:lnTo>
                  <a:lnTo>
                    <a:pt x="1547495" y="885558"/>
                  </a:lnTo>
                  <a:lnTo>
                    <a:pt x="1547342" y="885812"/>
                  </a:lnTo>
                  <a:lnTo>
                    <a:pt x="1541399" y="896353"/>
                  </a:lnTo>
                  <a:lnTo>
                    <a:pt x="1541780" y="895845"/>
                  </a:lnTo>
                  <a:lnTo>
                    <a:pt x="1535557" y="905751"/>
                  </a:lnTo>
                  <a:lnTo>
                    <a:pt x="1535684" y="905497"/>
                  </a:lnTo>
                  <a:lnTo>
                    <a:pt x="1535506" y="905751"/>
                  </a:lnTo>
                  <a:lnTo>
                    <a:pt x="1529588" y="914768"/>
                  </a:lnTo>
                  <a:lnTo>
                    <a:pt x="1523746" y="922769"/>
                  </a:lnTo>
                  <a:lnTo>
                    <a:pt x="1524127" y="922388"/>
                  </a:lnTo>
                  <a:lnTo>
                    <a:pt x="1518031" y="930135"/>
                  </a:lnTo>
                  <a:lnTo>
                    <a:pt x="1518285" y="929627"/>
                  </a:lnTo>
                  <a:lnTo>
                    <a:pt x="1512189" y="936739"/>
                  </a:lnTo>
                  <a:lnTo>
                    <a:pt x="1512443" y="936358"/>
                  </a:lnTo>
                  <a:lnTo>
                    <a:pt x="1512074" y="936739"/>
                  </a:lnTo>
                  <a:lnTo>
                    <a:pt x="1506347" y="942835"/>
                  </a:lnTo>
                  <a:lnTo>
                    <a:pt x="1506982" y="942327"/>
                  </a:lnTo>
                  <a:lnTo>
                    <a:pt x="1500759" y="948169"/>
                  </a:lnTo>
                  <a:lnTo>
                    <a:pt x="1501140" y="947788"/>
                  </a:lnTo>
                  <a:lnTo>
                    <a:pt x="1500695" y="948169"/>
                  </a:lnTo>
                  <a:lnTo>
                    <a:pt x="1495298" y="952906"/>
                  </a:lnTo>
                  <a:lnTo>
                    <a:pt x="1489583" y="957186"/>
                  </a:lnTo>
                  <a:lnTo>
                    <a:pt x="1490218" y="956678"/>
                  </a:lnTo>
                  <a:lnTo>
                    <a:pt x="1477899" y="964679"/>
                  </a:lnTo>
                  <a:lnTo>
                    <a:pt x="1479296" y="964044"/>
                  </a:lnTo>
                  <a:lnTo>
                    <a:pt x="1468729" y="969276"/>
                  </a:lnTo>
                  <a:lnTo>
                    <a:pt x="1461287" y="970851"/>
                  </a:lnTo>
                  <a:lnTo>
                    <a:pt x="1459230" y="947153"/>
                  </a:lnTo>
                  <a:lnTo>
                    <a:pt x="1386586" y="991730"/>
                  </a:lnTo>
                  <a:lnTo>
                    <a:pt x="1465834" y="1023099"/>
                  </a:lnTo>
                  <a:lnTo>
                    <a:pt x="1463509" y="996353"/>
                  </a:lnTo>
                  <a:lnTo>
                    <a:pt x="1476756" y="993508"/>
                  </a:lnTo>
                  <a:lnTo>
                    <a:pt x="1491234" y="986396"/>
                  </a:lnTo>
                  <a:lnTo>
                    <a:pt x="1504442" y="977760"/>
                  </a:lnTo>
                  <a:lnTo>
                    <a:pt x="1511427" y="972553"/>
                  </a:lnTo>
                  <a:lnTo>
                    <a:pt x="1513382" y="970851"/>
                  </a:lnTo>
                  <a:lnTo>
                    <a:pt x="1518031" y="966838"/>
                  </a:lnTo>
                  <a:lnTo>
                    <a:pt x="1520990" y="964044"/>
                  </a:lnTo>
                  <a:lnTo>
                    <a:pt x="1524635" y="960615"/>
                  </a:lnTo>
                  <a:lnTo>
                    <a:pt x="1527810" y="957186"/>
                  </a:lnTo>
                  <a:lnTo>
                    <a:pt x="1531112" y="953630"/>
                  </a:lnTo>
                  <a:lnTo>
                    <a:pt x="1537716" y="946010"/>
                  </a:lnTo>
                  <a:lnTo>
                    <a:pt x="1540649" y="942327"/>
                  </a:lnTo>
                  <a:lnTo>
                    <a:pt x="1544193" y="937882"/>
                  </a:lnTo>
                  <a:lnTo>
                    <a:pt x="1549831" y="930135"/>
                  </a:lnTo>
                  <a:lnTo>
                    <a:pt x="1550670" y="928992"/>
                  </a:lnTo>
                  <a:lnTo>
                    <a:pt x="1555013" y="922388"/>
                  </a:lnTo>
                  <a:lnTo>
                    <a:pt x="1557020" y="919340"/>
                  </a:lnTo>
                  <a:lnTo>
                    <a:pt x="1560144" y="914260"/>
                  </a:lnTo>
                  <a:lnTo>
                    <a:pt x="1563370" y="909053"/>
                  </a:lnTo>
                  <a:lnTo>
                    <a:pt x="1569720" y="898004"/>
                  </a:lnTo>
                  <a:lnTo>
                    <a:pt x="1570875" y="895845"/>
                  </a:lnTo>
                  <a:lnTo>
                    <a:pt x="1576070" y="886193"/>
                  </a:lnTo>
                  <a:lnTo>
                    <a:pt x="1581670" y="874763"/>
                  </a:lnTo>
                  <a:lnTo>
                    <a:pt x="1582293" y="873493"/>
                  </a:lnTo>
                  <a:lnTo>
                    <a:pt x="1587512" y="862317"/>
                  </a:lnTo>
                  <a:lnTo>
                    <a:pt x="1588643" y="859904"/>
                  </a:lnTo>
                  <a:lnTo>
                    <a:pt x="1593202" y="849363"/>
                  </a:lnTo>
                  <a:lnTo>
                    <a:pt x="1594866" y="845553"/>
                  </a:lnTo>
                  <a:lnTo>
                    <a:pt x="1601216" y="830186"/>
                  </a:lnTo>
                  <a:lnTo>
                    <a:pt x="1607312" y="814057"/>
                  </a:lnTo>
                  <a:lnTo>
                    <a:pt x="1613662" y="797039"/>
                  </a:lnTo>
                  <a:lnTo>
                    <a:pt x="1616621" y="788403"/>
                  </a:lnTo>
                  <a:lnTo>
                    <a:pt x="1619758" y="779259"/>
                  </a:lnTo>
                  <a:lnTo>
                    <a:pt x="1632204" y="741286"/>
                  </a:lnTo>
                  <a:lnTo>
                    <a:pt x="1644523" y="700392"/>
                  </a:lnTo>
                  <a:lnTo>
                    <a:pt x="1652651" y="671817"/>
                  </a:lnTo>
                  <a:lnTo>
                    <a:pt x="1663065" y="633844"/>
                  </a:lnTo>
                  <a:lnTo>
                    <a:pt x="1675384" y="586473"/>
                  </a:lnTo>
                  <a:lnTo>
                    <a:pt x="1693799" y="511416"/>
                  </a:lnTo>
                  <a:lnTo>
                    <a:pt x="1706118" y="459092"/>
                  </a:lnTo>
                  <a:lnTo>
                    <a:pt x="1718437" y="405117"/>
                  </a:lnTo>
                  <a:lnTo>
                    <a:pt x="1730756" y="349872"/>
                  </a:lnTo>
                  <a:lnTo>
                    <a:pt x="1743075" y="293230"/>
                  </a:lnTo>
                  <a:lnTo>
                    <a:pt x="1755394" y="235953"/>
                  </a:lnTo>
                  <a:lnTo>
                    <a:pt x="1792224" y="60693"/>
                  </a:lnTo>
                  <a:close/>
                </a:path>
              </a:pathLst>
            </a:custGeom>
            <a:solidFill>
              <a:srgbClr val="1FE2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2017525" y="2243187"/>
            <a:ext cx="1902460" cy="4167504"/>
          </a:xfrm>
          <a:prstGeom prst="rect">
            <a:avLst/>
          </a:prstGeom>
        </p:spPr>
        <p:txBody>
          <a:bodyPr vert="horz" wrap="square" lIns="0" tIns="952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50"/>
              </a:spcBef>
            </a:pPr>
            <a:r>
              <a:rPr sz="1400" b="1" spc="-160" dirty="0">
                <a:solidFill>
                  <a:srgbClr val="3F3F3F"/>
                </a:solidFill>
                <a:latin typeface="DejaVu Sans"/>
                <a:cs typeface="DejaVu Sans"/>
              </a:rPr>
              <a:t>Workbook-</a:t>
            </a:r>
            <a:r>
              <a:rPr sz="1400" b="1" spc="-195" dirty="0">
                <a:solidFill>
                  <a:srgbClr val="3F3F3F"/>
                </a:solidFill>
                <a:latin typeface="DejaVu Sans"/>
                <a:cs typeface="DejaVu Sans"/>
              </a:rPr>
              <a:t>Level</a:t>
            </a:r>
            <a:r>
              <a:rPr sz="1400" spc="3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b="1" spc="-165" dirty="0">
                <a:solidFill>
                  <a:srgbClr val="3F3F3F"/>
                </a:solidFill>
                <a:latin typeface="DejaVu Sans"/>
                <a:cs typeface="DejaVu Sans"/>
              </a:rPr>
              <a:t>Fonts:</a:t>
            </a:r>
            <a:endParaRPr sz="1400">
              <a:latin typeface="DejaVu Sans"/>
              <a:cs typeface="DejaVu Sans"/>
            </a:endParaRPr>
          </a:p>
          <a:p>
            <a:pPr marL="732155" indent="-172085">
              <a:lnSpc>
                <a:spcPct val="100000"/>
              </a:lnSpc>
              <a:spcBef>
                <a:spcPts val="565"/>
              </a:spcBef>
              <a:buChar char="•"/>
              <a:tabLst>
                <a:tab pos="732790" algn="l"/>
              </a:tabLst>
            </a:pPr>
            <a:r>
              <a:rPr sz="1200" spc="-25" dirty="0">
                <a:solidFill>
                  <a:srgbClr val="3F3F3F"/>
                </a:solidFill>
                <a:latin typeface="DejaVu Sans"/>
                <a:cs typeface="DejaVu Sans"/>
              </a:rPr>
              <a:t>All</a:t>
            </a:r>
            <a:endParaRPr sz="1200">
              <a:latin typeface="DejaVu Sans"/>
              <a:cs typeface="DejaVu Sans"/>
            </a:endParaRPr>
          </a:p>
          <a:p>
            <a:pPr marL="732155" indent="-172085">
              <a:lnSpc>
                <a:spcPct val="100000"/>
              </a:lnSpc>
              <a:spcBef>
                <a:spcPts val="455"/>
              </a:spcBef>
              <a:buChar char="•"/>
              <a:tabLst>
                <a:tab pos="732790" algn="l"/>
              </a:tabLst>
            </a:pPr>
            <a:r>
              <a:rPr sz="1200" spc="-10" dirty="0">
                <a:solidFill>
                  <a:srgbClr val="3F3F3F"/>
                </a:solidFill>
                <a:latin typeface="DejaVu Sans"/>
                <a:cs typeface="DejaVu Sans"/>
              </a:rPr>
              <a:t>Worksheets</a:t>
            </a:r>
            <a:endParaRPr sz="1200">
              <a:latin typeface="DejaVu Sans"/>
              <a:cs typeface="DejaVu Sans"/>
            </a:endParaRPr>
          </a:p>
          <a:p>
            <a:pPr marL="732155" indent="-172085">
              <a:lnSpc>
                <a:spcPct val="100000"/>
              </a:lnSpc>
              <a:spcBef>
                <a:spcPts val="455"/>
              </a:spcBef>
              <a:buChar char="•"/>
              <a:tabLst>
                <a:tab pos="732790" algn="l"/>
              </a:tabLst>
            </a:pPr>
            <a:r>
              <a:rPr sz="1200" spc="-10" dirty="0">
                <a:solidFill>
                  <a:srgbClr val="3F3F3F"/>
                </a:solidFill>
                <a:latin typeface="DejaVu Sans"/>
                <a:cs typeface="DejaVu Sans"/>
              </a:rPr>
              <a:t>Tooltips</a:t>
            </a:r>
            <a:endParaRPr sz="1200">
              <a:latin typeface="DejaVu Sans"/>
              <a:cs typeface="DejaVu Sans"/>
            </a:endParaRPr>
          </a:p>
          <a:p>
            <a:pPr marL="732155" indent="-172085">
              <a:lnSpc>
                <a:spcPct val="100000"/>
              </a:lnSpc>
              <a:spcBef>
                <a:spcPts val="455"/>
              </a:spcBef>
              <a:buChar char="•"/>
              <a:tabLst>
                <a:tab pos="732790" algn="l"/>
              </a:tabLst>
            </a:pPr>
            <a:r>
              <a:rPr sz="1200" spc="-85" dirty="0">
                <a:solidFill>
                  <a:srgbClr val="3F3F3F"/>
                </a:solidFill>
                <a:latin typeface="DejaVu Sans"/>
                <a:cs typeface="DejaVu Sans"/>
              </a:rPr>
              <a:t>Worksheet</a:t>
            </a:r>
            <a:r>
              <a:rPr sz="1200" spc="4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spc="-35" dirty="0">
                <a:solidFill>
                  <a:srgbClr val="3F3F3F"/>
                </a:solidFill>
                <a:latin typeface="DejaVu Sans"/>
                <a:cs typeface="DejaVu Sans"/>
              </a:rPr>
              <a:t>Titles</a:t>
            </a:r>
            <a:endParaRPr sz="1200">
              <a:latin typeface="DejaVu Sans"/>
              <a:cs typeface="DejaVu Sans"/>
            </a:endParaRPr>
          </a:p>
          <a:p>
            <a:pPr marL="732155" indent="-172085">
              <a:lnSpc>
                <a:spcPct val="100000"/>
              </a:lnSpc>
              <a:spcBef>
                <a:spcPts val="459"/>
              </a:spcBef>
              <a:buChar char="•"/>
              <a:tabLst>
                <a:tab pos="732790" algn="l"/>
              </a:tabLst>
            </a:pPr>
            <a:r>
              <a:rPr sz="1200" spc="-105" dirty="0">
                <a:solidFill>
                  <a:srgbClr val="3F3F3F"/>
                </a:solidFill>
                <a:latin typeface="DejaVu Sans"/>
                <a:cs typeface="DejaVu Sans"/>
              </a:rPr>
              <a:t>Dashboard</a:t>
            </a:r>
            <a:r>
              <a:rPr sz="1200" spc="5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spc="-25" dirty="0">
                <a:solidFill>
                  <a:srgbClr val="3F3F3F"/>
                </a:solidFill>
                <a:latin typeface="DejaVu Sans"/>
                <a:cs typeface="DejaVu Sans"/>
              </a:rPr>
              <a:t>Titles</a:t>
            </a:r>
            <a:endParaRPr sz="1200">
              <a:latin typeface="DejaVu Sans"/>
              <a:cs typeface="DejaVu Sans"/>
            </a:endParaRPr>
          </a:p>
          <a:p>
            <a:pPr marL="732155" indent="-172085">
              <a:lnSpc>
                <a:spcPct val="100000"/>
              </a:lnSpc>
              <a:spcBef>
                <a:spcPts val="455"/>
              </a:spcBef>
              <a:buChar char="•"/>
              <a:tabLst>
                <a:tab pos="732790" algn="l"/>
              </a:tabLst>
            </a:pPr>
            <a:r>
              <a:rPr sz="1200" spc="-85" dirty="0">
                <a:solidFill>
                  <a:srgbClr val="3F3F3F"/>
                </a:solidFill>
                <a:latin typeface="DejaVu Sans"/>
                <a:cs typeface="DejaVu Sans"/>
              </a:rPr>
              <a:t>Story</a:t>
            </a:r>
            <a:r>
              <a:rPr sz="1200" spc="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spc="-10" dirty="0">
                <a:solidFill>
                  <a:srgbClr val="3F3F3F"/>
                </a:solidFill>
                <a:latin typeface="DejaVu Sans"/>
                <a:cs typeface="DejaVu Sans"/>
              </a:rPr>
              <a:t>Titles</a:t>
            </a:r>
            <a:endParaRPr sz="1200">
              <a:latin typeface="DejaVu Sans"/>
              <a:cs typeface="DejaVu Sans"/>
            </a:endParaRPr>
          </a:p>
          <a:p>
            <a:pPr>
              <a:lnSpc>
                <a:spcPct val="100000"/>
              </a:lnSpc>
              <a:buClr>
                <a:srgbClr val="3F3F3F"/>
              </a:buClr>
              <a:buFont typeface="DejaVu Sans"/>
              <a:buChar char="•"/>
            </a:pPr>
            <a:endParaRPr sz="1400">
              <a:latin typeface="DejaVu Sans"/>
              <a:cs typeface="DejaVu Sans"/>
            </a:endParaRPr>
          </a:p>
          <a:p>
            <a:pPr>
              <a:lnSpc>
                <a:spcPct val="100000"/>
              </a:lnSpc>
              <a:spcBef>
                <a:spcPts val="15"/>
              </a:spcBef>
              <a:buClr>
                <a:srgbClr val="3F3F3F"/>
              </a:buClr>
              <a:buFont typeface="DejaVu Sans"/>
              <a:buChar char="•"/>
            </a:pPr>
            <a:endParaRPr sz="1650">
              <a:latin typeface="DejaVu Sans"/>
              <a:cs typeface="DejaVu Sans"/>
            </a:endParaRPr>
          </a:p>
          <a:p>
            <a:pPr marL="55880">
              <a:lnSpc>
                <a:spcPct val="100000"/>
              </a:lnSpc>
              <a:spcBef>
                <a:spcPts val="5"/>
              </a:spcBef>
            </a:pPr>
            <a:r>
              <a:rPr sz="1400" b="1" spc="-160" dirty="0">
                <a:solidFill>
                  <a:srgbClr val="3F3F3F"/>
                </a:solidFill>
                <a:latin typeface="DejaVu Sans"/>
                <a:cs typeface="DejaVu Sans"/>
              </a:rPr>
              <a:t>Workbook-</a:t>
            </a:r>
            <a:r>
              <a:rPr sz="1400" b="1" spc="-195" dirty="0">
                <a:solidFill>
                  <a:srgbClr val="3F3F3F"/>
                </a:solidFill>
                <a:latin typeface="DejaVu Sans"/>
                <a:cs typeface="DejaVu Sans"/>
              </a:rPr>
              <a:t>Level</a:t>
            </a:r>
            <a:r>
              <a:rPr sz="1400" spc="3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b="1" spc="-180" dirty="0">
                <a:solidFill>
                  <a:srgbClr val="3F3F3F"/>
                </a:solidFill>
                <a:latin typeface="DejaVu Sans"/>
                <a:cs typeface="DejaVu Sans"/>
              </a:rPr>
              <a:t>Lines:</a:t>
            </a:r>
            <a:endParaRPr sz="1400">
              <a:latin typeface="DejaVu Sans"/>
              <a:cs typeface="DejaVu Sans"/>
            </a:endParaRPr>
          </a:p>
          <a:p>
            <a:pPr marL="732155" indent="-172085">
              <a:lnSpc>
                <a:spcPct val="100000"/>
              </a:lnSpc>
              <a:spcBef>
                <a:spcPts val="730"/>
              </a:spcBef>
              <a:buChar char="•"/>
              <a:tabLst>
                <a:tab pos="732790" algn="l"/>
              </a:tabLst>
            </a:pPr>
            <a:r>
              <a:rPr sz="1200" spc="-60" dirty="0">
                <a:solidFill>
                  <a:srgbClr val="3F3F3F"/>
                </a:solidFill>
                <a:latin typeface="DejaVu Sans"/>
                <a:cs typeface="DejaVu Sans"/>
              </a:rPr>
              <a:t>Grid</a:t>
            </a:r>
            <a:r>
              <a:rPr sz="1200" spc="-3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spc="-10" dirty="0">
                <a:solidFill>
                  <a:srgbClr val="3F3F3F"/>
                </a:solidFill>
                <a:latin typeface="DejaVu Sans"/>
                <a:cs typeface="DejaVu Sans"/>
              </a:rPr>
              <a:t>Lines</a:t>
            </a:r>
            <a:endParaRPr sz="1200">
              <a:latin typeface="DejaVu Sans"/>
              <a:cs typeface="DejaVu Sans"/>
            </a:endParaRPr>
          </a:p>
          <a:p>
            <a:pPr marL="732155" indent="-172085">
              <a:lnSpc>
                <a:spcPct val="100000"/>
              </a:lnSpc>
              <a:spcBef>
                <a:spcPts val="455"/>
              </a:spcBef>
              <a:buChar char="•"/>
              <a:tabLst>
                <a:tab pos="732790" algn="l"/>
              </a:tabLst>
            </a:pPr>
            <a:r>
              <a:rPr sz="1200" spc="-80" dirty="0">
                <a:solidFill>
                  <a:srgbClr val="3F3F3F"/>
                </a:solidFill>
                <a:latin typeface="DejaVu Sans"/>
                <a:cs typeface="DejaVu Sans"/>
              </a:rPr>
              <a:t>Zero</a:t>
            </a:r>
            <a:r>
              <a:rPr sz="1200" spc="-1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spc="-10" dirty="0">
                <a:solidFill>
                  <a:srgbClr val="3F3F3F"/>
                </a:solidFill>
                <a:latin typeface="DejaVu Sans"/>
                <a:cs typeface="DejaVu Sans"/>
              </a:rPr>
              <a:t>Lines</a:t>
            </a:r>
            <a:endParaRPr sz="1200">
              <a:latin typeface="DejaVu Sans"/>
              <a:cs typeface="DejaVu Sans"/>
            </a:endParaRPr>
          </a:p>
          <a:p>
            <a:pPr marL="732155" indent="-172085">
              <a:lnSpc>
                <a:spcPct val="100000"/>
              </a:lnSpc>
              <a:spcBef>
                <a:spcPts val="455"/>
              </a:spcBef>
              <a:buChar char="•"/>
              <a:tabLst>
                <a:tab pos="732790" algn="l"/>
              </a:tabLst>
            </a:pPr>
            <a:r>
              <a:rPr sz="1200" spc="-85" dirty="0">
                <a:solidFill>
                  <a:srgbClr val="3F3F3F"/>
                </a:solidFill>
                <a:latin typeface="DejaVu Sans"/>
                <a:cs typeface="DejaVu Sans"/>
              </a:rPr>
              <a:t>Trend</a:t>
            </a:r>
            <a:r>
              <a:rPr sz="1200" spc="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spc="-10" dirty="0">
                <a:solidFill>
                  <a:srgbClr val="3F3F3F"/>
                </a:solidFill>
                <a:latin typeface="DejaVu Sans"/>
                <a:cs typeface="DejaVu Sans"/>
              </a:rPr>
              <a:t>Lines</a:t>
            </a:r>
            <a:endParaRPr sz="1200">
              <a:latin typeface="DejaVu Sans"/>
              <a:cs typeface="DejaVu Sans"/>
            </a:endParaRPr>
          </a:p>
          <a:p>
            <a:pPr marL="732155" indent="-172085">
              <a:lnSpc>
                <a:spcPct val="100000"/>
              </a:lnSpc>
              <a:spcBef>
                <a:spcPts val="459"/>
              </a:spcBef>
              <a:buChar char="•"/>
              <a:tabLst>
                <a:tab pos="732790" algn="l"/>
              </a:tabLst>
            </a:pPr>
            <a:r>
              <a:rPr sz="1200" spc="-100" dirty="0">
                <a:solidFill>
                  <a:srgbClr val="3F3F3F"/>
                </a:solidFill>
                <a:latin typeface="DejaVu Sans"/>
                <a:cs typeface="DejaVu Sans"/>
              </a:rPr>
              <a:t>Reference</a:t>
            </a:r>
            <a:r>
              <a:rPr sz="1200" spc="5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spc="-10" dirty="0">
                <a:solidFill>
                  <a:srgbClr val="3F3F3F"/>
                </a:solidFill>
                <a:latin typeface="DejaVu Sans"/>
                <a:cs typeface="DejaVu Sans"/>
              </a:rPr>
              <a:t>Lines</a:t>
            </a:r>
            <a:endParaRPr sz="1200">
              <a:latin typeface="DejaVu Sans"/>
              <a:cs typeface="DejaVu Sans"/>
            </a:endParaRPr>
          </a:p>
          <a:p>
            <a:pPr marL="732155" indent="-172085">
              <a:lnSpc>
                <a:spcPct val="100000"/>
              </a:lnSpc>
              <a:spcBef>
                <a:spcPts val="455"/>
              </a:spcBef>
              <a:buChar char="•"/>
              <a:tabLst>
                <a:tab pos="732790" algn="l"/>
              </a:tabLst>
            </a:pPr>
            <a:r>
              <a:rPr sz="1200" spc="-50" dirty="0">
                <a:solidFill>
                  <a:srgbClr val="3F3F3F"/>
                </a:solidFill>
                <a:latin typeface="DejaVu Sans"/>
                <a:cs typeface="DejaVu Sans"/>
              </a:rPr>
              <a:t>Drop</a:t>
            </a:r>
            <a:r>
              <a:rPr sz="1200" spc="-3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spc="-10" dirty="0">
                <a:solidFill>
                  <a:srgbClr val="3F3F3F"/>
                </a:solidFill>
                <a:latin typeface="DejaVu Sans"/>
                <a:cs typeface="DejaVu Sans"/>
              </a:rPr>
              <a:t>Lines</a:t>
            </a:r>
            <a:endParaRPr sz="1200">
              <a:latin typeface="DejaVu Sans"/>
              <a:cs typeface="DejaVu Sans"/>
            </a:endParaRPr>
          </a:p>
          <a:p>
            <a:pPr marL="732155" indent="-172085">
              <a:lnSpc>
                <a:spcPct val="100000"/>
              </a:lnSpc>
              <a:spcBef>
                <a:spcPts val="455"/>
              </a:spcBef>
              <a:buChar char="•"/>
              <a:tabLst>
                <a:tab pos="732790" algn="l"/>
              </a:tabLst>
            </a:pPr>
            <a:r>
              <a:rPr sz="1200" spc="-90" dirty="0">
                <a:solidFill>
                  <a:srgbClr val="3F3F3F"/>
                </a:solidFill>
                <a:latin typeface="DejaVu Sans"/>
                <a:cs typeface="DejaVu Sans"/>
              </a:rPr>
              <a:t>Axis</a:t>
            </a:r>
            <a:r>
              <a:rPr sz="120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spc="-10" dirty="0">
                <a:solidFill>
                  <a:srgbClr val="3F3F3F"/>
                </a:solidFill>
                <a:latin typeface="DejaVu Sans"/>
                <a:cs typeface="DejaVu Sans"/>
              </a:rPr>
              <a:t>Rulers</a:t>
            </a:r>
            <a:endParaRPr sz="1200">
              <a:latin typeface="DejaVu Sans"/>
              <a:cs typeface="DejaVu Sans"/>
            </a:endParaRPr>
          </a:p>
          <a:p>
            <a:pPr marL="732155" indent="-172085">
              <a:lnSpc>
                <a:spcPct val="100000"/>
              </a:lnSpc>
              <a:spcBef>
                <a:spcPts val="455"/>
              </a:spcBef>
              <a:buChar char="•"/>
              <a:tabLst>
                <a:tab pos="732790" algn="l"/>
              </a:tabLst>
            </a:pPr>
            <a:r>
              <a:rPr sz="1200" spc="-90" dirty="0">
                <a:solidFill>
                  <a:srgbClr val="3F3F3F"/>
                </a:solidFill>
                <a:latin typeface="DejaVu Sans"/>
                <a:cs typeface="DejaVu Sans"/>
              </a:rPr>
              <a:t>Axis</a:t>
            </a:r>
            <a:r>
              <a:rPr sz="120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spc="-10" dirty="0">
                <a:solidFill>
                  <a:srgbClr val="3F3F3F"/>
                </a:solidFill>
                <a:latin typeface="DejaVu Sans"/>
                <a:cs typeface="DejaVu Sans"/>
              </a:rPr>
              <a:t>Lines</a:t>
            </a:r>
            <a:endParaRPr sz="1200">
              <a:latin typeface="DejaVu Sans"/>
              <a:cs typeface="DejaVu San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147096" y="2237993"/>
            <a:ext cx="171450" cy="1786255"/>
          </a:xfrm>
          <a:custGeom>
            <a:avLst/>
            <a:gdLst/>
            <a:ahLst/>
            <a:cxnLst/>
            <a:rect l="l" t="t" r="r" b="b"/>
            <a:pathLst>
              <a:path w="171450" h="1786254">
                <a:moveTo>
                  <a:pt x="170688" y="0"/>
                </a:moveTo>
                <a:lnTo>
                  <a:pt x="132473" y="6464"/>
                </a:lnTo>
                <a:lnTo>
                  <a:pt x="96913" y="28397"/>
                </a:lnTo>
                <a:lnTo>
                  <a:pt x="77470" y="62496"/>
                </a:lnTo>
                <a:lnTo>
                  <a:pt x="75835" y="164033"/>
                </a:lnTo>
                <a:lnTo>
                  <a:pt x="75704" y="166154"/>
                </a:lnTo>
                <a:lnTo>
                  <a:pt x="55803" y="200736"/>
                </a:lnTo>
                <a:lnTo>
                  <a:pt x="17665" y="217766"/>
                </a:lnTo>
                <a:lnTo>
                  <a:pt x="0" y="219329"/>
                </a:lnTo>
                <a:lnTo>
                  <a:pt x="0" y="238379"/>
                </a:lnTo>
                <a:lnTo>
                  <a:pt x="38646" y="246405"/>
                </a:lnTo>
                <a:lnTo>
                  <a:pt x="68125" y="270548"/>
                </a:lnTo>
                <a:lnTo>
                  <a:pt x="75946" y="1711782"/>
                </a:lnTo>
                <a:lnTo>
                  <a:pt x="76200" y="1715744"/>
                </a:lnTo>
                <a:lnTo>
                  <a:pt x="91503" y="1751774"/>
                </a:lnTo>
                <a:lnTo>
                  <a:pt x="124383" y="1776412"/>
                </a:lnTo>
                <a:lnTo>
                  <a:pt x="163639" y="1785912"/>
                </a:lnTo>
                <a:lnTo>
                  <a:pt x="170688" y="1786128"/>
                </a:lnTo>
                <a:lnTo>
                  <a:pt x="170865" y="1767078"/>
                </a:lnTo>
                <a:lnTo>
                  <a:pt x="168808" y="1767052"/>
                </a:lnTo>
                <a:lnTo>
                  <a:pt x="164782" y="1766900"/>
                </a:lnTo>
                <a:lnTo>
                  <a:pt x="126022" y="1755927"/>
                </a:lnTo>
                <a:lnTo>
                  <a:pt x="98666" y="1727365"/>
                </a:lnTo>
                <a:lnTo>
                  <a:pt x="94919" y="293674"/>
                </a:lnTo>
                <a:lnTo>
                  <a:pt x="94665" y="289712"/>
                </a:lnTo>
                <a:lnTo>
                  <a:pt x="79362" y="253682"/>
                </a:lnTo>
                <a:lnTo>
                  <a:pt x="46050" y="228854"/>
                </a:lnTo>
                <a:lnTo>
                  <a:pt x="50355" y="226822"/>
                </a:lnTo>
                <a:lnTo>
                  <a:pt x="81897" y="200736"/>
                </a:lnTo>
                <a:lnTo>
                  <a:pt x="94919" y="164033"/>
                </a:lnTo>
                <a:lnTo>
                  <a:pt x="95030" y="74345"/>
                </a:lnTo>
                <a:lnTo>
                  <a:pt x="95161" y="72224"/>
                </a:lnTo>
                <a:lnTo>
                  <a:pt x="115062" y="37642"/>
                </a:lnTo>
                <a:lnTo>
                  <a:pt x="153200" y="20612"/>
                </a:lnTo>
                <a:lnTo>
                  <a:pt x="170865" y="19050"/>
                </a:lnTo>
                <a:lnTo>
                  <a:pt x="170688" y="0"/>
                </a:lnTo>
                <a:close/>
              </a:path>
            </a:pathLst>
          </a:custGeom>
          <a:solidFill>
            <a:srgbClr val="1FE2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147096" y="4223765"/>
            <a:ext cx="171450" cy="1789430"/>
          </a:xfrm>
          <a:custGeom>
            <a:avLst/>
            <a:gdLst/>
            <a:ahLst/>
            <a:cxnLst/>
            <a:rect l="l" t="t" r="r" b="b"/>
            <a:pathLst>
              <a:path w="171450" h="1789429">
                <a:moveTo>
                  <a:pt x="170688" y="0"/>
                </a:moveTo>
                <a:lnTo>
                  <a:pt x="132473" y="6464"/>
                </a:lnTo>
                <a:lnTo>
                  <a:pt x="96913" y="28397"/>
                </a:lnTo>
                <a:lnTo>
                  <a:pt x="77470" y="62496"/>
                </a:lnTo>
                <a:lnTo>
                  <a:pt x="75835" y="314909"/>
                </a:lnTo>
                <a:lnTo>
                  <a:pt x="75704" y="317030"/>
                </a:lnTo>
                <a:lnTo>
                  <a:pt x="55803" y="351612"/>
                </a:lnTo>
                <a:lnTo>
                  <a:pt x="17665" y="368642"/>
                </a:lnTo>
                <a:lnTo>
                  <a:pt x="0" y="370205"/>
                </a:lnTo>
                <a:lnTo>
                  <a:pt x="0" y="389255"/>
                </a:lnTo>
                <a:lnTo>
                  <a:pt x="38646" y="397281"/>
                </a:lnTo>
                <a:lnTo>
                  <a:pt x="68125" y="421424"/>
                </a:lnTo>
                <a:lnTo>
                  <a:pt x="75946" y="1714817"/>
                </a:lnTo>
                <a:lnTo>
                  <a:pt x="76200" y="1718779"/>
                </a:lnTo>
                <a:lnTo>
                  <a:pt x="91503" y="1754822"/>
                </a:lnTo>
                <a:lnTo>
                  <a:pt x="124383" y="1779473"/>
                </a:lnTo>
                <a:lnTo>
                  <a:pt x="163639" y="1788972"/>
                </a:lnTo>
                <a:lnTo>
                  <a:pt x="170688" y="1789176"/>
                </a:lnTo>
                <a:lnTo>
                  <a:pt x="170865" y="1770126"/>
                </a:lnTo>
                <a:lnTo>
                  <a:pt x="168808" y="1770113"/>
                </a:lnTo>
                <a:lnTo>
                  <a:pt x="164782" y="1769948"/>
                </a:lnTo>
                <a:lnTo>
                  <a:pt x="126022" y="1758988"/>
                </a:lnTo>
                <a:lnTo>
                  <a:pt x="98666" y="1730400"/>
                </a:lnTo>
                <a:lnTo>
                  <a:pt x="94919" y="444550"/>
                </a:lnTo>
                <a:lnTo>
                  <a:pt x="94665" y="440588"/>
                </a:lnTo>
                <a:lnTo>
                  <a:pt x="79362" y="404558"/>
                </a:lnTo>
                <a:lnTo>
                  <a:pt x="46050" y="379730"/>
                </a:lnTo>
                <a:lnTo>
                  <a:pt x="50355" y="377698"/>
                </a:lnTo>
                <a:lnTo>
                  <a:pt x="81897" y="351612"/>
                </a:lnTo>
                <a:lnTo>
                  <a:pt x="94919" y="314909"/>
                </a:lnTo>
                <a:lnTo>
                  <a:pt x="95030" y="74345"/>
                </a:lnTo>
                <a:lnTo>
                  <a:pt x="95161" y="72224"/>
                </a:lnTo>
                <a:lnTo>
                  <a:pt x="115062" y="37642"/>
                </a:lnTo>
                <a:lnTo>
                  <a:pt x="153200" y="20612"/>
                </a:lnTo>
                <a:lnTo>
                  <a:pt x="170865" y="19050"/>
                </a:lnTo>
                <a:lnTo>
                  <a:pt x="170688" y="0"/>
                </a:lnTo>
                <a:close/>
              </a:path>
            </a:pathLst>
          </a:custGeom>
          <a:solidFill>
            <a:srgbClr val="1FE2D7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33345">
              <a:lnSpc>
                <a:spcPct val="100000"/>
              </a:lnSpc>
              <a:spcBef>
                <a:spcPts val="100"/>
              </a:spcBef>
            </a:pPr>
            <a:r>
              <a:rPr b="1" spc="-385" dirty="0">
                <a:latin typeface="DejaVu Sans"/>
                <a:cs typeface="DejaVu Sans"/>
              </a:rPr>
              <a:t>Worksheet-</a:t>
            </a:r>
            <a:r>
              <a:rPr b="1" spc="-430" dirty="0">
                <a:latin typeface="DejaVu Sans"/>
                <a:cs typeface="DejaVu Sans"/>
              </a:rPr>
              <a:t>Level</a:t>
            </a:r>
            <a:r>
              <a:rPr spc="-105" dirty="0"/>
              <a:t> </a:t>
            </a:r>
            <a:r>
              <a:rPr b="1" spc="-459" dirty="0">
                <a:latin typeface="DejaVu Sans"/>
                <a:cs typeface="DejaVu Sans"/>
              </a:rPr>
              <a:t>Formatting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5646" y="813815"/>
            <a:ext cx="11760708" cy="4572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99692" y="1200403"/>
            <a:ext cx="1097915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b="1" spc="-245" dirty="0">
                <a:solidFill>
                  <a:srgbClr val="3F3F3F"/>
                </a:solidFill>
                <a:latin typeface="DejaVu Sans"/>
                <a:cs typeface="DejaVu Sans"/>
              </a:rPr>
              <a:t>Worksheet-</a:t>
            </a:r>
            <a:r>
              <a:rPr sz="2000" b="1" spc="-250" dirty="0">
                <a:solidFill>
                  <a:srgbClr val="3F3F3F"/>
                </a:solidFill>
                <a:latin typeface="DejaVu Sans"/>
                <a:cs typeface="DejaVu Sans"/>
              </a:rPr>
              <a:t>level</a:t>
            </a:r>
            <a:r>
              <a:rPr sz="2000" spc="-11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165" dirty="0">
                <a:solidFill>
                  <a:srgbClr val="3F3F3F"/>
                </a:solidFill>
                <a:latin typeface="DejaVu Sans"/>
                <a:cs typeface="DejaVu Sans"/>
              </a:rPr>
              <a:t>formatting</a:t>
            </a:r>
            <a:r>
              <a:rPr sz="2000" spc="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110" dirty="0">
                <a:solidFill>
                  <a:srgbClr val="3F3F3F"/>
                </a:solidFill>
                <a:latin typeface="DejaVu Sans"/>
                <a:cs typeface="DejaVu Sans"/>
              </a:rPr>
              <a:t>tools</a:t>
            </a:r>
            <a:r>
              <a:rPr sz="2000" spc="-5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i="1" dirty="0">
                <a:solidFill>
                  <a:srgbClr val="3F3F3F"/>
                </a:solidFill>
                <a:latin typeface="Nimbus Roman No9 L"/>
                <a:cs typeface="Nimbus Roman No9 L"/>
              </a:rPr>
              <a:t>(font,</a:t>
            </a:r>
            <a:r>
              <a:rPr sz="2000" spc="-16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i="1" spc="-10" dirty="0">
                <a:solidFill>
                  <a:srgbClr val="3F3F3F"/>
                </a:solidFill>
                <a:latin typeface="Nimbus Roman No9 L"/>
                <a:cs typeface="Nimbus Roman No9 L"/>
              </a:rPr>
              <a:t>borders,</a:t>
            </a:r>
            <a:r>
              <a:rPr sz="2000" spc="-3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i="1" spc="-10" dirty="0">
                <a:solidFill>
                  <a:srgbClr val="3F3F3F"/>
                </a:solidFill>
                <a:latin typeface="Nimbus Roman No9 L"/>
                <a:cs typeface="Nimbus Roman No9 L"/>
              </a:rPr>
              <a:t>shading,</a:t>
            </a:r>
            <a:r>
              <a:rPr sz="2000" spc="-3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i="1" dirty="0">
                <a:solidFill>
                  <a:srgbClr val="3F3F3F"/>
                </a:solidFill>
                <a:latin typeface="Nimbus Roman No9 L"/>
                <a:cs typeface="Nimbus Roman No9 L"/>
              </a:rPr>
              <a:t>etc.)</a:t>
            </a:r>
            <a:r>
              <a:rPr sz="2000" spc="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190" dirty="0">
                <a:solidFill>
                  <a:srgbClr val="3F3F3F"/>
                </a:solidFill>
                <a:latin typeface="DejaVu Sans"/>
                <a:cs typeface="DejaVu Sans"/>
              </a:rPr>
              <a:t>apply</a:t>
            </a:r>
            <a:r>
              <a:rPr sz="2000" spc="2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30" dirty="0">
                <a:solidFill>
                  <a:srgbClr val="3F3F3F"/>
                </a:solidFill>
                <a:latin typeface="DejaVu Sans"/>
                <a:cs typeface="DejaVu Sans"/>
              </a:rPr>
              <a:t>to</a:t>
            </a:r>
            <a:r>
              <a:rPr sz="200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270" dirty="0">
                <a:solidFill>
                  <a:srgbClr val="3F3F3F"/>
                </a:solidFill>
                <a:latin typeface="DejaVu Sans"/>
                <a:cs typeface="DejaVu Sans"/>
              </a:rPr>
              <a:t>a</a:t>
            </a:r>
            <a:r>
              <a:rPr sz="2000" spc="2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190" dirty="0">
                <a:solidFill>
                  <a:srgbClr val="3F3F3F"/>
                </a:solidFill>
                <a:latin typeface="DejaVu Sans"/>
                <a:cs typeface="DejaVu Sans"/>
              </a:rPr>
              <a:t>single</a:t>
            </a:r>
            <a:r>
              <a:rPr sz="200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190" dirty="0">
                <a:solidFill>
                  <a:srgbClr val="3F3F3F"/>
                </a:solidFill>
                <a:latin typeface="DejaVu Sans"/>
                <a:cs typeface="DejaVu Sans"/>
              </a:rPr>
              <a:t>sheet</a:t>
            </a:r>
            <a:r>
              <a:rPr sz="2000" spc="-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90" dirty="0">
                <a:solidFill>
                  <a:srgbClr val="3F3F3F"/>
                </a:solidFill>
                <a:latin typeface="DejaVu Sans"/>
                <a:cs typeface="DejaVu Sans"/>
              </a:rPr>
              <a:t>in</a:t>
            </a:r>
            <a:r>
              <a:rPr sz="200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130" dirty="0">
                <a:solidFill>
                  <a:srgbClr val="3F3F3F"/>
                </a:solidFill>
                <a:latin typeface="DejaVu Sans"/>
                <a:cs typeface="DejaVu Sans"/>
              </a:rPr>
              <a:t>the</a:t>
            </a:r>
            <a:r>
              <a:rPr sz="2000" spc="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2000" spc="-380" dirty="0">
                <a:solidFill>
                  <a:srgbClr val="3F3F3F"/>
                </a:solidFill>
                <a:latin typeface="DejaVu Sans"/>
                <a:cs typeface="DejaVu Sans"/>
              </a:rPr>
              <a:t>workbook</a:t>
            </a:r>
            <a:endParaRPr sz="2000">
              <a:latin typeface="DejaVu Sans"/>
              <a:cs typeface="DejaVu Sans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4069841" y="1991850"/>
            <a:ext cx="4082415" cy="4429125"/>
            <a:chOff x="4069841" y="1991850"/>
            <a:chExt cx="4082415" cy="4429125"/>
          </a:xfrm>
        </p:grpSpPr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04881" y="1991850"/>
              <a:ext cx="4028719" cy="4428753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16323" y="2003297"/>
              <a:ext cx="3959352" cy="4359402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069841" y="2855163"/>
              <a:ext cx="1433322" cy="306374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4104005" y="2889262"/>
              <a:ext cx="1336040" cy="209550"/>
            </a:xfrm>
            <a:custGeom>
              <a:avLst/>
              <a:gdLst/>
              <a:ahLst/>
              <a:cxnLst/>
              <a:rect l="l" t="t" r="r" b="b"/>
              <a:pathLst>
                <a:path w="1336039" h="209550">
                  <a:moveTo>
                    <a:pt x="1336040" y="25514"/>
                  </a:moveTo>
                  <a:lnTo>
                    <a:pt x="1310640" y="25514"/>
                  </a:lnTo>
                  <a:lnTo>
                    <a:pt x="1310640" y="183756"/>
                  </a:lnTo>
                  <a:lnTo>
                    <a:pt x="1336040" y="183756"/>
                  </a:lnTo>
                  <a:lnTo>
                    <a:pt x="1336040" y="25514"/>
                  </a:lnTo>
                  <a:close/>
                </a:path>
                <a:path w="1336039" h="209550">
                  <a:moveTo>
                    <a:pt x="1336040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0" y="184150"/>
                  </a:lnTo>
                  <a:lnTo>
                    <a:pt x="0" y="209550"/>
                  </a:lnTo>
                  <a:lnTo>
                    <a:pt x="1336040" y="209550"/>
                  </a:lnTo>
                  <a:lnTo>
                    <a:pt x="1336040" y="184150"/>
                  </a:lnTo>
                  <a:lnTo>
                    <a:pt x="25400" y="184150"/>
                  </a:lnTo>
                  <a:lnTo>
                    <a:pt x="25400" y="25400"/>
                  </a:lnTo>
                  <a:lnTo>
                    <a:pt x="1336040" y="25400"/>
                  </a:lnTo>
                  <a:lnTo>
                    <a:pt x="1336040" y="0"/>
                  </a:lnTo>
                  <a:close/>
                </a:path>
              </a:pathLst>
            </a:custGeom>
            <a:solidFill>
              <a:srgbClr val="1FE2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560057" y="2766847"/>
              <a:ext cx="1591818" cy="750544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6594221" y="2800362"/>
              <a:ext cx="1494790" cy="654050"/>
            </a:xfrm>
            <a:custGeom>
              <a:avLst/>
              <a:gdLst/>
              <a:ahLst/>
              <a:cxnLst/>
              <a:rect l="l" t="t" r="r" b="b"/>
              <a:pathLst>
                <a:path w="1494790" h="654050">
                  <a:moveTo>
                    <a:pt x="1494536" y="26022"/>
                  </a:moveTo>
                  <a:lnTo>
                    <a:pt x="1469136" y="26022"/>
                  </a:lnTo>
                  <a:lnTo>
                    <a:pt x="1469136" y="628510"/>
                  </a:lnTo>
                  <a:lnTo>
                    <a:pt x="1494536" y="628510"/>
                  </a:lnTo>
                  <a:lnTo>
                    <a:pt x="1494536" y="26022"/>
                  </a:lnTo>
                  <a:close/>
                </a:path>
                <a:path w="1494790" h="654050">
                  <a:moveTo>
                    <a:pt x="1494536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0" y="628650"/>
                  </a:lnTo>
                  <a:lnTo>
                    <a:pt x="0" y="654050"/>
                  </a:lnTo>
                  <a:lnTo>
                    <a:pt x="1494536" y="654050"/>
                  </a:lnTo>
                  <a:lnTo>
                    <a:pt x="1494536" y="628650"/>
                  </a:lnTo>
                  <a:lnTo>
                    <a:pt x="25400" y="628650"/>
                  </a:lnTo>
                  <a:lnTo>
                    <a:pt x="25400" y="25400"/>
                  </a:lnTo>
                  <a:lnTo>
                    <a:pt x="1494536" y="25400"/>
                  </a:lnTo>
                  <a:lnTo>
                    <a:pt x="1494536" y="0"/>
                  </a:lnTo>
                  <a:close/>
                </a:path>
              </a:pathLst>
            </a:custGeom>
            <a:solidFill>
              <a:srgbClr val="1FE2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1767334" y="3373683"/>
            <a:ext cx="1651635" cy="753745"/>
          </a:xfrm>
          <a:prstGeom prst="rect">
            <a:avLst/>
          </a:prstGeom>
        </p:spPr>
        <p:txBody>
          <a:bodyPr vert="horz" wrap="square" lIns="0" tIns="90805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715"/>
              </a:spcBef>
            </a:pPr>
            <a:r>
              <a:rPr sz="1600" b="1" spc="-20" dirty="0">
                <a:solidFill>
                  <a:srgbClr val="3F3F3F"/>
                </a:solidFill>
                <a:latin typeface="DejaVu Sans"/>
                <a:cs typeface="DejaVu Sans"/>
              </a:rPr>
              <a:t>Rows</a:t>
            </a:r>
            <a:endParaRPr sz="1600">
              <a:latin typeface="DejaVu Sans"/>
              <a:cs typeface="DejaVu Sans"/>
            </a:endParaRPr>
          </a:p>
          <a:p>
            <a:pPr marL="215265" marR="5715" indent="-203200">
              <a:lnSpc>
                <a:spcPts val="1300"/>
              </a:lnSpc>
              <a:spcBef>
                <a:spcPts val="620"/>
              </a:spcBef>
            </a:pP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Formatting</a:t>
            </a:r>
            <a:r>
              <a:rPr sz="1200" spc="-7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applies</a:t>
            </a:r>
            <a:r>
              <a:rPr sz="1200" spc="-6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only</a:t>
            </a:r>
            <a:r>
              <a:rPr sz="1200" spc="-6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spc="-65" dirty="0">
                <a:solidFill>
                  <a:srgbClr val="3F3F3F"/>
                </a:solidFill>
                <a:latin typeface="Nimbus Roman No9 L"/>
                <a:cs typeface="Nimbus Roman No9 L"/>
              </a:rPr>
              <a:t>to</a:t>
            </a:r>
            <a:r>
              <a:rPr sz="1200" spc="-6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fields</a:t>
            </a:r>
            <a:r>
              <a:rPr sz="1200" spc="1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on</a:t>
            </a:r>
            <a:r>
              <a:rPr sz="1200" spc="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the</a:t>
            </a:r>
            <a:r>
              <a:rPr sz="1200" spc="1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rows</a:t>
            </a:r>
            <a:r>
              <a:rPr sz="1200" spc="-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spc="-55" dirty="0">
                <a:solidFill>
                  <a:srgbClr val="3F3F3F"/>
                </a:solidFill>
                <a:latin typeface="Nimbus Roman No9 L"/>
                <a:cs typeface="Nimbus Roman No9 L"/>
              </a:rPr>
              <a:t>shelf</a:t>
            </a:r>
            <a:endParaRPr sz="1200">
              <a:latin typeface="Nimbus Roman No9 L"/>
              <a:cs typeface="Nimbus Roman No9 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826245" y="5472228"/>
            <a:ext cx="1362710" cy="753745"/>
          </a:xfrm>
          <a:prstGeom prst="rect">
            <a:avLst/>
          </a:prstGeom>
        </p:spPr>
        <p:txBody>
          <a:bodyPr vert="horz" wrap="square" lIns="0" tIns="908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15"/>
              </a:spcBef>
            </a:pPr>
            <a:r>
              <a:rPr sz="1600" b="1" spc="-20" dirty="0">
                <a:solidFill>
                  <a:srgbClr val="3F3F3F"/>
                </a:solidFill>
                <a:latin typeface="DejaVu Sans"/>
                <a:cs typeface="DejaVu Sans"/>
              </a:rPr>
              <a:t>Lines</a:t>
            </a:r>
            <a:endParaRPr sz="1600">
              <a:latin typeface="DejaVu Sans"/>
              <a:cs typeface="DejaVu Sans"/>
            </a:endParaRPr>
          </a:p>
          <a:p>
            <a:pPr marL="12700" marR="5080">
              <a:lnSpc>
                <a:spcPts val="1300"/>
              </a:lnSpc>
              <a:spcBef>
                <a:spcPts val="620"/>
              </a:spcBef>
            </a:pP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Adjust</a:t>
            </a:r>
            <a:r>
              <a:rPr sz="1200" spc="-2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spc="-10" dirty="0">
                <a:solidFill>
                  <a:srgbClr val="3F3F3F"/>
                </a:solidFill>
                <a:latin typeface="Nimbus Roman No9 L"/>
                <a:cs typeface="Nimbus Roman No9 L"/>
              </a:rPr>
              <a:t>axis</a:t>
            </a:r>
            <a:r>
              <a:rPr sz="1200" spc="-3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spc="-20" dirty="0">
                <a:solidFill>
                  <a:srgbClr val="3F3F3F"/>
                </a:solidFill>
                <a:latin typeface="Nimbus Roman No9 L"/>
                <a:cs typeface="Nimbus Roman No9 L"/>
              </a:rPr>
              <a:t>lines,</a:t>
            </a:r>
            <a:r>
              <a:rPr sz="1200" spc="-3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spc="-70" dirty="0">
                <a:solidFill>
                  <a:srgbClr val="3F3F3F"/>
                </a:solidFill>
                <a:latin typeface="Nimbus Roman No9 L"/>
                <a:cs typeface="Nimbus Roman No9 L"/>
              </a:rPr>
              <a:t>drop</a:t>
            </a:r>
            <a:r>
              <a:rPr sz="1200" spc="-7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spc="-20" dirty="0">
                <a:solidFill>
                  <a:srgbClr val="3F3F3F"/>
                </a:solidFill>
                <a:latin typeface="Nimbus Roman No9 L"/>
                <a:cs typeface="Nimbus Roman No9 L"/>
              </a:rPr>
              <a:t>lines,</a:t>
            </a:r>
            <a:r>
              <a:rPr sz="1200" spc="-4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zero</a:t>
            </a:r>
            <a:r>
              <a:rPr sz="1200" spc="-4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spc="-20" dirty="0">
                <a:solidFill>
                  <a:srgbClr val="3F3F3F"/>
                </a:solidFill>
                <a:latin typeface="Nimbus Roman No9 L"/>
                <a:cs typeface="Nimbus Roman No9 L"/>
              </a:rPr>
              <a:t>lines,</a:t>
            </a:r>
            <a:r>
              <a:rPr sz="1200" spc="-4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spc="-20" dirty="0">
                <a:solidFill>
                  <a:srgbClr val="3F3F3F"/>
                </a:solidFill>
                <a:latin typeface="Nimbus Roman No9 L"/>
                <a:cs typeface="Nimbus Roman No9 L"/>
              </a:rPr>
              <a:t>etc.</a:t>
            </a:r>
            <a:endParaRPr sz="1200">
              <a:latin typeface="Nimbus Roman No9 L"/>
              <a:cs typeface="Nimbus Roman No9 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525525" y="2295704"/>
            <a:ext cx="1892300" cy="753745"/>
          </a:xfrm>
          <a:prstGeom prst="rect">
            <a:avLst/>
          </a:prstGeom>
        </p:spPr>
        <p:txBody>
          <a:bodyPr vert="horz" wrap="square" lIns="0" tIns="90805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715"/>
              </a:spcBef>
            </a:pPr>
            <a:r>
              <a:rPr sz="1600" b="1" spc="-40" dirty="0">
                <a:solidFill>
                  <a:srgbClr val="3F3F3F"/>
                </a:solidFill>
                <a:latin typeface="DejaVu Sans"/>
                <a:cs typeface="DejaVu Sans"/>
              </a:rPr>
              <a:t>Sheet</a:t>
            </a:r>
            <a:endParaRPr sz="1600">
              <a:latin typeface="DejaVu Sans"/>
              <a:cs typeface="DejaVu Sans"/>
            </a:endParaRPr>
          </a:p>
          <a:p>
            <a:pPr marL="12700" marR="6350" indent="1270">
              <a:lnSpc>
                <a:spcPts val="1300"/>
              </a:lnSpc>
              <a:spcBef>
                <a:spcPts val="620"/>
              </a:spcBef>
            </a:pP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Formatting</a:t>
            </a:r>
            <a:r>
              <a:rPr sz="1200" spc="-3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applies</a:t>
            </a:r>
            <a:r>
              <a:rPr sz="1200" spc="-2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to</a:t>
            </a:r>
            <a:r>
              <a:rPr sz="1200" spc="-3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spc="-45" dirty="0">
                <a:solidFill>
                  <a:srgbClr val="3F3F3F"/>
                </a:solidFill>
                <a:latin typeface="Nimbus Roman No9 L"/>
                <a:cs typeface="Nimbus Roman No9 L"/>
              </a:rPr>
              <a:t>all</a:t>
            </a:r>
            <a:r>
              <a:rPr sz="1200" spc="-3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spc="-70" dirty="0">
                <a:solidFill>
                  <a:srgbClr val="3F3F3F"/>
                </a:solidFill>
                <a:latin typeface="Nimbus Roman No9 L"/>
                <a:cs typeface="Nimbus Roman No9 L"/>
              </a:rPr>
              <a:t>fields</a:t>
            </a:r>
            <a:r>
              <a:rPr sz="1200" spc="-7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on</a:t>
            </a:r>
            <a:r>
              <a:rPr sz="1200" spc="2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on</a:t>
            </a:r>
            <a:r>
              <a:rPr sz="1200" spc="2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rows</a:t>
            </a:r>
            <a:r>
              <a:rPr sz="120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spc="-175" dirty="0">
                <a:solidFill>
                  <a:srgbClr val="3F3F3F"/>
                </a:solidFill>
                <a:latin typeface="Nimbus Roman No9 L"/>
                <a:cs typeface="Nimbus Roman No9 L"/>
              </a:rPr>
              <a:t>&amp;</a:t>
            </a:r>
            <a:r>
              <a:rPr sz="1200" spc="2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columns</a:t>
            </a:r>
            <a:r>
              <a:rPr sz="120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spc="-50" dirty="0">
                <a:solidFill>
                  <a:srgbClr val="3F3F3F"/>
                </a:solidFill>
                <a:latin typeface="Nimbus Roman No9 L"/>
                <a:cs typeface="Nimbus Roman No9 L"/>
              </a:rPr>
              <a:t>shelves</a:t>
            </a:r>
            <a:endParaRPr sz="1200">
              <a:latin typeface="Nimbus Roman No9 L"/>
              <a:cs typeface="Nimbus Roman No9 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749810" y="4390445"/>
            <a:ext cx="1669414" cy="753745"/>
          </a:xfrm>
          <a:prstGeom prst="rect">
            <a:avLst/>
          </a:prstGeom>
        </p:spPr>
        <p:txBody>
          <a:bodyPr vert="horz" wrap="square" lIns="0" tIns="90805" rIns="0" bIns="0" rtlCol="0">
            <a:spAutoFit/>
          </a:bodyPr>
          <a:lstStyle/>
          <a:p>
            <a:pPr marL="856615">
              <a:lnSpc>
                <a:spcPct val="100000"/>
              </a:lnSpc>
              <a:spcBef>
                <a:spcPts val="715"/>
              </a:spcBef>
            </a:pPr>
            <a:r>
              <a:rPr sz="1600" b="1" spc="-204" dirty="0">
                <a:solidFill>
                  <a:srgbClr val="3F3F3F"/>
                </a:solidFill>
                <a:latin typeface="DejaVu Sans"/>
                <a:cs typeface="DejaVu Sans"/>
              </a:rPr>
              <a:t>Columns</a:t>
            </a:r>
            <a:endParaRPr sz="1600">
              <a:latin typeface="DejaVu Sans"/>
              <a:cs typeface="DejaVu Sans"/>
            </a:endParaRPr>
          </a:p>
          <a:p>
            <a:pPr marL="29845">
              <a:lnSpc>
                <a:spcPts val="1370"/>
              </a:lnSpc>
              <a:spcBef>
                <a:spcPts val="459"/>
              </a:spcBef>
            </a:pP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Formatting</a:t>
            </a:r>
            <a:r>
              <a:rPr sz="1200" spc="-7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applies</a:t>
            </a:r>
            <a:r>
              <a:rPr sz="1200" spc="-6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only</a:t>
            </a:r>
            <a:r>
              <a:rPr sz="1200" spc="-6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spc="-25" dirty="0">
                <a:solidFill>
                  <a:srgbClr val="3F3F3F"/>
                </a:solidFill>
                <a:latin typeface="Nimbus Roman No9 L"/>
                <a:cs typeface="Nimbus Roman No9 L"/>
              </a:rPr>
              <a:t>to</a:t>
            </a:r>
            <a:endParaRPr sz="1200">
              <a:latin typeface="Nimbus Roman No9 L"/>
              <a:cs typeface="Nimbus Roman No9 L"/>
            </a:endParaRPr>
          </a:p>
          <a:p>
            <a:pPr marL="12700">
              <a:lnSpc>
                <a:spcPts val="1370"/>
              </a:lnSpc>
            </a:pP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fields</a:t>
            </a:r>
            <a:r>
              <a:rPr sz="1200" spc="2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on</a:t>
            </a:r>
            <a:r>
              <a:rPr sz="1200" spc="2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the</a:t>
            </a:r>
            <a:r>
              <a:rPr sz="1200" spc="2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columns</a:t>
            </a:r>
            <a:r>
              <a:rPr sz="1200" spc="1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spc="-35" dirty="0">
                <a:solidFill>
                  <a:srgbClr val="3F3F3F"/>
                </a:solidFill>
                <a:latin typeface="Nimbus Roman No9 L"/>
                <a:cs typeface="Nimbus Roman No9 L"/>
              </a:rPr>
              <a:t>shelf</a:t>
            </a:r>
            <a:endParaRPr sz="1200">
              <a:latin typeface="Nimbus Roman No9 L"/>
              <a:cs typeface="Nimbus Roman No9 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826245" y="2041199"/>
            <a:ext cx="1316355" cy="753745"/>
          </a:xfrm>
          <a:prstGeom prst="rect">
            <a:avLst/>
          </a:prstGeom>
        </p:spPr>
        <p:txBody>
          <a:bodyPr vert="horz" wrap="square" lIns="0" tIns="908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15"/>
              </a:spcBef>
            </a:pPr>
            <a:r>
              <a:rPr sz="1600" b="1" spc="-20" dirty="0">
                <a:solidFill>
                  <a:srgbClr val="3F3F3F"/>
                </a:solidFill>
                <a:latin typeface="DejaVu Sans"/>
                <a:cs typeface="DejaVu Sans"/>
              </a:rPr>
              <a:t>Font</a:t>
            </a:r>
            <a:endParaRPr sz="1600">
              <a:latin typeface="DejaVu Sans"/>
              <a:cs typeface="DejaVu Sans"/>
            </a:endParaRPr>
          </a:p>
          <a:p>
            <a:pPr marL="12700" marR="5080">
              <a:lnSpc>
                <a:spcPts val="1300"/>
              </a:lnSpc>
              <a:spcBef>
                <a:spcPts val="620"/>
              </a:spcBef>
            </a:pP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Adjust</a:t>
            </a:r>
            <a:r>
              <a:rPr sz="1200" spc="9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font</a:t>
            </a:r>
            <a:r>
              <a:rPr sz="1200" spc="8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spc="-10" dirty="0">
                <a:solidFill>
                  <a:srgbClr val="3F3F3F"/>
                </a:solidFill>
                <a:latin typeface="Nimbus Roman No9 L"/>
                <a:cs typeface="Nimbus Roman No9 L"/>
              </a:rPr>
              <a:t>sizing,</a:t>
            </a:r>
            <a:r>
              <a:rPr sz="1200" spc="-1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spc="-10" dirty="0">
                <a:solidFill>
                  <a:srgbClr val="3F3F3F"/>
                </a:solidFill>
                <a:latin typeface="Nimbus Roman No9 L"/>
                <a:cs typeface="Nimbus Roman No9 L"/>
              </a:rPr>
              <a:t>underline,</a:t>
            </a:r>
            <a:r>
              <a:rPr sz="1200" spc="-5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spc="-10" dirty="0">
                <a:solidFill>
                  <a:srgbClr val="3F3F3F"/>
                </a:solidFill>
                <a:latin typeface="Nimbus Roman No9 L"/>
                <a:cs typeface="Nimbus Roman No9 L"/>
              </a:rPr>
              <a:t>bold,</a:t>
            </a:r>
            <a:r>
              <a:rPr sz="1200" spc="-7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spc="-55" dirty="0">
                <a:solidFill>
                  <a:srgbClr val="3F3F3F"/>
                </a:solidFill>
                <a:latin typeface="Nimbus Roman No9 L"/>
                <a:cs typeface="Nimbus Roman No9 L"/>
              </a:rPr>
              <a:t>color</a:t>
            </a:r>
            <a:endParaRPr sz="1200">
              <a:latin typeface="Nimbus Roman No9 L"/>
              <a:cs typeface="Nimbus Roman No9 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826245" y="2898957"/>
            <a:ext cx="1562735" cy="753745"/>
          </a:xfrm>
          <a:prstGeom prst="rect">
            <a:avLst/>
          </a:prstGeom>
        </p:spPr>
        <p:txBody>
          <a:bodyPr vert="horz" wrap="square" lIns="0" tIns="908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15"/>
              </a:spcBef>
            </a:pPr>
            <a:r>
              <a:rPr sz="1600" b="1" spc="-100" dirty="0">
                <a:solidFill>
                  <a:srgbClr val="3F3F3F"/>
                </a:solidFill>
                <a:latin typeface="DejaVu Sans"/>
                <a:cs typeface="DejaVu Sans"/>
              </a:rPr>
              <a:t>Alignment</a:t>
            </a:r>
            <a:endParaRPr sz="1600">
              <a:latin typeface="DejaVu Sans"/>
              <a:cs typeface="DejaVu Sans"/>
            </a:endParaRPr>
          </a:p>
          <a:p>
            <a:pPr marL="12700" marR="5080">
              <a:lnSpc>
                <a:spcPts val="1300"/>
              </a:lnSpc>
              <a:spcBef>
                <a:spcPts val="620"/>
              </a:spcBef>
            </a:pP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Adjust</a:t>
            </a:r>
            <a:r>
              <a:rPr sz="1200" spc="1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alignment</a:t>
            </a:r>
            <a:r>
              <a:rPr sz="1200" spc="1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spc="-40" dirty="0">
                <a:solidFill>
                  <a:srgbClr val="3F3F3F"/>
                </a:solidFill>
                <a:latin typeface="Nimbus Roman No9 L"/>
                <a:cs typeface="Nimbus Roman No9 L"/>
              </a:rPr>
              <a:t>vertical</a:t>
            </a:r>
            <a:r>
              <a:rPr sz="1200" spc="-4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spc="-175" dirty="0">
                <a:solidFill>
                  <a:srgbClr val="3F3F3F"/>
                </a:solidFill>
                <a:latin typeface="Nimbus Roman No9 L"/>
                <a:cs typeface="Nimbus Roman No9 L"/>
              </a:rPr>
              <a:t>&amp;</a:t>
            </a:r>
            <a:r>
              <a:rPr sz="1200" spc="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spc="-10" dirty="0">
                <a:solidFill>
                  <a:srgbClr val="3F3F3F"/>
                </a:solidFill>
                <a:latin typeface="Nimbus Roman No9 L"/>
                <a:cs typeface="Nimbus Roman No9 L"/>
              </a:rPr>
              <a:t>horizontal</a:t>
            </a:r>
            <a:endParaRPr sz="1200">
              <a:latin typeface="Nimbus Roman No9 L"/>
              <a:cs typeface="Nimbus Roman No9 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8826245" y="3819707"/>
            <a:ext cx="1571625" cy="589280"/>
          </a:xfrm>
          <a:prstGeom prst="rect">
            <a:avLst/>
          </a:prstGeom>
        </p:spPr>
        <p:txBody>
          <a:bodyPr vert="horz" wrap="square" lIns="0" tIns="908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15"/>
              </a:spcBef>
            </a:pPr>
            <a:r>
              <a:rPr sz="1600" b="1" spc="-110" dirty="0">
                <a:solidFill>
                  <a:srgbClr val="3F3F3F"/>
                </a:solidFill>
                <a:latin typeface="DejaVu Sans"/>
                <a:cs typeface="DejaVu Sans"/>
              </a:rPr>
              <a:t>Shading</a:t>
            </a:r>
            <a:endParaRPr sz="1600">
              <a:latin typeface="DejaVu Sans"/>
              <a:cs typeface="DejaVu Sans"/>
            </a:endParaRPr>
          </a:p>
          <a:p>
            <a:pPr marL="12700">
              <a:lnSpc>
                <a:spcPct val="100000"/>
              </a:lnSpc>
              <a:spcBef>
                <a:spcPts val="459"/>
              </a:spcBef>
            </a:pP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Adjust</a:t>
            </a:r>
            <a:r>
              <a:rPr sz="1200" spc="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spc="-10" dirty="0">
                <a:solidFill>
                  <a:srgbClr val="3F3F3F"/>
                </a:solidFill>
                <a:latin typeface="Nimbus Roman No9 L"/>
                <a:cs typeface="Nimbus Roman No9 L"/>
              </a:rPr>
              <a:t>color</a:t>
            </a:r>
            <a:r>
              <a:rPr sz="1200" spc="-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and</a:t>
            </a:r>
            <a:r>
              <a:rPr sz="120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spc="-35" dirty="0">
                <a:solidFill>
                  <a:srgbClr val="3F3F3F"/>
                </a:solidFill>
                <a:latin typeface="Nimbus Roman No9 L"/>
                <a:cs typeface="Nimbus Roman No9 L"/>
              </a:rPr>
              <a:t>banding</a:t>
            </a:r>
            <a:endParaRPr sz="1200">
              <a:latin typeface="Nimbus Roman No9 L"/>
              <a:cs typeface="Nimbus Roman No9 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826245" y="4614472"/>
            <a:ext cx="1247140" cy="753745"/>
          </a:xfrm>
          <a:prstGeom prst="rect">
            <a:avLst/>
          </a:prstGeom>
        </p:spPr>
        <p:txBody>
          <a:bodyPr vert="horz" wrap="square" lIns="0" tIns="908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15"/>
              </a:spcBef>
            </a:pPr>
            <a:r>
              <a:rPr sz="1600" b="1" spc="-65" dirty="0">
                <a:solidFill>
                  <a:srgbClr val="3F3F3F"/>
                </a:solidFill>
                <a:latin typeface="DejaVu Sans"/>
                <a:cs typeface="DejaVu Sans"/>
              </a:rPr>
              <a:t>Borders</a:t>
            </a:r>
            <a:endParaRPr sz="1600">
              <a:latin typeface="DejaVu Sans"/>
              <a:cs typeface="DejaVu Sans"/>
            </a:endParaRPr>
          </a:p>
          <a:p>
            <a:pPr marL="12700" marR="5080">
              <a:lnSpc>
                <a:spcPts val="1300"/>
              </a:lnSpc>
              <a:spcBef>
                <a:spcPts val="620"/>
              </a:spcBef>
            </a:pP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Adjust</a:t>
            </a:r>
            <a:r>
              <a:rPr sz="1200" spc="-1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border</a:t>
            </a:r>
            <a:r>
              <a:rPr sz="1200" spc="-2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spc="-60" dirty="0">
                <a:solidFill>
                  <a:srgbClr val="3F3F3F"/>
                </a:solidFill>
                <a:latin typeface="Nimbus Roman No9 L"/>
                <a:cs typeface="Nimbus Roman No9 L"/>
              </a:rPr>
              <a:t>color,</a:t>
            </a:r>
            <a:r>
              <a:rPr sz="1200" spc="-6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spc="-10" dirty="0">
                <a:solidFill>
                  <a:srgbClr val="3F3F3F"/>
                </a:solidFill>
                <a:latin typeface="Nimbus Roman No9 L"/>
                <a:cs typeface="Nimbus Roman No9 L"/>
              </a:rPr>
              <a:t>thickness</a:t>
            </a:r>
            <a:endParaRPr sz="1200">
              <a:latin typeface="Nimbus Roman No9 L"/>
              <a:cs typeface="Nimbus Roman No9 L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3636556" y="2324607"/>
            <a:ext cx="210820" cy="3035300"/>
          </a:xfrm>
          <a:custGeom>
            <a:avLst/>
            <a:gdLst/>
            <a:ahLst/>
            <a:cxnLst/>
            <a:rect l="l" t="t" r="r" b="b"/>
            <a:pathLst>
              <a:path w="210820" h="3035300">
                <a:moveTo>
                  <a:pt x="61036" y="3022600"/>
                </a:moveTo>
                <a:lnTo>
                  <a:pt x="0" y="3022600"/>
                </a:lnTo>
                <a:lnTo>
                  <a:pt x="177" y="3035300"/>
                </a:lnTo>
                <a:lnTo>
                  <a:pt x="56337" y="3035300"/>
                </a:lnTo>
                <a:lnTo>
                  <a:pt x="61036" y="3022600"/>
                </a:lnTo>
                <a:close/>
              </a:path>
              <a:path w="210820" h="3035300">
                <a:moveTo>
                  <a:pt x="82245" y="3009900"/>
                </a:moveTo>
                <a:lnTo>
                  <a:pt x="40157" y="3009900"/>
                </a:lnTo>
                <a:lnTo>
                  <a:pt x="35814" y="3022600"/>
                </a:lnTo>
                <a:lnTo>
                  <a:pt x="78333" y="3022600"/>
                </a:lnTo>
                <a:lnTo>
                  <a:pt x="82245" y="3009900"/>
                </a:lnTo>
                <a:close/>
              </a:path>
              <a:path w="210820" h="3035300">
                <a:moveTo>
                  <a:pt x="96050" y="2997200"/>
                </a:moveTo>
                <a:lnTo>
                  <a:pt x="66916" y="2997200"/>
                </a:lnTo>
                <a:lnTo>
                  <a:pt x="63538" y="3009900"/>
                </a:lnTo>
                <a:lnTo>
                  <a:pt x="92887" y="3009900"/>
                </a:lnTo>
                <a:lnTo>
                  <a:pt x="96050" y="2997200"/>
                </a:lnTo>
                <a:close/>
              </a:path>
              <a:path w="210820" h="3035300">
                <a:moveTo>
                  <a:pt x="104203" y="2984500"/>
                </a:moveTo>
                <a:lnTo>
                  <a:pt x="81292" y="2984500"/>
                </a:lnTo>
                <a:lnTo>
                  <a:pt x="78778" y="2997200"/>
                </a:lnTo>
                <a:lnTo>
                  <a:pt x="101714" y="2997200"/>
                </a:lnTo>
                <a:lnTo>
                  <a:pt x="104203" y="2984500"/>
                </a:lnTo>
                <a:close/>
              </a:path>
              <a:path w="210820" h="3035300">
                <a:moveTo>
                  <a:pt x="110210" y="2971800"/>
                </a:moveTo>
                <a:lnTo>
                  <a:pt x="89433" y="2971800"/>
                </a:lnTo>
                <a:lnTo>
                  <a:pt x="87693" y="2984500"/>
                </a:lnTo>
                <a:lnTo>
                  <a:pt x="108458" y="2984500"/>
                </a:lnTo>
                <a:lnTo>
                  <a:pt x="110210" y="2971800"/>
                </a:lnTo>
                <a:close/>
              </a:path>
              <a:path w="210820" h="3035300">
                <a:moveTo>
                  <a:pt x="113804" y="2959100"/>
                </a:moveTo>
                <a:lnTo>
                  <a:pt x="94310" y="2959100"/>
                </a:lnTo>
                <a:lnTo>
                  <a:pt x="93408" y="2971800"/>
                </a:lnTo>
                <a:lnTo>
                  <a:pt x="112890" y="2971800"/>
                </a:lnTo>
                <a:lnTo>
                  <a:pt x="113804" y="2959100"/>
                </a:lnTo>
                <a:close/>
              </a:path>
              <a:path w="210820" h="3035300">
                <a:moveTo>
                  <a:pt x="114731" y="2946400"/>
                </a:moveTo>
                <a:lnTo>
                  <a:pt x="95694" y="2946400"/>
                </a:lnTo>
                <a:lnTo>
                  <a:pt x="95453" y="2959100"/>
                </a:lnTo>
                <a:lnTo>
                  <a:pt x="114427" y="2959100"/>
                </a:lnTo>
                <a:lnTo>
                  <a:pt x="114731" y="2946400"/>
                </a:lnTo>
                <a:close/>
              </a:path>
              <a:path w="210820" h="3035300">
                <a:moveTo>
                  <a:pt x="114769" y="774700"/>
                </a:moveTo>
                <a:lnTo>
                  <a:pt x="95719" y="774700"/>
                </a:lnTo>
                <a:lnTo>
                  <a:pt x="95719" y="2946400"/>
                </a:lnTo>
                <a:lnTo>
                  <a:pt x="114769" y="2946400"/>
                </a:lnTo>
                <a:lnTo>
                  <a:pt x="114769" y="774700"/>
                </a:lnTo>
                <a:close/>
              </a:path>
              <a:path w="210820" h="3035300">
                <a:moveTo>
                  <a:pt x="115493" y="762000"/>
                </a:moveTo>
                <a:lnTo>
                  <a:pt x="96062" y="762000"/>
                </a:lnTo>
                <a:lnTo>
                  <a:pt x="95758" y="774700"/>
                </a:lnTo>
                <a:lnTo>
                  <a:pt x="115036" y="774700"/>
                </a:lnTo>
                <a:lnTo>
                  <a:pt x="115493" y="762000"/>
                </a:lnTo>
                <a:close/>
              </a:path>
              <a:path w="210820" h="3035300">
                <a:moveTo>
                  <a:pt x="118198" y="749300"/>
                </a:moveTo>
                <a:lnTo>
                  <a:pt x="98793" y="749300"/>
                </a:lnTo>
                <a:lnTo>
                  <a:pt x="97599" y="762000"/>
                </a:lnTo>
                <a:lnTo>
                  <a:pt x="117081" y="762000"/>
                </a:lnTo>
                <a:lnTo>
                  <a:pt x="118198" y="749300"/>
                </a:lnTo>
                <a:close/>
              </a:path>
              <a:path w="210820" h="3035300">
                <a:moveTo>
                  <a:pt x="124739" y="736600"/>
                </a:moveTo>
                <a:lnTo>
                  <a:pt x="104025" y="736600"/>
                </a:lnTo>
                <a:lnTo>
                  <a:pt x="102019" y="749300"/>
                </a:lnTo>
                <a:lnTo>
                  <a:pt x="122796" y="749300"/>
                </a:lnTo>
                <a:lnTo>
                  <a:pt x="124739" y="736600"/>
                </a:lnTo>
                <a:close/>
              </a:path>
              <a:path w="210820" h="3035300">
                <a:moveTo>
                  <a:pt x="134416" y="723900"/>
                </a:moveTo>
                <a:lnTo>
                  <a:pt x="111493" y="723900"/>
                </a:lnTo>
                <a:lnTo>
                  <a:pt x="108775" y="736600"/>
                </a:lnTo>
                <a:lnTo>
                  <a:pt x="131711" y="736600"/>
                </a:lnTo>
                <a:lnTo>
                  <a:pt x="134416" y="723900"/>
                </a:lnTo>
                <a:close/>
              </a:path>
              <a:path w="210820" h="3035300">
                <a:moveTo>
                  <a:pt x="150495" y="711200"/>
                </a:moveTo>
                <a:lnTo>
                  <a:pt x="120954" y="711200"/>
                </a:lnTo>
                <a:lnTo>
                  <a:pt x="117589" y="723900"/>
                </a:lnTo>
                <a:lnTo>
                  <a:pt x="146951" y="723900"/>
                </a:lnTo>
                <a:lnTo>
                  <a:pt x="150495" y="711200"/>
                </a:lnTo>
                <a:close/>
              </a:path>
              <a:path w="210820" h="3035300">
                <a:moveTo>
                  <a:pt x="183705" y="698500"/>
                </a:moveTo>
                <a:lnTo>
                  <a:pt x="136245" y="698500"/>
                </a:lnTo>
                <a:lnTo>
                  <a:pt x="132156" y="711200"/>
                </a:lnTo>
                <a:lnTo>
                  <a:pt x="179133" y="711200"/>
                </a:lnTo>
                <a:lnTo>
                  <a:pt x="183705" y="698500"/>
                </a:lnTo>
                <a:close/>
              </a:path>
              <a:path w="210820" h="3035300">
                <a:moveTo>
                  <a:pt x="210489" y="685800"/>
                </a:moveTo>
                <a:lnTo>
                  <a:pt x="158991" y="685800"/>
                </a:lnTo>
                <a:lnTo>
                  <a:pt x="154152" y="698500"/>
                </a:lnTo>
                <a:lnTo>
                  <a:pt x="210489" y="698500"/>
                </a:lnTo>
                <a:lnTo>
                  <a:pt x="210489" y="685800"/>
                </a:lnTo>
                <a:close/>
              </a:path>
              <a:path w="210820" h="3035300">
                <a:moveTo>
                  <a:pt x="183692" y="673100"/>
                </a:moveTo>
                <a:lnTo>
                  <a:pt x="136245" y="673100"/>
                </a:lnTo>
                <a:lnTo>
                  <a:pt x="140500" y="685800"/>
                </a:lnTo>
                <a:lnTo>
                  <a:pt x="188353" y="685800"/>
                </a:lnTo>
                <a:lnTo>
                  <a:pt x="183692" y="673100"/>
                </a:lnTo>
                <a:close/>
              </a:path>
              <a:path w="210820" h="3035300">
                <a:moveTo>
                  <a:pt x="150482" y="660400"/>
                </a:moveTo>
                <a:lnTo>
                  <a:pt x="117602" y="660400"/>
                </a:lnTo>
                <a:lnTo>
                  <a:pt x="120954" y="673100"/>
                </a:lnTo>
                <a:lnTo>
                  <a:pt x="154178" y="673100"/>
                </a:lnTo>
                <a:lnTo>
                  <a:pt x="150482" y="660400"/>
                </a:lnTo>
                <a:close/>
              </a:path>
              <a:path w="210820" h="3035300">
                <a:moveTo>
                  <a:pt x="134416" y="647700"/>
                </a:moveTo>
                <a:lnTo>
                  <a:pt x="108775" y="647700"/>
                </a:lnTo>
                <a:lnTo>
                  <a:pt x="111506" y="660400"/>
                </a:lnTo>
                <a:lnTo>
                  <a:pt x="137287" y="660400"/>
                </a:lnTo>
                <a:lnTo>
                  <a:pt x="134416" y="647700"/>
                </a:lnTo>
                <a:close/>
              </a:path>
              <a:path w="210820" h="3035300">
                <a:moveTo>
                  <a:pt x="122796" y="635000"/>
                </a:moveTo>
                <a:lnTo>
                  <a:pt x="102019" y="635000"/>
                </a:lnTo>
                <a:lnTo>
                  <a:pt x="104025" y="647700"/>
                </a:lnTo>
                <a:lnTo>
                  <a:pt x="124726" y="647700"/>
                </a:lnTo>
                <a:lnTo>
                  <a:pt x="122796" y="635000"/>
                </a:lnTo>
                <a:close/>
              </a:path>
              <a:path w="210820" h="3035300">
                <a:moveTo>
                  <a:pt x="118198" y="622300"/>
                </a:moveTo>
                <a:lnTo>
                  <a:pt x="97599" y="622300"/>
                </a:lnTo>
                <a:lnTo>
                  <a:pt x="98793" y="635000"/>
                </a:lnTo>
                <a:lnTo>
                  <a:pt x="119519" y="635000"/>
                </a:lnTo>
                <a:lnTo>
                  <a:pt x="118198" y="622300"/>
                </a:lnTo>
                <a:close/>
              </a:path>
              <a:path w="210820" h="3035300">
                <a:moveTo>
                  <a:pt x="115036" y="609600"/>
                </a:moveTo>
                <a:lnTo>
                  <a:pt x="95758" y="609600"/>
                </a:lnTo>
                <a:lnTo>
                  <a:pt x="96062" y="622300"/>
                </a:lnTo>
                <a:lnTo>
                  <a:pt x="115493" y="622300"/>
                </a:lnTo>
                <a:lnTo>
                  <a:pt x="115036" y="609600"/>
                </a:lnTo>
                <a:close/>
              </a:path>
              <a:path w="210820" h="3035300">
                <a:moveTo>
                  <a:pt x="114769" y="88900"/>
                </a:moveTo>
                <a:lnTo>
                  <a:pt x="95719" y="88900"/>
                </a:lnTo>
                <a:lnTo>
                  <a:pt x="95719" y="609600"/>
                </a:lnTo>
                <a:lnTo>
                  <a:pt x="114769" y="609600"/>
                </a:lnTo>
                <a:lnTo>
                  <a:pt x="114769" y="88900"/>
                </a:lnTo>
                <a:close/>
              </a:path>
              <a:path w="210820" h="3035300">
                <a:moveTo>
                  <a:pt x="113804" y="76200"/>
                </a:moveTo>
                <a:lnTo>
                  <a:pt x="94310" y="76200"/>
                </a:lnTo>
                <a:lnTo>
                  <a:pt x="94996" y="88900"/>
                </a:lnTo>
                <a:lnTo>
                  <a:pt x="114427" y="88900"/>
                </a:lnTo>
                <a:lnTo>
                  <a:pt x="113804" y="76200"/>
                </a:lnTo>
                <a:close/>
              </a:path>
              <a:path w="210820" h="3035300">
                <a:moveTo>
                  <a:pt x="110210" y="63500"/>
                </a:moveTo>
                <a:lnTo>
                  <a:pt x="89433" y="63500"/>
                </a:lnTo>
                <a:lnTo>
                  <a:pt x="90970" y="76200"/>
                </a:lnTo>
                <a:lnTo>
                  <a:pt x="111696" y="76200"/>
                </a:lnTo>
                <a:lnTo>
                  <a:pt x="110210" y="63500"/>
                </a:lnTo>
                <a:close/>
              </a:path>
              <a:path w="210820" h="3035300">
                <a:moveTo>
                  <a:pt x="104203" y="50800"/>
                </a:moveTo>
                <a:lnTo>
                  <a:pt x="81292" y="50800"/>
                </a:lnTo>
                <a:lnTo>
                  <a:pt x="83616" y="63500"/>
                </a:lnTo>
                <a:lnTo>
                  <a:pt x="106464" y="63500"/>
                </a:lnTo>
                <a:lnTo>
                  <a:pt x="104203" y="50800"/>
                </a:lnTo>
                <a:close/>
              </a:path>
              <a:path w="210820" h="3035300">
                <a:moveTo>
                  <a:pt x="96050" y="38100"/>
                </a:moveTo>
                <a:lnTo>
                  <a:pt x="70142" y="38100"/>
                </a:lnTo>
                <a:lnTo>
                  <a:pt x="73190" y="50800"/>
                </a:lnTo>
                <a:lnTo>
                  <a:pt x="98983" y="50800"/>
                </a:lnTo>
                <a:lnTo>
                  <a:pt x="96050" y="38100"/>
                </a:lnTo>
                <a:close/>
              </a:path>
              <a:path w="210820" h="3035300">
                <a:moveTo>
                  <a:pt x="82245" y="25400"/>
                </a:moveTo>
                <a:lnTo>
                  <a:pt x="48501" y="25400"/>
                </a:lnTo>
                <a:lnTo>
                  <a:pt x="52463" y="38100"/>
                </a:lnTo>
                <a:lnTo>
                  <a:pt x="85979" y="38100"/>
                </a:lnTo>
                <a:lnTo>
                  <a:pt x="82245" y="25400"/>
                </a:lnTo>
                <a:close/>
              </a:path>
              <a:path w="210820" h="3035300">
                <a:moveTo>
                  <a:pt x="36245" y="0"/>
                </a:moveTo>
                <a:lnTo>
                  <a:pt x="177" y="0"/>
                </a:lnTo>
                <a:lnTo>
                  <a:pt x="0" y="25400"/>
                </a:lnTo>
                <a:lnTo>
                  <a:pt x="69989" y="25400"/>
                </a:lnTo>
                <a:lnTo>
                  <a:pt x="65582" y="12700"/>
                </a:lnTo>
                <a:lnTo>
                  <a:pt x="41452" y="12700"/>
                </a:lnTo>
                <a:lnTo>
                  <a:pt x="36245" y="0"/>
                </a:lnTo>
                <a:close/>
              </a:path>
            </a:pathLst>
          </a:custGeom>
          <a:solidFill>
            <a:srgbClr val="1FE2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345716" y="2041905"/>
            <a:ext cx="210820" cy="4330700"/>
          </a:xfrm>
          <a:custGeom>
            <a:avLst/>
            <a:gdLst/>
            <a:ahLst/>
            <a:cxnLst/>
            <a:rect l="l" t="t" r="r" b="b"/>
            <a:pathLst>
              <a:path w="210820" h="4330700">
                <a:moveTo>
                  <a:pt x="210489" y="4318000"/>
                </a:moveTo>
                <a:lnTo>
                  <a:pt x="149453" y="4318000"/>
                </a:lnTo>
                <a:lnTo>
                  <a:pt x="154152" y="4330700"/>
                </a:lnTo>
                <a:lnTo>
                  <a:pt x="210312" y="4330700"/>
                </a:lnTo>
                <a:lnTo>
                  <a:pt x="210489" y="4318000"/>
                </a:lnTo>
                <a:close/>
              </a:path>
              <a:path w="210820" h="4330700">
                <a:moveTo>
                  <a:pt x="170332" y="4305300"/>
                </a:moveTo>
                <a:lnTo>
                  <a:pt x="128244" y="4305300"/>
                </a:lnTo>
                <a:lnTo>
                  <a:pt x="132156" y="4318000"/>
                </a:lnTo>
                <a:lnTo>
                  <a:pt x="174675" y="4318000"/>
                </a:lnTo>
                <a:lnTo>
                  <a:pt x="170332" y="4305300"/>
                </a:lnTo>
                <a:close/>
              </a:path>
              <a:path w="210820" h="4330700">
                <a:moveTo>
                  <a:pt x="143573" y="4292600"/>
                </a:moveTo>
                <a:lnTo>
                  <a:pt x="114439" y="4292600"/>
                </a:lnTo>
                <a:lnTo>
                  <a:pt x="117602" y="4305300"/>
                </a:lnTo>
                <a:lnTo>
                  <a:pt x="146951" y="4305300"/>
                </a:lnTo>
                <a:lnTo>
                  <a:pt x="143573" y="4292600"/>
                </a:lnTo>
                <a:close/>
              </a:path>
              <a:path w="210820" h="4330700">
                <a:moveTo>
                  <a:pt x="129197" y="4279900"/>
                </a:moveTo>
                <a:lnTo>
                  <a:pt x="106286" y="4279900"/>
                </a:lnTo>
                <a:lnTo>
                  <a:pt x="108775" y="4292600"/>
                </a:lnTo>
                <a:lnTo>
                  <a:pt x="131711" y="4292600"/>
                </a:lnTo>
                <a:lnTo>
                  <a:pt x="129197" y="4279900"/>
                </a:lnTo>
                <a:close/>
              </a:path>
              <a:path w="210820" h="4330700">
                <a:moveTo>
                  <a:pt x="121056" y="4267200"/>
                </a:moveTo>
                <a:lnTo>
                  <a:pt x="100279" y="4267200"/>
                </a:lnTo>
                <a:lnTo>
                  <a:pt x="102019" y="4279900"/>
                </a:lnTo>
                <a:lnTo>
                  <a:pt x="122796" y="4279900"/>
                </a:lnTo>
                <a:lnTo>
                  <a:pt x="121056" y="4267200"/>
                </a:lnTo>
                <a:close/>
              </a:path>
              <a:path w="210820" h="4330700">
                <a:moveTo>
                  <a:pt x="116179" y="4254500"/>
                </a:moveTo>
                <a:lnTo>
                  <a:pt x="96685" y="4254500"/>
                </a:lnTo>
                <a:lnTo>
                  <a:pt x="97599" y="4267200"/>
                </a:lnTo>
                <a:lnTo>
                  <a:pt x="117081" y="4267200"/>
                </a:lnTo>
                <a:lnTo>
                  <a:pt x="116179" y="4254500"/>
                </a:lnTo>
                <a:close/>
              </a:path>
              <a:path w="210820" h="4330700">
                <a:moveTo>
                  <a:pt x="114795" y="4241800"/>
                </a:moveTo>
                <a:lnTo>
                  <a:pt x="95758" y="4241800"/>
                </a:lnTo>
                <a:lnTo>
                  <a:pt x="96062" y="4254500"/>
                </a:lnTo>
                <a:lnTo>
                  <a:pt x="115036" y="4254500"/>
                </a:lnTo>
                <a:lnTo>
                  <a:pt x="114795" y="4241800"/>
                </a:lnTo>
                <a:close/>
              </a:path>
              <a:path w="210820" h="4330700">
                <a:moveTo>
                  <a:pt x="114769" y="1193800"/>
                </a:moveTo>
                <a:lnTo>
                  <a:pt x="95719" y="1193800"/>
                </a:lnTo>
                <a:lnTo>
                  <a:pt x="95719" y="4241800"/>
                </a:lnTo>
                <a:lnTo>
                  <a:pt x="114769" y="4241800"/>
                </a:lnTo>
                <a:lnTo>
                  <a:pt x="114769" y="1193800"/>
                </a:lnTo>
                <a:close/>
              </a:path>
              <a:path w="210820" h="4330700">
                <a:moveTo>
                  <a:pt x="114427" y="1181100"/>
                </a:moveTo>
                <a:lnTo>
                  <a:pt x="95453" y="1181100"/>
                </a:lnTo>
                <a:lnTo>
                  <a:pt x="95694" y="1193800"/>
                </a:lnTo>
                <a:lnTo>
                  <a:pt x="114731" y="1193800"/>
                </a:lnTo>
                <a:lnTo>
                  <a:pt x="114427" y="1181100"/>
                </a:lnTo>
                <a:close/>
              </a:path>
              <a:path w="210820" h="4330700">
                <a:moveTo>
                  <a:pt x="112890" y="1168400"/>
                </a:moveTo>
                <a:lnTo>
                  <a:pt x="93408" y="1168400"/>
                </a:lnTo>
                <a:lnTo>
                  <a:pt x="94310" y="1181100"/>
                </a:lnTo>
                <a:lnTo>
                  <a:pt x="113804" y="1181100"/>
                </a:lnTo>
                <a:lnTo>
                  <a:pt x="112890" y="1168400"/>
                </a:lnTo>
                <a:close/>
              </a:path>
              <a:path w="210820" h="4330700">
                <a:moveTo>
                  <a:pt x="108470" y="1155700"/>
                </a:moveTo>
                <a:lnTo>
                  <a:pt x="87693" y="1155700"/>
                </a:lnTo>
                <a:lnTo>
                  <a:pt x="89433" y="1168400"/>
                </a:lnTo>
                <a:lnTo>
                  <a:pt x="110210" y="1168400"/>
                </a:lnTo>
                <a:lnTo>
                  <a:pt x="108470" y="1155700"/>
                </a:lnTo>
                <a:close/>
              </a:path>
              <a:path w="210820" h="4330700">
                <a:moveTo>
                  <a:pt x="101714" y="1143000"/>
                </a:moveTo>
                <a:lnTo>
                  <a:pt x="78778" y="1143000"/>
                </a:lnTo>
                <a:lnTo>
                  <a:pt x="81292" y="1155700"/>
                </a:lnTo>
                <a:lnTo>
                  <a:pt x="104203" y="1155700"/>
                </a:lnTo>
                <a:lnTo>
                  <a:pt x="101714" y="1143000"/>
                </a:lnTo>
                <a:close/>
              </a:path>
              <a:path w="210820" h="4330700">
                <a:moveTo>
                  <a:pt x="92887" y="1130300"/>
                </a:moveTo>
                <a:lnTo>
                  <a:pt x="63538" y="1130300"/>
                </a:lnTo>
                <a:lnTo>
                  <a:pt x="66929" y="1143000"/>
                </a:lnTo>
                <a:lnTo>
                  <a:pt x="96050" y="1143000"/>
                </a:lnTo>
                <a:lnTo>
                  <a:pt x="92887" y="1130300"/>
                </a:lnTo>
                <a:close/>
              </a:path>
              <a:path w="210820" h="4330700">
                <a:moveTo>
                  <a:pt x="78320" y="1117600"/>
                </a:moveTo>
                <a:lnTo>
                  <a:pt x="35826" y="1117600"/>
                </a:lnTo>
                <a:lnTo>
                  <a:pt x="40170" y="1130300"/>
                </a:lnTo>
                <a:lnTo>
                  <a:pt x="82245" y="1130300"/>
                </a:lnTo>
                <a:lnTo>
                  <a:pt x="78320" y="1117600"/>
                </a:lnTo>
                <a:close/>
              </a:path>
              <a:path w="210820" h="4330700">
                <a:moveTo>
                  <a:pt x="70002" y="1092200"/>
                </a:moveTo>
                <a:lnTo>
                  <a:pt x="0" y="1092200"/>
                </a:lnTo>
                <a:lnTo>
                  <a:pt x="0" y="1117600"/>
                </a:lnTo>
                <a:lnTo>
                  <a:pt x="61023" y="1117600"/>
                </a:lnTo>
                <a:lnTo>
                  <a:pt x="56324" y="1104900"/>
                </a:lnTo>
                <a:lnTo>
                  <a:pt x="65595" y="1104900"/>
                </a:lnTo>
                <a:lnTo>
                  <a:pt x="70002" y="1092200"/>
                </a:lnTo>
                <a:close/>
              </a:path>
              <a:path w="210820" h="4330700">
                <a:moveTo>
                  <a:pt x="89535" y="1079500"/>
                </a:moveTo>
                <a:lnTo>
                  <a:pt x="56299" y="1079500"/>
                </a:lnTo>
                <a:lnTo>
                  <a:pt x="52463" y="1092200"/>
                </a:lnTo>
                <a:lnTo>
                  <a:pt x="85991" y="1092200"/>
                </a:lnTo>
                <a:lnTo>
                  <a:pt x="89535" y="1079500"/>
                </a:lnTo>
                <a:close/>
              </a:path>
              <a:path w="210820" h="4330700">
                <a:moveTo>
                  <a:pt x="98996" y="1066800"/>
                </a:moveTo>
                <a:lnTo>
                  <a:pt x="73190" y="1066800"/>
                </a:lnTo>
                <a:lnTo>
                  <a:pt x="70142" y="1079500"/>
                </a:lnTo>
                <a:lnTo>
                  <a:pt x="96050" y="1079500"/>
                </a:lnTo>
                <a:lnTo>
                  <a:pt x="98996" y="1066800"/>
                </a:lnTo>
                <a:close/>
              </a:path>
              <a:path w="210820" h="4330700">
                <a:moveTo>
                  <a:pt x="106464" y="1054100"/>
                </a:moveTo>
                <a:lnTo>
                  <a:pt x="85750" y="1054100"/>
                </a:lnTo>
                <a:lnTo>
                  <a:pt x="83616" y="1066800"/>
                </a:lnTo>
                <a:lnTo>
                  <a:pt x="104203" y="1066800"/>
                </a:lnTo>
                <a:lnTo>
                  <a:pt x="106464" y="1054100"/>
                </a:lnTo>
                <a:close/>
              </a:path>
              <a:path w="210820" h="4330700">
                <a:moveTo>
                  <a:pt x="111696" y="1041400"/>
                </a:moveTo>
                <a:lnTo>
                  <a:pt x="92290" y="1041400"/>
                </a:lnTo>
                <a:lnTo>
                  <a:pt x="90970" y="1054100"/>
                </a:lnTo>
                <a:lnTo>
                  <a:pt x="110210" y="1054100"/>
                </a:lnTo>
                <a:lnTo>
                  <a:pt x="111696" y="1041400"/>
                </a:lnTo>
                <a:close/>
              </a:path>
              <a:path w="210820" h="4330700">
                <a:moveTo>
                  <a:pt x="114427" y="1028700"/>
                </a:moveTo>
                <a:lnTo>
                  <a:pt x="94996" y="1028700"/>
                </a:lnTo>
                <a:lnTo>
                  <a:pt x="94310" y="1041400"/>
                </a:lnTo>
                <a:lnTo>
                  <a:pt x="113804" y="1041400"/>
                </a:lnTo>
                <a:lnTo>
                  <a:pt x="114427" y="1028700"/>
                </a:lnTo>
                <a:close/>
              </a:path>
              <a:path w="210820" h="4330700">
                <a:moveTo>
                  <a:pt x="114769" y="88900"/>
                </a:moveTo>
                <a:lnTo>
                  <a:pt x="95719" y="88900"/>
                </a:lnTo>
                <a:lnTo>
                  <a:pt x="95719" y="1028700"/>
                </a:lnTo>
                <a:lnTo>
                  <a:pt x="114769" y="1028700"/>
                </a:lnTo>
                <a:lnTo>
                  <a:pt x="114769" y="88900"/>
                </a:lnTo>
                <a:close/>
              </a:path>
              <a:path w="210820" h="4330700">
                <a:moveTo>
                  <a:pt x="116179" y="76200"/>
                </a:moveTo>
                <a:lnTo>
                  <a:pt x="97599" y="76200"/>
                </a:lnTo>
                <a:lnTo>
                  <a:pt x="96685" y="88900"/>
                </a:lnTo>
                <a:lnTo>
                  <a:pt x="115493" y="88900"/>
                </a:lnTo>
                <a:lnTo>
                  <a:pt x="116179" y="76200"/>
                </a:lnTo>
                <a:close/>
              </a:path>
              <a:path w="210820" h="4330700">
                <a:moveTo>
                  <a:pt x="121056" y="63500"/>
                </a:moveTo>
                <a:lnTo>
                  <a:pt x="100279" y="63500"/>
                </a:lnTo>
                <a:lnTo>
                  <a:pt x="98793" y="76200"/>
                </a:lnTo>
                <a:lnTo>
                  <a:pt x="119519" y="76200"/>
                </a:lnTo>
                <a:lnTo>
                  <a:pt x="121056" y="63500"/>
                </a:lnTo>
                <a:close/>
              </a:path>
              <a:path w="210820" h="4330700">
                <a:moveTo>
                  <a:pt x="129197" y="50800"/>
                </a:moveTo>
                <a:lnTo>
                  <a:pt x="106286" y="50800"/>
                </a:lnTo>
                <a:lnTo>
                  <a:pt x="104025" y="63500"/>
                </a:lnTo>
                <a:lnTo>
                  <a:pt x="126873" y="63500"/>
                </a:lnTo>
                <a:lnTo>
                  <a:pt x="129197" y="50800"/>
                </a:lnTo>
                <a:close/>
              </a:path>
              <a:path w="210820" h="4330700">
                <a:moveTo>
                  <a:pt x="143573" y="38100"/>
                </a:moveTo>
                <a:lnTo>
                  <a:pt x="114439" y="38100"/>
                </a:lnTo>
                <a:lnTo>
                  <a:pt x="111506" y="50800"/>
                </a:lnTo>
                <a:lnTo>
                  <a:pt x="140347" y="50800"/>
                </a:lnTo>
                <a:lnTo>
                  <a:pt x="143573" y="38100"/>
                </a:lnTo>
                <a:close/>
              </a:path>
              <a:path w="210820" h="4330700">
                <a:moveTo>
                  <a:pt x="166103" y="25400"/>
                </a:moveTo>
                <a:lnTo>
                  <a:pt x="128244" y="25400"/>
                </a:lnTo>
                <a:lnTo>
                  <a:pt x="124510" y="38100"/>
                </a:lnTo>
                <a:lnTo>
                  <a:pt x="161988" y="38100"/>
                </a:lnTo>
                <a:lnTo>
                  <a:pt x="166103" y="25400"/>
                </a:lnTo>
                <a:close/>
              </a:path>
              <a:path w="210820" h="4330700">
                <a:moveTo>
                  <a:pt x="210312" y="0"/>
                </a:moveTo>
                <a:lnTo>
                  <a:pt x="179552" y="0"/>
                </a:lnTo>
                <a:lnTo>
                  <a:pt x="174244" y="12700"/>
                </a:lnTo>
                <a:lnTo>
                  <a:pt x="149453" y="12700"/>
                </a:lnTo>
                <a:lnTo>
                  <a:pt x="144907" y="25400"/>
                </a:lnTo>
                <a:lnTo>
                  <a:pt x="210489" y="25400"/>
                </a:lnTo>
                <a:lnTo>
                  <a:pt x="210312" y="0"/>
                </a:lnTo>
                <a:close/>
              </a:path>
            </a:pathLst>
          </a:custGeom>
          <a:solidFill>
            <a:srgbClr val="1FE2D7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841217" y="1553704"/>
            <a:ext cx="1603375" cy="4837430"/>
            <a:chOff x="9841217" y="1553704"/>
            <a:chExt cx="1603375" cy="483743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841217" y="1553704"/>
              <a:ext cx="1603273" cy="4837202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852660" y="1565147"/>
              <a:ext cx="1533905" cy="4767833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446257" y="1726653"/>
              <a:ext cx="268198" cy="242989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10480421" y="1760232"/>
              <a:ext cx="171450" cy="146050"/>
            </a:xfrm>
            <a:custGeom>
              <a:avLst/>
              <a:gdLst/>
              <a:ahLst/>
              <a:cxnLst/>
              <a:rect l="l" t="t" r="r" b="b"/>
              <a:pathLst>
                <a:path w="171450" h="146050">
                  <a:moveTo>
                    <a:pt x="170942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0" y="120650"/>
                  </a:lnTo>
                  <a:lnTo>
                    <a:pt x="0" y="146050"/>
                  </a:lnTo>
                  <a:lnTo>
                    <a:pt x="170942" y="146050"/>
                  </a:lnTo>
                  <a:lnTo>
                    <a:pt x="170942" y="121018"/>
                  </a:lnTo>
                  <a:lnTo>
                    <a:pt x="170942" y="120650"/>
                  </a:lnTo>
                  <a:lnTo>
                    <a:pt x="170942" y="26022"/>
                  </a:lnTo>
                  <a:lnTo>
                    <a:pt x="145542" y="26022"/>
                  </a:lnTo>
                  <a:lnTo>
                    <a:pt x="145542" y="120650"/>
                  </a:lnTo>
                  <a:lnTo>
                    <a:pt x="25400" y="120650"/>
                  </a:lnTo>
                  <a:lnTo>
                    <a:pt x="25400" y="25400"/>
                  </a:lnTo>
                  <a:lnTo>
                    <a:pt x="170942" y="25400"/>
                  </a:lnTo>
                  <a:lnTo>
                    <a:pt x="170942" y="0"/>
                  </a:lnTo>
                  <a:close/>
                </a:path>
              </a:pathLst>
            </a:custGeom>
            <a:solidFill>
              <a:srgbClr val="1FE2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118360">
              <a:lnSpc>
                <a:spcPct val="100000"/>
              </a:lnSpc>
              <a:spcBef>
                <a:spcPts val="100"/>
              </a:spcBef>
            </a:pPr>
            <a:r>
              <a:rPr b="1" spc="-385" dirty="0">
                <a:latin typeface="DejaVu Sans"/>
                <a:cs typeface="DejaVu Sans"/>
              </a:rPr>
              <a:t>Worksheet-</a:t>
            </a:r>
            <a:r>
              <a:rPr b="1" spc="-430" dirty="0">
                <a:latin typeface="DejaVu Sans"/>
                <a:cs typeface="DejaVu Sans"/>
              </a:rPr>
              <a:t>Level</a:t>
            </a:r>
            <a:r>
              <a:rPr spc="-125" dirty="0"/>
              <a:t> </a:t>
            </a:r>
            <a:r>
              <a:rPr b="1" spc="-434" dirty="0">
                <a:latin typeface="DejaVu Sans"/>
                <a:cs typeface="DejaVu Sans"/>
              </a:rPr>
              <a:t>Formatting</a:t>
            </a:r>
            <a:r>
              <a:rPr spc="-125" dirty="0"/>
              <a:t> </a:t>
            </a:r>
            <a:r>
              <a:rPr b="1" spc="-525" dirty="0">
                <a:latin typeface="DejaVu Sans"/>
                <a:cs typeface="DejaVu Sans"/>
              </a:rPr>
              <a:t>Tools</a:t>
            </a:r>
          </a:p>
        </p:txBody>
      </p:sp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15646" y="813815"/>
            <a:ext cx="11760708" cy="45720"/>
          </a:xfrm>
          <a:prstGeom prst="rect">
            <a:avLst/>
          </a:prstGeom>
        </p:spPr>
      </p:pic>
      <p:grpSp>
        <p:nvGrpSpPr>
          <p:cNvPr id="9" name="object 9"/>
          <p:cNvGrpSpPr/>
          <p:nvPr/>
        </p:nvGrpSpPr>
        <p:grpSpPr>
          <a:xfrm>
            <a:off x="781024" y="1553703"/>
            <a:ext cx="1602105" cy="4891405"/>
            <a:chOff x="781024" y="1553703"/>
            <a:chExt cx="1602105" cy="4891405"/>
          </a:xfrm>
        </p:grpSpPr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81024" y="1553703"/>
              <a:ext cx="1601775" cy="4891307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92479" y="1565148"/>
              <a:ext cx="1532381" cy="4821935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41247" y="1726653"/>
              <a:ext cx="267462" cy="242989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875411" y="1760232"/>
              <a:ext cx="170180" cy="146050"/>
            </a:xfrm>
            <a:custGeom>
              <a:avLst/>
              <a:gdLst/>
              <a:ahLst/>
              <a:cxnLst/>
              <a:rect l="l" t="t" r="r" b="b"/>
              <a:pathLst>
                <a:path w="170180" h="146050">
                  <a:moveTo>
                    <a:pt x="170180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0" y="120650"/>
                  </a:lnTo>
                  <a:lnTo>
                    <a:pt x="0" y="146050"/>
                  </a:lnTo>
                  <a:lnTo>
                    <a:pt x="170180" y="146050"/>
                  </a:lnTo>
                  <a:lnTo>
                    <a:pt x="170180" y="121018"/>
                  </a:lnTo>
                  <a:lnTo>
                    <a:pt x="170180" y="120650"/>
                  </a:lnTo>
                  <a:lnTo>
                    <a:pt x="170180" y="26022"/>
                  </a:lnTo>
                  <a:lnTo>
                    <a:pt x="144780" y="26022"/>
                  </a:lnTo>
                  <a:lnTo>
                    <a:pt x="144780" y="120650"/>
                  </a:lnTo>
                  <a:lnTo>
                    <a:pt x="25400" y="120650"/>
                  </a:lnTo>
                  <a:lnTo>
                    <a:pt x="25400" y="25400"/>
                  </a:lnTo>
                  <a:lnTo>
                    <a:pt x="170180" y="25400"/>
                  </a:lnTo>
                  <a:lnTo>
                    <a:pt x="170180" y="0"/>
                  </a:lnTo>
                  <a:close/>
                </a:path>
              </a:pathLst>
            </a:custGeom>
            <a:solidFill>
              <a:srgbClr val="1FE2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4" name="object 14"/>
          <p:cNvGrpSpPr/>
          <p:nvPr/>
        </p:nvGrpSpPr>
        <p:grpSpPr>
          <a:xfrm>
            <a:off x="5278285" y="1553703"/>
            <a:ext cx="1621790" cy="4891405"/>
            <a:chOff x="5278285" y="1553703"/>
            <a:chExt cx="1621790" cy="4891405"/>
          </a:xfrm>
        </p:grpSpPr>
        <p:pic>
          <p:nvPicPr>
            <p:cNvPr id="15" name="object 1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278285" y="1553703"/>
              <a:ext cx="1621712" cy="4891307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289804" y="1565148"/>
              <a:ext cx="1552193" cy="4821935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623560" y="1726653"/>
              <a:ext cx="267462" cy="242989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5657723" y="1760232"/>
              <a:ext cx="170180" cy="146050"/>
            </a:xfrm>
            <a:custGeom>
              <a:avLst/>
              <a:gdLst/>
              <a:ahLst/>
              <a:cxnLst/>
              <a:rect l="l" t="t" r="r" b="b"/>
              <a:pathLst>
                <a:path w="170179" h="146050">
                  <a:moveTo>
                    <a:pt x="170180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0" y="120650"/>
                  </a:lnTo>
                  <a:lnTo>
                    <a:pt x="0" y="146050"/>
                  </a:lnTo>
                  <a:lnTo>
                    <a:pt x="170180" y="146050"/>
                  </a:lnTo>
                  <a:lnTo>
                    <a:pt x="170180" y="121018"/>
                  </a:lnTo>
                  <a:lnTo>
                    <a:pt x="170180" y="120650"/>
                  </a:lnTo>
                  <a:lnTo>
                    <a:pt x="170180" y="26022"/>
                  </a:lnTo>
                  <a:lnTo>
                    <a:pt x="144780" y="26022"/>
                  </a:lnTo>
                  <a:lnTo>
                    <a:pt x="144780" y="120650"/>
                  </a:lnTo>
                  <a:lnTo>
                    <a:pt x="25400" y="120650"/>
                  </a:lnTo>
                  <a:lnTo>
                    <a:pt x="25400" y="25400"/>
                  </a:lnTo>
                  <a:lnTo>
                    <a:pt x="170180" y="25400"/>
                  </a:lnTo>
                  <a:lnTo>
                    <a:pt x="170180" y="0"/>
                  </a:lnTo>
                  <a:close/>
                </a:path>
              </a:pathLst>
            </a:custGeom>
            <a:solidFill>
              <a:srgbClr val="1FE2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9" name="object 19"/>
          <p:cNvGrpSpPr/>
          <p:nvPr/>
        </p:nvGrpSpPr>
        <p:grpSpPr>
          <a:xfrm>
            <a:off x="7546073" y="1553703"/>
            <a:ext cx="1617345" cy="4891405"/>
            <a:chOff x="7546073" y="1553703"/>
            <a:chExt cx="1617345" cy="4891405"/>
          </a:xfrm>
        </p:grpSpPr>
        <p:pic>
          <p:nvPicPr>
            <p:cNvPr id="20" name="object 2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546073" y="1553703"/>
              <a:ext cx="1616989" cy="4891307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557516" y="1565148"/>
              <a:ext cx="1547621" cy="4821935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022336" y="1739607"/>
              <a:ext cx="268198" cy="242989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8056499" y="1774202"/>
              <a:ext cx="171450" cy="144780"/>
            </a:xfrm>
            <a:custGeom>
              <a:avLst/>
              <a:gdLst/>
              <a:ahLst/>
              <a:cxnLst/>
              <a:rect l="l" t="t" r="r" b="b"/>
              <a:pathLst>
                <a:path w="171450" h="144780">
                  <a:moveTo>
                    <a:pt x="170942" y="0"/>
                  </a:moveTo>
                  <a:lnTo>
                    <a:pt x="145542" y="0"/>
                  </a:lnTo>
                  <a:lnTo>
                    <a:pt x="145542" y="25400"/>
                  </a:lnTo>
                  <a:lnTo>
                    <a:pt x="145542" y="119380"/>
                  </a:lnTo>
                  <a:lnTo>
                    <a:pt x="25400" y="119380"/>
                  </a:lnTo>
                  <a:lnTo>
                    <a:pt x="25400" y="25400"/>
                  </a:lnTo>
                  <a:lnTo>
                    <a:pt x="145542" y="25400"/>
                  </a:lnTo>
                  <a:lnTo>
                    <a:pt x="145542" y="0"/>
                  </a:lnTo>
                  <a:lnTo>
                    <a:pt x="0" y="0"/>
                  </a:lnTo>
                  <a:lnTo>
                    <a:pt x="0" y="25400"/>
                  </a:lnTo>
                  <a:lnTo>
                    <a:pt x="0" y="119380"/>
                  </a:lnTo>
                  <a:lnTo>
                    <a:pt x="0" y="144780"/>
                  </a:lnTo>
                  <a:lnTo>
                    <a:pt x="170942" y="144780"/>
                  </a:lnTo>
                  <a:lnTo>
                    <a:pt x="170942" y="120002"/>
                  </a:lnTo>
                  <a:lnTo>
                    <a:pt x="170942" y="119380"/>
                  </a:lnTo>
                  <a:lnTo>
                    <a:pt x="170942" y="25400"/>
                  </a:lnTo>
                  <a:lnTo>
                    <a:pt x="170942" y="25006"/>
                  </a:lnTo>
                  <a:lnTo>
                    <a:pt x="170942" y="0"/>
                  </a:lnTo>
                  <a:close/>
                </a:path>
              </a:pathLst>
            </a:custGeom>
            <a:solidFill>
              <a:srgbClr val="1FE2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4" name="object 24"/>
          <p:cNvGrpSpPr/>
          <p:nvPr/>
        </p:nvGrpSpPr>
        <p:grpSpPr>
          <a:xfrm>
            <a:off x="3011323" y="1553703"/>
            <a:ext cx="1620520" cy="4891405"/>
            <a:chOff x="3011323" y="1553703"/>
            <a:chExt cx="1620520" cy="4891405"/>
          </a:xfrm>
        </p:grpSpPr>
        <p:pic>
          <p:nvPicPr>
            <p:cNvPr id="25" name="object 2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011323" y="1553703"/>
              <a:ext cx="1620213" cy="4891307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022853" y="1565148"/>
              <a:ext cx="1550669" cy="4821935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213353" y="1739607"/>
              <a:ext cx="267462" cy="242989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3247517" y="1774202"/>
              <a:ext cx="170180" cy="144780"/>
            </a:xfrm>
            <a:custGeom>
              <a:avLst/>
              <a:gdLst/>
              <a:ahLst/>
              <a:cxnLst/>
              <a:rect l="l" t="t" r="r" b="b"/>
              <a:pathLst>
                <a:path w="170179" h="144780">
                  <a:moveTo>
                    <a:pt x="170180" y="0"/>
                  </a:moveTo>
                  <a:lnTo>
                    <a:pt x="144780" y="0"/>
                  </a:lnTo>
                  <a:lnTo>
                    <a:pt x="144780" y="25400"/>
                  </a:lnTo>
                  <a:lnTo>
                    <a:pt x="144780" y="119380"/>
                  </a:lnTo>
                  <a:lnTo>
                    <a:pt x="25400" y="119380"/>
                  </a:lnTo>
                  <a:lnTo>
                    <a:pt x="25400" y="25400"/>
                  </a:lnTo>
                  <a:lnTo>
                    <a:pt x="144780" y="25400"/>
                  </a:lnTo>
                  <a:lnTo>
                    <a:pt x="144780" y="0"/>
                  </a:lnTo>
                  <a:lnTo>
                    <a:pt x="0" y="0"/>
                  </a:lnTo>
                  <a:lnTo>
                    <a:pt x="0" y="25400"/>
                  </a:lnTo>
                  <a:lnTo>
                    <a:pt x="0" y="119380"/>
                  </a:lnTo>
                  <a:lnTo>
                    <a:pt x="0" y="144780"/>
                  </a:lnTo>
                  <a:lnTo>
                    <a:pt x="170180" y="144780"/>
                  </a:lnTo>
                  <a:lnTo>
                    <a:pt x="170180" y="120002"/>
                  </a:lnTo>
                  <a:lnTo>
                    <a:pt x="170180" y="119380"/>
                  </a:lnTo>
                  <a:lnTo>
                    <a:pt x="170180" y="25400"/>
                  </a:lnTo>
                  <a:lnTo>
                    <a:pt x="170180" y="25006"/>
                  </a:lnTo>
                  <a:lnTo>
                    <a:pt x="170180" y="0"/>
                  </a:lnTo>
                  <a:close/>
                </a:path>
              </a:pathLst>
            </a:custGeom>
            <a:solidFill>
              <a:srgbClr val="1FE2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1343913" y="1219961"/>
            <a:ext cx="430530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85" dirty="0">
                <a:solidFill>
                  <a:srgbClr val="3F3F3F"/>
                </a:solidFill>
                <a:latin typeface="DejaVu Sans"/>
                <a:cs typeface="DejaVu Sans"/>
              </a:rPr>
              <a:t>Font</a:t>
            </a:r>
            <a:endParaRPr sz="1600">
              <a:latin typeface="DejaVu Sans"/>
              <a:cs typeface="DejaVu Sans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3339084" y="1219961"/>
            <a:ext cx="902335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45" dirty="0">
                <a:solidFill>
                  <a:srgbClr val="3F3F3F"/>
                </a:solidFill>
                <a:latin typeface="DejaVu Sans"/>
                <a:cs typeface="DejaVu Sans"/>
              </a:rPr>
              <a:t>Alignment</a:t>
            </a:r>
            <a:endParaRPr sz="1600">
              <a:latin typeface="DejaVu Sans"/>
              <a:cs typeface="DejaVu Sans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5710173" y="1219961"/>
            <a:ext cx="708025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60" dirty="0">
                <a:solidFill>
                  <a:srgbClr val="3F3F3F"/>
                </a:solidFill>
                <a:latin typeface="DejaVu Sans"/>
                <a:cs typeface="DejaVu Sans"/>
              </a:rPr>
              <a:t>Shading</a:t>
            </a:r>
            <a:endParaRPr sz="1600">
              <a:latin typeface="DejaVu Sans"/>
              <a:cs typeface="DejaVu Sans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7975600" y="1219961"/>
            <a:ext cx="704850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25" dirty="0">
                <a:solidFill>
                  <a:srgbClr val="3F3F3F"/>
                </a:solidFill>
                <a:latin typeface="DejaVu Sans"/>
                <a:cs typeface="DejaVu Sans"/>
              </a:rPr>
              <a:t>Borders</a:t>
            </a:r>
            <a:endParaRPr sz="1600">
              <a:latin typeface="DejaVu Sans"/>
              <a:cs typeface="DejaVu Sans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0366756" y="1219961"/>
            <a:ext cx="474345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125" dirty="0">
                <a:solidFill>
                  <a:srgbClr val="3F3F3F"/>
                </a:solidFill>
                <a:latin typeface="DejaVu Sans"/>
                <a:cs typeface="DejaVu Sans"/>
              </a:rPr>
              <a:t>Lines</a:t>
            </a:r>
            <a:endParaRPr sz="1600">
              <a:latin typeface="DejaVu Sans"/>
              <a:cs typeface="DejaVu Sans"/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52495">
              <a:lnSpc>
                <a:spcPct val="100000"/>
              </a:lnSpc>
              <a:spcBef>
                <a:spcPts val="100"/>
              </a:spcBef>
            </a:pPr>
            <a:r>
              <a:rPr b="1" spc="-440" dirty="0">
                <a:latin typeface="DejaVu Sans"/>
                <a:cs typeface="DejaVu Sans"/>
              </a:rPr>
              <a:t>Number</a:t>
            </a:r>
            <a:r>
              <a:rPr spc="-165" dirty="0"/>
              <a:t> </a:t>
            </a:r>
            <a:r>
              <a:rPr b="1" spc="-465" dirty="0">
                <a:latin typeface="DejaVu Sans"/>
                <a:cs typeface="DejaVu Sans"/>
              </a:rPr>
              <a:t>Formatting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5646" y="813815"/>
            <a:ext cx="11760708" cy="45720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833543" y="1392914"/>
            <a:ext cx="1828164" cy="5089525"/>
            <a:chOff x="833543" y="1392914"/>
            <a:chExt cx="1828164" cy="5089525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3543" y="1392914"/>
              <a:ext cx="1567603" cy="5089467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45159" y="1404366"/>
              <a:ext cx="1497964" cy="5020055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10462" y="3198875"/>
              <a:ext cx="1156715" cy="1635251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82267" y="3152394"/>
              <a:ext cx="1279398" cy="1757933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416431" y="3186442"/>
              <a:ext cx="1182370" cy="1661160"/>
            </a:xfrm>
            <a:custGeom>
              <a:avLst/>
              <a:gdLst/>
              <a:ahLst/>
              <a:cxnLst/>
              <a:rect l="l" t="t" r="r" b="b"/>
              <a:pathLst>
                <a:path w="1182370" h="1661160">
                  <a:moveTo>
                    <a:pt x="1182116" y="25514"/>
                  </a:moveTo>
                  <a:lnTo>
                    <a:pt x="1156716" y="25514"/>
                  </a:lnTo>
                  <a:lnTo>
                    <a:pt x="1156716" y="1635366"/>
                  </a:lnTo>
                  <a:lnTo>
                    <a:pt x="1182116" y="1635366"/>
                  </a:lnTo>
                  <a:lnTo>
                    <a:pt x="1182116" y="25514"/>
                  </a:lnTo>
                  <a:close/>
                </a:path>
                <a:path w="1182370" h="1661160">
                  <a:moveTo>
                    <a:pt x="1182116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0" y="1635760"/>
                  </a:lnTo>
                  <a:lnTo>
                    <a:pt x="0" y="1661160"/>
                  </a:lnTo>
                  <a:lnTo>
                    <a:pt x="1182116" y="1661160"/>
                  </a:lnTo>
                  <a:lnTo>
                    <a:pt x="1182116" y="1635760"/>
                  </a:lnTo>
                  <a:lnTo>
                    <a:pt x="25400" y="1635760"/>
                  </a:lnTo>
                  <a:lnTo>
                    <a:pt x="25400" y="25400"/>
                  </a:lnTo>
                  <a:lnTo>
                    <a:pt x="1182116" y="25400"/>
                  </a:lnTo>
                  <a:lnTo>
                    <a:pt x="1182116" y="0"/>
                  </a:lnTo>
                  <a:close/>
                </a:path>
              </a:pathLst>
            </a:custGeom>
            <a:solidFill>
              <a:srgbClr val="1FE2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3211322" y="1433745"/>
            <a:ext cx="2041525" cy="466090"/>
          </a:xfrm>
          <a:prstGeom prst="rect">
            <a:avLst/>
          </a:prstGeom>
        </p:spPr>
        <p:txBody>
          <a:bodyPr vert="horz" wrap="square" lIns="0" tIns="361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85"/>
              </a:spcBef>
            </a:pPr>
            <a:r>
              <a:rPr sz="1400" b="1" spc="-70" dirty="0">
                <a:solidFill>
                  <a:srgbClr val="3F3F3F"/>
                </a:solidFill>
                <a:latin typeface="DejaVu Sans"/>
                <a:cs typeface="DejaVu Sans"/>
              </a:rPr>
              <a:t>Automatic</a:t>
            </a:r>
            <a:endParaRPr sz="1400">
              <a:latin typeface="DejaVu Sans"/>
              <a:cs typeface="DejaVu Sans"/>
            </a:endParaRPr>
          </a:p>
          <a:p>
            <a:pPr marL="12700">
              <a:lnSpc>
                <a:spcPct val="100000"/>
              </a:lnSpc>
              <a:spcBef>
                <a:spcPts val="160"/>
              </a:spcBef>
            </a:pP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Format</a:t>
            </a:r>
            <a:r>
              <a:rPr sz="1200" spc="1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decided</a:t>
            </a:r>
            <a:r>
              <a:rPr sz="1200" spc="2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by</a:t>
            </a:r>
            <a:r>
              <a:rPr sz="1200" spc="1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the</a:t>
            </a:r>
            <a:r>
              <a:rPr sz="1200" spc="1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field</a:t>
            </a:r>
            <a:r>
              <a:rPr sz="1200" spc="1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spc="-35" dirty="0">
                <a:solidFill>
                  <a:srgbClr val="3F3F3F"/>
                </a:solidFill>
                <a:latin typeface="Nimbus Roman No9 L"/>
                <a:cs typeface="Nimbus Roman No9 L"/>
              </a:rPr>
              <a:t>type</a:t>
            </a:r>
            <a:endParaRPr sz="1200">
              <a:latin typeface="Nimbus Roman No9 L"/>
              <a:cs typeface="Nimbus Roman No9 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211322" y="2021264"/>
            <a:ext cx="2023110" cy="465455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80"/>
              </a:spcBef>
            </a:pPr>
            <a:r>
              <a:rPr sz="1400" b="1" spc="-200" dirty="0">
                <a:solidFill>
                  <a:srgbClr val="3F3F3F"/>
                </a:solidFill>
                <a:latin typeface="DejaVu Sans"/>
                <a:cs typeface="DejaVu Sans"/>
              </a:rPr>
              <a:t>Number</a:t>
            </a:r>
            <a:r>
              <a:rPr sz="1400" spc="-1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b="1" spc="-110" dirty="0">
                <a:solidFill>
                  <a:srgbClr val="3F3F3F"/>
                </a:solidFill>
                <a:latin typeface="DejaVu Sans"/>
                <a:cs typeface="DejaVu Sans"/>
              </a:rPr>
              <a:t>(Standard)</a:t>
            </a:r>
            <a:endParaRPr sz="1400">
              <a:latin typeface="DejaVu Sans"/>
              <a:cs typeface="DejaVu Sans"/>
            </a:endParaRPr>
          </a:p>
          <a:p>
            <a:pPr marL="12700">
              <a:lnSpc>
                <a:spcPct val="100000"/>
              </a:lnSpc>
              <a:spcBef>
                <a:spcPts val="160"/>
              </a:spcBef>
            </a:pP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Format</a:t>
            </a:r>
            <a:r>
              <a:rPr sz="1200" spc="-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based</a:t>
            </a:r>
            <a:r>
              <a:rPr sz="1200" spc="-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on</a:t>
            </a:r>
            <a:r>
              <a:rPr sz="1200" spc="-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spc="-10" dirty="0">
                <a:solidFill>
                  <a:srgbClr val="3F3F3F"/>
                </a:solidFill>
                <a:latin typeface="Nimbus Roman No9 L"/>
                <a:cs typeface="Nimbus Roman No9 L"/>
              </a:rPr>
              <a:t>locale</a:t>
            </a:r>
            <a:r>
              <a:rPr sz="1200" spc="-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spc="-10" dirty="0">
                <a:solidFill>
                  <a:srgbClr val="3F3F3F"/>
                </a:solidFill>
                <a:latin typeface="Nimbus Roman No9 L"/>
                <a:cs typeface="Nimbus Roman No9 L"/>
              </a:rPr>
              <a:t>selected</a:t>
            </a:r>
            <a:endParaRPr sz="1200">
              <a:latin typeface="Nimbus Roman No9 L"/>
              <a:cs typeface="Nimbus Roman No9 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211322" y="2608003"/>
            <a:ext cx="2604135" cy="629920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80"/>
              </a:spcBef>
            </a:pPr>
            <a:r>
              <a:rPr sz="1400" b="1" spc="-200" dirty="0">
                <a:solidFill>
                  <a:srgbClr val="3F3F3F"/>
                </a:solidFill>
                <a:latin typeface="DejaVu Sans"/>
                <a:cs typeface="DejaVu Sans"/>
              </a:rPr>
              <a:t>Number</a:t>
            </a:r>
            <a:r>
              <a:rPr sz="1400" spc="-1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b="1" spc="-85" dirty="0">
                <a:solidFill>
                  <a:srgbClr val="3F3F3F"/>
                </a:solidFill>
                <a:latin typeface="DejaVu Sans"/>
                <a:cs typeface="DejaVu Sans"/>
              </a:rPr>
              <a:t>(Custom)</a:t>
            </a:r>
            <a:endParaRPr sz="1400">
              <a:latin typeface="DejaVu Sans"/>
              <a:cs typeface="DejaVu Sans"/>
            </a:endParaRPr>
          </a:p>
          <a:p>
            <a:pPr marL="12700" marR="5080">
              <a:lnSpc>
                <a:spcPts val="1300"/>
              </a:lnSpc>
              <a:spcBef>
                <a:spcPts val="320"/>
              </a:spcBef>
            </a:pP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Custom</a:t>
            </a:r>
            <a:r>
              <a:rPr sz="1200" spc="1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options</a:t>
            </a:r>
            <a:r>
              <a:rPr sz="1200" spc="3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for</a:t>
            </a:r>
            <a:r>
              <a:rPr sz="1200" spc="1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spc="-10" dirty="0">
                <a:solidFill>
                  <a:srgbClr val="3F3F3F"/>
                </a:solidFill>
                <a:latin typeface="Nimbus Roman No9 L"/>
                <a:cs typeface="Nimbus Roman No9 L"/>
              </a:rPr>
              <a:t>decimals,</a:t>
            </a:r>
            <a:r>
              <a:rPr sz="1200" spc="1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suffix,</a:t>
            </a:r>
            <a:r>
              <a:rPr sz="1200" spc="2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spc="-65" dirty="0">
                <a:solidFill>
                  <a:srgbClr val="3F3F3F"/>
                </a:solidFill>
                <a:latin typeface="Nimbus Roman No9 L"/>
                <a:cs typeface="Nimbus Roman No9 L"/>
              </a:rPr>
              <a:t>units,</a:t>
            </a:r>
            <a:r>
              <a:rPr sz="1200" spc="-6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negatives,</a:t>
            </a:r>
            <a:r>
              <a:rPr sz="1200" spc="1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thousand</a:t>
            </a:r>
            <a:r>
              <a:rPr sz="1200" spc="4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separators,</a:t>
            </a:r>
            <a:r>
              <a:rPr sz="1200" spc="4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spc="-20" dirty="0">
                <a:solidFill>
                  <a:srgbClr val="3F3F3F"/>
                </a:solidFill>
                <a:latin typeface="Nimbus Roman No9 L"/>
                <a:cs typeface="Nimbus Roman No9 L"/>
              </a:rPr>
              <a:t>etc.</a:t>
            </a:r>
            <a:endParaRPr sz="1200">
              <a:latin typeface="Nimbus Roman No9 L"/>
              <a:cs typeface="Nimbus Roman No9 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211322" y="3359335"/>
            <a:ext cx="2595245" cy="465455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80"/>
              </a:spcBef>
            </a:pPr>
            <a:r>
              <a:rPr sz="1400" b="1" spc="-170" dirty="0">
                <a:solidFill>
                  <a:srgbClr val="3F3F3F"/>
                </a:solidFill>
                <a:latin typeface="DejaVu Sans"/>
                <a:cs typeface="DejaVu Sans"/>
              </a:rPr>
              <a:t>Currency</a:t>
            </a:r>
            <a:r>
              <a:rPr sz="1400" spc="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b="1" spc="-110" dirty="0">
                <a:solidFill>
                  <a:srgbClr val="3F3F3F"/>
                </a:solidFill>
                <a:latin typeface="DejaVu Sans"/>
                <a:cs typeface="DejaVu Sans"/>
              </a:rPr>
              <a:t>(Standard)</a:t>
            </a:r>
            <a:endParaRPr sz="1400">
              <a:latin typeface="DejaVu Sans"/>
              <a:cs typeface="DejaVu Sans"/>
            </a:endParaRPr>
          </a:p>
          <a:p>
            <a:pPr marL="12700">
              <a:lnSpc>
                <a:spcPct val="100000"/>
              </a:lnSpc>
              <a:spcBef>
                <a:spcPts val="160"/>
              </a:spcBef>
            </a:pP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Currency</a:t>
            </a:r>
            <a:r>
              <a:rPr sz="1200" spc="2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format</a:t>
            </a:r>
            <a:r>
              <a:rPr sz="1200" spc="1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based</a:t>
            </a:r>
            <a:r>
              <a:rPr sz="120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on</a:t>
            </a:r>
            <a:r>
              <a:rPr sz="1200" spc="1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spc="-10" dirty="0">
                <a:solidFill>
                  <a:srgbClr val="3F3F3F"/>
                </a:solidFill>
                <a:latin typeface="Nimbus Roman No9 L"/>
                <a:cs typeface="Nimbus Roman No9 L"/>
              </a:rPr>
              <a:t>locale</a:t>
            </a:r>
            <a:r>
              <a:rPr sz="1200" spc="-1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spc="-25" dirty="0">
                <a:solidFill>
                  <a:srgbClr val="3F3F3F"/>
                </a:solidFill>
                <a:latin typeface="Nimbus Roman No9 L"/>
                <a:cs typeface="Nimbus Roman No9 L"/>
              </a:rPr>
              <a:t>selected</a:t>
            </a:r>
            <a:endParaRPr sz="1200">
              <a:latin typeface="Nimbus Roman No9 L"/>
              <a:cs typeface="Nimbus Roman No9 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211322" y="3946410"/>
            <a:ext cx="2604770" cy="629920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80"/>
              </a:spcBef>
            </a:pPr>
            <a:r>
              <a:rPr sz="1400" b="1" spc="-170" dirty="0">
                <a:solidFill>
                  <a:srgbClr val="3F3F3F"/>
                </a:solidFill>
                <a:latin typeface="DejaVu Sans"/>
                <a:cs typeface="DejaVu Sans"/>
              </a:rPr>
              <a:t>Currency</a:t>
            </a:r>
            <a:r>
              <a:rPr sz="1400" spc="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b="1" spc="-80" dirty="0">
                <a:solidFill>
                  <a:srgbClr val="3F3F3F"/>
                </a:solidFill>
                <a:latin typeface="DejaVu Sans"/>
                <a:cs typeface="DejaVu Sans"/>
              </a:rPr>
              <a:t>(Custom)</a:t>
            </a:r>
            <a:endParaRPr sz="1400">
              <a:latin typeface="DejaVu Sans"/>
              <a:cs typeface="DejaVu Sans"/>
            </a:endParaRPr>
          </a:p>
          <a:p>
            <a:pPr marL="12700">
              <a:lnSpc>
                <a:spcPts val="1370"/>
              </a:lnSpc>
              <a:spcBef>
                <a:spcPts val="155"/>
              </a:spcBef>
            </a:pP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Custom</a:t>
            </a:r>
            <a:r>
              <a:rPr sz="120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options</a:t>
            </a:r>
            <a:r>
              <a:rPr sz="1200" spc="2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for</a:t>
            </a:r>
            <a:r>
              <a:rPr sz="1200" spc="1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spc="-10" dirty="0">
                <a:solidFill>
                  <a:srgbClr val="3F3F3F"/>
                </a:solidFill>
                <a:latin typeface="Nimbus Roman No9 L"/>
                <a:cs typeface="Nimbus Roman No9 L"/>
              </a:rPr>
              <a:t>decimals,</a:t>
            </a:r>
            <a:r>
              <a:rPr sz="1200" spc="1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suffix,</a:t>
            </a:r>
            <a:r>
              <a:rPr sz="1200" spc="1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spc="-45" dirty="0">
                <a:solidFill>
                  <a:srgbClr val="3F3F3F"/>
                </a:solidFill>
                <a:latin typeface="Nimbus Roman No9 L"/>
                <a:cs typeface="Nimbus Roman No9 L"/>
              </a:rPr>
              <a:t>units,</a:t>
            </a:r>
            <a:endParaRPr sz="1200">
              <a:latin typeface="Nimbus Roman No9 L"/>
              <a:cs typeface="Nimbus Roman No9 L"/>
            </a:endParaRPr>
          </a:p>
          <a:p>
            <a:pPr marL="12700">
              <a:lnSpc>
                <a:spcPts val="1370"/>
              </a:lnSpc>
            </a:pP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negatives,</a:t>
            </a:r>
            <a:r>
              <a:rPr sz="1200" spc="1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thousand</a:t>
            </a:r>
            <a:r>
              <a:rPr sz="1200" spc="4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separators,</a:t>
            </a:r>
            <a:r>
              <a:rPr sz="1200" spc="4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spc="-20" dirty="0">
                <a:solidFill>
                  <a:srgbClr val="3F3F3F"/>
                </a:solidFill>
                <a:latin typeface="Nimbus Roman No9 L"/>
                <a:cs typeface="Nimbus Roman No9 L"/>
              </a:rPr>
              <a:t>etc.</a:t>
            </a:r>
            <a:endParaRPr sz="1200">
              <a:latin typeface="Nimbus Roman No9 L"/>
              <a:cs typeface="Nimbus Roman No9 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211322" y="4697661"/>
            <a:ext cx="2399030" cy="1052195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80"/>
              </a:spcBef>
            </a:pPr>
            <a:r>
              <a:rPr sz="1400" b="1" spc="-65" dirty="0">
                <a:solidFill>
                  <a:srgbClr val="3F3F3F"/>
                </a:solidFill>
                <a:latin typeface="DejaVu Sans"/>
                <a:cs typeface="DejaVu Sans"/>
              </a:rPr>
              <a:t>Scientific</a:t>
            </a:r>
            <a:endParaRPr sz="1400">
              <a:latin typeface="DejaVu Sans"/>
              <a:cs typeface="DejaVu Sans"/>
            </a:endParaRPr>
          </a:p>
          <a:p>
            <a:pPr marL="12700">
              <a:lnSpc>
                <a:spcPct val="100000"/>
              </a:lnSpc>
              <a:spcBef>
                <a:spcPts val="160"/>
              </a:spcBef>
            </a:pP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Format</a:t>
            </a:r>
            <a:r>
              <a:rPr sz="1200" spc="-6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displayed</a:t>
            </a:r>
            <a:r>
              <a:rPr sz="1200" spc="-4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in</a:t>
            </a:r>
            <a:r>
              <a:rPr sz="1200" spc="-6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scientific</a:t>
            </a:r>
            <a:r>
              <a:rPr sz="1200" spc="-5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spc="-10" dirty="0">
                <a:solidFill>
                  <a:srgbClr val="3F3F3F"/>
                </a:solidFill>
                <a:latin typeface="Nimbus Roman No9 L"/>
                <a:cs typeface="Nimbus Roman No9 L"/>
              </a:rPr>
              <a:t>notation</a:t>
            </a:r>
            <a:endParaRPr sz="1200">
              <a:latin typeface="Nimbus Roman No9 L"/>
              <a:cs typeface="Nimbus Roman No9 L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100">
              <a:latin typeface="Nimbus Roman No9 L"/>
              <a:cs typeface="Nimbus Roman No9 L"/>
            </a:endParaRPr>
          </a:p>
          <a:p>
            <a:pPr marL="12700">
              <a:lnSpc>
                <a:spcPct val="100000"/>
              </a:lnSpc>
            </a:pPr>
            <a:r>
              <a:rPr sz="1400" b="1" spc="-100" dirty="0">
                <a:solidFill>
                  <a:srgbClr val="3F3F3F"/>
                </a:solidFill>
                <a:latin typeface="DejaVu Sans"/>
                <a:cs typeface="DejaVu Sans"/>
              </a:rPr>
              <a:t>Percentage</a:t>
            </a:r>
            <a:endParaRPr sz="1400">
              <a:latin typeface="DejaVu Sans"/>
              <a:cs typeface="DejaVu Sans"/>
            </a:endParaRPr>
          </a:p>
          <a:p>
            <a:pPr marL="12700">
              <a:lnSpc>
                <a:spcPct val="100000"/>
              </a:lnSpc>
              <a:spcBef>
                <a:spcPts val="160"/>
              </a:spcBef>
            </a:pP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Format</a:t>
            </a:r>
            <a:r>
              <a:rPr sz="1200" spc="-1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as</a:t>
            </a:r>
            <a:r>
              <a:rPr sz="1200" spc="-1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a</a:t>
            </a:r>
            <a:r>
              <a:rPr sz="1200" spc="-1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spc="-10" dirty="0">
                <a:solidFill>
                  <a:srgbClr val="3F3F3F"/>
                </a:solidFill>
                <a:latin typeface="Nimbus Roman No9 L"/>
                <a:cs typeface="Nimbus Roman No9 L"/>
              </a:rPr>
              <a:t>percentage</a:t>
            </a:r>
            <a:endParaRPr sz="1200">
              <a:latin typeface="Nimbus Roman No9 L"/>
              <a:cs typeface="Nimbus Roman No9 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211322" y="5871142"/>
            <a:ext cx="2345690" cy="465455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80"/>
              </a:spcBef>
            </a:pPr>
            <a:r>
              <a:rPr sz="1400" b="1" spc="-30" dirty="0">
                <a:solidFill>
                  <a:srgbClr val="3F3F3F"/>
                </a:solidFill>
                <a:latin typeface="DejaVu Sans"/>
                <a:cs typeface="DejaVu Sans"/>
              </a:rPr>
              <a:t>Custom</a:t>
            </a:r>
            <a:endParaRPr sz="1400">
              <a:latin typeface="DejaVu Sans"/>
              <a:cs typeface="DejaVu Sans"/>
            </a:endParaRPr>
          </a:p>
          <a:p>
            <a:pPr marL="12700">
              <a:lnSpc>
                <a:spcPct val="100000"/>
              </a:lnSpc>
              <a:spcBef>
                <a:spcPts val="160"/>
              </a:spcBef>
            </a:pPr>
            <a:r>
              <a:rPr sz="1200" i="1" spc="-10" dirty="0">
                <a:solidFill>
                  <a:srgbClr val="3F3F3F"/>
                </a:solidFill>
                <a:latin typeface="Nimbus Roman No9 L"/>
                <a:cs typeface="Nimbus Roman No9 L"/>
              </a:rPr>
              <a:t>Additional</a:t>
            </a:r>
            <a:r>
              <a:rPr sz="1200" spc="7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custom</a:t>
            </a:r>
            <a:r>
              <a:rPr sz="1200" spc="9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formatting</a:t>
            </a:r>
            <a:r>
              <a:rPr sz="1200" spc="9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spc="-10" dirty="0">
                <a:solidFill>
                  <a:srgbClr val="3F3F3F"/>
                </a:solidFill>
                <a:latin typeface="Nimbus Roman No9 L"/>
                <a:cs typeface="Nimbus Roman No9 L"/>
              </a:rPr>
              <a:t>options</a:t>
            </a:r>
            <a:endParaRPr sz="1200">
              <a:latin typeface="Nimbus Roman No9 L"/>
              <a:cs typeface="Nimbus Roman No9 L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6492240" y="1392890"/>
            <a:ext cx="1837689" cy="3900804"/>
            <a:chOff x="6492240" y="1392890"/>
            <a:chExt cx="1837689" cy="3900804"/>
          </a:xfrm>
        </p:grpSpPr>
        <p:pic>
          <p:nvPicPr>
            <p:cNvPr id="18" name="object 1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527194" y="1392890"/>
              <a:ext cx="1784036" cy="3882480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538722" y="1404366"/>
              <a:ext cx="1714499" cy="3813047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492240" y="1540764"/>
              <a:ext cx="1837182" cy="3752850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6526403" y="1574812"/>
              <a:ext cx="1739900" cy="3655060"/>
            </a:xfrm>
            <a:custGeom>
              <a:avLst/>
              <a:gdLst/>
              <a:ahLst/>
              <a:cxnLst/>
              <a:rect l="l" t="t" r="r" b="b"/>
              <a:pathLst>
                <a:path w="1739900" h="3655060">
                  <a:moveTo>
                    <a:pt x="1739900" y="0"/>
                  </a:moveTo>
                  <a:lnTo>
                    <a:pt x="0" y="0"/>
                  </a:lnTo>
                  <a:lnTo>
                    <a:pt x="0" y="25400"/>
                  </a:lnTo>
                  <a:lnTo>
                    <a:pt x="0" y="3629660"/>
                  </a:lnTo>
                  <a:lnTo>
                    <a:pt x="0" y="3655060"/>
                  </a:lnTo>
                  <a:lnTo>
                    <a:pt x="1739900" y="3655060"/>
                  </a:lnTo>
                  <a:lnTo>
                    <a:pt x="1739900" y="3630282"/>
                  </a:lnTo>
                  <a:lnTo>
                    <a:pt x="1739900" y="3629660"/>
                  </a:lnTo>
                  <a:lnTo>
                    <a:pt x="1739900" y="25514"/>
                  </a:lnTo>
                  <a:lnTo>
                    <a:pt x="1714500" y="25514"/>
                  </a:lnTo>
                  <a:lnTo>
                    <a:pt x="1714500" y="3629660"/>
                  </a:lnTo>
                  <a:lnTo>
                    <a:pt x="25400" y="3629660"/>
                  </a:lnTo>
                  <a:lnTo>
                    <a:pt x="25400" y="25400"/>
                  </a:lnTo>
                  <a:lnTo>
                    <a:pt x="1739900" y="25400"/>
                  </a:lnTo>
                  <a:lnTo>
                    <a:pt x="1739900" y="0"/>
                  </a:lnTo>
                  <a:close/>
                </a:path>
              </a:pathLst>
            </a:custGeom>
            <a:solidFill>
              <a:srgbClr val="1FE2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/>
          <p:nvPr/>
        </p:nvSpPr>
        <p:spPr>
          <a:xfrm>
            <a:off x="2754922" y="1405127"/>
            <a:ext cx="225425" cy="5029200"/>
          </a:xfrm>
          <a:custGeom>
            <a:avLst/>
            <a:gdLst/>
            <a:ahLst/>
            <a:cxnLst/>
            <a:rect l="l" t="t" r="r" b="b"/>
            <a:pathLst>
              <a:path w="225425" h="5029200">
                <a:moveTo>
                  <a:pt x="224967" y="5016500"/>
                </a:moveTo>
                <a:lnTo>
                  <a:pt x="160007" y="5016500"/>
                </a:lnTo>
                <a:lnTo>
                  <a:pt x="164998" y="5029200"/>
                </a:lnTo>
                <a:lnTo>
                  <a:pt x="224790" y="5029200"/>
                </a:lnTo>
                <a:lnTo>
                  <a:pt x="224967" y="5016500"/>
                </a:lnTo>
                <a:close/>
              </a:path>
              <a:path w="225425" h="5029200">
                <a:moveTo>
                  <a:pt x="181800" y="5003800"/>
                </a:moveTo>
                <a:lnTo>
                  <a:pt x="141617" y="5003800"/>
                </a:lnTo>
                <a:lnTo>
                  <a:pt x="145961" y="5016500"/>
                </a:lnTo>
                <a:lnTo>
                  <a:pt x="186474" y="5016500"/>
                </a:lnTo>
                <a:lnTo>
                  <a:pt x="181800" y="5003800"/>
                </a:lnTo>
                <a:close/>
              </a:path>
              <a:path w="225425" h="5029200">
                <a:moveTo>
                  <a:pt x="156667" y="4991100"/>
                </a:moveTo>
                <a:lnTo>
                  <a:pt x="126149" y="4991100"/>
                </a:lnTo>
                <a:lnTo>
                  <a:pt x="129717" y="5003800"/>
                </a:lnTo>
                <a:lnTo>
                  <a:pt x="160477" y="5003800"/>
                </a:lnTo>
                <a:lnTo>
                  <a:pt x="156667" y="4991100"/>
                </a:lnTo>
                <a:close/>
              </a:path>
              <a:path w="225425" h="5029200">
                <a:moveTo>
                  <a:pt x="140271" y="4978400"/>
                </a:moveTo>
                <a:lnTo>
                  <a:pt x="116789" y="4978400"/>
                </a:lnTo>
                <a:lnTo>
                  <a:pt x="119684" y="4991100"/>
                </a:lnTo>
                <a:lnTo>
                  <a:pt x="143179" y="4991100"/>
                </a:lnTo>
                <a:lnTo>
                  <a:pt x="140271" y="4978400"/>
                </a:lnTo>
                <a:close/>
              </a:path>
              <a:path w="225425" h="5029200">
                <a:moveTo>
                  <a:pt x="130670" y="4965700"/>
                </a:moveTo>
                <a:lnTo>
                  <a:pt x="109639" y="4965700"/>
                </a:lnTo>
                <a:lnTo>
                  <a:pt x="111760" y="4978400"/>
                </a:lnTo>
                <a:lnTo>
                  <a:pt x="132753" y="4978400"/>
                </a:lnTo>
                <a:lnTo>
                  <a:pt x="130670" y="4965700"/>
                </a:lnTo>
                <a:close/>
              </a:path>
              <a:path w="225425" h="5029200">
                <a:moveTo>
                  <a:pt x="125704" y="4953000"/>
                </a:moveTo>
                <a:lnTo>
                  <a:pt x="104940" y="4953000"/>
                </a:lnTo>
                <a:lnTo>
                  <a:pt x="106222" y="4965700"/>
                </a:lnTo>
                <a:lnTo>
                  <a:pt x="127139" y="4965700"/>
                </a:lnTo>
                <a:lnTo>
                  <a:pt x="125704" y="4953000"/>
                </a:lnTo>
                <a:close/>
              </a:path>
              <a:path w="225425" h="5029200">
                <a:moveTo>
                  <a:pt x="122301" y="4940300"/>
                </a:moveTo>
                <a:lnTo>
                  <a:pt x="103327" y="4940300"/>
                </a:lnTo>
                <a:lnTo>
                  <a:pt x="103974" y="4953000"/>
                </a:lnTo>
                <a:lnTo>
                  <a:pt x="122796" y="4953000"/>
                </a:lnTo>
                <a:lnTo>
                  <a:pt x="122301" y="4940300"/>
                </a:lnTo>
                <a:close/>
              </a:path>
              <a:path w="225425" h="5029200">
                <a:moveTo>
                  <a:pt x="121970" y="2387600"/>
                </a:moveTo>
                <a:lnTo>
                  <a:pt x="102933" y="2387600"/>
                </a:lnTo>
                <a:lnTo>
                  <a:pt x="102958" y="4940300"/>
                </a:lnTo>
                <a:lnTo>
                  <a:pt x="122008" y="4940300"/>
                </a:lnTo>
                <a:lnTo>
                  <a:pt x="121970" y="2387600"/>
                </a:lnTo>
                <a:close/>
              </a:path>
              <a:path w="225425" h="5029200">
                <a:moveTo>
                  <a:pt x="120027" y="2374900"/>
                </a:moveTo>
                <a:lnTo>
                  <a:pt x="100469" y="2374900"/>
                </a:lnTo>
                <a:lnTo>
                  <a:pt x="101434" y="2387600"/>
                </a:lnTo>
                <a:lnTo>
                  <a:pt x="120992" y="2387600"/>
                </a:lnTo>
                <a:lnTo>
                  <a:pt x="120027" y="2374900"/>
                </a:lnTo>
                <a:close/>
              </a:path>
              <a:path w="225425" h="5029200">
                <a:moveTo>
                  <a:pt x="117182" y="2362200"/>
                </a:moveTo>
                <a:lnTo>
                  <a:pt x="96177" y="2362200"/>
                </a:lnTo>
                <a:lnTo>
                  <a:pt x="97828" y="2374900"/>
                </a:lnTo>
                <a:lnTo>
                  <a:pt x="118745" y="2374900"/>
                </a:lnTo>
                <a:lnTo>
                  <a:pt x="117182" y="2362200"/>
                </a:lnTo>
                <a:close/>
              </a:path>
              <a:path w="225425" h="5029200">
                <a:moveTo>
                  <a:pt x="110820" y="2349500"/>
                </a:moveTo>
                <a:lnTo>
                  <a:pt x="87401" y="2349500"/>
                </a:lnTo>
                <a:lnTo>
                  <a:pt x="89916" y="2362200"/>
                </a:lnTo>
                <a:lnTo>
                  <a:pt x="113207" y="2362200"/>
                </a:lnTo>
                <a:lnTo>
                  <a:pt x="110820" y="2349500"/>
                </a:lnTo>
                <a:close/>
              </a:path>
              <a:path w="225425" h="5029200">
                <a:moveTo>
                  <a:pt x="102158" y="2336800"/>
                </a:moveTo>
                <a:lnTo>
                  <a:pt x="75399" y="2336800"/>
                </a:lnTo>
                <a:lnTo>
                  <a:pt x="78689" y="2349500"/>
                </a:lnTo>
                <a:lnTo>
                  <a:pt x="105283" y="2349500"/>
                </a:lnTo>
                <a:lnTo>
                  <a:pt x="102158" y="2336800"/>
                </a:lnTo>
                <a:close/>
              </a:path>
              <a:path w="225425" h="5029200">
                <a:moveTo>
                  <a:pt x="87515" y="2324100"/>
                </a:moveTo>
                <a:lnTo>
                  <a:pt x="56400" y="2324100"/>
                </a:lnTo>
                <a:lnTo>
                  <a:pt x="60528" y="2336800"/>
                </a:lnTo>
                <a:lnTo>
                  <a:pt x="91478" y="2336800"/>
                </a:lnTo>
                <a:lnTo>
                  <a:pt x="87515" y="2324100"/>
                </a:lnTo>
                <a:close/>
              </a:path>
              <a:path w="225425" h="5029200">
                <a:moveTo>
                  <a:pt x="69811" y="2311400"/>
                </a:moveTo>
                <a:lnTo>
                  <a:pt x="13462" y="2311400"/>
                </a:lnTo>
                <a:lnTo>
                  <a:pt x="18669" y="2324100"/>
                </a:lnTo>
                <a:lnTo>
                  <a:pt x="74498" y="2324100"/>
                </a:lnTo>
                <a:lnTo>
                  <a:pt x="69811" y="2311400"/>
                </a:lnTo>
                <a:close/>
              </a:path>
              <a:path w="225425" h="5029200">
                <a:moveTo>
                  <a:pt x="59969" y="2298700"/>
                </a:moveTo>
                <a:lnTo>
                  <a:pt x="0" y="2298700"/>
                </a:lnTo>
                <a:lnTo>
                  <a:pt x="0" y="2311400"/>
                </a:lnTo>
                <a:lnTo>
                  <a:pt x="54825" y="2311400"/>
                </a:lnTo>
                <a:lnTo>
                  <a:pt x="59969" y="2298700"/>
                </a:lnTo>
                <a:close/>
              </a:path>
              <a:path w="225425" h="5029200">
                <a:moveTo>
                  <a:pt x="83350" y="2286000"/>
                </a:moveTo>
                <a:lnTo>
                  <a:pt x="38493" y="2286000"/>
                </a:lnTo>
                <a:lnTo>
                  <a:pt x="33705" y="2298700"/>
                </a:lnTo>
                <a:lnTo>
                  <a:pt x="79006" y="2298700"/>
                </a:lnTo>
                <a:lnTo>
                  <a:pt x="83350" y="2286000"/>
                </a:lnTo>
                <a:close/>
              </a:path>
              <a:path w="225425" h="5029200">
                <a:moveTo>
                  <a:pt x="98818" y="2273300"/>
                </a:moveTo>
                <a:lnTo>
                  <a:pt x="68300" y="2273300"/>
                </a:lnTo>
                <a:lnTo>
                  <a:pt x="64490" y="2286000"/>
                </a:lnTo>
                <a:lnTo>
                  <a:pt x="95250" y="2286000"/>
                </a:lnTo>
                <a:lnTo>
                  <a:pt x="98818" y="2273300"/>
                </a:lnTo>
                <a:close/>
              </a:path>
              <a:path w="225425" h="5029200">
                <a:moveTo>
                  <a:pt x="108178" y="2260600"/>
                </a:moveTo>
                <a:lnTo>
                  <a:pt x="81788" y="2260600"/>
                </a:lnTo>
                <a:lnTo>
                  <a:pt x="78689" y="2273300"/>
                </a:lnTo>
                <a:lnTo>
                  <a:pt x="105283" y="2273300"/>
                </a:lnTo>
                <a:lnTo>
                  <a:pt x="108178" y="2260600"/>
                </a:lnTo>
                <a:close/>
              </a:path>
              <a:path w="225425" h="5029200">
                <a:moveTo>
                  <a:pt x="115328" y="2247900"/>
                </a:moveTo>
                <a:lnTo>
                  <a:pt x="92214" y="2247900"/>
                </a:lnTo>
                <a:lnTo>
                  <a:pt x="89916" y="2260600"/>
                </a:lnTo>
                <a:lnTo>
                  <a:pt x="113207" y="2260600"/>
                </a:lnTo>
                <a:lnTo>
                  <a:pt x="115328" y="2247900"/>
                </a:lnTo>
                <a:close/>
              </a:path>
              <a:path w="225425" h="5029200">
                <a:moveTo>
                  <a:pt x="118745" y="2235200"/>
                </a:moveTo>
                <a:lnTo>
                  <a:pt x="99263" y="2235200"/>
                </a:lnTo>
                <a:lnTo>
                  <a:pt x="97828" y="2247900"/>
                </a:lnTo>
                <a:lnTo>
                  <a:pt x="117182" y="2247900"/>
                </a:lnTo>
                <a:lnTo>
                  <a:pt x="118745" y="2235200"/>
                </a:lnTo>
                <a:close/>
              </a:path>
              <a:path w="225425" h="5029200">
                <a:moveTo>
                  <a:pt x="121640" y="2222500"/>
                </a:moveTo>
                <a:lnTo>
                  <a:pt x="102171" y="2222500"/>
                </a:lnTo>
                <a:lnTo>
                  <a:pt x="101434" y="2235200"/>
                </a:lnTo>
                <a:lnTo>
                  <a:pt x="120992" y="2235200"/>
                </a:lnTo>
                <a:lnTo>
                  <a:pt x="121640" y="2222500"/>
                </a:lnTo>
                <a:close/>
              </a:path>
              <a:path w="225425" h="5029200">
                <a:moveTo>
                  <a:pt x="122008" y="88900"/>
                </a:moveTo>
                <a:lnTo>
                  <a:pt x="102958" y="88900"/>
                </a:lnTo>
                <a:lnTo>
                  <a:pt x="102958" y="2222500"/>
                </a:lnTo>
                <a:lnTo>
                  <a:pt x="122008" y="2222500"/>
                </a:lnTo>
                <a:lnTo>
                  <a:pt x="122008" y="88900"/>
                </a:lnTo>
                <a:close/>
              </a:path>
              <a:path w="225425" h="5029200">
                <a:moveTo>
                  <a:pt x="123532" y="76200"/>
                </a:moveTo>
                <a:lnTo>
                  <a:pt x="103974" y="76200"/>
                </a:lnTo>
                <a:lnTo>
                  <a:pt x="103327" y="88900"/>
                </a:lnTo>
                <a:lnTo>
                  <a:pt x="122796" y="88900"/>
                </a:lnTo>
                <a:lnTo>
                  <a:pt x="123532" y="76200"/>
                </a:lnTo>
                <a:close/>
              </a:path>
              <a:path w="225425" h="5029200">
                <a:moveTo>
                  <a:pt x="127139" y="63500"/>
                </a:moveTo>
                <a:lnTo>
                  <a:pt x="107784" y="63500"/>
                </a:lnTo>
                <a:lnTo>
                  <a:pt x="106222" y="76200"/>
                </a:lnTo>
                <a:lnTo>
                  <a:pt x="125704" y="76200"/>
                </a:lnTo>
                <a:lnTo>
                  <a:pt x="127139" y="63500"/>
                </a:lnTo>
                <a:close/>
              </a:path>
              <a:path w="225425" h="5029200">
                <a:moveTo>
                  <a:pt x="135051" y="50800"/>
                </a:moveTo>
                <a:lnTo>
                  <a:pt x="114147" y="50800"/>
                </a:lnTo>
                <a:lnTo>
                  <a:pt x="111760" y="63500"/>
                </a:lnTo>
                <a:lnTo>
                  <a:pt x="132753" y="63500"/>
                </a:lnTo>
                <a:lnTo>
                  <a:pt x="135051" y="50800"/>
                </a:lnTo>
                <a:close/>
              </a:path>
              <a:path w="225425" h="5029200">
                <a:moveTo>
                  <a:pt x="146278" y="38100"/>
                </a:moveTo>
                <a:lnTo>
                  <a:pt x="122809" y="38100"/>
                </a:lnTo>
                <a:lnTo>
                  <a:pt x="119684" y="50800"/>
                </a:lnTo>
                <a:lnTo>
                  <a:pt x="143179" y="50800"/>
                </a:lnTo>
                <a:lnTo>
                  <a:pt x="146278" y="38100"/>
                </a:lnTo>
                <a:close/>
              </a:path>
              <a:path w="225425" h="5029200">
                <a:moveTo>
                  <a:pt x="164439" y="25400"/>
                </a:moveTo>
                <a:lnTo>
                  <a:pt x="133489" y="25400"/>
                </a:lnTo>
                <a:lnTo>
                  <a:pt x="129717" y="38100"/>
                </a:lnTo>
                <a:lnTo>
                  <a:pt x="160477" y="38100"/>
                </a:lnTo>
                <a:lnTo>
                  <a:pt x="164439" y="25400"/>
                </a:lnTo>
                <a:close/>
              </a:path>
              <a:path w="225425" h="5029200">
                <a:moveTo>
                  <a:pt x="196176" y="12700"/>
                </a:moveTo>
                <a:lnTo>
                  <a:pt x="150469" y="12700"/>
                </a:lnTo>
                <a:lnTo>
                  <a:pt x="145961" y="25400"/>
                </a:lnTo>
                <a:lnTo>
                  <a:pt x="191262" y="25400"/>
                </a:lnTo>
                <a:lnTo>
                  <a:pt x="196176" y="12700"/>
                </a:lnTo>
                <a:close/>
              </a:path>
              <a:path w="225425" h="5029200">
                <a:moveTo>
                  <a:pt x="224790" y="0"/>
                </a:moveTo>
                <a:lnTo>
                  <a:pt x="175425" y="0"/>
                </a:lnTo>
                <a:lnTo>
                  <a:pt x="170141" y="12700"/>
                </a:lnTo>
                <a:lnTo>
                  <a:pt x="224967" y="12700"/>
                </a:lnTo>
                <a:lnTo>
                  <a:pt x="224790" y="0"/>
                </a:lnTo>
                <a:close/>
              </a:path>
            </a:pathLst>
          </a:custGeom>
          <a:solidFill>
            <a:srgbClr val="1FE2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408962" y="2090419"/>
            <a:ext cx="224790" cy="2565400"/>
          </a:xfrm>
          <a:custGeom>
            <a:avLst/>
            <a:gdLst/>
            <a:ahLst/>
            <a:cxnLst/>
            <a:rect l="l" t="t" r="r" b="b"/>
            <a:pathLst>
              <a:path w="224790" h="2565400">
                <a:moveTo>
                  <a:pt x="224205" y="2552700"/>
                </a:moveTo>
                <a:lnTo>
                  <a:pt x="159461" y="2552700"/>
                </a:lnTo>
                <a:lnTo>
                  <a:pt x="164452" y="2565400"/>
                </a:lnTo>
                <a:lnTo>
                  <a:pt x="224028" y="2565400"/>
                </a:lnTo>
                <a:lnTo>
                  <a:pt x="224205" y="2552700"/>
                </a:lnTo>
                <a:close/>
              </a:path>
              <a:path w="224790" h="2565400">
                <a:moveTo>
                  <a:pt x="181216" y="2540000"/>
                </a:moveTo>
                <a:lnTo>
                  <a:pt x="141135" y="2540000"/>
                </a:lnTo>
                <a:lnTo>
                  <a:pt x="145465" y="2552700"/>
                </a:lnTo>
                <a:lnTo>
                  <a:pt x="185864" y="2552700"/>
                </a:lnTo>
                <a:lnTo>
                  <a:pt x="181216" y="2540000"/>
                </a:lnTo>
                <a:close/>
              </a:path>
              <a:path w="224790" h="2565400">
                <a:moveTo>
                  <a:pt x="156171" y="2527300"/>
                </a:moveTo>
                <a:lnTo>
                  <a:pt x="125717" y="2527300"/>
                </a:lnTo>
                <a:lnTo>
                  <a:pt x="129260" y="2540000"/>
                </a:lnTo>
                <a:lnTo>
                  <a:pt x="159969" y="2540000"/>
                </a:lnTo>
                <a:lnTo>
                  <a:pt x="156171" y="2527300"/>
                </a:lnTo>
                <a:close/>
              </a:path>
              <a:path w="224790" h="2565400">
                <a:moveTo>
                  <a:pt x="139827" y="2514600"/>
                </a:moveTo>
                <a:lnTo>
                  <a:pt x="116382" y="2514600"/>
                </a:lnTo>
                <a:lnTo>
                  <a:pt x="119265" y="2527300"/>
                </a:lnTo>
                <a:lnTo>
                  <a:pt x="142735" y="2527300"/>
                </a:lnTo>
                <a:lnTo>
                  <a:pt x="139827" y="2514600"/>
                </a:lnTo>
                <a:close/>
              </a:path>
              <a:path w="224790" h="2565400">
                <a:moveTo>
                  <a:pt x="130251" y="2501900"/>
                </a:moveTo>
                <a:lnTo>
                  <a:pt x="109245" y="2501900"/>
                </a:lnTo>
                <a:lnTo>
                  <a:pt x="111366" y="2514600"/>
                </a:lnTo>
                <a:lnTo>
                  <a:pt x="132334" y="2514600"/>
                </a:lnTo>
                <a:lnTo>
                  <a:pt x="130251" y="2501900"/>
                </a:lnTo>
                <a:close/>
              </a:path>
              <a:path w="224790" h="2565400">
                <a:moveTo>
                  <a:pt x="125310" y="2489200"/>
                </a:moveTo>
                <a:lnTo>
                  <a:pt x="104559" y="2489200"/>
                </a:lnTo>
                <a:lnTo>
                  <a:pt x="105829" y="2501900"/>
                </a:lnTo>
                <a:lnTo>
                  <a:pt x="126746" y="2501900"/>
                </a:lnTo>
                <a:lnTo>
                  <a:pt x="125310" y="2489200"/>
                </a:lnTo>
                <a:close/>
              </a:path>
              <a:path w="224790" h="2565400">
                <a:moveTo>
                  <a:pt x="121920" y="2476500"/>
                </a:moveTo>
                <a:lnTo>
                  <a:pt x="102946" y="2476500"/>
                </a:lnTo>
                <a:lnTo>
                  <a:pt x="103593" y="2489200"/>
                </a:lnTo>
                <a:lnTo>
                  <a:pt x="122415" y="2489200"/>
                </a:lnTo>
                <a:lnTo>
                  <a:pt x="121920" y="2476500"/>
                </a:lnTo>
                <a:close/>
              </a:path>
              <a:path w="224790" h="2565400">
                <a:moveTo>
                  <a:pt x="121627" y="1270000"/>
                </a:moveTo>
                <a:lnTo>
                  <a:pt x="102577" y="1270000"/>
                </a:lnTo>
                <a:lnTo>
                  <a:pt x="102577" y="2476500"/>
                </a:lnTo>
                <a:lnTo>
                  <a:pt x="121627" y="2476500"/>
                </a:lnTo>
                <a:lnTo>
                  <a:pt x="121627" y="1270000"/>
                </a:lnTo>
                <a:close/>
              </a:path>
              <a:path w="224790" h="2565400">
                <a:moveTo>
                  <a:pt x="121259" y="1257300"/>
                </a:moveTo>
                <a:lnTo>
                  <a:pt x="102285" y="1257300"/>
                </a:lnTo>
                <a:lnTo>
                  <a:pt x="102552" y="1270000"/>
                </a:lnTo>
                <a:lnTo>
                  <a:pt x="121589" y="1270000"/>
                </a:lnTo>
                <a:lnTo>
                  <a:pt x="121259" y="1257300"/>
                </a:lnTo>
                <a:close/>
              </a:path>
              <a:path w="224790" h="2565400">
                <a:moveTo>
                  <a:pt x="119646" y="1244600"/>
                </a:moveTo>
                <a:lnTo>
                  <a:pt x="100088" y="1244600"/>
                </a:lnTo>
                <a:lnTo>
                  <a:pt x="101066" y="1257300"/>
                </a:lnTo>
                <a:lnTo>
                  <a:pt x="120611" y="1257300"/>
                </a:lnTo>
                <a:lnTo>
                  <a:pt x="119646" y="1244600"/>
                </a:lnTo>
                <a:close/>
              </a:path>
              <a:path w="224790" h="2565400">
                <a:moveTo>
                  <a:pt x="114960" y="1231900"/>
                </a:moveTo>
                <a:lnTo>
                  <a:pt x="93954" y="1231900"/>
                </a:lnTo>
                <a:lnTo>
                  <a:pt x="95821" y="1244600"/>
                </a:lnTo>
                <a:lnTo>
                  <a:pt x="116814" y="1244600"/>
                </a:lnTo>
                <a:lnTo>
                  <a:pt x="114960" y="1231900"/>
                </a:lnTo>
                <a:close/>
              </a:path>
              <a:path w="224790" h="2565400">
                <a:moveTo>
                  <a:pt x="107823" y="1219200"/>
                </a:moveTo>
                <a:lnTo>
                  <a:pt x="87071" y="1219200"/>
                </a:lnTo>
                <a:lnTo>
                  <a:pt x="89573" y="1231900"/>
                </a:lnTo>
                <a:lnTo>
                  <a:pt x="110464" y="1231900"/>
                </a:lnTo>
                <a:lnTo>
                  <a:pt x="107823" y="1219200"/>
                </a:lnTo>
                <a:close/>
              </a:path>
              <a:path w="224790" h="2565400">
                <a:moveTo>
                  <a:pt x="98488" y="1206500"/>
                </a:moveTo>
                <a:lnTo>
                  <a:pt x="71653" y="1206500"/>
                </a:lnTo>
                <a:lnTo>
                  <a:pt x="75107" y="1219200"/>
                </a:lnTo>
                <a:lnTo>
                  <a:pt x="101828" y="1219200"/>
                </a:lnTo>
                <a:lnTo>
                  <a:pt x="98488" y="1206500"/>
                </a:lnTo>
                <a:close/>
              </a:path>
              <a:path w="224790" h="2565400">
                <a:moveTo>
                  <a:pt x="87223" y="1193800"/>
                </a:moveTo>
                <a:lnTo>
                  <a:pt x="51917" y="1193800"/>
                </a:lnTo>
                <a:lnTo>
                  <a:pt x="56172" y="1206500"/>
                </a:lnTo>
                <a:lnTo>
                  <a:pt x="91186" y="1206500"/>
                </a:lnTo>
                <a:lnTo>
                  <a:pt x="87223" y="1193800"/>
                </a:lnTo>
                <a:close/>
              </a:path>
              <a:path w="224790" h="2565400">
                <a:moveTo>
                  <a:pt x="64744" y="1168400"/>
                </a:moveTo>
                <a:lnTo>
                  <a:pt x="0" y="1168400"/>
                </a:lnTo>
                <a:lnTo>
                  <a:pt x="0" y="1193800"/>
                </a:lnTo>
                <a:lnTo>
                  <a:pt x="74244" y="1193800"/>
                </a:lnTo>
                <a:lnTo>
                  <a:pt x="69570" y="1181100"/>
                </a:lnTo>
                <a:lnTo>
                  <a:pt x="59753" y="1181100"/>
                </a:lnTo>
                <a:lnTo>
                  <a:pt x="64744" y="1168400"/>
                </a:lnTo>
                <a:close/>
              </a:path>
              <a:path w="224790" h="2565400">
                <a:moveTo>
                  <a:pt x="87223" y="1155700"/>
                </a:moveTo>
                <a:lnTo>
                  <a:pt x="47523" y="1155700"/>
                </a:lnTo>
                <a:lnTo>
                  <a:pt x="42989" y="1168400"/>
                </a:lnTo>
                <a:lnTo>
                  <a:pt x="83070" y="1168400"/>
                </a:lnTo>
                <a:lnTo>
                  <a:pt x="87223" y="1155700"/>
                </a:lnTo>
                <a:close/>
              </a:path>
              <a:path w="224790" h="2565400">
                <a:moveTo>
                  <a:pt x="98488" y="1143000"/>
                </a:moveTo>
                <a:lnTo>
                  <a:pt x="71653" y="1143000"/>
                </a:lnTo>
                <a:lnTo>
                  <a:pt x="68033" y="1155700"/>
                </a:lnTo>
                <a:lnTo>
                  <a:pt x="94945" y="1155700"/>
                </a:lnTo>
                <a:lnTo>
                  <a:pt x="98488" y="1143000"/>
                </a:lnTo>
                <a:close/>
              </a:path>
              <a:path w="224790" h="2565400">
                <a:moveTo>
                  <a:pt x="107823" y="1130300"/>
                </a:moveTo>
                <a:lnTo>
                  <a:pt x="84378" y="1130300"/>
                </a:lnTo>
                <a:lnTo>
                  <a:pt x="81470" y="1143000"/>
                </a:lnTo>
                <a:lnTo>
                  <a:pt x="104940" y="1143000"/>
                </a:lnTo>
                <a:lnTo>
                  <a:pt x="107823" y="1130300"/>
                </a:lnTo>
                <a:close/>
              </a:path>
              <a:path w="224790" h="2565400">
                <a:moveTo>
                  <a:pt x="114960" y="1117600"/>
                </a:moveTo>
                <a:lnTo>
                  <a:pt x="93954" y="1117600"/>
                </a:lnTo>
                <a:lnTo>
                  <a:pt x="91871" y="1130300"/>
                </a:lnTo>
                <a:lnTo>
                  <a:pt x="112839" y="1130300"/>
                </a:lnTo>
                <a:lnTo>
                  <a:pt x="114960" y="1117600"/>
                </a:lnTo>
                <a:close/>
              </a:path>
              <a:path w="224790" h="2565400">
                <a:moveTo>
                  <a:pt x="119646" y="1104900"/>
                </a:moveTo>
                <a:lnTo>
                  <a:pt x="100088" y="1104900"/>
                </a:lnTo>
                <a:lnTo>
                  <a:pt x="98894" y="1117600"/>
                </a:lnTo>
                <a:lnTo>
                  <a:pt x="118376" y="1117600"/>
                </a:lnTo>
                <a:lnTo>
                  <a:pt x="119646" y="1104900"/>
                </a:lnTo>
                <a:close/>
              </a:path>
              <a:path w="224790" h="2565400">
                <a:moveTo>
                  <a:pt x="121589" y="1092200"/>
                </a:moveTo>
                <a:lnTo>
                  <a:pt x="102285" y="1092200"/>
                </a:lnTo>
                <a:lnTo>
                  <a:pt x="101790" y="1104900"/>
                </a:lnTo>
                <a:lnTo>
                  <a:pt x="121259" y="1104900"/>
                </a:lnTo>
                <a:lnTo>
                  <a:pt x="121589" y="1092200"/>
                </a:lnTo>
                <a:close/>
              </a:path>
              <a:path w="224790" h="2565400">
                <a:moveTo>
                  <a:pt x="121653" y="88900"/>
                </a:moveTo>
                <a:lnTo>
                  <a:pt x="102616" y="88900"/>
                </a:lnTo>
                <a:lnTo>
                  <a:pt x="102577" y="1092200"/>
                </a:lnTo>
                <a:lnTo>
                  <a:pt x="121627" y="1092200"/>
                </a:lnTo>
                <a:lnTo>
                  <a:pt x="121653" y="88900"/>
                </a:lnTo>
                <a:close/>
              </a:path>
              <a:path w="224790" h="2565400">
                <a:moveTo>
                  <a:pt x="123139" y="76200"/>
                </a:moveTo>
                <a:lnTo>
                  <a:pt x="104559" y="76200"/>
                </a:lnTo>
                <a:lnTo>
                  <a:pt x="103593" y="88900"/>
                </a:lnTo>
                <a:lnTo>
                  <a:pt x="122415" y="88900"/>
                </a:lnTo>
                <a:lnTo>
                  <a:pt x="123139" y="76200"/>
                </a:lnTo>
                <a:close/>
              </a:path>
              <a:path w="224790" h="2565400">
                <a:moveTo>
                  <a:pt x="128384" y="63500"/>
                </a:moveTo>
                <a:lnTo>
                  <a:pt x="107391" y="63500"/>
                </a:lnTo>
                <a:lnTo>
                  <a:pt x="105829" y="76200"/>
                </a:lnTo>
                <a:lnTo>
                  <a:pt x="126746" y="76200"/>
                </a:lnTo>
                <a:lnTo>
                  <a:pt x="128384" y="63500"/>
                </a:lnTo>
                <a:close/>
              </a:path>
              <a:path w="224790" h="2565400">
                <a:moveTo>
                  <a:pt x="137134" y="50800"/>
                </a:moveTo>
                <a:lnTo>
                  <a:pt x="113741" y="50800"/>
                </a:lnTo>
                <a:lnTo>
                  <a:pt x="111366" y="63500"/>
                </a:lnTo>
                <a:lnTo>
                  <a:pt x="134632" y="63500"/>
                </a:lnTo>
                <a:lnTo>
                  <a:pt x="137134" y="50800"/>
                </a:lnTo>
                <a:close/>
              </a:path>
              <a:path w="224790" h="2565400">
                <a:moveTo>
                  <a:pt x="149098" y="38100"/>
                </a:moveTo>
                <a:lnTo>
                  <a:pt x="122377" y="38100"/>
                </a:lnTo>
                <a:lnTo>
                  <a:pt x="119265" y="50800"/>
                </a:lnTo>
                <a:lnTo>
                  <a:pt x="145821" y="50800"/>
                </a:lnTo>
                <a:lnTo>
                  <a:pt x="149098" y="38100"/>
                </a:lnTo>
                <a:close/>
              </a:path>
              <a:path w="224790" h="2565400">
                <a:moveTo>
                  <a:pt x="168033" y="25400"/>
                </a:moveTo>
                <a:lnTo>
                  <a:pt x="133019" y="25400"/>
                </a:lnTo>
                <a:lnTo>
                  <a:pt x="129260" y="38100"/>
                </a:lnTo>
                <a:lnTo>
                  <a:pt x="163918" y="38100"/>
                </a:lnTo>
                <a:lnTo>
                  <a:pt x="168033" y="25400"/>
                </a:lnTo>
                <a:close/>
              </a:path>
              <a:path w="224790" h="2565400">
                <a:moveTo>
                  <a:pt x="205613" y="12700"/>
                </a:moveTo>
                <a:lnTo>
                  <a:pt x="149961" y="12700"/>
                </a:lnTo>
                <a:lnTo>
                  <a:pt x="145465" y="25400"/>
                </a:lnTo>
                <a:lnTo>
                  <a:pt x="200520" y="25400"/>
                </a:lnTo>
                <a:lnTo>
                  <a:pt x="205613" y="12700"/>
                </a:lnTo>
                <a:close/>
              </a:path>
              <a:path w="224790" h="2565400">
                <a:moveTo>
                  <a:pt x="224028" y="0"/>
                </a:moveTo>
                <a:lnTo>
                  <a:pt x="180238" y="0"/>
                </a:lnTo>
                <a:lnTo>
                  <a:pt x="174840" y="12700"/>
                </a:lnTo>
                <a:lnTo>
                  <a:pt x="224205" y="12700"/>
                </a:lnTo>
                <a:lnTo>
                  <a:pt x="224028" y="0"/>
                </a:lnTo>
                <a:close/>
              </a:path>
            </a:pathLst>
          </a:custGeom>
          <a:solidFill>
            <a:srgbClr val="1FE2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1259077" y="1139951"/>
            <a:ext cx="669925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spc="-120" dirty="0">
                <a:solidFill>
                  <a:srgbClr val="3F3F3F"/>
                </a:solidFill>
                <a:latin typeface="DejaVu Sans"/>
                <a:cs typeface="DejaVu Sans"/>
              </a:rPr>
              <a:t>Axis</a:t>
            </a:r>
            <a:r>
              <a:rPr sz="1400" spc="1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spc="-125" dirty="0">
                <a:solidFill>
                  <a:srgbClr val="3F3F3F"/>
                </a:solidFill>
                <a:latin typeface="DejaVu Sans"/>
                <a:cs typeface="DejaVu Sans"/>
              </a:rPr>
              <a:t>Tab</a:t>
            </a:r>
            <a:endParaRPr sz="1400">
              <a:latin typeface="DejaVu Sans"/>
              <a:cs typeface="DejaVu Sans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7033768" y="1135125"/>
            <a:ext cx="731520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spc="-135" dirty="0">
                <a:solidFill>
                  <a:srgbClr val="3F3F3F"/>
                </a:solidFill>
                <a:latin typeface="DejaVu Sans"/>
                <a:cs typeface="DejaVu Sans"/>
              </a:rPr>
              <a:t>Pane</a:t>
            </a:r>
            <a:r>
              <a:rPr sz="1400" spc="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spc="-125" dirty="0">
                <a:solidFill>
                  <a:srgbClr val="3F3F3F"/>
                </a:solidFill>
                <a:latin typeface="DejaVu Sans"/>
                <a:cs typeface="DejaVu Sans"/>
              </a:rPr>
              <a:t>Tab</a:t>
            </a:r>
            <a:endParaRPr sz="1400">
              <a:latin typeface="DejaVu Sans"/>
              <a:cs typeface="DejaVu Sans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8789930" y="2150044"/>
            <a:ext cx="2712085" cy="465455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80"/>
              </a:spcBef>
            </a:pPr>
            <a:r>
              <a:rPr sz="1400" b="1" spc="-25" dirty="0">
                <a:solidFill>
                  <a:srgbClr val="3F3F3F"/>
                </a:solidFill>
                <a:latin typeface="DejaVu Sans"/>
                <a:cs typeface="DejaVu Sans"/>
              </a:rPr>
              <a:t>Default</a:t>
            </a:r>
            <a:endParaRPr sz="1400">
              <a:latin typeface="DejaVu Sans"/>
              <a:cs typeface="DejaVu Sans"/>
            </a:endParaRPr>
          </a:p>
          <a:p>
            <a:pPr marL="12700">
              <a:lnSpc>
                <a:spcPct val="100000"/>
              </a:lnSpc>
              <a:spcBef>
                <a:spcPts val="160"/>
              </a:spcBef>
            </a:pP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Specify</a:t>
            </a:r>
            <a:r>
              <a:rPr sz="1200" spc="6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default</a:t>
            </a:r>
            <a:r>
              <a:rPr sz="1200" spc="6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number</a:t>
            </a:r>
            <a:r>
              <a:rPr sz="1200" spc="6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format</a:t>
            </a:r>
            <a:r>
              <a:rPr sz="1200" spc="5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spc="-175" dirty="0">
                <a:solidFill>
                  <a:srgbClr val="3F3F3F"/>
                </a:solidFill>
                <a:latin typeface="Nimbus Roman No9 L"/>
                <a:cs typeface="Nimbus Roman No9 L"/>
              </a:rPr>
              <a:t>&amp;</a:t>
            </a:r>
            <a:r>
              <a:rPr sz="1200" spc="5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spc="-30" dirty="0">
                <a:solidFill>
                  <a:srgbClr val="3F3F3F"/>
                </a:solidFill>
                <a:latin typeface="Nimbus Roman No9 L"/>
                <a:cs typeface="Nimbus Roman No9 L"/>
              </a:rPr>
              <a:t>alignment</a:t>
            </a:r>
            <a:endParaRPr sz="1200">
              <a:latin typeface="Nimbus Roman No9 L"/>
              <a:cs typeface="Nimbus Roman No9 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8789930" y="2736784"/>
            <a:ext cx="2136140" cy="465455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80"/>
              </a:spcBef>
            </a:pPr>
            <a:r>
              <a:rPr sz="1400" b="1" spc="-35" dirty="0">
                <a:solidFill>
                  <a:srgbClr val="3F3F3F"/>
                </a:solidFill>
                <a:latin typeface="DejaVu Sans"/>
                <a:cs typeface="DejaVu Sans"/>
              </a:rPr>
              <a:t>Totals</a:t>
            </a:r>
            <a:endParaRPr sz="1400">
              <a:latin typeface="DejaVu Sans"/>
              <a:cs typeface="DejaVu Sans"/>
            </a:endParaRPr>
          </a:p>
          <a:p>
            <a:pPr marL="12700">
              <a:lnSpc>
                <a:spcPct val="100000"/>
              </a:lnSpc>
              <a:spcBef>
                <a:spcPts val="160"/>
              </a:spcBef>
            </a:pP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Customize</a:t>
            </a:r>
            <a:r>
              <a:rPr sz="1200" spc="3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format</a:t>
            </a:r>
            <a:r>
              <a:rPr sz="1200" spc="3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for</a:t>
            </a:r>
            <a:r>
              <a:rPr sz="1200" spc="3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Total</a:t>
            </a:r>
            <a:r>
              <a:rPr sz="1200" spc="2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spc="-40" dirty="0">
                <a:solidFill>
                  <a:srgbClr val="3F3F3F"/>
                </a:solidFill>
                <a:latin typeface="Nimbus Roman No9 L"/>
                <a:cs typeface="Nimbus Roman No9 L"/>
              </a:rPr>
              <a:t>values</a:t>
            </a:r>
            <a:endParaRPr sz="1200">
              <a:latin typeface="Nimbus Roman No9 L"/>
              <a:cs typeface="Nimbus Roman No9 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8789930" y="3323524"/>
            <a:ext cx="2564765" cy="465455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80"/>
              </a:spcBef>
            </a:pPr>
            <a:r>
              <a:rPr sz="1400" b="1" spc="-195" dirty="0">
                <a:solidFill>
                  <a:srgbClr val="3F3F3F"/>
                </a:solidFill>
                <a:latin typeface="DejaVu Sans"/>
                <a:cs typeface="DejaVu Sans"/>
              </a:rPr>
              <a:t>Grand</a:t>
            </a:r>
            <a:r>
              <a:rPr sz="1400" spc="-2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b="1" spc="-25" dirty="0">
                <a:solidFill>
                  <a:srgbClr val="3F3F3F"/>
                </a:solidFill>
                <a:latin typeface="DejaVu Sans"/>
                <a:cs typeface="DejaVu Sans"/>
              </a:rPr>
              <a:t>Totals</a:t>
            </a:r>
            <a:endParaRPr sz="1400">
              <a:latin typeface="DejaVu Sans"/>
              <a:cs typeface="DejaVu Sans"/>
            </a:endParaRPr>
          </a:p>
          <a:p>
            <a:pPr marL="12700">
              <a:lnSpc>
                <a:spcPct val="100000"/>
              </a:lnSpc>
              <a:spcBef>
                <a:spcPts val="160"/>
              </a:spcBef>
            </a:pP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Customize</a:t>
            </a:r>
            <a:r>
              <a:rPr sz="1200" spc="1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format</a:t>
            </a:r>
            <a:r>
              <a:rPr sz="1200" spc="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for</a:t>
            </a:r>
            <a:r>
              <a:rPr sz="1200" spc="1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Grand</a:t>
            </a:r>
            <a:r>
              <a:rPr sz="1200" spc="3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Total</a:t>
            </a:r>
            <a:r>
              <a:rPr sz="1200" spc="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spc="-50" dirty="0">
                <a:solidFill>
                  <a:srgbClr val="3F3F3F"/>
                </a:solidFill>
                <a:latin typeface="Nimbus Roman No9 L"/>
                <a:cs typeface="Nimbus Roman No9 L"/>
              </a:rPr>
              <a:t>values</a:t>
            </a:r>
            <a:endParaRPr sz="1200">
              <a:latin typeface="Nimbus Roman No9 L"/>
              <a:cs typeface="Nimbus Roman No9 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8789930" y="3910264"/>
            <a:ext cx="2790190" cy="629920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80"/>
              </a:spcBef>
            </a:pPr>
            <a:r>
              <a:rPr sz="1400" b="1" spc="-80" dirty="0">
                <a:solidFill>
                  <a:srgbClr val="3F3F3F"/>
                </a:solidFill>
                <a:latin typeface="DejaVu Sans"/>
                <a:cs typeface="DejaVu Sans"/>
              </a:rPr>
              <a:t>Special/NULL</a:t>
            </a:r>
            <a:endParaRPr sz="1400">
              <a:latin typeface="DejaVu Sans"/>
              <a:cs typeface="DejaVu Sans"/>
            </a:endParaRPr>
          </a:p>
          <a:p>
            <a:pPr marL="12700" marR="5080">
              <a:lnSpc>
                <a:spcPts val="1300"/>
              </a:lnSpc>
              <a:spcBef>
                <a:spcPts val="320"/>
              </a:spcBef>
            </a:pP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Specify</a:t>
            </a:r>
            <a:r>
              <a:rPr sz="1200" spc="3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how</a:t>
            </a:r>
            <a:r>
              <a:rPr sz="1200" spc="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to</a:t>
            </a:r>
            <a:r>
              <a:rPr sz="1200" spc="1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handle</a:t>
            </a:r>
            <a:r>
              <a:rPr sz="1200" spc="2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spc="-55" dirty="0">
                <a:solidFill>
                  <a:srgbClr val="3F3F3F"/>
                </a:solidFill>
                <a:latin typeface="Nimbus Roman No9 L"/>
                <a:cs typeface="Nimbus Roman No9 L"/>
              </a:rPr>
              <a:t>NULL</a:t>
            </a:r>
            <a:r>
              <a:rPr sz="1200" spc="2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values</a:t>
            </a:r>
            <a:r>
              <a:rPr sz="1200" spc="1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spc="-45" dirty="0">
                <a:solidFill>
                  <a:srgbClr val="3F3F3F"/>
                </a:solidFill>
                <a:latin typeface="Nimbus Roman No9 L"/>
                <a:cs typeface="Nimbus Roman No9 L"/>
              </a:rPr>
              <a:t>(connect</a:t>
            </a:r>
            <a:r>
              <a:rPr sz="1200" spc="-4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spc="-20" dirty="0">
                <a:solidFill>
                  <a:srgbClr val="3F3F3F"/>
                </a:solidFill>
                <a:latin typeface="Nimbus Roman No9 L"/>
                <a:cs typeface="Nimbus Roman No9 L"/>
              </a:rPr>
              <a:t>lines,</a:t>
            </a:r>
            <a:r>
              <a:rPr sz="1200" spc="-1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break</a:t>
            </a:r>
            <a:r>
              <a:rPr sz="1200" spc="-1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spc="-20" dirty="0">
                <a:solidFill>
                  <a:srgbClr val="3F3F3F"/>
                </a:solidFill>
                <a:latin typeface="Nimbus Roman No9 L"/>
                <a:cs typeface="Nimbus Roman No9 L"/>
              </a:rPr>
              <a:t>lines,</a:t>
            </a:r>
            <a:r>
              <a:rPr sz="1200" spc="-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show</a:t>
            </a:r>
            <a:r>
              <a:rPr sz="1200" spc="-1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at</a:t>
            </a:r>
            <a:r>
              <a:rPr sz="120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default</a:t>
            </a:r>
            <a:r>
              <a:rPr sz="1200" spc="1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dirty="0">
                <a:solidFill>
                  <a:srgbClr val="3F3F3F"/>
                </a:solidFill>
                <a:latin typeface="Nimbus Roman No9 L"/>
                <a:cs typeface="Nimbus Roman No9 L"/>
              </a:rPr>
              <a:t>value,</a:t>
            </a:r>
            <a:r>
              <a:rPr sz="1200" spc="-1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200" i="1" spc="-60" dirty="0">
                <a:solidFill>
                  <a:srgbClr val="3F3F3F"/>
                </a:solidFill>
                <a:latin typeface="Nimbus Roman No9 L"/>
                <a:cs typeface="Nimbus Roman No9 L"/>
              </a:rPr>
              <a:t>etc.)</a:t>
            </a:r>
            <a:endParaRPr sz="1200">
              <a:latin typeface="Nimbus Roman No9 L"/>
              <a:cs typeface="Nimbus Roman No9 L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6492229" y="5479265"/>
            <a:ext cx="5154295" cy="955040"/>
            <a:chOff x="6492229" y="5479265"/>
            <a:chExt cx="5154295" cy="955040"/>
          </a:xfrm>
        </p:grpSpPr>
        <p:pic>
          <p:nvPicPr>
            <p:cNvPr id="31" name="object 3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492229" y="5479265"/>
              <a:ext cx="5154189" cy="954627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6538747" y="5487924"/>
              <a:ext cx="5070475" cy="870585"/>
            </a:xfrm>
            <a:custGeom>
              <a:avLst/>
              <a:gdLst/>
              <a:ahLst/>
              <a:cxnLst/>
              <a:rect l="l" t="t" r="r" b="b"/>
              <a:pathLst>
                <a:path w="5070475" h="870585">
                  <a:moveTo>
                    <a:pt x="5010505" y="0"/>
                  </a:moveTo>
                  <a:lnTo>
                    <a:pt x="59791" y="0"/>
                  </a:lnTo>
                  <a:lnTo>
                    <a:pt x="58242" y="25"/>
                  </a:lnTo>
                  <a:lnTo>
                    <a:pt x="19583" y="15544"/>
                  </a:lnTo>
                  <a:lnTo>
                    <a:pt x="914" y="49237"/>
                  </a:lnTo>
                  <a:lnTo>
                    <a:pt x="0" y="58267"/>
                  </a:lnTo>
                  <a:lnTo>
                    <a:pt x="0" y="811936"/>
                  </a:lnTo>
                  <a:lnTo>
                    <a:pt x="15519" y="850607"/>
                  </a:lnTo>
                  <a:lnTo>
                    <a:pt x="49212" y="869264"/>
                  </a:lnTo>
                  <a:lnTo>
                    <a:pt x="59791" y="870204"/>
                  </a:lnTo>
                  <a:lnTo>
                    <a:pt x="5010505" y="870204"/>
                  </a:lnTo>
                  <a:lnTo>
                    <a:pt x="5050713" y="854659"/>
                  </a:lnTo>
                  <a:lnTo>
                    <a:pt x="5069382" y="820978"/>
                  </a:lnTo>
                  <a:lnTo>
                    <a:pt x="5070297" y="811936"/>
                  </a:lnTo>
                  <a:lnTo>
                    <a:pt x="5070297" y="58267"/>
                  </a:lnTo>
                  <a:lnTo>
                    <a:pt x="5054777" y="19608"/>
                  </a:lnTo>
                  <a:lnTo>
                    <a:pt x="5021084" y="939"/>
                  </a:lnTo>
                  <a:lnTo>
                    <a:pt x="501050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7432547" y="5702298"/>
            <a:ext cx="3959860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635">
              <a:lnSpc>
                <a:spcPct val="100000"/>
              </a:lnSpc>
              <a:spcBef>
                <a:spcPts val="100"/>
              </a:spcBef>
            </a:pPr>
            <a:r>
              <a:rPr sz="1600" b="1" spc="-170" dirty="0">
                <a:solidFill>
                  <a:srgbClr val="3F3F3F"/>
                </a:solidFill>
                <a:latin typeface="DejaVu Sans"/>
                <a:cs typeface="DejaVu Sans"/>
              </a:rPr>
              <a:t>PRO</a:t>
            </a:r>
            <a:r>
              <a:rPr sz="1600" spc="-100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600" b="1" spc="-145" dirty="0">
                <a:solidFill>
                  <a:srgbClr val="3F3F3F"/>
                </a:solidFill>
                <a:latin typeface="DejaVu Sans"/>
                <a:cs typeface="DejaVu Sans"/>
              </a:rPr>
              <a:t>TIP</a:t>
            </a:r>
            <a:r>
              <a:rPr sz="1600" spc="-145" dirty="0">
                <a:solidFill>
                  <a:srgbClr val="3F3F3F"/>
                </a:solidFill>
                <a:latin typeface="DejaVu Sans"/>
                <a:cs typeface="DejaVu Sans"/>
              </a:rPr>
              <a:t>:</a:t>
            </a:r>
            <a:r>
              <a:rPr sz="1600" spc="-105" dirty="0">
                <a:solidFill>
                  <a:srgbClr val="3F3F3F"/>
                </a:solidFill>
                <a:latin typeface="DejaVu Sans"/>
                <a:cs typeface="DejaVu Sans"/>
              </a:rPr>
              <a:t> </a:t>
            </a:r>
            <a:r>
              <a:rPr sz="1400" spc="-85" dirty="0">
                <a:solidFill>
                  <a:srgbClr val="252525"/>
                </a:solidFill>
                <a:latin typeface="DejaVu Sans"/>
                <a:cs typeface="DejaVu Sans"/>
              </a:rPr>
              <a:t>Use</a:t>
            </a:r>
            <a:r>
              <a:rPr sz="1400" spc="-20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400" spc="-100" dirty="0">
                <a:solidFill>
                  <a:srgbClr val="252525"/>
                </a:solidFill>
                <a:latin typeface="DejaVu Sans"/>
                <a:cs typeface="DejaVu Sans"/>
              </a:rPr>
              <a:t>the</a:t>
            </a:r>
            <a:r>
              <a:rPr sz="1400" spc="10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400" spc="-105" dirty="0">
                <a:solidFill>
                  <a:srgbClr val="252525"/>
                </a:solidFill>
                <a:latin typeface="DejaVu Sans"/>
                <a:cs typeface="DejaVu Sans"/>
              </a:rPr>
              <a:t>Default</a:t>
            </a:r>
            <a:r>
              <a:rPr sz="1400" spc="-5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400" spc="-80" dirty="0">
                <a:solidFill>
                  <a:srgbClr val="252525"/>
                </a:solidFill>
                <a:latin typeface="DejaVu Sans"/>
                <a:cs typeface="DejaVu Sans"/>
              </a:rPr>
              <a:t>field</a:t>
            </a:r>
            <a:r>
              <a:rPr sz="1400" spc="5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400" spc="-110" dirty="0">
                <a:solidFill>
                  <a:srgbClr val="252525"/>
                </a:solidFill>
                <a:latin typeface="DejaVu Sans"/>
                <a:cs typeface="DejaVu Sans"/>
              </a:rPr>
              <a:t>properties</a:t>
            </a:r>
            <a:r>
              <a:rPr sz="1400" spc="20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400" spc="-30" dirty="0">
                <a:solidFill>
                  <a:srgbClr val="252525"/>
                </a:solidFill>
                <a:latin typeface="DejaVu Sans"/>
                <a:cs typeface="DejaVu Sans"/>
              </a:rPr>
              <a:t>to</a:t>
            </a:r>
            <a:r>
              <a:rPr sz="1400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400" spc="-305" dirty="0">
                <a:solidFill>
                  <a:srgbClr val="252525"/>
                </a:solidFill>
                <a:latin typeface="DejaVu Sans"/>
                <a:cs typeface="DejaVu Sans"/>
              </a:rPr>
              <a:t>apply</a:t>
            </a:r>
            <a:r>
              <a:rPr sz="1400" spc="-110" dirty="0">
                <a:solidFill>
                  <a:srgbClr val="252525"/>
                </a:solidFill>
                <a:latin typeface="DejaVu Sans"/>
                <a:cs typeface="DejaVu Sans"/>
              </a:rPr>
              <a:t> consistent</a:t>
            </a:r>
            <a:r>
              <a:rPr sz="1400" spc="55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400" spc="-120" dirty="0">
                <a:solidFill>
                  <a:srgbClr val="252525"/>
                </a:solidFill>
                <a:latin typeface="DejaVu Sans"/>
                <a:cs typeface="DejaVu Sans"/>
              </a:rPr>
              <a:t>formatting</a:t>
            </a:r>
            <a:r>
              <a:rPr sz="1400" spc="35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400" spc="-110" dirty="0">
                <a:solidFill>
                  <a:srgbClr val="252525"/>
                </a:solidFill>
                <a:latin typeface="DejaVu Sans"/>
                <a:cs typeface="DejaVu Sans"/>
              </a:rPr>
              <a:t>throughout</a:t>
            </a:r>
            <a:r>
              <a:rPr sz="1400" spc="65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400" spc="-195" dirty="0">
                <a:solidFill>
                  <a:srgbClr val="252525"/>
                </a:solidFill>
                <a:latin typeface="DejaVu Sans"/>
                <a:cs typeface="DejaVu Sans"/>
              </a:rPr>
              <a:t>a</a:t>
            </a:r>
            <a:r>
              <a:rPr sz="1400" spc="45" dirty="0">
                <a:solidFill>
                  <a:srgbClr val="252525"/>
                </a:solidFill>
                <a:latin typeface="DejaVu Sans"/>
                <a:cs typeface="DejaVu Sans"/>
              </a:rPr>
              <a:t> </a:t>
            </a:r>
            <a:r>
              <a:rPr sz="1400" spc="-10" dirty="0">
                <a:solidFill>
                  <a:srgbClr val="252525"/>
                </a:solidFill>
                <a:latin typeface="DejaVu Sans"/>
                <a:cs typeface="DejaVu Sans"/>
              </a:rPr>
              <a:t>workbook</a:t>
            </a:r>
            <a:endParaRPr sz="1400">
              <a:latin typeface="DejaVu Sans"/>
              <a:cs typeface="DejaVu Sans"/>
            </a:endParaRPr>
          </a:p>
        </p:txBody>
      </p:sp>
      <p:pic>
        <p:nvPicPr>
          <p:cNvPr id="34" name="object 34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6564630" y="5618226"/>
            <a:ext cx="655319" cy="67970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</TotalTime>
  <Words>9202</Words>
  <Application>Microsoft Macintosh PowerPoint</Application>
  <PresentationFormat>Widescreen</PresentationFormat>
  <Paragraphs>1245</Paragraphs>
  <Slides>108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108</vt:i4>
      </vt:variant>
    </vt:vector>
  </HeadingPairs>
  <TitlesOfParts>
    <vt:vector size="113" baseType="lpstr">
      <vt:lpstr>DejaVu Sans</vt:lpstr>
      <vt:lpstr>Nimbus Roman No9 L</vt:lpstr>
      <vt:lpstr>Nimbus Sans L</vt:lpstr>
      <vt:lpstr>Calibri</vt:lpstr>
      <vt:lpstr>Office Theme</vt:lpstr>
      <vt:lpstr>Course Structure</vt:lpstr>
      <vt:lpstr>Course Outline</vt:lpstr>
      <vt:lpstr>Introducing the Course Project</vt:lpstr>
      <vt:lpstr>PowerPoint Presentation</vt:lpstr>
      <vt:lpstr>Meet Tableau Desktop</vt:lpstr>
      <vt:lpstr>Why Tableau?</vt:lpstr>
      <vt:lpstr>Downloading Tableau Public [Free]</vt:lpstr>
      <vt:lpstr>Tableau Public Installation Guide (Mac)</vt:lpstr>
      <vt:lpstr>Tableau Public Installation Guide (Windows)</vt:lpstr>
      <vt:lpstr>Downloading Tableau Desktop [Trial/Paid]</vt:lpstr>
      <vt:lpstr>The Tableau Desktop Interface</vt:lpstr>
      <vt:lpstr>The Tableau Desktop Workflow</vt:lpstr>
      <vt:lpstr>The Tableau Platform</vt:lpstr>
      <vt:lpstr>Helpful Resources</vt:lpstr>
      <vt:lpstr>PowerPoint Presentation</vt:lpstr>
      <vt:lpstr>Data Connection Types</vt:lpstr>
      <vt:lpstr>Data Connection Examples</vt:lpstr>
      <vt:lpstr>The Data Source Interface</vt:lpstr>
      <vt:lpstr>PRO TIP: The Data Interpreter</vt:lpstr>
      <vt:lpstr>Transforming Data</vt:lpstr>
      <vt:lpstr>Unions &amp; Joins</vt:lpstr>
      <vt:lpstr>Common Join Types</vt:lpstr>
      <vt:lpstr>Data Blending</vt:lpstr>
      <vt:lpstr>Data Blending</vt:lpstr>
      <vt:lpstr>Live Connections vs. Extracts</vt:lpstr>
      <vt:lpstr>Extract Options [Trial/Paid Version Only]</vt:lpstr>
      <vt:lpstr>Opening &amp; Saving [Tableau Public]</vt:lpstr>
      <vt:lpstr>Desktop File Types [Trial/Paid Version Only]</vt:lpstr>
      <vt:lpstr>HOMEWORK: Connecting to Data</vt:lpstr>
      <vt:lpstr>PowerPoint Presentation</vt:lpstr>
      <vt:lpstr>Sorting, Grouping &amp; Filtering</vt:lpstr>
      <vt:lpstr>The Sheet Interface</vt:lpstr>
      <vt:lpstr>Dimensions &amp; Measures</vt:lpstr>
      <vt:lpstr>Discrete vs. Continuous</vt:lpstr>
      <vt:lpstr>Sorting Data</vt:lpstr>
      <vt:lpstr>Grouping Data</vt:lpstr>
      <vt:lpstr>Creating Sets</vt:lpstr>
      <vt:lpstr>Defining Hierarchies</vt:lpstr>
      <vt:lpstr>Tableau’s Order of Operations</vt:lpstr>
      <vt:lpstr>Data Source Filters</vt:lpstr>
      <vt:lpstr>The Filter Shelf</vt:lpstr>
      <vt:lpstr>Dimension Filters</vt:lpstr>
      <vt:lpstr>Dimension Filter Card Modes</vt:lpstr>
      <vt:lpstr>Filter Customization Options</vt:lpstr>
      <vt:lpstr>Applying Filters to Sheets</vt:lpstr>
      <vt:lpstr>Context Filters</vt:lpstr>
      <vt:lpstr>Measure Filters</vt:lpstr>
      <vt:lpstr>Measure Filter Card Modes</vt:lpstr>
      <vt:lpstr>Date Filters</vt:lpstr>
      <vt:lpstr>Discrete Date Filters</vt:lpstr>
      <vt:lpstr>PRO TIP: Filter to Latest Date</vt:lpstr>
      <vt:lpstr>HOMEWORK: Sorting, Grouping &amp; Filtering</vt:lpstr>
      <vt:lpstr>PowerPoint Presentation</vt:lpstr>
      <vt:lpstr>What’s a “Mark"?</vt:lpstr>
      <vt:lpstr>Adding Quick Visuals (Two Ways)</vt:lpstr>
      <vt:lpstr>Mark Types</vt:lpstr>
      <vt:lpstr>Marks Card Properties</vt:lpstr>
      <vt:lpstr>Marks Card Properties</vt:lpstr>
      <vt:lpstr>Stacking Marks</vt:lpstr>
      <vt:lpstr>Pages Shelf</vt:lpstr>
      <vt:lpstr>The Analytics Pane</vt:lpstr>
      <vt:lpstr>PRO TIP: Getting the Viz You Want</vt:lpstr>
      <vt:lpstr>HOMEWORK: The Marks Card</vt:lpstr>
      <vt:lpstr>PowerPoint Presentation</vt:lpstr>
      <vt:lpstr>Calculated Fields</vt:lpstr>
      <vt:lpstr>PRO TIP: Selecting a Calculation Type</vt:lpstr>
      <vt:lpstr>Calculation Syntax</vt:lpstr>
      <vt:lpstr>Creating Calculated Fields</vt:lpstr>
      <vt:lpstr>Aggregation</vt:lpstr>
      <vt:lpstr>Aggregation Types</vt:lpstr>
      <vt:lpstr>Common Calculation Functions</vt:lpstr>
      <vt:lpstr>Basic Aggregate Functions</vt:lpstr>
      <vt:lpstr>String Functions</vt:lpstr>
      <vt:lpstr>Logical Functions</vt:lpstr>
      <vt:lpstr>Date Functions</vt:lpstr>
      <vt:lpstr>Type Conversion Functions</vt:lpstr>
      <vt:lpstr>Level of Detail Expressions</vt:lpstr>
      <vt:lpstr>Table Calculations</vt:lpstr>
      <vt:lpstr>Table Calculation Types</vt:lpstr>
      <vt:lpstr>Table Calculation Computation</vt:lpstr>
      <vt:lpstr>Addressing &amp; Partitioning</vt:lpstr>
      <vt:lpstr>Addressing &amp; Partitioning Examples</vt:lpstr>
      <vt:lpstr>Parameters</vt:lpstr>
      <vt:lpstr>Creating Parameters</vt:lpstr>
      <vt:lpstr>Common Uses for Parameters</vt:lpstr>
      <vt:lpstr>Customizing Parameters</vt:lpstr>
      <vt:lpstr>Customizing Parameters</vt:lpstr>
      <vt:lpstr>HOMEWORK: Calculated Fields, Table Calcs &amp; Parameters</vt:lpstr>
      <vt:lpstr>PowerPoint Presentation</vt:lpstr>
      <vt:lpstr>Tableau Dashboards</vt:lpstr>
      <vt:lpstr>Dashboard Layout</vt:lpstr>
      <vt:lpstr>Tiled vs. Floating</vt:lpstr>
      <vt:lpstr>Dashboard Sizing</vt:lpstr>
      <vt:lpstr>Dashboard Objects</vt:lpstr>
      <vt:lpstr>Formatting Options</vt:lpstr>
      <vt:lpstr>Workbook-Level Formatting</vt:lpstr>
      <vt:lpstr>Worksheet-Level Formatting</vt:lpstr>
      <vt:lpstr>Worksheet-Level Formatting Tools</vt:lpstr>
      <vt:lpstr>Number Formatting</vt:lpstr>
      <vt:lpstr>PRO TIP: Transparent Sheets</vt:lpstr>
      <vt:lpstr>Action Filters</vt:lpstr>
      <vt:lpstr>Action Filters Example</vt:lpstr>
      <vt:lpstr>Device Designer</vt:lpstr>
      <vt:lpstr>Enabling Device Designer</vt:lpstr>
      <vt:lpstr>Automatic Phone Layouts</vt:lpstr>
      <vt:lpstr>Stories</vt:lpstr>
      <vt:lpstr>Data Visualization Best Practices</vt:lpstr>
      <vt:lpstr>HOMEWORK: Dashboards &amp; Stories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John Pauler</dc:creator>
  <cp:lastModifiedBy>Alvin He</cp:lastModifiedBy>
  <cp:revision>3</cp:revision>
  <dcterms:created xsi:type="dcterms:W3CDTF">2022-07-07T14:21:48Z</dcterms:created>
  <dcterms:modified xsi:type="dcterms:W3CDTF">2022-08-28T17:53:38Z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2022-07-07T00:00:00Z</vt:filetime>
  </property>
  <property fmtid="{D5CDD505-2E9C-101B-9397-08002B2CF9AE}" pid="3" name="Creator">
    <vt:lpwstr>PDFfiller</vt:lpwstr>
  </property>
  <property fmtid="{D5CDD505-2E9C-101B-9397-08002B2CF9AE}" pid="4" name="DocumentID">
    <vt:lpwstr>DE61-3E63-D522-0001</vt:lpwstr>
  </property>
  <property fmtid="{D5CDD505-2E9C-101B-9397-08002B2CF9AE}" pid="5" name="LastSaved">
    <vt:filetime>2022-07-07T00:00:00Z</vt:filetime>
  </property>
  <property fmtid="{D5CDD505-2E9C-101B-9397-08002B2CF9AE}" pid="6" name="Producer">
    <vt:lpwstr>PDFfiller pdf2flat v1.2_20200403; modified using iText® 7.1.9 ©2000-2019 iText Group NV (airSlate, Inc; licensed version)</vt:lpwstr>
  </property>
</Properties>
</file>